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605" r:id="rId3"/>
    <p:sldId id="621" r:id="rId4"/>
    <p:sldId id="622" r:id="rId5"/>
    <p:sldId id="623" r:id="rId6"/>
    <p:sldId id="619" r:id="rId7"/>
    <p:sldId id="624" r:id="rId8"/>
    <p:sldId id="627" r:id="rId9"/>
    <p:sldId id="629" r:id="rId10"/>
    <p:sldId id="655" r:id="rId11"/>
    <p:sldId id="630" r:id="rId12"/>
    <p:sldId id="631" r:id="rId13"/>
    <p:sldId id="632" r:id="rId14"/>
    <p:sldId id="633" r:id="rId15"/>
    <p:sldId id="634" r:id="rId16"/>
    <p:sldId id="635" r:id="rId17"/>
    <p:sldId id="637" r:id="rId18"/>
    <p:sldId id="638" r:id="rId19"/>
    <p:sldId id="639" r:id="rId20"/>
    <p:sldId id="640" r:id="rId21"/>
    <p:sldId id="641" r:id="rId22"/>
    <p:sldId id="626" r:id="rId23"/>
    <p:sldId id="642" r:id="rId24"/>
    <p:sldId id="643" r:id="rId25"/>
    <p:sldId id="645" r:id="rId26"/>
    <p:sldId id="646" r:id="rId27"/>
    <p:sldId id="647" r:id="rId28"/>
    <p:sldId id="648" r:id="rId29"/>
    <p:sldId id="649" r:id="rId30"/>
    <p:sldId id="650" r:id="rId31"/>
    <p:sldId id="651" r:id="rId32"/>
    <p:sldId id="652" r:id="rId33"/>
    <p:sldId id="653" r:id="rId34"/>
    <p:sldId id="654" r:id="rId35"/>
    <p:sldId id="38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65AA-8C41-CD4C-B4D8-CDB2D45CCE1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1A85E-F885-0049-9AEA-7145E3A2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8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9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3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6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2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8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9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3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2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5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0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0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5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://www-udc.ig.utexas.edu/external/becker/Geodynamics557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72510" y="1923394"/>
            <a:ext cx="75989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MGS 723: Geodynamics</a:t>
            </a:r>
          </a:p>
          <a:p>
            <a:pPr algn="ctr"/>
            <a:endParaRPr lang="en-US" sz="1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2900">
                <a:latin typeface="Segoe UI Symbol" panose="020B0502040204020203" pitchFamily="34" charset="0"/>
                <a:ea typeface="Segoe UI Symbol" panose="020B0502040204020203" pitchFamily="34" charset="0"/>
              </a:rPr>
              <a:t>Class 15: </a:t>
            </a:r>
            <a:r>
              <a:rPr lang="en-US" sz="29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Finite Differences III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B08D2-BB93-4D4D-BA37-6D91F1C863B1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Content mainly sourced from Becker and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Kaus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Numerical Geodynamics</a:t>
            </a:r>
          </a:p>
        </p:txBody>
      </p:sp>
    </p:spTree>
    <p:extLst>
      <p:ext uri="{BB962C8B-B14F-4D97-AF65-F5344CB8AC3E}">
        <p14:creationId xmlns:p14="http://schemas.microsoft.com/office/powerpoint/2010/main" val="27539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97A7F44-904D-9540-BA6A-E115509CB668}"/>
              </a:ext>
            </a:extLst>
          </p:cNvPr>
          <p:cNvSpPr txBox="1"/>
          <p:nvPr/>
        </p:nvSpPr>
        <p:spPr>
          <a:xfrm>
            <a:off x="232956" y="428703"/>
            <a:ext cx="7853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Explicit FDs</a:t>
            </a:r>
          </a:p>
          <a:p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Code stencil: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61E79FA6-D431-9A47-A100-15E38B5A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90" y="376191"/>
            <a:ext cx="4919700" cy="61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Boundary conditions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F6E0C6-7A83-404A-9565-2597675C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93" y="4578522"/>
            <a:ext cx="2587407" cy="827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93C83-787E-0B45-8EAF-0AD98357066B}"/>
              </a:ext>
            </a:extLst>
          </p:cNvPr>
          <p:cNvSpPr txBox="1"/>
          <p:nvPr/>
        </p:nvSpPr>
        <p:spPr>
          <a:xfrm>
            <a:off x="840029" y="4818644"/>
            <a:ext cx="7033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                                     over                                   set: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B98622E1-35C1-5E43-8486-88058C2A1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40442"/>
            <a:ext cx="2400300" cy="39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E692C5-7E46-FB4C-AD8D-2BF7524C0030}"/>
              </a:ext>
            </a:extLst>
          </p:cNvPr>
          <p:cNvSpPr txBox="1"/>
          <p:nvPr/>
        </p:nvSpPr>
        <p:spPr>
          <a:xfrm>
            <a:off x="1129083" y="3858994"/>
            <a:ext cx="6776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Usually a little trickier to implement. Set spatial derivatives at the domain boundary</a:t>
            </a:r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2DA47750-A070-5542-A1E9-AF54C0D0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559" y="5331096"/>
            <a:ext cx="3191223" cy="14325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2685E4-0E6C-E945-8183-B0C23EF1195A}"/>
              </a:ext>
            </a:extLst>
          </p:cNvPr>
          <p:cNvSpPr txBox="1"/>
          <p:nvPr/>
        </p:nvSpPr>
        <p:spPr>
          <a:xfrm>
            <a:off x="840029" y="5839625"/>
            <a:ext cx="67765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(Zero heat flux)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D2C09-3662-D745-BACB-97FD33EE5413}"/>
              </a:ext>
            </a:extLst>
          </p:cNvPr>
          <p:cNvCxnSpPr/>
          <p:nvPr/>
        </p:nvCxnSpPr>
        <p:spPr>
          <a:xfrm flipH="1" flipV="1">
            <a:off x="1478071" y="3760433"/>
            <a:ext cx="751562" cy="328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34F2C9-1B26-2F42-BA97-7F3DF220118F}"/>
              </a:ext>
            </a:extLst>
          </p:cNvPr>
          <p:cNvSpPr txBox="1"/>
          <p:nvPr/>
        </p:nvSpPr>
        <p:spPr>
          <a:xfrm>
            <a:off x="358036" y="590334"/>
            <a:ext cx="8427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Two main types:</a:t>
            </a:r>
          </a:p>
          <a:p>
            <a:endParaRPr lang="en-US" sz="2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DIRICHLET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boundary conditions:  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Specify values of the PDE solution function (e.g., T).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NEUMANN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boundary conditions: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Specify the gradient of the PDE solution function (e.g., 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dT/dx).</a:t>
            </a:r>
          </a:p>
        </p:txBody>
      </p:sp>
    </p:spTree>
    <p:extLst>
      <p:ext uri="{BB962C8B-B14F-4D97-AF65-F5344CB8AC3E}">
        <p14:creationId xmlns:p14="http://schemas.microsoft.com/office/powerpoint/2010/main" val="373457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33B954-42F9-DC45-8D15-A065C45E27D1}"/>
              </a:ext>
            </a:extLst>
          </p:cNvPr>
          <p:cNvSpPr/>
          <p:nvPr/>
        </p:nvSpPr>
        <p:spPr>
          <a:xfrm>
            <a:off x="6131859" y="1161824"/>
            <a:ext cx="2753957" cy="112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ACFD5-9A63-EA42-A982-64E7E3845CA4}"/>
              </a:ext>
            </a:extLst>
          </p:cNvPr>
          <p:cNvSpPr/>
          <p:nvPr/>
        </p:nvSpPr>
        <p:spPr>
          <a:xfrm>
            <a:off x="107577" y="1161824"/>
            <a:ext cx="559398" cy="112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</p:spTree>
    <p:extLst>
      <p:ext uri="{BB962C8B-B14F-4D97-AF65-F5344CB8AC3E}">
        <p14:creationId xmlns:p14="http://schemas.microsoft.com/office/powerpoint/2010/main" val="38303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6626F-75C2-4241-9917-F8A2FDE290C9}"/>
              </a:ext>
            </a:extLst>
          </p:cNvPr>
          <p:cNvSpPr txBox="1"/>
          <p:nvPr/>
        </p:nvSpPr>
        <p:spPr>
          <a:xfrm>
            <a:off x="444098" y="3092150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simplest way to express the Neumann BCs: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1B7139E-B626-A740-BCBD-09FBFB4A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03" y="3682187"/>
            <a:ext cx="2209295" cy="659491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972CEC6-68A8-4C48-92D1-284D7880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101" y="3660671"/>
            <a:ext cx="2022439" cy="681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A276BC-66A7-DF45-BBCF-CCF37F3CE97D}"/>
                  </a:ext>
                </a:extLst>
              </p:cNvPr>
              <p:cNvSpPr txBox="1"/>
              <p:nvPr/>
            </p:nvSpPr>
            <p:spPr>
              <a:xfrm>
                <a:off x="457889" y="4373952"/>
                <a:ext cx="842792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But these expressions are only first-order accurate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3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A276BC-66A7-DF45-BBCF-CCF37F3C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9" y="4373952"/>
                <a:ext cx="8427927" cy="446276"/>
              </a:xfrm>
              <a:prstGeom prst="rect">
                <a:avLst/>
              </a:prstGeom>
              <a:blipFill>
                <a:blip r:embed="rId6"/>
                <a:stretch>
                  <a:fillRect l="-151" t="-1111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AC49F9B-F35E-8E47-9144-99F4DE30ACF6}"/>
              </a:ext>
            </a:extLst>
          </p:cNvPr>
          <p:cNvSpPr/>
          <p:nvPr/>
        </p:nvSpPr>
        <p:spPr>
          <a:xfrm>
            <a:off x="6131859" y="1161824"/>
            <a:ext cx="2753957" cy="112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85514B-6B26-DD47-B2A6-96FF21D575C1}"/>
              </a:ext>
            </a:extLst>
          </p:cNvPr>
          <p:cNvSpPr/>
          <p:nvPr/>
        </p:nvSpPr>
        <p:spPr>
          <a:xfrm>
            <a:off x="107577" y="1161824"/>
            <a:ext cx="559398" cy="112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8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6626F-75C2-4241-9917-F8A2FDE290C9}"/>
              </a:ext>
            </a:extLst>
          </p:cNvPr>
          <p:cNvSpPr txBox="1"/>
          <p:nvPr/>
        </p:nvSpPr>
        <p:spPr>
          <a:xfrm>
            <a:off x="444098" y="3092150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simplest way to express the Neumann BCs: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1B7139E-B626-A740-BCBD-09FBFB4A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03" y="3682187"/>
            <a:ext cx="2209295" cy="659491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972CEC6-68A8-4C48-92D1-284D7880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101" y="3660671"/>
            <a:ext cx="2022439" cy="681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A276BC-66A7-DF45-BBCF-CCF37F3CE97D}"/>
                  </a:ext>
                </a:extLst>
              </p:cNvPr>
              <p:cNvSpPr txBox="1"/>
              <p:nvPr/>
            </p:nvSpPr>
            <p:spPr>
              <a:xfrm>
                <a:off x="457889" y="4373952"/>
                <a:ext cx="842792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But these expressions are only first-order accurate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3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A276BC-66A7-DF45-BBCF-CCF37F3C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9" y="4373952"/>
                <a:ext cx="8427927" cy="446276"/>
              </a:xfrm>
              <a:prstGeom prst="rect">
                <a:avLst/>
              </a:prstGeom>
              <a:blipFill>
                <a:blip r:embed="rId6"/>
                <a:stretch>
                  <a:fillRect l="-151" t="-1111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CE4FD6-D44D-C549-9B49-EA8F5622100E}"/>
              </a:ext>
            </a:extLst>
          </p:cNvPr>
          <p:cNvSpPr txBox="1"/>
          <p:nvPr/>
        </p:nvSpPr>
        <p:spPr>
          <a:xfrm>
            <a:off x="533926" y="5042717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way around this: </a:t>
            </a:r>
            <a:r>
              <a:rPr lang="en-US" sz="23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Fictitious boundary points</a:t>
            </a:r>
          </a:p>
        </p:txBody>
      </p:sp>
    </p:spTree>
    <p:extLst>
      <p:ext uri="{BB962C8B-B14F-4D97-AF65-F5344CB8AC3E}">
        <p14:creationId xmlns:p14="http://schemas.microsoft.com/office/powerpoint/2010/main" val="344474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6626F-75C2-4241-9917-F8A2FDE290C9}"/>
              </a:ext>
            </a:extLst>
          </p:cNvPr>
          <p:cNvSpPr txBox="1"/>
          <p:nvPr/>
        </p:nvSpPr>
        <p:spPr>
          <a:xfrm>
            <a:off x="444098" y="3092150"/>
            <a:ext cx="8427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</a:t>
            </a:r>
            <a:r>
              <a:rPr lang="en-US" sz="23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Fictitious boundary points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we compute the Neumann derivative as follows: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2D6CBB-E29C-9F4A-A98D-B54CF71E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461" y="3849337"/>
            <a:ext cx="1917700" cy="8509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DFEE85-D859-CE4F-9CA0-F6793E02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4" y="3741757"/>
            <a:ext cx="2540000" cy="927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B85106-1BFF-D74A-86C4-86C3CA822DFA}"/>
              </a:ext>
            </a:extLst>
          </p:cNvPr>
          <p:cNvSpPr txBox="1"/>
          <p:nvPr/>
        </p:nvSpPr>
        <p:spPr>
          <a:xfrm>
            <a:off x="444098" y="4114923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=1:                                  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3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1296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B28437-4847-5142-A2ED-BE2C17C2CCA1}"/>
              </a:ext>
            </a:extLst>
          </p:cNvPr>
          <p:cNvSpPr txBox="1"/>
          <p:nvPr/>
        </p:nvSpPr>
        <p:spPr>
          <a:xfrm>
            <a:off x="71714" y="4700237"/>
            <a:ext cx="90651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[Obvious caveat: T</a:t>
            </a:r>
            <a:r>
              <a:rPr lang="en-US" sz="2300" baseline="-25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r>
              <a:rPr lang="en-US" sz="23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and T</a:t>
            </a:r>
            <a:r>
              <a:rPr lang="en-US" sz="2300" baseline="-25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nx+1 </a:t>
            </a:r>
            <a:r>
              <a:rPr lang="en-US" sz="23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are not real. But we can get around this]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D86DE93-0EA3-DB44-955E-F4B7C0CB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461" y="3849337"/>
            <a:ext cx="1917700" cy="8509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989E3AA-43F8-4442-8A15-4419AD41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4" y="3741757"/>
            <a:ext cx="2540000" cy="927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1B994-94B1-2340-A48D-6B797EEF1D14}"/>
              </a:ext>
            </a:extLst>
          </p:cNvPr>
          <p:cNvSpPr txBox="1"/>
          <p:nvPr/>
        </p:nvSpPr>
        <p:spPr>
          <a:xfrm>
            <a:off x="444098" y="4114923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=1:                                  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3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                         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A8262-B51F-6F4C-B191-0FAB406B2D67}"/>
              </a:ext>
            </a:extLst>
          </p:cNvPr>
          <p:cNvSpPr txBox="1"/>
          <p:nvPr/>
        </p:nvSpPr>
        <p:spPr>
          <a:xfrm>
            <a:off x="444098" y="3092150"/>
            <a:ext cx="8427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</a:t>
            </a:r>
            <a:r>
              <a:rPr lang="en-US" sz="23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Fictitious boundary points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we compute the Neumann derivative as follows:</a:t>
            </a:r>
          </a:p>
        </p:txBody>
      </p:sp>
    </p:spTree>
    <p:extLst>
      <p:ext uri="{BB962C8B-B14F-4D97-AF65-F5344CB8AC3E}">
        <p14:creationId xmlns:p14="http://schemas.microsoft.com/office/powerpoint/2010/main" val="365508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D86DE93-0EA3-DB44-955E-F4B7C0CB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461" y="3849337"/>
            <a:ext cx="1917700" cy="8509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989E3AA-43F8-4442-8A15-4419AD41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4" y="3741757"/>
            <a:ext cx="2540000" cy="927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1B994-94B1-2340-A48D-6B797EEF1D14}"/>
              </a:ext>
            </a:extLst>
          </p:cNvPr>
          <p:cNvSpPr txBox="1"/>
          <p:nvPr/>
        </p:nvSpPr>
        <p:spPr>
          <a:xfrm>
            <a:off x="444098" y="4114923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=1:                                  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3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                         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AC73A-CAAF-F345-B2D2-75651C76238C}"/>
              </a:ext>
            </a:extLst>
          </p:cNvPr>
          <p:cNvSpPr txBox="1"/>
          <p:nvPr/>
        </p:nvSpPr>
        <p:spPr>
          <a:xfrm>
            <a:off x="422584" y="4764785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Implicit expression for temperature at 1</a:t>
            </a:r>
            <a:r>
              <a:rPr lang="en-US" sz="2300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(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=1):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ED1C6C7-1FF9-C341-A049-9935EF004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25" y="5297125"/>
            <a:ext cx="4207210" cy="955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D37240-DA89-A140-A5AA-870471ED42F3}"/>
              </a:ext>
            </a:extLst>
          </p:cNvPr>
          <p:cNvSpPr txBox="1"/>
          <p:nvPr/>
        </p:nvSpPr>
        <p:spPr>
          <a:xfrm>
            <a:off x="444098" y="3092150"/>
            <a:ext cx="8427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</a:t>
            </a:r>
            <a:r>
              <a:rPr lang="en-US" sz="23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Fictitious boundary points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we compute the Neumann derivative as follows:</a:t>
            </a:r>
          </a:p>
        </p:txBody>
      </p:sp>
    </p:spTree>
    <p:extLst>
      <p:ext uri="{BB962C8B-B14F-4D97-AF65-F5344CB8AC3E}">
        <p14:creationId xmlns:p14="http://schemas.microsoft.com/office/powerpoint/2010/main" val="326134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D86DE93-0EA3-DB44-955E-F4B7C0CB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461" y="3849337"/>
            <a:ext cx="1917700" cy="8509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989E3AA-43F8-4442-8A15-4419AD41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4" y="3741757"/>
            <a:ext cx="2540000" cy="927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1B994-94B1-2340-A48D-6B797EEF1D14}"/>
              </a:ext>
            </a:extLst>
          </p:cNvPr>
          <p:cNvSpPr txBox="1"/>
          <p:nvPr/>
        </p:nvSpPr>
        <p:spPr>
          <a:xfrm>
            <a:off x="444098" y="4114923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=1:                                  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3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                         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AC73A-CAAF-F345-B2D2-75651C76238C}"/>
              </a:ext>
            </a:extLst>
          </p:cNvPr>
          <p:cNvSpPr txBox="1"/>
          <p:nvPr/>
        </p:nvSpPr>
        <p:spPr>
          <a:xfrm>
            <a:off x="422584" y="4764785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Implicit expression for temperature at 1</a:t>
            </a:r>
            <a:r>
              <a:rPr lang="en-US" sz="2300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(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=1):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9F01D-E5D7-274F-9419-779F70E2A4CF}"/>
              </a:ext>
            </a:extLst>
          </p:cNvPr>
          <p:cNvSpPr txBox="1"/>
          <p:nvPr/>
        </p:nvSpPr>
        <p:spPr>
          <a:xfrm>
            <a:off x="4783150" y="5584088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10DF76F-2523-F345-8F38-F4B726842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188" y="5463802"/>
            <a:ext cx="2755900" cy="622300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720B040-D50A-5C49-8931-056355D7FB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25" y="5297125"/>
            <a:ext cx="4207210" cy="955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21EE35-489C-C640-B754-8E58690E63BC}"/>
              </a:ext>
            </a:extLst>
          </p:cNvPr>
          <p:cNvSpPr txBox="1"/>
          <p:nvPr/>
        </p:nvSpPr>
        <p:spPr>
          <a:xfrm>
            <a:off x="444098" y="3092150"/>
            <a:ext cx="8427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</a:t>
            </a:r>
            <a:r>
              <a:rPr lang="en-US" sz="23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Fictitious boundary points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we compute the Neumann derivative as follows:</a:t>
            </a:r>
          </a:p>
        </p:txBody>
      </p:sp>
    </p:spTree>
    <p:extLst>
      <p:ext uri="{BB962C8B-B14F-4D97-AF65-F5344CB8AC3E}">
        <p14:creationId xmlns:p14="http://schemas.microsoft.com/office/powerpoint/2010/main" val="400069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D86DE93-0EA3-DB44-955E-F4B7C0CB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461" y="3849337"/>
            <a:ext cx="1917700" cy="8509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989E3AA-43F8-4442-8A15-4419AD41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4" y="3741757"/>
            <a:ext cx="2540000" cy="927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1B994-94B1-2340-A48D-6B797EEF1D14}"/>
              </a:ext>
            </a:extLst>
          </p:cNvPr>
          <p:cNvSpPr txBox="1"/>
          <p:nvPr/>
        </p:nvSpPr>
        <p:spPr>
          <a:xfrm>
            <a:off x="444098" y="4114923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=1:                                  At 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3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                         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AC73A-CAAF-F345-B2D2-75651C76238C}"/>
              </a:ext>
            </a:extLst>
          </p:cNvPr>
          <p:cNvSpPr txBox="1"/>
          <p:nvPr/>
        </p:nvSpPr>
        <p:spPr>
          <a:xfrm>
            <a:off x="422584" y="4764785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Implicit expression for temperature at 1</a:t>
            </a:r>
            <a:r>
              <a:rPr lang="en-US" sz="2300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(</a:t>
            </a:r>
            <a:r>
              <a:rPr lang="en-US" sz="2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=1):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ED1C6C7-1FF9-C341-A049-9935EF004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25" y="5297125"/>
            <a:ext cx="4207210" cy="955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C9F01D-E5D7-274F-9419-779F70E2A4CF}"/>
              </a:ext>
            </a:extLst>
          </p:cNvPr>
          <p:cNvSpPr txBox="1"/>
          <p:nvPr/>
        </p:nvSpPr>
        <p:spPr>
          <a:xfrm>
            <a:off x="4783150" y="5584088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10DF76F-2523-F345-8F38-F4B726842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6188" y="5463802"/>
            <a:ext cx="2755900" cy="62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283145-7D84-324B-9AFF-77C7353FC4D9}"/>
              </a:ext>
            </a:extLst>
          </p:cNvPr>
          <p:cNvSpPr txBox="1"/>
          <p:nvPr/>
        </p:nvSpPr>
        <p:spPr>
          <a:xfrm>
            <a:off x="1671074" y="6230351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Combining the two above </a:t>
            </a:r>
            <a:r>
              <a:rPr lang="en-US" sz="2300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Eqn’s</a:t>
            </a:r>
            <a:r>
              <a:rPr lang="en-US" sz="23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779AD-F557-4C47-8AD3-FC12742991A0}"/>
              </a:ext>
            </a:extLst>
          </p:cNvPr>
          <p:cNvSpPr txBox="1"/>
          <p:nvPr/>
        </p:nvSpPr>
        <p:spPr>
          <a:xfrm>
            <a:off x="444098" y="3092150"/>
            <a:ext cx="8427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</a:t>
            </a:r>
            <a:r>
              <a:rPr lang="en-US" sz="23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Fictitious boundary points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we compute the Neumann derivative as follows:</a:t>
            </a:r>
          </a:p>
        </p:txBody>
      </p:sp>
    </p:spTree>
    <p:extLst>
      <p:ext uri="{BB962C8B-B14F-4D97-AF65-F5344CB8AC3E}">
        <p14:creationId xmlns:p14="http://schemas.microsoft.com/office/powerpoint/2010/main" val="37814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5B7861-F5E9-C949-8D18-1A39A953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57"/>
            <a:ext cx="9144000" cy="2698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3E9E3-92C2-FF42-83A6-FD5DC9F4CC44}"/>
              </a:ext>
            </a:extLst>
          </p:cNvPr>
          <p:cNvSpPr txBox="1"/>
          <p:nvPr/>
        </p:nvSpPr>
        <p:spPr>
          <a:xfrm>
            <a:off x="148058" y="1227618"/>
            <a:ext cx="7853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Explicit FD discretization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5D161-DC77-014B-B642-ED063610A511}"/>
              </a:ext>
            </a:extLst>
          </p:cNvPr>
          <p:cNvSpPr txBox="1"/>
          <p:nvPr/>
        </p:nvSpPr>
        <p:spPr>
          <a:xfrm>
            <a:off x="3080729" y="5184439"/>
            <a:ext cx="7853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Implicit FD discretization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9978E-402B-0B42-8CC8-8797C4903801}"/>
              </a:ext>
            </a:extLst>
          </p:cNvPr>
          <p:cNvCxnSpPr/>
          <p:nvPr/>
        </p:nvCxnSpPr>
        <p:spPr>
          <a:xfrm>
            <a:off x="1421027" y="1653638"/>
            <a:ext cx="123568" cy="5211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B8BC55-798C-E94A-872E-9C79031BB027}"/>
              </a:ext>
            </a:extLst>
          </p:cNvPr>
          <p:cNvCxnSpPr>
            <a:cxnSpLocks/>
          </p:cNvCxnSpPr>
          <p:nvPr/>
        </p:nvCxnSpPr>
        <p:spPr>
          <a:xfrm flipV="1">
            <a:off x="4242486" y="4399602"/>
            <a:ext cx="329514" cy="7574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53AFD0-78E0-B34C-B861-6AA8A146BE08}"/>
              </a:ext>
            </a:extLst>
          </p:cNvPr>
          <p:cNvSpPr txBox="1"/>
          <p:nvPr/>
        </p:nvSpPr>
        <p:spPr>
          <a:xfrm>
            <a:off x="5865118" y="884197"/>
            <a:ext cx="2735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Crank-Nicholson FD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discretization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0810868-D4B0-7F4E-8F89-2A4A24588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5784335"/>
            <a:ext cx="4864100" cy="6477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4956BA-C55D-4440-BEE3-2A0F64905782}"/>
              </a:ext>
            </a:extLst>
          </p:cNvPr>
          <p:cNvSpPr/>
          <p:nvPr/>
        </p:nvSpPr>
        <p:spPr>
          <a:xfrm>
            <a:off x="6030097" y="1653638"/>
            <a:ext cx="3113903" cy="3503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iagram&#10;&#10;Description automatically generated with low confidence">
            <a:extLst>
              <a:ext uri="{FF2B5EF4-FFF2-40B4-BE49-F238E27FC236}">
                <a16:creationId xmlns:a16="http://schemas.microsoft.com/office/drawing/2014/main" id="{322C7BAA-BBBD-0646-8B71-043674AD3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466" y="884197"/>
            <a:ext cx="5137837" cy="1085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F441E0-CDAD-E144-9A33-8286C25D784B}"/>
                  </a:ext>
                </a:extLst>
              </p:cNvPr>
              <p:cNvSpPr txBox="1"/>
              <p:nvPr/>
            </p:nvSpPr>
            <p:spPr>
              <a:xfrm>
                <a:off x="1584304" y="1616206"/>
                <a:ext cx="7853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, O(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F441E0-CDAD-E144-9A33-8286C25D7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04" y="1616206"/>
                <a:ext cx="7853252" cy="353943"/>
              </a:xfrm>
              <a:prstGeom prst="rect">
                <a:avLst/>
              </a:prstGeom>
              <a:blipFill>
                <a:blip r:embed="rId5"/>
                <a:stretch>
                  <a:fillRect l="-484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46455F-BA1D-3440-94A4-5CB9954C48F2}"/>
                  </a:ext>
                </a:extLst>
              </p:cNvPr>
              <p:cNvSpPr txBox="1"/>
              <p:nvPr/>
            </p:nvSpPr>
            <p:spPr>
              <a:xfrm>
                <a:off x="4572000" y="4867928"/>
                <a:ext cx="7853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, O(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46455F-BA1D-3440-94A4-5CB9954C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67928"/>
                <a:ext cx="7853252" cy="353943"/>
              </a:xfrm>
              <a:prstGeom prst="rect">
                <a:avLst/>
              </a:prstGeom>
              <a:blipFill>
                <a:blip r:embed="rId6"/>
                <a:stretch>
                  <a:fillRect l="-485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68E1023-96A6-E84F-856D-28C546F6839F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Recap</a:t>
            </a:r>
            <a:r>
              <a:rPr lang="en-US" sz="29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Different discretization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70834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ED1C6C7-1FF9-C341-A049-9935EF00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90" y="2564683"/>
            <a:ext cx="4207210" cy="955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C9F01D-E5D7-274F-9419-779F70E2A4CF}"/>
              </a:ext>
            </a:extLst>
          </p:cNvPr>
          <p:cNvSpPr txBox="1"/>
          <p:nvPr/>
        </p:nvSpPr>
        <p:spPr>
          <a:xfrm>
            <a:off x="4664815" y="2851646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10DF76F-2523-F345-8F38-F4B726842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53" y="2731360"/>
            <a:ext cx="2755900" cy="622300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8190AF3F-D845-B345-A75E-ED13B42A0E04}"/>
              </a:ext>
            </a:extLst>
          </p:cNvPr>
          <p:cNvSpPr/>
          <p:nvPr/>
        </p:nvSpPr>
        <p:spPr>
          <a:xfrm>
            <a:off x="3722146" y="3426900"/>
            <a:ext cx="1054249" cy="427445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86F04A8-2466-4947-8B74-AEF65D53D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717" y="3963190"/>
            <a:ext cx="4647601" cy="9582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FA6CFA-F508-8B45-BC53-599649375DC5}"/>
              </a:ext>
            </a:extLst>
          </p:cNvPr>
          <p:cNvSpPr txBox="1"/>
          <p:nvPr/>
        </p:nvSpPr>
        <p:spPr>
          <a:xfrm>
            <a:off x="3383280" y="419457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(Implicit)</a:t>
            </a:r>
          </a:p>
        </p:txBody>
      </p:sp>
    </p:spTree>
    <p:extLst>
      <p:ext uri="{BB962C8B-B14F-4D97-AF65-F5344CB8AC3E}">
        <p14:creationId xmlns:p14="http://schemas.microsoft.com/office/powerpoint/2010/main" val="301090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(Implementing) Neumann Boundary conditions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257E2E-D50A-E243-82EC-5930161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" y="626875"/>
            <a:ext cx="8872186" cy="1655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8556A6-523B-B94B-A57A-77A1DF92600E}"/>
              </a:ext>
            </a:extLst>
          </p:cNvPr>
          <p:cNvSpPr txBox="1"/>
          <p:nvPr/>
        </p:nvSpPr>
        <p:spPr>
          <a:xfrm>
            <a:off x="759853" y="2145495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48C76-7BA6-A449-AA4B-9865725C3577}"/>
              </a:ext>
            </a:extLst>
          </p:cNvPr>
          <p:cNvSpPr txBox="1"/>
          <p:nvPr/>
        </p:nvSpPr>
        <p:spPr>
          <a:xfrm>
            <a:off x="5172283" y="2129032"/>
            <a:ext cx="77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= 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ED1C6C7-1FF9-C341-A049-9935EF00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90" y="2564683"/>
            <a:ext cx="4207210" cy="955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C9F01D-E5D7-274F-9419-779F70E2A4CF}"/>
              </a:ext>
            </a:extLst>
          </p:cNvPr>
          <p:cNvSpPr txBox="1"/>
          <p:nvPr/>
        </p:nvSpPr>
        <p:spPr>
          <a:xfrm>
            <a:off x="4664815" y="2851646"/>
            <a:ext cx="84279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10DF76F-2523-F345-8F38-F4B726842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53" y="2731360"/>
            <a:ext cx="2755900" cy="622300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8190AF3F-D845-B345-A75E-ED13B42A0E04}"/>
              </a:ext>
            </a:extLst>
          </p:cNvPr>
          <p:cNvSpPr/>
          <p:nvPr/>
        </p:nvSpPr>
        <p:spPr>
          <a:xfrm>
            <a:off x="3722146" y="3426900"/>
            <a:ext cx="1054249" cy="427445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86F04A8-2466-4947-8B74-AEF65D53D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717" y="3963190"/>
            <a:ext cx="4647601" cy="95826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87709E9-D2F7-4C4C-9118-D4DA3ACAC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760" y="5109490"/>
            <a:ext cx="4316554" cy="8658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FA6CFA-F508-8B45-BC53-599649375DC5}"/>
              </a:ext>
            </a:extLst>
          </p:cNvPr>
          <p:cNvSpPr txBox="1"/>
          <p:nvPr/>
        </p:nvSpPr>
        <p:spPr>
          <a:xfrm>
            <a:off x="3383280" y="419457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(Implicit)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C64E5-E1F1-4141-B877-A6D3928A61FD}"/>
              </a:ext>
            </a:extLst>
          </p:cNvPr>
          <p:cNvSpPr txBox="1"/>
          <p:nvPr/>
        </p:nvSpPr>
        <p:spPr>
          <a:xfrm>
            <a:off x="3383280" y="5121522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(Explicit)</a:t>
            </a:r>
          </a:p>
        </p:txBody>
      </p:sp>
    </p:spTree>
    <p:extLst>
      <p:ext uri="{BB962C8B-B14F-4D97-AF65-F5344CB8AC3E}">
        <p14:creationId xmlns:p14="http://schemas.microsoft.com/office/powerpoint/2010/main" val="267226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Moving to 2-D…</a:t>
            </a:r>
          </a:p>
        </p:txBody>
      </p:sp>
      <p:pic>
        <p:nvPicPr>
          <p:cNvPr id="4" name="Picture 2" descr="Diffusion in 1D and 2D - File Exchange - MATLAB Central">
            <a:extLst>
              <a:ext uri="{FF2B5EF4-FFF2-40B4-BE49-F238E27FC236}">
                <a16:creationId xmlns:a16="http://schemas.microsoft.com/office/drawing/2014/main" id="{85869F56-C5F1-CC4C-8AD1-F3DF6D2F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9" y="1061629"/>
            <a:ext cx="7830062" cy="47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6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43FCCB2-B97A-7F41-AA90-46D2D022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" y="1196977"/>
            <a:ext cx="7800547" cy="52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43FCCB2-B97A-7F41-AA90-46D2D022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7" y="648337"/>
            <a:ext cx="4908043" cy="3297459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454894D-4F72-8645-91FC-6E19CA4C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093" y="822180"/>
            <a:ext cx="3093974" cy="791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102FD-86C5-104E-8462-B2DBD96EAAB6}"/>
              </a:ext>
            </a:extLst>
          </p:cNvPr>
          <p:cNvSpPr txBox="1"/>
          <p:nvPr/>
        </p:nvSpPr>
        <p:spPr>
          <a:xfrm>
            <a:off x="5529072" y="1921617"/>
            <a:ext cx="328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(Constant and isotropic thermal conductivity,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sz="20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sz="20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8B521FF-65F6-0146-898C-2726E0213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668" y="3972308"/>
            <a:ext cx="6353556" cy="871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2C77CE-C8F8-B142-B370-ABF67DF0FED5}"/>
              </a:ext>
            </a:extLst>
          </p:cNvPr>
          <p:cNvSpPr txBox="1"/>
          <p:nvPr/>
        </p:nvSpPr>
        <p:spPr>
          <a:xfrm>
            <a:off x="-1006722" y="3931217"/>
            <a:ext cx="32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Explicit:</a:t>
            </a:r>
          </a:p>
        </p:txBody>
      </p:sp>
    </p:spTree>
    <p:extLst>
      <p:ext uri="{BB962C8B-B14F-4D97-AF65-F5344CB8AC3E}">
        <p14:creationId xmlns:p14="http://schemas.microsoft.com/office/powerpoint/2010/main" val="341311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43FCCB2-B97A-7F41-AA90-46D2D022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7" y="648337"/>
            <a:ext cx="4908043" cy="3297459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454894D-4F72-8645-91FC-6E19CA4C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093" y="822180"/>
            <a:ext cx="3093974" cy="791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102FD-86C5-104E-8462-B2DBD96EAAB6}"/>
              </a:ext>
            </a:extLst>
          </p:cNvPr>
          <p:cNvSpPr txBox="1"/>
          <p:nvPr/>
        </p:nvSpPr>
        <p:spPr>
          <a:xfrm>
            <a:off x="5529072" y="1921617"/>
            <a:ext cx="328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(Constant and isotropic thermal conductivity,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sz="20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sz="2000" baseline="-25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8B521FF-65F6-0146-898C-2726E0213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668" y="3972308"/>
            <a:ext cx="6353556" cy="871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5ADA9C-017C-C844-8599-228E2A2FC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876" y="4911742"/>
            <a:ext cx="6747139" cy="753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96B9A-9251-E042-A563-A18CF71316FB}"/>
              </a:ext>
            </a:extLst>
          </p:cNvPr>
          <p:cNvSpPr txBox="1"/>
          <p:nvPr/>
        </p:nvSpPr>
        <p:spPr>
          <a:xfrm>
            <a:off x="1444752" y="5740481"/>
            <a:ext cx="32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35798B4-4235-CE45-B510-AC10C2223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530" y="5639556"/>
            <a:ext cx="2777327" cy="650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E80477-8458-A043-A57C-2FCCD0BFF00E}"/>
              </a:ext>
            </a:extLst>
          </p:cNvPr>
          <p:cNvSpPr/>
          <p:nvPr/>
        </p:nvSpPr>
        <p:spPr>
          <a:xfrm>
            <a:off x="1211283" y="4911742"/>
            <a:ext cx="7065818" cy="141423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3C99C-970B-FA49-A7EB-B645EE582328}"/>
              </a:ext>
            </a:extLst>
          </p:cNvPr>
          <p:cNvSpPr txBox="1"/>
          <p:nvPr/>
        </p:nvSpPr>
        <p:spPr>
          <a:xfrm>
            <a:off x="-1006722" y="3931217"/>
            <a:ext cx="32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Explicit:</a:t>
            </a:r>
          </a:p>
        </p:txBody>
      </p:sp>
    </p:spTree>
    <p:extLst>
      <p:ext uri="{BB962C8B-B14F-4D97-AF65-F5344CB8AC3E}">
        <p14:creationId xmlns:p14="http://schemas.microsoft.com/office/powerpoint/2010/main" val="137017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ADA9C-017C-C844-8599-228E2A2F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1" y="731628"/>
            <a:ext cx="6747139" cy="753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96B9A-9251-E042-A563-A18CF71316FB}"/>
              </a:ext>
            </a:extLst>
          </p:cNvPr>
          <p:cNvSpPr txBox="1"/>
          <p:nvPr/>
        </p:nvSpPr>
        <p:spPr>
          <a:xfrm>
            <a:off x="1153807" y="1560367"/>
            <a:ext cx="32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35798B4-4235-CE45-B510-AC10C222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85" y="1459442"/>
            <a:ext cx="2777327" cy="650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E80477-8458-A043-A57C-2FCCD0BFF00E}"/>
              </a:ext>
            </a:extLst>
          </p:cNvPr>
          <p:cNvSpPr/>
          <p:nvPr/>
        </p:nvSpPr>
        <p:spPr>
          <a:xfrm>
            <a:off x="920338" y="731628"/>
            <a:ext cx="7065818" cy="141423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EC08-20B0-ED4E-99E8-5234A8F874B6}"/>
              </a:ext>
            </a:extLst>
          </p:cNvPr>
          <p:cNvSpPr txBox="1"/>
          <p:nvPr/>
        </p:nvSpPr>
        <p:spPr>
          <a:xfrm>
            <a:off x="425846" y="2338879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implement Neumann BCs, e.g., at j=1 (left boundary of model):</a:t>
            </a:r>
          </a:p>
        </p:txBody>
      </p:sp>
    </p:spTree>
    <p:extLst>
      <p:ext uri="{BB962C8B-B14F-4D97-AF65-F5344CB8AC3E}">
        <p14:creationId xmlns:p14="http://schemas.microsoft.com/office/powerpoint/2010/main" val="57117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ADA9C-017C-C844-8599-228E2A2F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1" y="731628"/>
            <a:ext cx="6747139" cy="753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96B9A-9251-E042-A563-A18CF71316FB}"/>
              </a:ext>
            </a:extLst>
          </p:cNvPr>
          <p:cNvSpPr txBox="1"/>
          <p:nvPr/>
        </p:nvSpPr>
        <p:spPr>
          <a:xfrm>
            <a:off x="1153807" y="1560367"/>
            <a:ext cx="32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35798B4-4235-CE45-B510-AC10C222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85" y="1459442"/>
            <a:ext cx="2777327" cy="650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E80477-8458-A043-A57C-2FCCD0BFF00E}"/>
              </a:ext>
            </a:extLst>
          </p:cNvPr>
          <p:cNvSpPr/>
          <p:nvPr/>
        </p:nvSpPr>
        <p:spPr>
          <a:xfrm>
            <a:off x="920338" y="731628"/>
            <a:ext cx="7065818" cy="141423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EC08-20B0-ED4E-99E8-5234A8F874B6}"/>
              </a:ext>
            </a:extLst>
          </p:cNvPr>
          <p:cNvSpPr txBox="1"/>
          <p:nvPr/>
        </p:nvSpPr>
        <p:spPr>
          <a:xfrm>
            <a:off x="425846" y="2338879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implement Neumann BCs, e.g., at j=1 (left boundary of model):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531ABF1-7ED3-8B4B-B54F-3D6120A75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944" y="3041339"/>
            <a:ext cx="2356558" cy="1548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69E544-2FEA-9C42-B5DE-C3C265D214BC}"/>
              </a:ext>
            </a:extLst>
          </p:cNvPr>
          <p:cNvSpPr txBox="1"/>
          <p:nvPr/>
        </p:nvSpPr>
        <p:spPr>
          <a:xfrm>
            <a:off x="719565" y="2869058"/>
            <a:ext cx="3285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derivative and rearrange for fictitious point:</a:t>
            </a:r>
          </a:p>
        </p:txBody>
      </p:sp>
    </p:spTree>
    <p:extLst>
      <p:ext uri="{BB962C8B-B14F-4D97-AF65-F5344CB8AC3E}">
        <p14:creationId xmlns:p14="http://schemas.microsoft.com/office/powerpoint/2010/main" val="90814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ADA9C-017C-C844-8599-228E2A2F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1" y="731628"/>
            <a:ext cx="6747139" cy="753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96B9A-9251-E042-A563-A18CF71316FB}"/>
              </a:ext>
            </a:extLst>
          </p:cNvPr>
          <p:cNvSpPr txBox="1"/>
          <p:nvPr/>
        </p:nvSpPr>
        <p:spPr>
          <a:xfrm>
            <a:off x="1153807" y="1560367"/>
            <a:ext cx="32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35798B4-4235-CE45-B510-AC10C222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85" y="1459442"/>
            <a:ext cx="2777327" cy="650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E80477-8458-A043-A57C-2FCCD0BFF00E}"/>
              </a:ext>
            </a:extLst>
          </p:cNvPr>
          <p:cNvSpPr/>
          <p:nvPr/>
        </p:nvSpPr>
        <p:spPr>
          <a:xfrm>
            <a:off x="920338" y="731628"/>
            <a:ext cx="7065818" cy="141423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EC08-20B0-ED4E-99E8-5234A8F874B6}"/>
              </a:ext>
            </a:extLst>
          </p:cNvPr>
          <p:cNvSpPr txBox="1"/>
          <p:nvPr/>
        </p:nvSpPr>
        <p:spPr>
          <a:xfrm>
            <a:off x="425846" y="2338879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implement Neumann BCs, e.g., at j=1 (left boundary of model):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531ABF1-7ED3-8B4B-B54F-3D6120A75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944" y="3041339"/>
            <a:ext cx="2356558" cy="1548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69E544-2FEA-9C42-B5DE-C3C265D214BC}"/>
              </a:ext>
            </a:extLst>
          </p:cNvPr>
          <p:cNvSpPr txBox="1"/>
          <p:nvPr/>
        </p:nvSpPr>
        <p:spPr>
          <a:xfrm>
            <a:off x="719565" y="2869058"/>
            <a:ext cx="3285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derivative and rearrange for fictitious point: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4883E-A127-304D-8F5B-7889C51A5DD6}"/>
              </a:ext>
            </a:extLst>
          </p:cNvPr>
          <p:cNvSpPr txBox="1"/>
          <p:nvPr/>
        </p:nvSpPr>
        <p:spPr>
          <a:xfrm>
            <a:off x="719565" y="4590250"/>
            <a:ext cx="328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Plug into the above explicit discretization: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C6B57D1-488E-6344-B7E2-DDD6108B3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140" y="5414619"/>
            <a:ext cx="5623719" cy="11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28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EC08-20B0-ED4E-99E8-5234A8F874B6}"/>
              </a:ext>
            </a:extLst>
          </p:cNvPr>
          <p:cNvSpPr txBox="1"/>
          <p:nvPr/>
        </p:nvSpPr>
        <p:spPr>
          <a:xfrm>
            <a:off x="472598" y="640708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bit more complicated for the </a:t>
            </a:r>
            <a:r>
              <a:rPr lang="en-US" sz="2000" b="1" u="sng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Implicit method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3AFC-AD1D-3846-AF26-28A10892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2" y="1531152"/>
            <a:ext cx="7313551" cy="8273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7C909-F44C-8F43-80CC-39CC6EFFF7D9}"/>
              </a:ext>
            </a:extLst>
          </p:cNvPr>
          <p:cNvSpPr txBox="1"/>
          <p:nvPr/>
        </p:nvSpPr>
        <p:spPr>
          <a:xfrm>
            <a:off x="-1769325" y="1131042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Discretization looks very similar:</a:t>
            </a:r>
          </a:p>
        </p:txBody>
      </p:sp>
    </p:spTree>
    <p:extLst>
      <p:ext uri="{BB962C8B-B14F-4D97-AF65-F5344CB8AC3E}">
        <p14:creationId xmlns:p14="http://schemas.microsoft.com/office/powerpoint/2010/main" val="10211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5B7861-F5E9-C949-8D18-1A39A953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57"/>
            <a:ext cx="9144000" cy="2698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695F1-A3B9-2B44-B962-B7B3DDCE123B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Recap</a:t>
            </a:r>
            <a:r>
              <a:rPr lang="en-US" sz="29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Different discretization schemes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D0404-2211-C747-8EAD-9AD667C8BE24}"/>
              </a:ext>
            </a:extLst>
          </p:cNvPr>
          <p:cNvSpPr txBox="1"/>
          <p:nvPr/>
        </p:nvSpPr>
        <p:spPr>
          <a:xfrm>
            <a:off x="5865118" y="884197"/>
            <a:ext cx="2735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Crank-Nicholson FD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discretization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9CAB08-128B-914A-A4B3-3345F7346956}"/>
              </a:ext>
            </a:extLst>
          </p:cNvPr>
          <p:cNvCxnSpPr>
            <a:cxnSpLocks/>
          </p:cNvCxnSpPr>
          <p:nvPr/>
        </p:nvCxnSpPr>
        <p:spPr>
          <a:xfrm flipH="1">
            <a:off x="7007355" y="1678352"/>
            <a:ext cx="225356" cy="5211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634A35-B5C2-234F-8ABE-6DBE2CBE452D}"/>
                  </a:ext>
                </a:extLst>
              </p:cNvPr>
              <p:cNvSpPr txBox="1"/>
              <p:nvPr/>
            </p:nvSpPr>
            <p:spPr>
              <a:xfrm>
                <a:off x="7368466" y="1645283"/>
                <a:ext cx="7853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, O(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634A35-B5C2-234F-8ABE-6DBE2CBE4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6" y="1645283"/>
                <a:ext cx="7853252" cy="353943"/>
              </a:xfrm>
              <a:prstGeom prst="rect">
                <a:avLst/>
              </a:prstGeom>
              <a:blipFill>
                <a:blip r:embed="rId3"/>
                <a:stretch>
                  <a:fillRect l="-646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33763DF-0FDF-944E-AEC3-4DEFC270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9914"/>
            <a:ext cx="5974885" cy="877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6AD79E-2011-F744-851A-9CF84503CC54}"/>
              </a:ext>
            </a:extLst>
          </p:cNvPr>
          <p:cNvSpPr txBox="1"/>
          <p:nvPr/>
        </p:nvSpPr>
        <p:spPr>
          <a:xfrm>
            <a:off x="397977" y="4778343"/>
            <a:ext cx="8348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Crank-Nicholson combines the explicit and implicit spatial derivatives (i.e., is “partially implicit</a:t>
            </a:r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")</a:t>
            </a:r>
            <a:r>
              <a:rPr lang="en-US" sz="2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to get the best accuracy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8B9AD-C730-234D-B652-6137B9CA187F}"/>
              </a:ext>
            </a:extLst>
          </p:cNvPr>
          <p:cNvSpPr/>
          <p:nvPr/>
        </p:nvSpPr>
        <p:spPr>
          <a:xfrm>
            <a:off x="89210" y="2079657"/>
            <a:ext cx="5885675" cy="2615006"/>
          </a:xfrm>
          <a:prstGeom prst="rect">
            <a:avLst/>
          </a:prstGeom>
          <a:solidFill>
            <a:schemeClr val="bg1">
              <a:alpha val="602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3AFC-AD1D-3846-AF26-28A10892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2" y="1531152"/>
            <a:ext cx="7313551" cy="827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BB0E7A-1448-9A43-BA57-4D6722EC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8" y="3133772"/>
            <a:ext cx="8198804" cy="69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1586AD-F112-CB43-B442-10BB9E124CC1}"/>
              </a:ext>
            </a:extLst>
          </p:cNvPr>
          <p:cNvSpPr txBox="1"/>
          <p:nvPr/>
        </p:nvSpPr>
        <p:spPr>
          <a:xfrm>
            <a:off x="-1521060" y="2758633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Rearranging (n+1 on left, n on right):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ED95B-1492-4641-8572-F1B9F035D64C}"/>
              </a:ext>
            </a:extLst>
          </p:cNvPr>
          <p:cNvSpPr txBox="1"/>
          <p:nvPr/>
        </p:nvSpPr>
        <p:spPr>
          <a:xfrm>
            <a:off x="472598" y="640708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bit more complicated for the </a:t>
            </a:r>
            <a:r>
              <a:rPr lang="en-US" sz="2000" b="1" u="sng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Implicit method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735CF-6574-5942-ACC2-1EEA88F564F3}"/>
              </a:ext>
            </a:extLst>
          </p:cNvPr>
          <p:cNvSpPr txBox="1"/>
          <p:nvPr/>
        </p:nvSpPr>
        <p:spPr>
          <a:xfrm>
            <a:off x="-1769325" y="1131042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Discretization looks very similar:</a:t>
            </a:r>
          </a:p>
        </p:txBody>
      </p:sp>
    </p:spTree>
    <p:extLst>
      <p:ext uri="{BB962C8B-B14F-4D97-AF65-F5344CB8AC3E}">
        <p14:creationId xmlns:p14="http://schemas.microsoft.com/office/powerpoint/2010/main" val="537916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3AFC-AD1D-3846-AF26-28A10892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2" y="1531152"/>
            <a:ext cx="7313551" cy="827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BB0E7A-1448-9A43-BA57-4D6722EC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8" y="3133772"/>
            <a:ext cx="8198804" cy="6923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A02E04-63C5-EC43-B0C8-F03293912FB6}"/>
              </a:ext>
            </a:extLst>
          </p:cNvPr>
          <p:cNvSpPr txBox="1"/>
          <p:nvPr/>
        </p:nvSpPr>
        <p:spPr>
          <a:xfrm>
            <a:off x="579476" y="4097534"/>
            <a:ext cx="8198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Again, need to write as matrix equation:  </a:t>
            </a:r>
            <a:r>
              <a:rPr lang="en-US" sz="2000" b="1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Ax = b</a:t>
            </a:r>
          </a:p>
          <a:p>
            <a:endParaRPr lang="en-US" sz="10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But requires careful book-keeping as matrix needs to be </a:t>
            </a:r>
            <a:r>
              <a:rPr lang="en-US" sz="2000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000" i="1" baseline="-250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*</a:t>
            </a:r>
            <a:r>
              <a:rPr lang="en-US" sz="2000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000" i="1" baseline="-250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by 	</a:t>
            </a:r>
            <a:r>
              <a:rPr lang="en-US" sz="2000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000" i="1" baseline="-250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*</a:t>
            </a:r>
            <a:r>
              <a:rPr lang="en-US" sz="2000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000" i="1" baseline="-250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and the two vectors both of length </a:t>
            </a:r>
            <a:r>
              <a:rPr lang="en-US" sz="2000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000" i="1" baseline="-250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*</a:t>
            </a:r>
            <a:r>
              <a:rPr lang="en-US" sz="2000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000" i="1" baseline="-250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  <a:r>
              <a:rPr lang="en-US" sz="2000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sz="20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30E61-ED12-1644-BEAF-1E432EC756E1}"/>
              </a:ext>
            </a:extLst>
          </p:cNvPr>
          <p:cNvSpPr txBox="1"/>
          <p:nvPr/>
        </p:nvSpPr>
        <p:spPr>
          <a:xfrm>
            <a:off x="472598" y="640708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bit more complicated for the </a:t>
            </a:r>
            <a:r>
              <a:rPr lang="en-US" sz="2000" b="1" u="sng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Implicit method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BC715-FA7E-2940-8B05-38AF295436DB}"/>
              </a:ext>
            </a:extLst>
          </p:cNvPr>
          <p:cNvSpPr txBox="1"/>
          <p:nvPr/>
        </p:nvSpPr>
        <p:spPr>
          <a:xfrm>
            <a:off x="-1521060" y="2758633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Rearranging (n+1 on left, n on right):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88450-50AA-0F49-ACEE-B7C238ACF77A}"/>
              </a:ext>
            </a:extLst>
          </p:cNvPr>
          <p:cNvSpPr txBox="1"/>
          <p:nvPr/>
        </p:nvSpPr>
        <p:spPr>
          <a:xfrm>
            <a:off x="-1769325" y="1131042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Discretization looks very similar:</a:t>
            </a:r>
          </a:p>
        </p:txBody>
      </p:sp>
    </p:spTree>
    <p:extLst>
      <p:ext uri="{BB962C8B-B14F-4D97-AF65-F5344CB8AC3E}">
        <p14:creationId xmlns:p14="http://schemas.microsoft.com/office/powerpoint/2010/main" val="135867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498B4-0E3D-9842-B558-3FD50BE5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0" y="651829"/>
            <a:ext cx="8198804" cy="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FD discretization of the 2-D heat conduction equation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498B4-0E3D-9842-B558-3FD50BE5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0" y="651829"/>
            <a:ext cx="8198804" cy="692391"/>
          </a:xfrm>
          <a:prstGeom prst="rect">
            <a:avLst/>
          </a:prstGeom>
        </p:spPr>
      </p:pic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8D6F8E3-AA15-1344-A8E7-27BCCE65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70" y="1552440"/>
            <a:ext cx="7730836" cy="1894576"/>
          </a:xfrm>
          <a:prstGeom prst="rect">
            <a:avLst/>
          </a:prstGeom>
        </p:spPr>
      </p:pic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6F91301D-60C7-614A-9C7D-6602C80C6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684" y="3783948"/>
            <a:ext cx="2437661" cy="219231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45559F-1865-6749-B28B-BE509867A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543" y="3783948"/>
            <a:ext cx="1859333" cy="2177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B31B7-0F03-6947-AA1A-E5831E17F8F0}"/>
              </a:ext>
            </a:extLst>
          </p:cNvPr>
          <p:cNvSpPr txBox="1"/>
          <p:nvPr/>
        </p:nvSpPr>
        <p:spPr>
          <a:xfrm>
            <a:off x="555725" y="6313192"/>
            <a:ext cx="819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See Becker and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Kaus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  <a:hlinkClick r:id="rId7"/>
              </a:rPr>
              <a:t>Section 4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for a </a:t>
            </a:r>
            <a:r>
              <a:rPr lang="en-US" sz="2000">
                <a:latin typeface="Segoe UI Symbol" panose="020B0502040204020203" pitchFamily="34" charset="0"/>
                <a:ea typeface="Segoe UI Symbol" panose="020B0502040204020203" pitchFamily="34" charset="0"/>
              </a:rPr>
              <a:t>more detailed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931390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17140-84B8-BE47-8363-2C2286951186}"/>
              </a:ext>
            </a:extLst>
          </p:cNvPr>
          <p:cNvSpPr txBox="1"/>
          <p:nvPr/>
        </p:nvSpPr>
        <p:spPr>
          <a:xfrm>
            <a:off x="59377" y="2444115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Rest of class: </a:t>
            </a:r>
            <a:r>
              <a:rPr lang="en-US" sz="31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Open time to work on/discuss the    </a:t>
            </a:r>
          </a:p>
          <a:p>
            <a:pPr algn="ctr"/>
            <a:r>
              <a:rPr lang="en-US" sz="31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numerical exercises….</a:t>
            </a:r>
          </a:p>
        </p:txBody>
      </p:sp>
    </p:spTree>
    <p:extLst>
      <p:ext uri="{BB962C8B-B14F-4D97-AF65-F5344CB8AC3E}">
        <p14:creationId xmlns:p14="http://schemas.microsoft.com/office/powerpoint/2010/main" val="3038817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938D57-7D6C-1341-A8E0-A661A4FA3210}"/>
              </a:ext>
            </a:extLst>
          </p:cNvPr>
          <p:cNvSpPr txBox="1"/>
          <p:nvPr/>
        </p:nvSpPr>
        <p:spPr>
          <a:xfrm>
            <a:off x="-43544" y="0"/>
            <a:ext cx="91440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Take homes:</a:t>
            </a:r>
          </a:p>
          <a:p>
            <a:pPr algn="ctr"/>
            <a:endParaRPr lang="en-US" sz="3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Boundary conditions: Neumann vs. Dirichlet BCs. </a:t>
            </a:r>
          </a:p>
          <a:p>
            <a:pPr algn="ctr"/>
            <a:endParaRPr lang="en-US" sz="22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Dirichlet BCs very easy to implement in FD method.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Neumanns</a:t>
            </a:r>
            <a:r>
              <a:rPr lang="en-US" sz="2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BCs a bit trickier: Fictitious boundary conditions an important strategy to do this.</a:t>
            </a:r>
            <a:endParaRPr lang="en-US" sz="2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2"/>
            <a:endParaRPr lang="en-US" sz="22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Finite differences easily extendable to 2-D prob</a:t>
            </a:r>
            <a:r>
              <a:rPr lang="en-US" sz="2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lems (although need to be careful constructing big matrices for the implicit method. </a:t>
            </a:r>
            <a:endParaRPr lang="en-US" sz="3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AutoShape 4" descr="Strain Rate Model">
            <a:extLst>
              <a:ext uri="{FF2B5EF4-FFF2-40B4-BE49-F238E27FC236}">
                <a16:creationId xmlns:a16="http://schemas.microsoft.com/office/drawing/2014/main" id="{91CB9A07-846D-BF4F-88FD-44F53F6FCD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695F1-A3B9-2B44-B962-B7B3DDCE123B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All to model the evolution of the Solid Earth…</a:t>
            </a:r>
          </a:p>
        </p:txBody>
      </p:sp>
      <p:pic>
        <p:nvPicPr>
          <p:cNvPr id="1026" name="Picture 2" descr="Oblique subduction modelling indicates along-trench tectonic transport of  sediments | Nature Communications">
            <a:extLst>
              <a:ext uri="{FF2B5EF4-FFF2-40B4-BE49-F238E27FC236}">
                <a16:creationId xmlns:a16="http://schemas.microsoft.com/office/drawing/2014/main" id="{C6CF0EBE-37FD-CB41-81EE-41ECEE04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32" y="833280"/>
            <a:ext cx="5957735" cy="31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4A417-0C9E-A844-B11E-A3DAE62ABEAA}"/>
              </a:ext>
            </a:extLst>
          </p:cNvPr>
          <p:cNvSpPr/>
          <p:nvPr/>
        </p:nvSpPr>
        <p:spPr>
          <a:xfrm>
            <a:off x="5482458" y="3981746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Malatesta et al., 2013</a:t>
            </a:r>
          </a:p>
        </p:txBody>
      </p:sp>
    </p:spTree>
    <p:extLst>
      <p:ext uri="{BB962C8B-B14F-4D97-AF65-F5344CB8AC3E}">
        <p14:creationId xmlns:p14="http://schemas.microsoft.com/office/powerpoint/2010/main" val="39138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695F1-A3B9-2B44-B962-B7B3DDCE123B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All to model the evolution of the Solid Earth…</a:t>
            </a:r>
          </a:p>
        </p:txBody>
      </p:sp>
      <p:pic>
        <p:nvPicPr>
          <p:cNvPr id="1026" name="Picture 2" descr="Oblique subduction modelling indicates along-trench tectonic transport of  sediments | Nature Communications">
            <a:extLst>
              <a:ext uri="{FF2B5EF4-FFF2-40B4-BE49-F238E27FC236}">
                <a16:creationId xmlns:a16="http://schemas.microsoft.com/office/drawing/2014/main" id="{C6CF0EBE-37FD-CB41-81EE-41ECEE04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32" y="833280"/>
            <a:ext cx="5957735" cy="31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4A67CB-0782-FC41-8F85-261B6F0B006D}"/>
              </a:ext>
            </a:extLst>
          </p:cNvPr>
          <p:cNvSpPr txBox="1"/>
          <p:nvPr/>
        </p:nvSpPr>
        <p:spPr>
          <a:xfrm>
            <a:off x="1730680" y="5926422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wave propagation…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8B9F1-DCB2-FE43-B73B-8A545EB1828D}"/>
              </a:ext>
            </a:extLst>
          </p:cNvPr>
          <p:cNvSpPr/>
          <p:nvPr/>
        </p:nvSpPr>
        <p:spPr>
          <a:xfrm>
            <a:off x="256888" y="6465031"/>
            <a:ext cx="214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Takenaka</a:t>
            </a:r>
            <a:r>
              <a:rPr lang="en-US" dirty="0"/>
              <a:t> et al.,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8FF3A-6809-A14C-B5C3-4D57378DB63E}"/>
              </a:ext>
            </a:extLst>
          </p:cNvPr>
          <p:cNvSpPr/>
          <p:nvPr/>
        </p:nvSpPr>
        <p:spPr>
          <a:xfrm>
            <a:off x="5482458" y="3981746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Malatesta et al., 2013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67F381-63B1-5C41-BB93-E5B6711C4896}"/>
              </a:ext>
            </a:extLst>
          </p:cNvPr>
          <p:cNvSpPr/>
          <p:nvPr/>
        </p:nvSpPr>
        <p:spPr>
          <a:xfrm>
            <a:off x="814192" y="651353"/>
            <a:ext cx="7828767" cy="3958225"/>
          </a:xfrm>
          <a:prstGeom prst="rect">
            <a:avLst/>
          </a:prstGeom>
          <a:solidFill>
            <a:schemeClr val="bg1">
              <a:alpha val="767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box&#10;&#10;Description automatically generated with low confidence">
            <a:extLst>
              <a:ext uri="{FF2B5EF4-FFF2-40B4-BE49-F238E27FC236}">
                <a16:creationId xmlns:a16="http://schemas.microsoft.com/office/drawing/2014/main" id="{4EF409F8-6B72-9B4D-8062-C24DA553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4" y="1498461"/>
            <a:ext cx="3681105" cy="49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Boundary conditions</a:t>
            </a:r>
          </a:p>
        </p:txBody>
      </p:sp>
      <p:pic>
        <p:nvPicPr>
          <p:cNvPr id="3074" name="Picture 2" descr="What Are Boundary Conditions? Numerics Background | SimScale">
            <a:extLst>
              <a:ext uri="{FF2B5EF4-FFF2-40B4-BE49-F238E27FC236}">
                <a16:creationId xmlns:a16="http://schemas.microsoft.com/office/drawing/2014/main" id="{3C28617D-CC5B-2B4C-863D-F07BC7549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72" y="1158274"/>
            <a:ext cx="3516856" cy="45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Boundary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2A811-D7F1-E24D-A61D-D7658E2A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85" y="751561"/>
            <a:ext cx="6491630" cy="55803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CA8EBC-B63E-7F49-B441-3F73A6C7AE50}"/>
              </a:ext>
            </a:extLst>
          </p:cNvPr>
          <p:cNvSpPr/>
          <p:nvPr/>
        </p:nvSpPr>
        <p:spPr>
          <a:xfrm>
            <a:off x="43032" y="6452047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Ishii and Wallis,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A732A-8312-9C49-92FB-C353D817CE8E}"/>
              </a:ext>
            </a:extLst>
          </p:cNvPr>
          <p:cNvSpPr/>
          <p:nvPr/>
        </p:nvSpPr>
        <p:spPr>
          <a:xfrm>
            <a:off x="7402882" y="2167003"/>
            <a:ext cx="414933" cy="147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Boundary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6AEC0-5565-6945-AB16-EB64C43454DB}"/>
              </a:ext>
            </a:extLst>
          </p:cNvPr>
          <p:cNvSpPr txBox="1"/>
          <p:nvPr/>
        </p:nvSpPr>
        <p:spPr>
          <a:xfrm>
            <a:off x="358036" y="590334"/>
            <a:ext cx="8427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Two main types:</a:t>
            </a:r>
          </a:p>
          <a:p>
            <a:endParaRPr lang="en-US" sz="2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DIRICHLET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boundary conditions:  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Specify values of the PDE solution function (e.g., T).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NEUMANN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boundary conditions: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Specify the gradient of the PDE solution function (e.g., 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dT/dx).</a:t>
            </a:r>
          </a:p>
        </p:txBody>
      </p:sp>
    </p:spTree>
    <p:extLst>
      <p:ext uri="{BB962C8B-B14F-4D97-AF65-F5344CB8AC3E}">
        <p14:creationId xmlns:p14="http://schemas.microsoft.com/office/powerpoint/2010/main" val="42024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05A98-F5DC-234F-BC15-3C7B3CA07A05}"/>
              </a:ext>
            </a:extLst>
          </p:cNvPr>
          <p:cNvSpPr txBox="1"/>
          <p:nvPr/>
        </p:nvSpPr>
        <p:spPr>
          <a:xfrm>
            <a:off x="0" y="0"/>
            <a:ext cx="914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Boundary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4AE88-072E-F348-9DD6-FD7950994391}"/>
              </a:ext>
            </a:extLst>
          </p:cNvPr>
          <p:cNvSpPr txBox="1"/>
          <p:nvPr/>
        </p:nvSpPr>
        <p:spPr>
          <a:xfrm>
            <a:off x="358036" y="590334"/>
            <a:ext cx="8427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Two main types:</a:t>
            </a:r>
          </a:p>
          <a:p>
            <a:endParaRPr lang="en-US" sz="2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DIRICHLET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boundary conditions:  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Specify </a:t>
            </a:r>
            <a:r>
              <a:rPr lang="en-US" sz="25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values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the PDE solution function (e.g., T).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5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NEUMANN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boundary conditions: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Specify the </a:t>
            </a:r>
            <a:r>
              <a:rPr lang="en-US" sz="25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gradient</a:t>
            </a:r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the PDE solution function (e.g., </a:t>
            </a:r>
          </a:p>
          <a:p>
            <a:r>
              <a:rPr lang="en-US" sz="2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dT/dx).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F8DC9B1-E157-9947-865A-E6A1CD8B8DBE}"/>
              </a:ext>
            </a:extLst>
          </p:cNvPr>
          <p:cNvSpPr/>
          <p:nvPr/>
        </p:nvSpPr>
        <p:spPr>
          <a:xfrm>
            <a:off x="133348" y="1916482"/>
            <a:ext cx="1081677" cy="2329841"/>
          </a:xfrm>
          <a:custGeom>
            <a:avLst/>
            <a:gdLst>
              <a:gd name="connsiteX0" fmla="*/ 1081677 w 1081677"/>
              <a:gd name="connsiteY0" fmla="*/ 2705622 h 2705622"/>
              <a:gd name="connsiteX1" fmla="*/ 280011 w 1081677"/>
              <a:gd name="connsiteY1" fmla="*/ 2004165 h 2705622"/>
              <a:gd name="connsiteX2" fmla="*/ 42016 w 1081677"/>
              <a:gd name="connsiteY2" fmla="*/ 1002083 h 2705622"/>
              <a:gd name="connsiteX3" fmla="*/ 54542 w 1081677"/>
              <a:gd name="connsiteY3" fmla="*/ 475989 h 2705622"/>
              <a:gd name="connsiteX4" fmla="*/ 580636 w 1081677"/>
              <a:gd name="connsiteY4" fmla="*/ 0 h 270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677" h="2705622">
                <a:moveTo>
                  <a:pt x="1081677" y="2705622"/>
                </a:moveTo>
                <a:cubicBezTo>
                  <a:pt x="767482" y="2496855"/>
                  <a:pt x="453288" y="2288088"/>
                  <a:pt x="280011" y="2004165"/>
                </a:cubicBezTo>
                <a:cubicBezTo>
                  <a:pt x="106734" y="1720242"/>
                  <a:pt x="79594" y="1256779"/>
                  <a:pt x="42016" y="1002083"/>
                </a:cubicBezTo>
                <a:cubicBezTo>
                  <a:pt x="4438" y="747387"/>
                  <a:pt x="-35228" y="643003"/>
                  <a:pt x="54542" y="475989"/>
                </a:cubicBezTo>
                <a:cubicBezTo>
                  <a:pt x="144312" y="308975"/>
                  <a:pt x="362474" y="154487"/>
                  <a:pt x="580636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592EF-5E9C-DD4F-86DB-B3FCFE199FDF}"/>
              </a:ext>
            </a:extLst>
          </p:cNvPr>
          <p:cNvSpPr txBox="1"/>
          <p:nvPr/>
        </p:nvSpPr>
        <p:spPr>
          <a:xfrm>
            <a:off x="1240077" y="3794641"/>
            <a:ext cx="67765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Easy to implement. Compute temperature in interior nodes (implicitly or explicitly) and just manually fix the boundary temperatures. 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F6E0C6-7A83-404A-9565-2597675C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40" y="4957444"/>
            <a:ext cx="2587407" cy="827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93C83-787E-0B45-8EAF-0AD98357066B}"/>
              </a:ext>
            </a:extLst>
          </p:cNvPr>
          <p:cNvSpPr txBox="1"/>
          <p:nvPr/>
        </p:nvSpPr>
        <p:spPr>
          <a:xfrm>
            <a:off x="814976" y="5197566"/>
            <a:ext cx="7033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                                     over                                   set: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B98622E1-35C1-5E43-8486-88058C2A1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947" y="5219364"/>
            <a:ext cx="2400300" cy="39370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3E7D902-4093-1248-9A59-78AD42179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671" y="5807212"/>
            <a:ext cx="3505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4598</TotalTime>
  <Words>1127</Words>
  <Application>Microsoft Macintosh PowerPoint</Application>
  <PresentationFormat>On-screen Show (4:3)</PresentationFormat>
  <Paragraphs>195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Holt, Adam Francis</dc:creator>
  <cp:lastModifiedBy>Holt, Adam Francis</cp:lastModifiedBy>
  <cp:revision>166</cp:revision>
  <dcterms:created xsi:type="dcterms:W3CDTF">2021-07-09T17:19:50Z</dcterms:created>
  <dcterms:modified xsi:type="dcterms:W3CDTF">2021-12-30T19:55:21Z</dcterms:modified>
</cp:coreProperties>
</file>