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6" r:id="rId2"/>
    <p:sldId id="607" r:id="rId3"/>
    <p:sldId id="606" r:id="rId4"/>
    <p:sldId id="610" r:id="rId5"/>
    <p:sldId id="611" r:id="rId6"/>
    <p:sldId id="620" r:id="rId7"/>
    <p:sldId id="615" r:id="rId8"/>
    <p:sldId id="616" r:id="rId9"/>
    <p:sldId id="617" r:id="rId10"/>
    <p:sldId id="618" r:id="rId11"/>
    <p:sldId id="619" r:id="rId12"/>
    <p:sldId id="622" r:id="rId13"/>
    <p:sldId id="621" r:id="rId14"/>
    <p:sldId id="624" r:id="rId15"/>
    <p:sldId id="626" r:id="rId16"/>
    <p:sldId id="625" r:id="rId17"/>
    <p:sldId id="627" r:id="rId18"/>
    <p:sldId id="629" r:id="rId19"/>
    <p:sldId id="632" r:id="rId20"/>
    <p:sldId id="631" r:id="rId21"/>
    <p:sldId id="630" r:id="rId22"/>
    <p:sldId id="633" r:id="rId23"/>
    <p:sldId id="634" r:id="rId24"/>
    <p:sldId id="636" r:id="rId25"/>
    <p:sldId id="637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8D92"/>
    <a:srgbClr val="BA7263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560" y="168"/>
      </p:cViewPr>
      <p:guideLst/>
    </p:cSldViewPr>
  </p:slideViewPr>
  <p:outlineViewPr>
    <p:cViewPr>
      <p:scale>
        <a:sx n="33" d="100"/>
        <a:sy n="33" d="100"/>
      </p:scale>
      <p:origin x="0" y="-2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865AA-8C41-CD4C-B4D8-CDB2D45CCE1F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1A85E-F885-0049-9AEA-7145E3A20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1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15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7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16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9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7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98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4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92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91A85E-F885-0049-9AEA-7145E3A20B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975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72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5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1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0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2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87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30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71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9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FC319-B02D-9547-9FEE-1E5B60ED5A1C}" type="datetimeFigureOut">
              <a:rPr lang="en-US" smtClean="0"/>
              <a:t>12/30/21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46A6D-2882-084A-A10E-44A5B3A41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4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4" Type="http://schemas.openxmlformats.org/officeDocument/2006/relationships/image" Target="../media/image1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72510" y="1923394"/>
            <a:ext cx="759897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MGS 723: Geodynamics</a:t>
            </a:r>
          </a:p>
          <a:p>
            <a:pPr algn="ctr"/>
            <a:endParaRPr lang="en-US" sz="1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Classwork session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9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Class project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5E98C-868A-8D43-BB8B-E9F59B16F71F}"/>
              </a:ext>
            </a:extLst>
          </p:cNvPr>
          <p:cNvSpPr txBox="1"/>
          <p:nvPr/>
        </p:nvSpPr>
        <p:spPr>
          <a:xfrm>
            <a:off x="175482" y="657677"/>
            <a:ext cx="8790388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paper and presentation should </a:t>
            </a:r>
            <a:r>
              <a:rPr lang="en-US" sz="17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outline a Geodynamics research topic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following strategy: Firstly, outline an influential and quantitative Geodynamics paper (one which introduced a concept, expression, or modeling approach). Next, place this advance into the context of recent research (e.g., what subsequent research did this concept help with? What are problems that is/has been used to address? How has the original model/concept been modified to address different/more complex problems?)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recommendations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content, there is no need to depart from your paper (first cover the classic paper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walk through the equations as I do in class – and then summarize the modern research).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time: Aim for 20 minutes.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tips: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large figures (it should be much more visual than the paper!)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too much text (just the key points!)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it before class.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the talk up with a concise conclusion/summary.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6C78A-D965-D840-87CA-C621D5B4128A}"/>
              </a:ext>
            </a:extLst>
          </p:cNvPr>
          <p:cNvSpPr/>
          <p:nvPr/>
        </p:nvSpPr>
        <p:spPr>
          <a:xfrm>
            <a:off x="163607" y="2458194"/>
            <a:ext cx="8790388" cy="261959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B25CDD-49E1-024D-9290-3ADD44E66819}"/>
              </a:ext>
            </a:extLst>
          </p:cNvPr>
          <p:cNvSpPr txBox="1"/>
          <p:nvPr/>
        </p:nvSpPr>
        <p:spPr>
          <a:xfrm>
            <a:off x="640219" y="5484737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Any questions???</a:t>
            </a:r>
            <a:endParaRPr lang="en-US" sz="2900" b="1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841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0444E-7806-A849-AA1F-535B5A761287}"/>
                  </a:ext>
                </a:extLst>
              </p:cNvPr>
              <p:cNvSpPr txBox="1"/>
              <p:nvPr/>
            </p:nvSpPr>
            <p:spPr>
              <a:xfrm>
                <a:off x="3331029" y="1180051"/>
                <a:ext cx="4572000" cy="53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𝜅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0444E-7806-A849-AA1F-535B5A76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29" y="1180051"/>
                <a:ext cx="4572000" cy="531043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7BF3D4-12EC-ED4C-A8D0-D4BA13F333DC}"/>
              </a:ext>
            </a:extLst>
          </p:cNvPr>
          <p:cNvSpPr txBox="1"/>
          <p:nvPr/>
        </p:nvSpPr>
        <p:spPr>
          <a:xfrm>
            <a:off x="175482" y="657677"/>
            <a:ext cx="87903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Solving the 2-D heat equation with finite differences: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91225-C903-0E49-A371-9405815BC815}"/>
              </a:ext>
            </a:extLst>
          </p:cNvPr>
          <p:cNvSpPr txBox="1"/>
          <p:nvPr/>
        </p:nvSpPr>
        <p:spPr>
          <a:xfrm>
            <a:off x="175482" y="1852123"/>
            <a:ext cx="8790388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implicit discretization: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F7B0DB-F131-2941-80BD-4F4DF49BE1AA}"/>
                  </a:ext>
                </a:extLst>
              </p:cNvPr>
              <p:cNvSpPr txBox="1"/>
              <p:nvPr/>
            </p:nvSpPr>
            <p:spPr>
              <a:xfrm>
                <a:off x="2286000" y="2431849"/>
                <a:ext cx="6858000" cy="614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𝜅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F7B0DB-F131-2941-80BD-4F4DF49B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31849"/>
                <a:ext cx="6858000" cy="614720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1BF89E-CA70-EC45-9656-5D3B75BCCF10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Exercise #5: Implicit heat eq. in 2-D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92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0444E-7806-A849-AA1F-535B5A761287}"/>
                  </a:ext>
                </a:extLst>
              </p:cNvPr>
              <p:cNvSpPr txBox="1"/>
              <p:nvPr/>
            </p:nvSpPr>
            <p:spPr>
              <a:xfrm>
                <a:off x="3331029" y="1180051"/>
                <a:ext cx="4572000" cy="53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𝜅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0444E-7806-A849-AA1F-535B5A76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29" y="1180051"/>
                <a:ext cx="4572000" cy="531043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7BF3D4-12EC-ED4C-A8D0-D4BA13F333DC}"/>
              </a:ext>
            </a:extLst>
          </p:cNvPr>
          <p:cNvSpPr txBox="1"/>
          <p:nvPr/>
        </p:nvSpPr>
        <p:spPr>
          <a:xfrm>
            <a:off x="175482" y="657677"/>
            <a:ext cx="87903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Solving the 2-D heat equation with finite differences: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91225-C903-0E49-A371-9405815BC815}"/>
              </a:ext>
            </a:extLst>
          </p:cNvPr>
          <p:cNvSpPr txBox="1"/>
          <p:nvPr/>
        </p:nvSpPr>
        <p:spPr>
          <a:xfrm>
            <a:off x="175482" y="1852123"/>
            <a:ext cx="8790388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implicit discretization: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Rearranging for temperatures at the next step (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and introducing constants that combine the time-step, grid spacings, and conductivity: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F7B0DB-F131-2941-80BD-4F4DF49BE1AA}"/>
                  </a:ext>
                </a:extLst>
              </p:cNvPr>
              <p:cNvSpPr txBox="1"/>
              <p:nvPr/>
            </p:nvSpPr>
            <p:spPr>
              <a:xfrm>
                <a:off x="2286000" y="2431849"/>
                <a:ext cx="6858000" cy="614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𝜅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F7B0DB-F131-2941-80BD-4F4DF49B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31849"/>
                <a:ext cx="6858000" cy="614720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05E8B0-4151-D745-B1E0-AD65B256F341}"/>
                  </a:ext>
                </a:extLst>
              </p:cNvPr>
              <p:cNvSpPr txBox="1"/>
              <p:nvPr/>
            </p:nvSpPr>
            <p:spPr>
              <a:xfrm>
                <a:off x="-130002" y="4177545"/>
                <a:ext cx="9095872" cy="416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05E8B0-4151-D745-B1E0-AD65B256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02" y="4177545"/>
                <a:ext cx="9095872" cy="416524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93B3BA-F0F9-B84B-A011-E9ACFC5E9AA8}"/>
                  </a:ext>
                </a:extLst>
              </p:cNvPr>
              <p:cNvSpPr txBox="1"/>
              <p:nvPr/>
            </p:nvSpPr>
            <p:spPr>
              <a:xfrm>
                <a:off x="2351511" y="4685079"/>
                <a:ext cx="4578016" cy="52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sz="1800" i="1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𝜅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𝜅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	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93B3BA-F0F9-B84B-A011-E9ACFC5E9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11" y="4685079"/>
                <a:ext cx="4578016" cy="528286"/>
              </a:xfrm>
              <a:prstGeom prst="rect">
                <a:avLst/>
              </a:prstGeom>
              <a:blipFill>
                <a:blip r:embed="rId5"/>
                <a:stretch>
                  <a:fillRect l="-138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D502CA0-BEEF-DE4D-BE3F-11DB2380ECAA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Exercise #5: Implicit heat eq. in 2-D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26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0444E-7806-A849-AA1F-535B5A761287}"/>
                  </a:ext>
                </a:extLst>
              </p:cNvPr>
              <p:cNvSpPr txBox="1"/>
              <p:nvPr/>
            </p:nvSpPr>
            <p:spPr>
              <a:xfrm>
                <a:off x="3331029" y="1180051"/>
                <a:ext cx="4572000" cy="5310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𝜅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num>
                          <m:den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10444E-7806-A849-AA1F-535B5A761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29" y="1180051"/>
                <a:ext cx="4572000" cy="531043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C7BF3D4-12EC-ED4C-A8D0-D4BA13F333DC}"/>
              </a:ext>
            </a:extLst>
          </p:cNvPr>
          <p:cNvSpPr txBox="1"/>
          <p:nvPr/>
        </p:nvSpPr>
        <p:spPr>
          <a:xfrm>
            <a:off x="175482" y="657677"/>
            <a:ext cx="87903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Solving the 2-D heat equation with finite differences: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91225-C903-0E49-A371-9405815BC815}"/>
              </a:ext>
            </a:extLst>
          </p:cNvPr>
          <p:cNvSpPr txBox="1"/>
          <p:nvPr/>
        </p:nvSpPr>
        <p:spPr>
          <a:xfrm>
            <a:off x="175482" y="1852123"/>
            <a:ext cx="879038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implicit discretization: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Rearranging for temperatures at the next step (</a:t>
            </a:r>
            <a:r>
              <a:rPr lang="en-US" sz="2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+ 1) and introducing constants that combine the time-step, grid spacings, and conductivity: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1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think about how to put it into matrix form…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F7B0DB-F131-2941-80BD-4F4DF49BE1AA}"/>
                  </a:ext>
                </a:extLst>
              </p:cNvPr>
              <p:cNvSpPr txBox="1"/>
              <p:nvPr/>
            </p:nvSpPr>
            <p:spPr>
              <a:xfrm>
                <a:off x="2286000" y="2431849"/>
                <a:ext cx="6858000" cy="614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</m:sSubSup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𝜅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(∆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F7B0DB-F131-2941-80BD-4F4DF49BE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431849"/>
                <a:ext cx="6858000" cy="614720"/>
              </a:xfrm>
              <a:prstGeom prst="rect">
                <a:avLst/>
              </a:prstGeom>
              <a:blipFill>
                <a:blip r:embed="rId3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05E8B0-4151-D745-B1E0-AD65B256F341}"/>
                  </a:ext>
                </a:extLst>
              </p:cNvPr>
              <p:cNvSpPr txBox="1"/>
              <p:nvPr/>
            </p:nvSpPr>
            <p:spPr>
              <a:xfrm>
                <a:off x="-130002" y="4177545"/>
                <a:ext cx="9095872" cy="416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05E8B0-4151-D745-B1E0-AD65B256F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002" y="4177545"/>
                <a:ext cx="9095872" cy="416524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93B3BA-F0F9-B84B-A011-E9ACFC5E9AA8}"/>
                  </a:ext>
                </a:extLst>
              </p:cNvPr>
              <p:cNvSpPr txBox="1"/>
              <p:nvPr/>
            </p:nvSpPr>
            <p:spPr>
              <a:xfrm>
                <a:off x="2351511" y="4685079"/>
                <a:ext cx="4578016" cy="528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sz="1800" i="1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𝜅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𝜅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(∆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	</a:t>
                </a:r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93B3BA-F0F9-B84B-A011-E9ACFC5E9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11" y="4685079"/>
                <a:ext cx="4578016" cy="528286"/>
              </a:xfrm>
              <a:prstGeom prst="rect">
                <a:avLst/>
              </a:prstGeom>
              <a:blipFill>
                <a:blip r:embed="rId5"/>
                <a:stretch>
                  <a:fillRect l="-138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8B09EBF-5DF8-8848-9C96-BD8896EC5A91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Exercise #5: Implicit heat eq. in 2-D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44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Exercise #5: Implicit heat eq. in 2-D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820AA-4834-B04B-866F-5EB277A11E85}"/>
              </a:ext>
            </a:extLst>
          </p:cNvPr>
          <p:cNvSpPr/>
          <p:nvPr/>
        </p:nvSpPr>
        <p:spPr>
          <a:xfrm>
            <a:off x="421106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7937-40C1-7A4F-B64D-35B34E452C8C}"/>
              </a:ext>
            </a:extLst>
          </p:cNvPr>
          <p:cNvSpPr/>
          <p:nvPr/>
        </p:nvSpPr>
        <p:spPr>
          <a:xfrm>
            <a:off x="1287380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F47B69-0D68-AC47-8C05-AD14B21FA7F1}"/>
              </a:ext>
            </a:extLst>
          </p:cNvPr>
          <p:cNvSpPr/>
          <p:nvPr/>
        </p:nvSpPr>
        <p:spPr>
          <a:xfrm>
            <a:off x="2149645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1051D-3B83-5541-B011-E02C699C3644}"/>
              </a:ext>
            </a:extLst>
          </p:cNvPr>
          <p:cNvSpPr/>
          <p:nvPr/>
        </p:nvSpPr>
        <p:spPr>
          <a:xfrm>
            <a:off x="3011910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D27CB-52B6-C94A-8EDC-DD10EF28F7A4}"/>
              </a:ext>
            </a:extLst>
          </p:cNvPr>
          <p:cNvSpPr/>
          <p:nvPr/>
        </p:nvSpPr>
        <p:spPr>
          <a:xfrm>
            <a:off x="421106" y="938462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D54FF-86B3-D641-9983-1750A925288A}"/>
              </a:ext>
            </a:extLst>
          </p:cNvPr>
          <p:cNvSpPr/>
          <p:nvPr/>
        </p:nvSpPr>
        <p:spPr>
          <a:xfrm>
            <a:off x="421106" y="1640948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835F5-52A0-7241-A0ED-2572124A5C2A}"/>
              </a:ext>
            </a:extLst>
          </p:cNvPr>
          <p:cNvSpPr/>
          <p:nvPr/>
        </p:nvSpPr>
        <p:spPr>
          <a:xfrm>
            <a:off x="421106" y="2343434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441AA1-05AE-F348-9870-419643339DE8}"/>
              </a:ext>
            </a:extLst>
          </p:cNvPr>
          <p:cNvSpPr/>
          <p:nvPr/>
        </p:nvSpPr>
        <p:spPr>
          <a:xfrm>
            <a:off x="385246" y="8905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505C6-7740-2D4F-9FB9-5915017B6D30}"/>
              </a:ext>
            </a:extLst>
          </p:cNvPr>
          <p:cNvSpPr/>
          <p:nvPr/>
        </p:nvSpPr>
        <p:spPr>
          <a:xfrm>
            <a:off x="1228992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F134B-D315-7E4C-B694-3337752D142D}"/>
              </a:ext>
            </a:extLst>
          </p:cNvPr>
          <p:cNvSpPr/>
          <p:nvPr/>
        </p:nvSpPr>
        <p:spPr>
          <a:xfrm>
            <a:off x="2087248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AA2F31-D428-1440-9A9F-8877566ED714}"/>
              </a:ext>
            </a:extLst>
          </p:cNvPr>
          <p:cNvSpPr/>
          <p:nvPr/>
        </p:nvSpPr>
        <p:spPr>
          <a:xfrm>
            <a:off x="2964726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280233-3FCF-3B45-9E1D-83FEAFD4F045}"/>
              </a:ext>
            </a:extLst>
          </p:cNvPr>
          <p:cNvSpPr/>
          <p:nvPr/>
        </p:nvSpPr>
        <p:spPr>
          <a:xfrm>
            <a:off x="3808592" y="87714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C59A39-CEB5-2D4D-8E41-DC77150383E2}"/>
              </a:ext>
            </a:extLst>
          </p:cNvPr>
          <p:cNvSpPr/>
          <p:nvPr/>
        </p:nvSpPr>
        <p:spPr>
          <a:xfrm>
            <a:off x="385246" y="158941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468B1F-4EB7-8548-B4E6-A7A05B1A2A55}"/>
              </a:ext>
            </a:extLst>
          </p:cNvPr>
          <p:cNvSpPr/>
          <p:nvPr/>
        </p:nvSpPr>
        <p:spPr>
          <a:xfrm>
            <a:off x="1228992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B1764A-9B1E-6245-849B-61C7D610BACE}"/>
              </a:ext>
            </a:extLst>
          </p:cNvPr>
          <p:cNvSpPr/>
          <p:nvPr/>
        </p:nvSpPr>
        <p:spPr>
          <a:xfrm>
            <a:off x="2087248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C5CA21-79C4-4546-8996-61480AC902D9}"/>
              </a:ext>
            </a:extLst>
          </p:cNvPr>
          <p:cNvSpPr/>
          <p:nvPr/>
        </p:nvSpPr>
        <p:spPr>
          <a:xfrm>
            <a:off x="2964726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02ECC5-B7F4-6C41-A28A-5DC8B5A2AEEA}"/>
              </a:ext>
            </a:extLst>
          </p:cNvPr>
          <p:cNvSpPr/>
          <p:nvPr/>
        </p:nvSpPr>
        <p:spPr>
          <a:xfrm>
            <a:off x="3808592" y="1575988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41281E-F447-6947-A919-65FFF1371F82}"/>
              </a:ext>
            </a:extLst>
          </p:cNvPr>
          <p:cNvSpPr/>
          <p:nvPr/>
        </p:nvSpPr>
        <p:spPr>
          <a:xfrm>
            <a:off x="385246" y="230169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34A2BC-3DC3-1244-8CE1-9A0357CE46BC}"/>
              </a:ext>
            </a:extLst>
          </p:cNvPr>
          <p:cNvSpPr/>
          <p:nvPr/>
        </p:nvSpPr>
        <p:spPr>
          <a:xfrm>
            <a:off x="1228992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AE72BD-D155-DB41-A3BB-40FDD67A54E3}"/>
              </a:ext>
            </a:extLst>
          </p:cNvPr>
          <p:cNvSpPr/>
          <p:nvPr/>
        </p:nvSpPr>
        <p:spPr>
          <a:xfrm>
            <a:off x="2087248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E39DA8-9FE4-3F44-B8C4-8F13032DB91D}"/>
              </a:ext>
            </a:extLst>
          </p:cNvPr>
          <p:cNvSpPr/>
          <p:nvPr/>
        </p:nvSpPr>
        <p:spPr>
          <a:xfrm>
            <a:off x="2964726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22D52E-F536-FB46-AD75-CC2955F2CFD3}"/>
              </a:ext>
            </a:extLst>
          </p:cNvPr>
          <p:cNvSpPr/>
          <p:nvPr/>
        </p:nvSpPr>
        <p:spPr>
          <a:xfrm>
            <a:off x="3808592" y="228826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9401B1-46AD-A44D-9A94-93C2E40219B4}"/>
              </a:ext>
            </a:extLst>
          </p:cNvPr>
          <p:cNvSpPr/>
          <p:nvPr/>
        </p:nvSpPr>
        <p:spPr>
          <a:xfrm>
            <a:off x="385246" y="298154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34FE0C-41F7-014B-A9E9-3AE0E4D1A8F3}"/>
              </a:ext>
            </a:extLst>
          </p:cNvPr>
          <p:cNvSpPr/>
          <p:nvPr/>
        </p:nvSpPr>
        <p:spPr>
          <a:xfrm>
            <a:off x="1228992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1D9708-6B6C-104B-91C3-7EBD1395356E}"/>
              </a:ext>
            </a:extLst>
          </p:cNvPr>
          <p:cNvSpPr/>
          <p:nvPr/>
        </p:nvSpPr>
        <p:spPr>
          <a:xfrm>
            <a:off x="2087248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8B0129-AD14-0543-80A8-55E12C7AD021}"/>
              </a:ext>
            </a:extLst>
          </p:cNvPr>
          <p:cNvSpPr/>
          <p:nvPr/>
        </p:nvSpPr>
        <p:spPr>
          <a:xfrm>
            <a:off x="2964726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CAB933-25A6-CC4F-AC13-ED329784BBDA}"/>
              </a:ext>
            </a:extLst>
          </p:cNvPr>
          <p:cNvSpPr/>
          <p:nvPr/>
        </p:nvSpPr>
        <p:spPr>
          <a:xfrm>
            <a:off x="3808592" y="296811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AC8364-ECB7-584D-8276-0FB4837849FE}"/>
              </a:ext>
            </a:extLst>
          </p:cNvPr>
          <p:cNvSpPr/>
          <p:nvPr/>
        </p:nvSpPr>
        <p:spPr>
          <a:xfrm>
            <a:off x="385246" y="3748540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3690D5-7D02-6C40-83C2-0A5A9B0A2DBE}"/>
              </a:ext>
            </a:extLst>
          </p:cNvPr>
          <p:cNvSpPr/>
          <p:nvPr/>
        </p:nvSpPr>
        <p:spPr>
          <a:xfrm>
            <a:off x="1228992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2E7AB8-5724-0D45-AD1F-4659C02FDE2D}"/>
              </a:ext>
            </a:extLst>
          </p:cNvPr>
          <p:cNvSpPr/>
          <p:nvPr/>
        </p:nvSpPr>
        <p:spPr>
          <a:xfrm>
            <a:off x="2087248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204499-E1F8-FE46-BDA0-DB7DEB18587A}"/>
              </a:ext>
            </a:extLst>
          </p:cNvPr>
          <p:cNvSpPr/>
          <p:nvPr/>
        </p:nvSpPr>
        <p:spPr>
          <a:xfrm>
            <a:off x="2964726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0CA529-64FB-7543-B2AC-23DD1AC33A73}"/>
              </a:ext>
            </a:extLst>
          </p:cNvPr>
          <p:cNvSpPr/>
          <p:nvPr/>
        </p:nvSpPr>
        <p:spPr>
          <a:xfrm>
            <a:off x="3808592" y="373510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9E6049-02DF-3A44-9C77-73944C377C2A}"/>
              </a:ext>
            </a:extLst>
          </p:cNvPr>
          <p:cNvCxnSpPr/>
          <p:nvPr/>
        </p:nvCxnSpPr>
        <p:spPr>
          <a:xfrm>
            <a:off x="164757" y="675503"/>
            <a:ext cx="45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1767E3-DB90-4941-886C-2C06D8693C45}"/>
              </a:ext>
            </a:extLst>
          </p:cNvPr>
          <p:cNvCxnSpPr>
            <a:cxnSpLocks/>
          </p:cNvCxnSpPr>
          <p:nvPr/>
        </p:nvCxnSpPr>
        <p:spPr>
          <a:xfrm>
            <a:off x="164757" y="675503"/>
            <a:ext cx="0" cy="35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94189B-DCFD-1647-BC03-52F62CF6794E}"/>
              </a:ext>
            </a:extLst>
          </p:cNvPr>
          <p:cNvSpPr txBox="1"/>
          <p:nvPr/>
        </p:nvSpPr>
        <p:spPr>
          <a:xfrm>
            <a:off x="81858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1,1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9A184-B20E-9C45-AA46-D7DD588A820D}"/>
              </a:ext>
            </a:extLst>
          </p:cNvPr>
          <p:cNvSpPr txBox="1"/>
          <p:nvPr/>
        </p:nvSpPr>
        <p:spPr>
          <a:xfrm>
            <a:off x="968635" y="97143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2,1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F3323-55C1-7245-B316-382E54BBD24A}"/>
              </a:ext>
            </a:extLst>
          </p:cNvPr>
          <p:cNvSpPr txBox="1"/>
          <p:nvPr/>
        </p:nvSpPr>
        <p:spPr>
          <a:xfrm>
            <a:off x="1849442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3,1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06ADC-7800-8A49-BCCF-2E4B2A5D3A14}"/>
              </a:ext>
            </a:extLst>
          </p:cNvPr>
          <p:cNvSpPr txBox="1"/>
          <p:nvPr/>
        </p:nvSpPr>
        <p:spPr>
          <a:xfrm>
            <a:off x="271124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4,1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FAD64A-F5C6-194A-9FBB-6B5E6C2B140C}"/>
              </a:ext>
            </a:extLst>
          </p:cNvPr>
          <p:cNvSpPr txBox="1"/>
          <p:nvPr/>
        </p:nvSpPr>
        <p:spPr>
          <a:xfrm>
            <a:off x="356572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5,1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3E53F5-EAEB-7546-B024-DE9AEFEC397D}"/>
              </a:ext>
            </a:extLst>
          </p:cNvPr>
          <p:cNvSpPr txBox="1"/>
          <p:nvPr/>
        </p:nvSpPr>
        <p:spPr>
          <a:xfrm>
            <a:off x="120138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1,2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7F8BA1-CD80-9F45-B088-DF62E531D445}"/>
              </a:ext>
            </a:extLst>
          </p:cNvPr>
          <p:cNvSpPr txBox="1"/>
          <p:nvPr/>
        </p:nvSpPr>
        <p:spPr>
          <a:xfrm>
            <a:off x="1006915" y="16670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2,2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2DC0D6-1733-A84E-B39C-11B28246ED48}"/>
              </a:ext>
            </a:extLst>
          </p:cNvPr>
          <p:cNvSpPr txBox="1"/>
          <p:nvPr/>
        </p:nvSpPr>
        <p:spPr>
          <a:xfrm>
            <a:off x="1887722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3,2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21BF89-5379-694A-B001-9CD151ACE04E}"/>
              </a:ext>
            </a:extLst>
          </p:cNvPr>
          <p:cNvSpPr txBox="1"/>
          <p:nvPr/>
        </p:nvSpPr>
        <p:spPr>
          <a:xfrm>
            <a:off x="274952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4,2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70FB8A-0B82-B648-BCF2-CCBDA7B10B34}"/>
              </a:ext>
            </a:extLst>
          </p:cNvPr>
          <p:cNvSpPr txBox="1"/>
          <p:nvPr/>
        </p:nvSpPr>
        <p:spPr>
          <a:xfrm>
            <a:off x="360400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5,2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93FC11-2794-E241-970F-3C91C18497C7}"/>
              </a:ext>
            </a:extLst>
          </p:cNvPr>
          <p:cNvSpPr txBox="1"/>
          <p:nvPr/>
        </p:nvSpPr>
        <p:spPr>
          <a:xfrm>
            <a:off x="108849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1,3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119892-CB80-324D-ADCD-3D6BE752B014}"/>
              </a:ext>
            </a:extLst>
          </p:cNvPr>
          <p:cNvSpPr txBox="1"/>
          <p:nvPr/>
        </p:nvSpPr>
        <p:spPr>
          <a:xfrm>
            <a:off x="995626" y="236295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2,3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8D368D-F52C-7A44-8B5A-CF5927CEAB93}"/>
              </a:ext>
            </a:extLst>
          </p:cNvPr>
          <p:cNvSpPr txBox="1"/>
          <p:nvPr/>
        </p:nvSpPr>
        <p:spPr>
          <a:xfrm>
            <a:off x="1876433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3,3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4CC2BD-9A08-2C4F-AC47-8CDCC368473B}"/>
              </a:ext>
            </a:extLst>
          </p:cNvPr>
          <p:cNvSpPr txBox="1"/>
          <p:nvPr/>
        </p:nvSpPr>
        <p:spPr>
          <a:xfrm>
            <a:off x="273823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4,3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E621A0-F1B4-BD42-A383-667A1ACBC48F}"/>
              </a:ext>
            </a:extLst>
          </p:cNvPr>
          <p:cNvSpPr txBox="1"/>
          <p:nvPr/>
        </p:nvSpPr>
        <p:spPr>
          <a:xfrm>
            <a:off x="359271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5,3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7F6898-69A8-BB46-B680-36D3A3261908}"/>
              </a:ext>
            </a:extLst>
          </p:cNvPr>
          <p:cNvSpPr txBox="1"/>
          <p:nvPr/>
        </p:nvSpPr>
        <p:spPr>
          <a:xfrm>
            <a:off x="120138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1,4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CC1517-5D6E-F04D-8F18-4A9A33137D5A}"/>
              </a:ext>
            </a:extLst>
          </p:cNvPr>
          <p:cNvSpPr txBox="1"/>
          <p:nvPr/>
        </p:nvSpPr>
        <p:spPr>
          <a:xfrm>
            <a:off x="1006915" y="306872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2,4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17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A56176-325B-D645-9DC3-63536963DE3F}"/>
              </a:ext>
            </a:extLst>
          </p:cNvPr>
          <p:cNvSpPr txBox="1"/>
          <p:nvPr/>
        </p:nvSpPr>
        <p:spPr>
          <a:xfrm>
            <a:off x="1887722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3,4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18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E8EAAD-0DFD-0948-91CC-158623870586}"/>
              </a:ext>
            </a:extLst>
          </p:cNvPr>
          <p:cNvSpPr txBox="1"/>
          <p:nvPr/>
        </p:nvSpPr>
        <p:spPr>
          <a:xfrm>
            <a:off x="274952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4,4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19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FAFE20-A10D-644A-A6AB-91A51D709D71}"/>
              </a:ext>
            </a:extLst>
          </p:cNvPr>
          <p:cNvSpPr txBox="1"/>
          <p:nvPr/>
        </p:nvSpPr>
        <p:spPr>
          <a:xfrm>
            <a:off x="360400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5,4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80C9F-6637-9E4B-ADB8-3DB9404B46FF}"/>
              </a:ext>
            </a:extLst>
          </p:cNvPr>
          <p:cNvSpPr txBox="1"/>
          <p:nvPr/>
        </p:nvSpPr>
        <p:spPr>
          <a:xfrm>
            <a:off x="120138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1,5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5DD53B-3627-7E42-906F-5E5D498D1A99}"/>
              </a:ext>
            </a:extLst>
          </p:cNvPr>
          <p:cNvSpPr txBox="1"/>
          <p:nvPr/>
        </p:nvSpPr>
        <p:spPr>
          <a:xfrm>
            <a:off x="1006915" y="352732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2,5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4B8BB2-5AE9-9D48-8CC7-22A380B91EA2}"/>
              </a:ext>
            </a:extLst>
          </p:cNvPr>
          <p:cNvSpPr txBox="1"/>
          <p:nvPr/>
        </p:nvSpPr>
        <p:spPr>
          <a:xfrm>
            <a:off x="1887722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3,5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3C0630-ADCF-064F-AA1A-75BF03C04C22}"/>
              </a:ext>
            </a:extLst>
          </p:cNvPr>
          <p:cNvSpPr txBox="1"/>
          <p:nvPr/>
        </p:nvSpPr>
        <p:spPr>
          <a:xfrm>
            <a:off x="274952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4,5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BC21EE-76C1-BA45-92CF-C23B3511B19E}"/>
              </a:ext>
            </a:extLst>
          </p:cNvPr>
          <p:cNvSpPr txBox="1"/>
          <p:nvPr/>
        </p:nvSpPr>
        <p:spPr>
          <a:xfrm>
            <a:off x="360400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5,5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56B142-8100-394F-AA35-7D6415AA498C}"/>
              </a:ext>
            </a:extLst>
          </p:cNvPr>
          <p:cNvSpPr txBox="1"/>
          <p:nvPr/>
        </p:nvSpPr>
        <p:spPr>
          <a:xfrm>
            <a:off x="20860" y="4037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sz="13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2F8B96-DD97-BB4F-8CA7-33BD9AE0E46E}"/>
              </a:ext>
            </a:extLst>
          </p:cNvPr>
          <p:cNvSpPr txBox="1"/>
          <p:nvPr/>
        </p:nvSpPr>
        <p:spPr>
          <a:xfrm>
            <a:off x="-386873" y="100060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C196B-0ADC-5C43-99DF-9FD4AFD6C840}"/>
              </a:ext>
            </a:extLst>
          </p:cNvPr>
          <p:cNvSpPr txBox="1"/>
          <p:nvPr/>
        </p:nvSpPr>
        <p:spPr>
          <a:xfrm>
            <a:off x="-1684082" y="650412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Top/surface</a:t>
            </a:r>
            <a:endParaRPr lang="en-US" sz="1500" u="sng" dirty="0">
              <a:solidFill>
                <a:schemeClr val="tx1">
                  <a:lumMod val="50000"/>
                  <a:lumOff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A45B9F-BA87-A04E-BCF6-0BBF9FC63A7C}"/>
              </a:ext>
            </a:extLst>
          </p:cNvPr>
          <p:cNvSpPr txBox="1"/>
          <p:nvPr/>
        </p:nvSpPr>
        <p:spPr>
          <a:xfrm>
            <a:off x="-1653854" y="3763526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Bottom/base</a:t>
            </a:r>
          </a:p>
        </p:txBody>
      </p:sp>
    </p:spTree>
    <p:extLst>
      <p:ext uri="{BB962C8B-B14F-4D97-AF65-F5344CB8AC3E}">
        <p14:creationId xmlns:p14="http://schemas.microsoft.com/office/powerpoint/2010/main" val="3267316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Exercise #5: Implicit heat eq. in 2-D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820AA-4834-B04B-866F-5EB277A11E85}"/>
              </a:ext>
            </a:extLst>
          </p:cNvPr>
          <p:cNvSpPr/>
          <p:nvPr/>
        </p:nvSpPr>
        <p:spPr>
          <a:xfrm>
            <a:off x="421106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7937-40C1-7A4F-B64D-35B34E452C8C}"/>
              </a:ext>
            </a:extLst>
          </p:cNvPr>
          <p:cNvSpPr/>
          <p:nvPr/>
        </p:nvSpPr>
        <p:spPr>
          <a:xfrm>
            <a:off x="1287380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F47B69-0D68-AC47-8C05-AD14B21FA7F1}"/>
              </a:ext>
            </a:extLst>
          </p:cNvPr>
          <p:cNvSpPr/>
          <p:nvPr/>
        </p:nvSpPr>
        <p:spPr>
          <a:xfrm>
            <a:off x="2149645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1051D-3B83-5541-B011-E02C699C3644}"/>
              </a:ext>
            </a:extLst>
          </p:cNvPr>
          <p:cNvSpPr/>
          <p:nvPr/>
        </p:nvSpPr>
        <p:spPr>
          <a:xfrm>
            <a:off x="3011910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D27CB-52B6-C94A-8EDC-DD10EF28F7A4}"/>
              </a:ext>
            </a:extLst>
          </p:cNvPr>
          <p:cNvSpPr/>
          <p:nvPr/>
        </p:nvSpPr>
        <p:spPr>
          <a:xfrm>
            <a:off x="421106" y="938462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D54FF-86B3-D641-9983-1750A925288A}"/>
              </a:ext>
            </a:extLst>
          </p:cNvPr>
          <p:cNvSpPr/>
          <p:nvPr/>
        </p:nvSpPr>
        <p:spPr>
          <a:xfrm>
            <a:off x="421106" y="1640948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835F5-52A0-7241-A0ED-2572124A5C2A}"/>
              </a:ext>
            </a:extLst>
          </p:cNvPr>
          <p:cNvSpPr/>
          <p:nvPr/>
        </p:nvSpPr>
        <p:spPr>
          <a:xfrm>
            <a:off x="421106" y="2343434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441AA1-05AE-F348-9870-419643339DE8}"/>
              </a:ext>
            </a:extLst>
          </p:cNvPr>
          <p:cNvSpPr/>
          <p:nvPr/>
        </p:nvSpPr>
        <p:spPr>
          <a:xfrm>
            <a:off x="385246" y="8905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505C6-7740-2D4F-9FB9-5915017B6D30}"/>
              </a:ext>
            </a:extLst>
          </p:cNvPr>
          <p:cNvSpPr/>
          <p:nvPr/>
        </p:nvSpPr>
        <p:spPr>
          <a:xfrm>
            <a:off x="1228992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F134B-D315-7E4C-B694-3337752D142D}"/>
              </a:ext>
            </a:extLst>
          </p:cNvPr>
          <p:cNvSpPr/>
          <p:nvPr/>
        </p:nvSpPr>
        <p:spPr>
          <a:xfrm>
            <a:off x="2087248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AA2F31-D428-1440-9A9F-8877566ED714}"/>
              </a:ext>
            </a:extLst>
          </p:cNvPr>
          <p:cNvSpPr/>
          <p:nvPr/>
        </p:nvSpPr>
        <p:spPr>
          <a:xfrm>
            <a:off x="2964726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280233-3FCF-3B45-9E1D-83FEAFD4F045}"/>
              </a:ext>
            </a:extLst>
          </p:cNvPr>
          <p:cNvSpPr/>
          <p:nvPr/>
        </p:nvSpPr>
        <p:spPr>
          <a:xfrm>
            <a:off x="3808592" y="87714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C59A39-CEB5-2D4D-8E41-DC77150383E2}"/>
              </a:ext>
            </a:extLst>
          </p:cNvPr>
          <p:cNvSpPr/>
          <p:nvPr/>
        </p:nvSpPr>
        <p:spPr>
          <a:xfrm>
            <a:off x="385246" y="158941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468B1F-4EB7-8548-B4E6-A7A05B1A2A55}"/>
              </a:ext>
            </a:extLst>
          </p:cNvPr>
          <p:cNvSpPr/>
          <p:nvPr/>
        </p:nvSpPr>
        <p:spPr>
          <a:xfrm>
            <a:off x="1228992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B1764A-9B1E-6245-849B-61C7D610BACE}"/>
              </a:ext>
            </a:extLst>
          </p:cNvPr>
          <p:cNvSpPr/>
          <p:nvPr/>
        </p:nvSpPr>
        <p:spPr>
          <a:xfrm>
            <a:off x="2087248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C5CA21-79C4-4546-8996-61480AC902D9}"/>
              </a:ext>
            </a:extLst>
          </p:cNvPr>
          <p:cNvSpPr/>
          <p:nvPr/>
        </p:nvSpPr>
        <p:spPr>
          <a:xfrm>
            <a:off x="2964726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02ECC5-B7F4-6C41-A28A-5DC8B5A2AEEA}"/>
              </a:ext>
            </a:extLst>
          </p:cNvPr>
          <p:cNvSpPr/>
          <p:nvPr/>
        </p:nvSpPr>
        <p:spPr>
          <a:xfrm>
            <a:off x="3808592" y="1575988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41281E-F447-6947-A919-65FFF1371F82}"/>
              </a:ext>
            </a:extLst>
          </p:cNvPr>
          <p:cNvSpPr/>
          <p:nvPr/>
        </p:nvSpPr>
        <p:spPr>
          <a:xfrm>
            <a:off x="385246" y="230169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34A2BC-3DC3-1244-8CE1-9A0357CE46BC}"/>
              </a:ext>
            </a:extLst>
          </p:cNvPr>
          <p:cNvSpPr/>
          <p:nvPr/>
        </p:nvSpPr>
        <p:spPr>
          <a:xfrm>
            <a:off x="1228992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AE72BD-D155-DB41-A3BB-40FDD67A54E3}"/>
              </a:ext>
            </a:extLst>
          </p:cNvPr>
          <p:cNvSpPr/>
          <p:nvPr/>
        </p:nvSpPr>
        <p:spPr>
          <a:xfrm>
            <a:off x="2087248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E39DA8-9FE4-3F44-B8C4-8F13032DB91D}"/>
              </a:ext>
            </a:extLst>
          </p:cNvPr>
          <p:cNvSpPr/>
          <p:nvPr/>
        </p:nvSpPr>
        <p:spPr>
          <a:xfrm>
            <a:off x="2964726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22D52E-F536-FB46-AD75-CC2955F2CFD3}"/>
              </a:ext>
            </a:extLst>
          </p:cNvPr>
          <p:cNvSpPr/>
          <p:nvPr/>
        </p:nvSpPr>
        <p:spPr>
          <a:xfrm>
            <a:off x="3808592" y="228826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9401B1-46AD-A44D-9A94-93C2E40219B4}"/>
              </a:ext>
            </a:extLst>
          </p:cNvPr>
          <p:cNvSpPr/>
          <p:nvPr/>
        </p:nvSpPr>
        <p:spPr>
          <a:xfrm>
            <a:off x="385246" y="298154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34FE0C-41F7-014B-A9E9-3AE0E4D1A8F3}"/>
              </a:ext>
            </a:extLst>
          </p:cNvPr>
          <p:cNvSpPr/>
          <p:nvPr/>
        </p:nvSpPr>
        <p:spPr>
          <a:xfrm>
            <a:off x="1228992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1D9708-6B6C-104B-91C3-7EBD1395356E}"/>
              </a:ext>
            </a:extLst>
          </p:cNvPr>
          <p:cNvSpPr/>
          <p:nvPr/>
        </p:nvSpPr>
        <p:spPr>
          <a:xfrm>
            <a:off x="2087248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8B0129-AD14-0543-80A8-55E12C7AD021}"/>
              </a:ext>
            </a:extLst>
          </p:cNvPr>
          <p:cNvSpPr/>
          <p:nvPr/>
        </p:nvSpPr>
        <p:spPr>
          <a:xfrm>
            <a:off x="2964726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CAB933-25A6-CC4F-AC13-ED329784BBDA}"/>
              </a:ext>
            </a:extLst>
          </p:cNvPr>
          <p:cNvSpPr/>
          <p:nvPr/>
        </p:nvSpPr>
        <p:spPr>
          <a:xfrm>
            <a:off x="3808592" y="296811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AC8364-ECB7-584D-8276-0FB4837849FE}"/>
              </a:ext>
            </a:extLst>
          </p:cNvPr>
          <p:cNvSpPr/>
          <p:nvPr/>
        </p:nvSpPr>
        <p:spPr>
          <a:xfrm>
            <a:off x="385246" y="3748540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3690D5-7D02-6C40-83C2-0A5A9B0A2DBE}"/>
              </a:ext>
            </a:extLst>
          </p:cNvPr>
          <p:cNvSpPr/>
          <p:nvPr/>
        </p:nvSpPr>
        <p:spPr>
          <a:xfrm>
            <a:off x="1228992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2E7AB8-5724-0D45-AD1F-4659C02FDE2D}"/>
              </a:ext>
            </a:extLst>
          </p:cNvPr>
          <p:cNvSpPr/>
          <p:nvPr/>
        </p:nvSpPr>
        <p:spPr>
          <a:xfrm>
            <a:off x="2087248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204499-E1F8-FE46-BDA0-DB7DEB18587A}"/>
              </a:ext>
            </a:extLst>
          </p:cNvPr>
          <p:cNvSpPr/>
          <p:nvPr/>
        </p:nvSpPr>
        <p:spPr>
          <a:xfrm>
            <a:off x="2964726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0CA529-64FB-7543-B2AC-23DD1AC33A73}"/>
              </a:ext>
            </a:extLst>
          </p:cNvPr>
          <p:cNvSpPr/>
          <p:nvPr/>
        </p:nvSpPr>
        <p:spPr>
          <a:xfrm>
            <a:off x="3808592" y="373510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9E6049-02DF-3A44-9C77-73944C377C2A}"/>
              </a:ext>
            </a:extLst>
          </p:cNvPr>
          <p:cNvCxnSpPr/>
          <p:nvPr/>
        </p:nvCxnSpPr>
        <p:spPr>
          <a:xfrm>
            <a:off x="164757" y="675503"/>
            <a:ext cx="45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1767E3-DB90-4941-886C-2C06D8693C45}"/>
              </a:ext>
            </a:extLst>
          </p:cNvPr>
          <p:cNvCxnSpPr>
            <a:cxnSpLocks/>
          </p:cNvCxnSpPr>
          <p:nvPr/>
        </p:nvCxnSpPr>
        <p:spPr>
          <a:xfrm>
            <a:off x="164757" y="675503"/>
            <a:ext cx="0" cy="35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94189B-DCFD-1647-BC03-52F62CF6794E}"/>
              </a:ext>
            </a:extLst>
          </p:cNvPr>
          <p:cNvSpPr txBox="1"/>
          <p:nvPr/>
        </p:nvSpPr>
        <p:spPr>
          <a:xfrm>
            <a:off x="81858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1,1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9A184-B20E-9C45-AA46-D7DD588A820D}"/>
              </a:ext>
            </a:extLst>
          </p:cNvPr>
          <p:cNvSpPr txBox="1"/>
          <p:nvPr/>
        </p:nvSpPr>
        <p:spPr>
          <a:xfrm>
            <a:off x="968635" y="97143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2,1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F3323-55C1-7245-B316-382E54BBD24A}"/>
              </a:ext>
            </a:extLst>
          </p:cNvPr>
          <p:cNvSpPr txBox="1"/>
          <p:nvPr/>
        </p:nvSpPr>
        <p:spPr>
          <a:xfrm>
            <a:off x="1849442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3,1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06ADC-7800-8A49-BCCF-2E4B2A5D3A14}"/>
              </a:ext>
            </a:extLst>
          </p:cNvPr>
          <p:cNvSpPr txBox="1"/>
          <p:nvPr/>
        </p:nvSpPr>
        <p:spPr>
          <a:xfrm>
            <a:off x="271124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4,1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FAD64A-F5C6-194A-9FBB-6B5E6C2B140C}"/>
              </a:ext>
            </a:extLst>
          </p:cNvPr>
          <p:cNvSpPr txBox="1"/>
          <p:nvPr/>
        </p:nvSpPr>
        <p:spPr>
          <a:xfrm>
            <a:off x="356572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5,1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3E53F5-EAEB-7546-B024-DE9AEFEC397D}"/>
              </a:ext>
            </a:extLst>
          </p:cNvPr>
          <p:cNvSpPr txBox="1"/>
          <p:nvPr/>
        </p:nvSpPr>
        <p:spPr>
          <a:xfrm>
            <a:off x="120138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1,2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7F8BA1-CD80-9F45-B088-DF62E531D445}"/>
              </a:ext>
            </a:extLst>
          </p:cNvPr>
          <p:cNvSpPr txBox="1"/>
          <p:nvPr/>
        </p:nvSpPr>
        <p:spPr>
          <a:xfrm>
            <a:off x="1006915" y="16670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2,2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2DC0D6-1733-A84E-B39C-11B28246ED48}"/>
              </a:ext>
            </a:extLst>
          </p:cNvPr>
          <p:cNvSpPr txBox="1"/>
          <p:nvPr/>
        </p:nvSpPr>
        <p:spPr>
          <a:xfrm>
            <a:off x="1887722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3,2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21BF89-5379-694A-B001-9CD151ACE04E}"/>
              </a:ext>
            </a:extLst>
          </p:cNvPr>
          <p:cNvSpPr txBox="1"/>
          <p:nvPr/>
        </p:nvSpPr>
        <p:spPr>
          <a:xfrm>
            <a:off x="274952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4,2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70FB8A-0B82-B648-BCF2-CCBDA7B10B34}"/>
              </a:ext>
            </a:extLst>
          </p:cNvPr>
          <p:cNvSpPr txBox="1"/>
          <p:nvPr/>
        </p:nvSpPr>
        <p:spPr>
          <a:xfrm>
            <a:off x="360400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5,2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93FC11-2794-E241-970F-3C91C18497C7}"/>
              </a:ext>
            </a:extLst>
          </p:cNvPr>
          <p:cNvSpPr txBox="1"/>
          <p:nvPr/>
        </p:nvSpPr>
        <p:spPr>
          <a:xfrm>
            <a:off x="108849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1,3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119892-CB80-324D-ADCD-3D6BE752B014}"/>
              </a:ext>
            </a:extLst>
          </p:cNvPr>
          <p:cNvSpPr txBox="1"/>
          <p:nvPr/>
        </p:nvSpPr>
        <p:spPr>
          <a:xfrm>
            <a:off x="995626" y="236295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2,3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8D368D-F52C-7A44-8B5A-CF5927CEAB93}"/>
              </a:ext>
            </a:extLst>
          </p:cNvPr>
          <p:cNvSpPr txBox="1"/>
          <p:nvPr/>
        </p:nvSpPr>
        <p:spPr>
          <a:xfrm>
            <a:off x="1876433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3,3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4CC2BD-9A08-2C4F-AC47-8CDCC368473B}"/>
              </a:ext>
            </a:extLst>
          </p:cNvPr>
          <p:cNvSpPr txBox="1"/>
          <p:nvPr/>
        </p:nvSpPr>
        <p:spPr>
          <a:xfrm>
            <a:off x="273823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4,3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E621A0-F1B4-BD42-A383-667A1ACBC48F}"/>
              </a:ext>
            </a:extLst>
          </p:cNvPr>
          <p:cNvSpPr txBox="1"/>
          <p:nvPr/>
        </p:nvSpPr>
        <p:spPr>
          <a:xfrm>
            <a:off x="359271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5,3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7F6898-69A8-BB46-B680-36D3A3261908}"/>
              </a:ext>
            </a:extLst>
          </p:cNvPr>
          <p:cNvSpPr txBox="1"/>
          <p:nvPr/>
        </p:nvSpPr>
        <p:spPr>
          <a:xfrm>
            <a:off x="120138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1,4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CC1517-5D6E-F04D-8F18-4A9A33137D5A}"/>
              </a:ext>
            </a:extLst>
          </p:cNvPr>
          <p:cNvSpPr txBox="1"/>
          <p:nvPr/>
        </p:nvSpPr>
        <p:spPr>
          <a:xfrm>
            <a:off x="1006915" y="306872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2,4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17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A56176-325B-D645-9DC3-63536963DE3F}"/>
              </a:ext>
            </a:extLst>
          </p:cNvPr>
          <p:cNvSpPr txBox="1"/>
          <p:nvPr/>
        </p:nvSpPr>
        <p:spPr>
          <a:xfrm>
            <a:off x="1887722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3,4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18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E8EAAD-0DFD-0948-91CC-158623870586}"/>
              </a:ext>
            </a:extLst>
          </p:cNvPr>
          <p:cNvSpPr txBox="1"/>
          <p:nvPr/>
        </p:nvSpPr>
        <p:spPr>
          <a:xfrm>
            <a:off x="274952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4,4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19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FAFE20-A10D-644A-A6AB-91A51D709D71}"/>
              </a:ext>
            </a:extLst>
          </p:cNvPr>
          <p:cNvSpPr txBox="1"/>
          <p:nvPr/>
        </p:nvSpPr>
        <p:spPr>
          <a:xfrm>
            <a:off x="360400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5,4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80C9F-6637-9E4B-ADB8-3DB9404B46FF}"/>
              </a:ext>
            </a:extLst>
          </p:cNvPr>
          <p:cNvSpPr txBox="1"/>
          <p:nvPr/>
        </p:nvSpPr>
        <p:spPr>
          <a:xfrm>
            <a:off x="120138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1,5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5DD53B-3627-7E42-906F-5E5D498D1A99}"/>
              </a:ext>
            </a:extLst>
          </p:cNvPr>
          <p:cNvSpPr txBox="1"/>
          <p:nvPr/>
        </p:nvSpPr>
        <p:spPr>
          <a:xfrm>
            <a:off x="1006915" y="352732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2,5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4B8BB2-5AE9-9D48-8CC7-22A380B91EA2}"/>
              </a:ext>
            </a:extLst>
          </p:cNvPr>
          <p:cNvSpPr txBox="1"/>
          <p:nvPr/>
        </p:nvSpPr>
        <p:spPr>
          <a:xfrm>
            <a:off x="1887722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3,5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3C0630-ADCF-064F-AA1A-75BF03C04C22}"/>
              </a:ext>
            </a:extLst>
          </p:cNvPr>
          <p:cNvSpPr txBox="1"/>
          <p:nvPr/>
        </p:nvSpPr>
        <p:spPr>
          <a:xfrm>
            <a:off x="274952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4,5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BC21EE-76C1-BA45-92CF-C23B3511B19E}"/>
              </a:ext>
            </a:extLst>
          </p:cNvPr>
          <p:cNvSpPr txBox="1"/>
          <p:nvPr/>
        </p:nvSpPr>
        <p:spPr>
          <a:xfrm>
            <a:off x="360400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5,5</a:t>
            </a:r>
            <a:r>
              <a:rPr lang="en-US" sz="1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sz="1300" u="sng" baseline="-25000" dirty="0">
              <a:solidFill>
                <a:schemeClr val="bg1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56B142-8100-394F-AA35-7D6415AA498C}"/>
              </a:ext>
            </a:extLst>
          </p:cNvPr>
          <p:cNvSpPr txBox="1"/>
          <p:nvPr/>
        </p:nvSpPr>
        <p:spPr>
          <a:xfrm>
            <a:off x="20860" y="4037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sz="13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2F8B96-DD97-BB4F-8CA7-33BD9AE0E46E}"/>
              </a:ext>
            </a:extLst>
          </p:cNvPr>
          <p:cNvSpPr txBox="1"/>
          <p:nvPr/>
        </p:nvSpPr>
        <p:spPr>
          <a:xfrm>
            <a:off x="-386873" y="100060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C196B-0ADC-5C43-99DF-9FD4AFD6C840}"/>
              </a:ext>
            </a:extLst>
          </p:cNvPr>
          <p:cNvSpPr txBox="1"/>
          <p:nvPr/>
        </p:nvSpPr>
        <p:spPr>
          <a:xfrm>
            <a:off x="-1684082" y="650412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Top/surface</a:t>
            </a:r>
            <a:endParaRPr lang="en-US" sz="1500" u="sng" dirty="0">
              <a:solidFill>
                <a:schemeClr val="tx1">
                  <a:lumMod val="50000"/>
                  <a:lumOff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A45B9F-BA87-A04E-BCF6-0BBF9FC63A7C}"/>
              </a:ext>
            </a:extLst>
          </p:cNvPr>
          <p:cNvSpPr txBox="1"/>
          <p:nvPr/>
        </p:nvSpPr>
        <p:spPr>
          <a:xfrm>
            <a:off x="-1653854" y="3763526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Bottom/base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0BDA845-302C-E442-803E-A04D93C90B14}"/>
                  </a:ext>
                </a:extLst>
              </p:cNvPr>
              <p:cNvSpPr txBox="1"/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0BDA845-302C-E442-803E-A04D93C90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blipFill>
                <a:blip r:embed="rId2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Down Arrow 75">
            <a:extLst>
              <a:ext uri="{FF2B5EF4-FFF2-40B4-BE49-F238E27FC236}">
                <a16:creationId xmlns:a16="http://schemas.microsoft.com/office/drawing/2014/main" id="{261663D6-FC94-2E4F-AB39-E214B1A52009}"/>
              </a:ext>
            </a:extLst>
          </p:cNvPr>
          <p:cNvSpPr/>
          <p:nvPr/>
        </p:nvSpPr>
        <p:spPr>
          <a:xfrm>
            <a:off x="6024330" y="1540307"/>
            <a:ext cx="1015498" cy="36933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6E53F1-CA07-114B-9972-3CE8F36C3EFE}"/>
                  </a:ext>
                </a:extLst>
              </p:cNvPr>
              <p:cNvSpPr txBox="1"/>
              <p:nvPr/>
            </p:nvSpPr>
            <p:spPr>
              <a:xfrm>
                <a:off x="3808592" y="1915635"/>
                <a:ext cx="541782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𝑨𝒙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06E53F1-CA07-114B-9972-3CE8F36C3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2" y="1915635"/>
                <a:ext cx="5417820" cy="4154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319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Exercise #5: Implicit heat eq. in 2-D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820AA-4834-B04B-866F-5EB277A11E85}"/>
              </a:ext>
            </a:extLst>
          </p:cNvPr>
          <p:cNvSpPr/>
          <p:nvPr/>
        </p:nvSpPr>
        <p:spPr>
          <a:xfrm>
            <a:off x="421106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7937-40C1-7A4F-B64D-35B34E452C8C}"/>
              </a:ext>
            </a:extLst>
          </p:cNvPr>
          <p:cNvSpPr/>
          <p:nvPr/>
        </p:nvSpPr>
        <p:spPr>
          <a:xfrm>
            <a:off x="1287380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F47B69-0D68-AC47-8C05-AD14B21FA7F1}"/>
              </a:ext>
            </a:extLst>
          </p:cNvPr>
          <p:cNvSpPr/>
          <p:nvPr/>
        </p:nvSpPr>
        <p:spPr>
          <a:xfrm>
            <a:off x="2149645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1051D-3B83-5541-B011-E02C699C3644}"/>
              </a:ext>
            </a:extLst>
          </p:cNvPr>
          <p:cNvSpPr/>
          <p:nvPr/>
        </p:nvSpPr>
        <p:spPr>
          <a:xfrm>
            <a:off x="3011910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D27CB-52B6-C94A-8EDC-DD10EF28F7A4}"/>
              </a:ext>
            </a:extLst>
          </p:cNvPr>
          <p:cNvSpPr/>
          <p:nvPr/>
        </p:nvSpPr>
        <p:spPr>
          <a:xfrm>
            <a:off x="421106" y="938462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D54FF-86B3-D641-9983-1750A925288A}"/>
              </a:ext>
            </a:extLst>
          </p:cNvPr>
          <p:cNvSpPr/>
          <p:nvPr/>
        </p:nvSpPr>
        <p:spPr>
          <a:xfrm>
            <a:off x="421106" y="1640948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835F5-52A0-7241-A0ED-2572124A5C2A}"/>
              </a:ext>
            </a:extLst>
          </p:cNvPr>
          <p:cNvSpPr/>
          <p:nvPr/>
        </p:nvSpPr>
        <p:spPr>
          <a:xfrm>
            <a:off x="421106" y="2343434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441AA1-05AE-F348-9870-419643339DE8}"/>
              </a:ext>
            </a:extLst>
          </p:cNvPr>
          <p:cNvSpPr/>
          <p:nvPr/>
        </p:nvSpPr>
        <p:spPr>
          <a:xfrm>
            <a:off x="385246" y="8905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505C6-7740-2D4F-9FB9-5915017B6D30}"/>
              </a:ext>
            </a:extLst>
          </p:cNvPr>
          <p:cNvSpPr/>
          <p:nvPr/>
        </p:nvSpPr>
        <p:spPr>
          <a:xfrm>
            <a:off x="1228992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F134B-D315-7E4C-B694-3337752D142D}"/>
              </a:ext>
            </a:extLst>
          </p:cNvPr>
          <p:cNvSpPr/>
          <p:nvPr/>
        </p:nvSpPr>
        <p:spPr>
          <a:xfrm>
            <a:off x="2087248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AA2F31-D428-1440-9A9F-8877566ED714}"/>
              </a:ext>
            </a:extLst>
          </p:cNvPr>
          <p:cNvSpPr/>
          <p:nvPr/>
        </p:nvSpPr>
        <p:spPr>
          <a:xfrm>
            <a:off x="2964726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280233-3FCF-3B45-9E1D-83FEAFD4F045}"/>
              </a:ext>
            </a:extLst>
          </p:cNvPr>
          <p:cNvSpPr/>
          <p:nvPr/>
        </p:nvSpPr>
        <p:spPr>
          <a:xfrm>
            <a:off x="3808592" y="87714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C59A39-CEB5-2D4D-8E41-DC77150383E2}"/>
              </a:ext>
            </a:extLst>
          </p:cNvPr>
          <p:cNvSpPr/>
          <p:nvPr/>
        </p:nvSpPr>
        <p:spPr>
          <a:xfrm>
            <a:off x="385246" y="158941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468B1F-4EB7-8548-B4E6-A7A05B1A2A55}"/>
              </a:ext>
            </a:extLst>
          </p:cNvPr>
          <p:cNvSpPr/>
          <p:nvPr/>
        </p:nvSpPr>
        <p:spPr>
          <a:xfrm>
            <a:off x="1228992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B1764A-9B1E-6245-849B-61C7D610BACE}"/>
              </a:ext>
            </a:extLst>
          </p:cNvPr>
          <p:cNvSpPr/>
          <p:nvPr/>
        </p:nvSpPr>
        <p:spPr>
          <a:xfrm>
            <a:off x="2087248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C5CA21-79C4-4546-8996-61480AC902D9}"/>
              </a:ext>
            </a:extLst>
          </p:cNvPr>
          <p:cNvSpPr/>
          <p:nvPr/>
        </p:nvSpPr>
        <p:spPr>
          <a:xfrm>
            <a:off x="2964726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02ECC5-B7F4-6C41-A28A-5DC8B5A2AEEA}"/>
              </a:ext>
            </a:extLst>
          </p:cNvPr>
          <p:cNvSpPr/>
          <p:nvPr/>
        </p:nvSpPr>
        <p:spPr>
          <a:xfrm>
            <a:off x="3808592" y="1575988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41281E-F447-6947-A919-65FFF1371F82}"/>
              </a:ext>
            </a:extLst>
          </p:cNvPr>
          <p:cNvSpPr/>
          <p:nvPr/>
        </p:nvSpPr>
        <p:spPr>
          <a:xfrm>
            <a:off x="385246" y="230169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34A2BC-3DC3-1244-8CE1-9A0357CE46BC}"/>
              </a:ext>
            </a:extLst>
          </p:cNvPr>
          <p:cNvSpPr/>
          <p:nvPr/>
        </p:nvSpPr>
        <p:spPr>
          <a:xfrm>
            <a:off x="1228992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AE72BD-D155-DB41-A3BB-40FDD67A54E3}"/>
              </a:ext>
            </a:extLst>
          </p:cNvPr>
          <p:cNvSpPr/>
          <p:nvPr/>
        </p:nvSpPr>
        <p:spPr>
          <a:xfrm>
            <a:off x="2087248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E39DA8-9FE4-3F44-B8C4-8F13032DB91D}"/>
              </a:ext>
            </a:extLst>
          </p:cNvPr>
          <p:cNvSpPr/>
          <p:nvPr/>
        </p:nvSpPr>
        <p:spPr>
          <a:xfrm>
            <a:off x="2964726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22D52E-F536-FB46-AD75-CC2955F2CFD3}"/>
              </a:ext>
            </a:extLst>
          </p:cNvPr>
          <p:cNvSpPr/>
          <p:nvPr/>
        </p:nvSpPr>
        <p:spPr>
          <a:xfrm>
            <a:off x="3808592" y="228826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9401B1-46AD-A44D-9A94-93C2E40219B4}"/>
              </a:ext>
            </a:extLst>
          </p:cNvPr>
          <p:cNvSpPr/>
          <p:nvPr/>
        </p:nvSpPr>
        <p:spPr>
          <a:xfrm>
            <a:off x="385246" y="298154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34FE0C-41F7-014B-A9E9-3AE0E4D1A8F3}"/>
              </a:ext>
            </a:extLst>
          </p:cNvPr>
          <p:cNvSpPr/>
          <p:nvPr/>
        </p:nvSpPr>
        <p:spPr>
          <a:xfrm>
            <a:off x="1228992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1D9708-6B6C-104B-91C3-7EBD1395356E}"/>
              </a:ext>
            </a:extLst>
          </p:cNvPr>
          <p:cNvSpPr/>
          <p:nvPr/>
        </p:nvSpPr>
        <p:spPr>
          <a:xfrm>
            <a:off x="2087248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8B0129-AD14-0543-80A8-55E12C7AD021}"/>
              </a:ext>
            </a:extLst>
          </p:cNvPr>
          <p:cNvSpPr/>
          <p:nvPr/>
        </p:nvSpPr>
        <p:spPr>
          <a:xfrm>
            <a:off x="2964726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CAB933-25A6-CC4F-AC13-ED329784BBDA}"/>
              </a:ext>
            </a:extLst>
          </p:cNvPr>
          <p:cNvSpPr/>
          <p:nvPr/>
        </p:nvSpPr>
        <p:spPr>
          <a:xfrm>
            <a:off x="3808592" y="296811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AC8364-ECB7-584D-8276-0FB4837849FE}"/>
              </a:ext>
            </a:extLst>
          </p:cNvPr>
          <p:cNvSpPr/>
          <p:nvPr/>
        </p:nvSpPr>
        <p:spPr>
          <a:xfrm>
            <a:off x="385246" y="3748540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3690D5-7D02-6C40-83C2-0A5A9B0A2DBE}"/>
              </a:ext>
            </a:extLst>
          </p:cNvPr>
          <p:cNvSpPr/>
          <p:nvPr/>
        </p:nvSpPr>
        <p:spPr>
          <a:xfrm>
            <a:off x="1228992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2E7AB8-5724-0D45-AD1F-4659C02FDE2D}"/>
              </a:ext>
            </a:extLst>
          </p:cNvPr>
          <p:cNvSpPr/>
          <p:nvPr/>
        </p:nvSpPr>
        <p:spPr>
          <a:xfrm>
            <a:off x="2087248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204499-E1F8-FE46-BDA0-DB7DEB18587A}"/>
              </a:ext>
            </a:extLst>
          </p:cNvPr>
          <p:cNvSpPr/>
          <p:nvPr/>
        </p:nvSpPr>
        <p:spPr>
          <a:xfrm>
            <a:off x="2964726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0CA529-64FB-7543-B2AC-23DD1AC33A73}"/>
              </a:ext>
            </a:extLst>
          </p:cNvPr>
          <p:cNvSpPr/>
          <p:nvPr/>
        </p:nvSpPr>
        <p:spPr>
          <a:xfrm>
            <a:off x="3808592" y="373510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9E6049-02DF-3A44-9C77-73944C377C2A}"/>
              </a:ext>
            </a:extLst>
          </p:cNvPr>
          <p:cNvCxnSpPr/>
          <p:nvPr/>
        </p:nvCxnSpPr>
        <p:spPr>
          <a:xfrm>
            <a:off x="164757" y="675503"/>
            <a:ext cx="45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1767E3-DB90-4941-886C-2C06D8693C45}"/>
              </a:ext>
            </a:extLst>
          </p:cNvPr>
          <p:cNvCxnSpPr>
            <a:cxnSpLocks/>
          </p:cNvCxnSpPr>
          <p:nvPr/>
        </p:nvCxnSpPr>
        <p:spPr>
          <a:xfrm>
            <a:off x="164757" y="675503"/>
            <a:ext cx="0" cy="35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94189B-DCFD-1647-BC03-52F62CF6794E}"/>
              </a:ext>
            </a:extLst>
          </p:cNvPr>
          <p:cNvSpPr txBox="1"/>
          <p:nvPr/>
        </p:nvSpPr>
        <p:spPr>
          <a:xfrm>
            <a:off x="81858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9A184-B20E-9C45-AA46-D7DD588A820D}"/>
              </a:ext>
            </a:extLst>
          </p:cNvPr>
          <p:cNvSpPr txBox="1"/>
          <p:nvPr/>
        </p:nvSpPr>
        <p:spPr>
          <a:xfrm>
            <a:off x="968635" y="97143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F3323-55C1-7245-B316-382E54BBD24A}"/>
              </a:ext>
            </a:extLst>
          </p:cNvPr>
          <p:cNvSpPr txBox="1"/>
          <p:nvPr/>
        </p:nvSpPr>
        <p:spPr>
          <a:xfrm>
            <a:off x="1849442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06ADC-7800-8A49-BCCF-2E4B2A5D3A14}"/>
              </a:ext>
            </a:extLst>
          </p:cNvPr>
          <p:cNvSpPr txBox="1"/>
          <p:nvPr/>
        </p:nvSpPr>
        <p:spPr>
          <a:xfrm>
            <a:off x="271124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FAD64A-F5C6-194A-9FBB-6B5E6C2B140C}"/>
              </a:ext>
            </a:extLst>
          </p:cNvPr>
          <p:cNvSpPr txBox="1"/>
          <p:nvPr/>
        </p:nvSpPr>
        <p:spPr>
          <a:xfrm>
            <a:off x="356572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3E53F5-EAEB-7546-B024-DE9AEFEC397D}"/>
              </a:ext>
            </a:extLst>
          </p:cNvPr>
          <p:cNvSpPr txBox="1"/>
          <p:nvPr/>
        </p:nvSpPr>
        <p:spPr>
          <a:xfrm>
            <a:off x="120138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7F8BA1-CD80-9F45-B088-DF62E531D445}"/>
              </a:ext>
            </a:extLst>
          </p:cNvPr>
          <p:cNvSpPr txBox="1"/>
          <p:nvPr/>
        </p:nvSpPr>
        <p:spPr>
          <a:xfrm>
            <a:off x="1006915" y="16670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2DC0D6-1733-A84E-B39C-11B28246ED48}"/>
              </a:ext>
            </a:extLst>
          </p:cNvPr>
          <p:cNvSpPr txBox="1"/>
          <p:nvPr/>
        </p:nvSpPr>
        <p:spPr>
          <a:xfrm>
            <a:off x="1887722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21BF89-5379-694A-B001-9CD151ACE04E}"/>
              </a:ext>
            </a:extLst>
          </p:cNvPr>
          <p:cNvSpPr txBox="1"/>
          <p:nvPr/>
        </p:nvSpPr>
        <p:spPr>
          <a:xfrm>
            <a:off x="274952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70FB8A-0B82-B648-BCF2-CCBDA7B10B34}"/>
              </a:ext>
            </a:extLst>
          </p:cNvPr>
          <p:cNvSpPr txBox="1"/>
          <p:nvPr/>
        </p:nvSpPr>
        <p:spPr>
          <a:xfrm>
            <a:off x="360400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93FC11-2794-E241-970F-3C91C18497C7}"/>
              </a:ext>
            </a:extLst>
          </p:cNvPr>
          <p:cNvSpPr txBox="1"/>
          <p:nvPr/>
        </p:nvSpPr>
        <p:spPr>
          <a:xfrm>
            <a:off x="108849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119892-CB80-324D-ADCD-3D6BE752B014}"/>
              </a:ext>
            </a:extLst>
          </p:cNvPr>
          <p:cNvSpPr txBox="1"/>
          <p:nvPr/>
        </p:nvSpPr>
        <p:spPr>
          <a:xfrm>
            <a:off x="995626" y="236295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8D368D-F52C-7A44-8B5A-CF5927CEAB93}"/>
              </a:ext>
            </a:extLst>
          </p:cNvPr>
          <p:cNvSpPr txBox="1"/>
          <p:nvPr/>
        </p:nvSpPr>
        <p:spPr>
          <a:xfrm>
            <a:off x="1876433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4CC2BD-9A08-2C4F-AC47-8CDCC368473B}"/>
              </a:ext>
            </a:extLst>
          </p:cNvPr>
          <p:cNvSpPr txBox="1"/>
          <p:nvPr/>
        </p:nvSpPr>
        <p:spPr>
          <a:xfrm>
            <a:off x="273823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E621A0-F1B4-BD42-A383-667A1ACBC48F}"/>
              </a:ext>
            </a:extLst>
          </p:cNvPr>
          <p:cNvSpPr txBox="1"/>
          <p:nvPr/>
        </p:nvSpPr>
        <p:spPr>
          <a:xfrm>
            <a:off x="359271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7F6898-69A8-BB46-B680-36D3A3261908}"/>
              </a:ext>
            </a:extLst>
          </p:cNvPr>
          <p:cNvSpPr txBox="1"/>
          <p:nvPr/>
        </p:nvSpPr>
        <p:spPr>
          <a:xfrm>
            <a:off x="120138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CC1517-5D6E-F04D-8F18-4A9A33137D5A}"/>
              </a:ext>
            </a:extLst>
          </p:cNvPr>
          <p:cNvSpPr txBox="1"/>
          <p:nvPr/>
        </p:nvSpPr>
        <p:spPr>
          <a:xfrm>
            <a:off x="1006915" y="306872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17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A56176-325B-D645-9DC3-63536963DE3F}"/>
              </a:ext>
            </a:extLst>
          </p:cNvPr>
          <p:cNvSpPr txBox="1"/>
          <p:nvPr/>
        </p:nvSpPr>
        <p:spPr>
          <a:xfrm>
            <a:off x="1887722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18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E8EAAD-0DFD-0948-91CC-158623870586}"/>
              </a:ext>
            </a:extLst>
          </p:cNvPr>
          <p:cNvSpPr txBox="1"/>
          <p:nvPr/>
        </p:nvSpPr>
        <p:spPr>
          <a:xfrm>
            <a:off x="274952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19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FAFE20-A10D-644A-A6AB-91A51D709D71}"/>
              </a:ext>
            </a:extLst>
          </p:cNvPr>
          <p:cNvSpPr txBox="1"/>
          <p:nvPr/>
        </p:nvSpPr>
        <p:spPr>
          <a:xfrm>
            <a:off x="360400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80C9F-6637-9E4B-ADB8-3DB9404B46FF}"/>
              </a:ext>
            </a:extLst>
          </p:cNvPr>
          <p:cNvSpPr txBox="1"/>
          <p:nvPr/>
        </p:nvSpPr>
        <p:spPr>
          <a:xfrm>
            <a:off x="120138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5DD53B-3627-7E42-906F-5E5D498D1A99}"/>
              </a:ext>
            </a:extLst>
          </p:cNvPr>
          <p:cNvSpPr txBox="1"/>
          <p:nvPr/>
        </p:nvSpPr>
        <p:spPr>
          <a:xfrm>
            <a:off x="1006915" y="352732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4B8BB2-5AE9-9D48-8CC7-22A380B91EA2}"/>
              </a:ext>
            </a:extLst>
          </p:cNvPr>
          <p:cNvSpPr txBox="1"/>
          <p:nvPr/>
        </p:nvSpPr>
        <p:spPr>
          <a:xfrm>
            <a:off x="1887722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3C0630-ADCF-064F-AA1A-75BF03C04C22}"/>
              </a:ext>
            </a:extLst>
          </p:cNvPr>
          <p:cNvSpPr txBox="1"/>
          <p:nvPr/>
        </p:nvSpPr>
        <p:spPr>
          <a:xfrm>
            <a:off x="274952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BC21EE-76C1-BA45-92CF-C23B3511B19E}"/>
              </a:ext>
            </a:extLst>
          </p:cNvPr>
          <p:cNvSpPr txBox="1"/>
          <p:nvPr/>
        </p:nvSpPr>
        <p:spPr>
          <a:xfrm>
            <a:off x="360400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56B142-8100-394F-AA35-7D6415AA498C}"/>
              </a:ext>
            </a:extLst>
          </p:cNvPr>
          <p:cNvSpPr txBox="1"/>
          <p:nvPr/>
        </p:nvSpPr>
        <p:spPr>
          <a:xfrm>
            <a:off x="20860" y="4037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sz="13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2F8B96-DD97-BB4F-8CA7-33BD9AE0E46E}"/>
              </a:ext>
            </a:extLst>
          </p:cNvPr>
          <p:cNvSpPr txBox="1"/>
          <p:nvPr/>
        </p:nvSpPr>
        <p:spPr>
          <a:xfrm>
            <a:off x="-386873" y="100060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C196B-0ADC-5C43-99DF-9FD4AFD6C840}"/>
              </a:ext>
            </a:extLst>
          </p:cNvPr>
          <p:cNvSpPr txBox="1"/>
          <p:nvPr/>
        </p:nvSpPr>
        <p:spPr>
          <a:xfrm>
            <a:off x="-1684082" y="650412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Top/surface</a:t>
            </a:r>
            <a:endParaRPr lang="en-US" sz="1500" u="sng" dirty="0">
              <a:solidFill>
                <a:schemeClr val="tx1">
                  <a:lumMod val="50000"/>
                  <a:lumOff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A45B9F-BA87-A04E-BCF6-0BBF9FC63A7C}"/>
              </a:ext>
            </a:extLst>
          </p:cNvPr>
          <p:cNvSpPr txBox="1"/>
          <p:nvPr/>
        </p:nvSpPr>
        <p:spPr>
          <a:xfrm>
            <a:off x="-1653854" y="3763526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Bottom/base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/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Down Arrow 86">
            <a:extLst>
              <a:ext uri="{FF2B5EF4-FFF2-40B4-BE49-F238E27FC236}">
                <a16:creationId xmlns:a16="http://schemas.microsoft.com/office/drawing/2014/main" id="{735D63C9-48DD-8B40-86A5-5757AC25FF02}"/>
              </a:ext>
            </a:extLst>
          </p:cNvPr>
          <p:cNvSpPr/>
          <p:nvPr/>
        </p:nvSpPr>
        <p:spPr>
          <a:xfrm>
            <a:off x="6024330" y="1540307"/>
            <a:ext cx="1015498" cy="36933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72EDE0-EB45-6B44-8B69-C111B3FA25A6}"/>
                  </a:ext>
                </a:extLst>
              </p:cNvPr>
              <p:cNvSpPr txBox="1"/>
              <p:nvPr/>
            </p:nvSpPr>
            <p:spPr>
              <a:xfrm>
                <a:off x="3808592" y="1915635"/>
                <a:ext cx="541782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𝑨𝒙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72EDE0-EB45-6B44-8B69-C111B3FA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2" y="1915635"/>
                <a:ext cx="5417820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469F23-3234-0949-A26A-6517C49DF4FE}"/>
              </a:ext>
            </a:extLst>
          </p:cNvPr>
          <p:cNvCxnSpPr/>
          <p:nvPr/>
        </p:nvCxnSpPr>
        <p:spPr>
          <a:xfrm>
            <a:off x="6264354" y="2239082"/>
            <a:ext cx="154258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3B06CD-8E70-BC47-937A-14EB3DD91D54}"/>
              </a:ext>
            </a:extLst>
          </p:cNvPr>
          <p:cNvCxnSpPr/>
          <p:nvPr/>
        </p:nvCxnSpPr>
        <p:spPr>
          <a:xfrm>
            <a:off x="6760130" y="2246226"/>
            <a:ext cx="154258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4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Exercise #5: Implicit heat eq. in 2-D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820AA-4834-B04B-866F-5EB277A11E85}"/>
              </a:ext>
            </a:extLst>
          </p:cNvPr>
          <p:cNvSpPr/>
          <p:nvPr/>
        </p:nvSpPr>
        <p:spPr>
          <a:xfrm>
            <a:off x="421106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7937-40C1-7A4F-B64D-35B34E452C8C}"/>
              </a:ext>
            </a:extLst>
          </p:cNvPr>
          <p:cNvSpPr/>
          <p:nvPr/>
        </p:nvSpPr>
        <p:spPr>
          <a:xfrm>
            <a:off x="1287380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F47B69-0D68-AC47-8C05-AD14B21FA7F1}"/>
              </a:ext>
            </a:extLst>
          </p:cNvPr>
          <p:cNvSpPr/>
          <p:nvPr/>
        </p:nvSpPr>
        <p:spPr>
          <a:xfrm>
            <a:off x="2149645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1051D-3B83-5541-B011-E02C699C3644}"/>
              </a:ext>
            </a:extLst>
          </p:cNvPr>
          <p:cNvSpPr/>
          <p:nvPr/>
        </p:nvSpPr>
        <p:spPr>
          <a:xfrm>
            <a:off x="3011910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D27CB-52B6-C94A-8EDC-DD10EF28F7A4}"/>
              </a:ext>
            </a:extLst>
          </p:cNvPr>
          <p:cNvSpPr/>
          <p:nvPr/>
        </p:nvSpPr>
        <p:spPr>
          <a:xfrm>
            <a:off x="421106" y="938462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D54FF-86B3-D641-9983-1750A925288A}"/>
              </a:ext>
            </a:extLst>
          </p:cNvPr>
          <p:cNvSpPr/>
          <p:nvPr/>
        </p:nvSpPr>
        <p:spPr>
          <a:xfrm>
            <a:off x="421106" y="1640948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835F5-52A0-7241-A0ED-2572124A5C2A}"/>
              </a:ext>
            </a:extLst>
          </p:cNvPr>
          <p:cNvSpPr/>
          <p:nvPr/>
        </p:nvSpPr>
        <p:spPr>
          <a:xfrm>
            <a:off x="421106" y="2343434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441AA1-05AE-F348-9870-419643339DE8}"/>
              </a:ext>
            </a:extLst>
          </p:cNvPr>
          <p:cNvSpPr/>
          <p:nvPr/>
        </p:nvSpPr>
        <p:spPr>
          <a:xfrm>
            <a:off x="385246" y="8905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505C6-7740-2D4F-9FB9-5915017B6D30}"/>
              </a:ext>
            </a:extLst>
          </p:cNvPr>
          <p:cNvSpPr/>
          <p:nvPr/>
        </p:nvSpPr>
        <p:spPr>
          <a:xfrm>
            <a:off x="1228992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F134B-D315-7E4C-B694-3337752D142D}"/>
              </a:ext>
            </a:extLst>
          </p:cNvPr>
          <p:cNvSpPr/>
          <p:nvPr/>
        </p:nvSpPr>
        <p:spPr>
          <a:xfrm>
            <a:off x="2087248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AA2F31-D428-1440-9A9F-8877566ED714}"/>
              </a:ext>
            </a:extLst>
          </p:cNvPr>
          <p:cNvSpPr/>
          <p:nvPr/>
        </p:nvSpPr>
        <p:spPr>
          <a:xfrm>
            <a:off x="2964726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280233-3FCF-3B45-9E1D-83FEAFD4F045}"/>
              </a:ext>
            </a:extLst>
          </p:cNvPr>
          <p:cNvSpPr/>
          <p:nvPr/>
        </p:nvSpPr>
        <p:spPr>
          <a:xfrm>
            <a:off x="3808592" y="87714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C59A39-CEB5-2D4D-8E41-DC77150383E2}"/>
              </a:ext>
            </a:extLst>
          </p:cNvPr>
          <p:cNvSpPr/>
          <p:nvPr/>
        </p:nvSpPr>
        <p:spPr>
          <a:xfrm>
            <a:off x="385246" y="158941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468B1F-4EB7-8548-B4E6-A7A05B1A2A55}"/>
              </a:ext>
            </a:extLst>
          </p:cNvPr>
          <p:cNvSpPr/>
          <p:nvPr/>
        </p:nvSpPr>
        <p:spPr>
          <a:xfrm>
            <a:off x="1228992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B1764A-9B1E-6245-849B-61C7D610BACE}"/>
              </a:ext>
            </a:extLst>
          </p:cNvPr>
          <p:cNvSpPr/>
          <p:nvPr/>
        </p:nvSpPr>
        <p:spPr>
          <a:xfrm>
            <a:off x="2087248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C5CA21-79C4-4546-8996-61480AC902D9}"/>
              </a:ext>
            </a:extLst>
          </p:cNvPr>
          <p:cNvSpPr/>
          <p:nvPr/>
        </p:nvSpPr>
        <p:spPr>
          <a:xfrm>
            <a:off x="2964726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02ECC5-B7F4-6C41-A28A-5DC8B5A2AEEA}"/>
              </a:ext>
            </a:extLst>
          </p:cNvPr>
          <p:cNvSpPr/>
          <p:nvPr/>
        </p:nvSpPr>
        <p:spPr>
          <a:xfrm>
            <a:off x="3808592" y="1575988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41281E-F447-6947-A919-65FFF1371F82}"/>
              </a:ext>
            </a:extLst>
          </p:cNvPr>
          <p:cNvSpPr/>
          <p:nvPr/>
        </p:nvSpPr>
        <p:spPr>
          <a:xfrm>
            <a:off x="385246" y="230169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34A2BC-3DC3-1244-8CE1-9A0357CE46BC}"/>
              </a:ext>
            </a:extLst>
          </p:cNvPr>
          <p:cNvSpPr/>
          <p:nvPr/>
        </p:nvSpPr>
        <p:spPr>
          <a:xfrm>
            <a:off x="1228992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AE72BD-D155-DB41-A3BB-40FDD67A54E3}"/>
              </a:ext>
            </a:extLst>
          </p:cNvPr>
          <p:cNvSpPr/>
          <p:nvPr/>
        </p:nvSpPr>
        <p:spPr>
          <a:xfrm>
            <a:off x="2087248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E39DA8-9FE4-3F44-B8C4-8F13032DB91D}"/>
              </a:ext>
            </a:extLst>
          </p:cNvPr>
          <p:cNvSpPr/>
          <p:nvPr/>
        </p:nvSpPr>
        <p:spPr>
          <a:xfrm>
            <a:off x="2964726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22D52E-F536-FB46-AD75-CC2955F2CFD3}"/>
              </a:ext>
            </a:extLst>
          </p:cNvPr>
          <p:cNvSpPr/>
          <p:nvPr/>
        </p:nvSpPr>
        <p:spPr>
          <a:xfrm>
            <a:off x="3808592" y="228826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9401B1-46AD-A44D-9A94-93C2E40219B4}"/>
              </a:ext>
            </a:extLst>
          </p:cNvPr>
          <p:cNvSpPr/>
          <p:nvPr/>
        </p:nvSpPr>
        <p:spPr>
          <a:xfrm>
            <a:off x="385246" y="298154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34FE0C-41F7-014B-A9E9-3AE0E4D1A8F3}"/>
              </a:ext>
            </a:extLst>
          </p:cNvPr>
          <p:cNvSpPr/>
          <p:nvPr/>
        </p:nvSpPr>
        <p:spPr>
          <a:xfrm>
            <a:off x="1228992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1D9708-6B6C-104B-91C3-7EBD1395356E}"/>
              </a:ext>
            </a:extLst>
          </p:cNvPr>
          <p:cNvSpPr/>
          <p:nvPr/>
        </p:nvSpPr>
        <p:spPr>
          <a:xfrm>
            <a:off x="2087248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8B0129-AD14-0543-80A8-55E12C7AD021}"/>
              </a:ext>
            </a:extLst>
          </p:cNvPr>
          <p:cNvSpPr/>
          <p:nvPr/>
        </p:nvSpPr>
        <p:spPr>
          <a:xfrm>
            <a:off x="2964726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CAB933-25A6-CC4F-AC13-ED329784BBDA}"/>
              </a:ext>
            </a:extLst>
          </p:cNvPr>
          <p:cNvSpPr/>
          <p:nvPr/>
        </p:nvSpPr>
        <p:spPr>
          <a:xfrm>
            <a:off x="3808592" y="296811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AC8364-ECB7-584D-8276-0FB4837849FE}"/>
              </a:ext>
            </a:extLst>
          </p:cNvPr>
          <p:cNvSpPr/>
          <p:nvPr/>
        </p:nvSpPr>
        <p:spPr>
          <a:xfrm>
            <a:off x="385246" y="3748540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3690D5-7D02-6C40-83C2-0A5A9B0A2DBE}"/>
              </a:ext>
            </a:extLst>
          </p:cNvPr>
          <p:cNvSpPr/>
          <p:nvPr/>
        </p:nvSpPr>
        <p:spPr>
          <a:xfrm>
            <a:off x="1228992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2E7AB8-5724-0D45-AD1F-4659C02FDE2D}"/>
              </a:ext>
            </a:extLst>
          </p:cNvPr>
          <p:cNvSpPr/>
          <p:nvPr/>
        </p:nvSpPr>
        <p:spPr>
          <a:xfrm>
            <a:off x="2087248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204499-E1F8-FE46-BDA0-DB7DEB18587A}"/>
              </a:ext>
            </a:extLst>
          </p:cNvPr>
          <p:cNvSpPr/>
          <p:nvPr/>
        </p:nvSpPr>
        <p:spPr>
          <a:xfrm>
            <a:off x="2964726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0CA529-64FB-7543-B2AC-23DD1AC33A73}"/>
              </a:ext>
            </a:extLst>
          </p:cNvPr>
          <p:cNvSpPr/>
          <p:nvPr/>
        </p:nvSpPr>
        <p:spPr>
          <a:xfrm>
            <a:off x="3808592" y="373510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9E6049-02DF-3A44-9C77-73944C377C2A}"/>
              </a:ext>
            </a:extLst>
          </p:cNvPr>
          <p:cNvCxnSpPr/>
          <p:nvPr/>
        </p:nvCxnSpPr>
        <p:spPr>
          <a:xfrm>
            <a:off x="164757" y="675503"/>
            <a:ext cx="45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1767E3-DB90-4941-886C-2C06D8693C45}"/>
              </a:ext>
            </a:extLst>
          </p:cNvPr>
          <p:cNvCxnSpPr>
            <a:cxnSpLocks/>
          </p:cNvCxnSpPr>
          <p:nvPr/>
        </p:nvCxnSpPr>
        <p:spPr>
          <a:xfrm>
            <a:off x="164757" y="675503"/>
            <a:ext cx="0" cy="35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94189B-DCFD-1647-BC03-52F62CF6794E}"/>
              </a:ext>
            </a:extLst>
          </p:cNvPr>
          <p:cNvSpPr txBox="1"/>
          <p:nvPr/>
        </p:nvSpPr>
        <p:spPr>
          <a:xfrm>
            <a:off x="81858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9A184-B20E-9C45-AA46-D7DD588A820D}"/>
              </a:ext>
            </a:extLst>
          </p:cNvPr>
          <p:cNvSpPr txBox="1"/>
          <p:nvPr/>
        </p:nvSpPr>
        <p:spPr>
          <a:xfrm>
            <a:off x="968635" y="97143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F3323-55C1-7245-B316-382E54BBD24A}"/>
              </a:ext>
            </a:extLst>
          </p:cNvPr>
          <p:cNvSpPr txBox="1"/>
          <p:nvPr/>
        </p:nvSpPr>
        <p:spPr>
          <a:xfrm>
            <a:off x="1849442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06ADC-7800-8A49-BCCF-2E4B2A5D3A14}"/>
              </a:ext>
            </a:extLst>
          </p:cNvPr>
          <p:cNvSpPr txBox="1"/>
          <p:nvPr/>
        </p:nvSpPr>
        <p:spPr>
          <a:xfrm>
            <a:off x="271124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FAD64A-F5C6-194A-9FBB-6B5E6C2B140C}"/>
              </a:ext>
            </a:extLst>
          </p:cNvPr>
          <p:cNvSpPr txBox="1"/>
          <p:nvPr/>
        </p:nvSpPr>
        <p:spPr>
          <a:xfrm>
            <a:off x="356572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3E53F5-EAEB-7546-B024-DE9AEFEC397D}"/>
              </a:ext>
            </a:extLst>
          </p:cNvPr>
          <p:cNvSpPr txBox="1"/>
          <p:nvPr/>
        </p:nvSpPr>
        <p:spPr>
          <a:xfrm>
            <a:off x="120138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7F8BA1-CD80-9F45-B088-DF62E531D445}"/>
              </a:ext>
            </a:extLst>
          </p:cNvPr>
          <p:cNvSpPr txBox="1"/>
          <p:nvPr/>
        </p:nvSpPr>
        <p:spPr>
          <a:xfrm>
            <a:off x="1006915" y="16670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2DC0D6-1733-A84E-B39C-11B28246ED48}"/>
              </a:ext>
            </a:extLst>
          </p:cNvPr>
          <p:cNvSpPr txBox="1"/>
          <p:nvPr/>
        </p:nvSpPr>
        <p:spPr>
          <a:xfrm>
            <a:off x="1887722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21BF89-5379-694A-B001-9CD151ACE04E}"/>
              </a:ext>
            </a:extLst>
          </p:cNvPr>
          <p:cNvSpPr txBox="1"/>
          <p:nvPr/>
        </p:nvSpPr>
        <p:spPr>
          <a:xfrm>
            <a:off x="274952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70FB8A-0B82-B648-BCF2-CCBDA7B10B34}"/>
              </a:ext>
            </a:extLst>
          </p:cNvPr>
          <p:cNvSpPr txBox="1"/>
          <p:nvPr/>
        </p:nvSpPr>
        <p:spPr>
          <a:xfrm>
            <a:off x="360400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93FC11-2794-E241-970F-3C91C18497C7}"/>
              </a:ext>
            </a:extLst>
          </p:cNvPr>
          <p:cNvSpPr txBox="1"/>
          <p:nvPr/>
        </p:nvSpPr>
        <p:spPr>
          <a:xfrm>
            <a:off x="108849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119892-CB80-324D-ADCD-3D6BE752B014}"/>
              </a:ext>
            </a:extLst>
          </p:cNvPr>
          <p:cNvSpPr txBox="1"/>
          <p:nvPr/>
        </p:nvSpPr>
        <p:spPr>
          <a:xfrm>
            <a:off x="995626" y="236295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8D368D-F52C-7A44-8B5A-CF5927CEAB93}"/>
              </a:ext>
            </a:extLst>
          </p:cNvPr>
          <p:cNvSpPr txBox="1"/>
          <p:nvPr/>
        </p:nvSpPr>
        <p:spPr>
          <a:xfrm>
            <a:off x="1876433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4CC2BD-9A08-2C4F-AC47-8CDCC368473B}"/>
              </a:ext>
            </a:extLst>
          </p:cNvPr>
          <p:cNvSpPr txBox="1"/>
          <p:nvPr/>
        </p:nvSpPr>
        <p:spPr>
          <a:xfrm>
            <a:off x="273823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E621A0-F1B4-BD42-A383-667A1ACBC48F}"/>
              </a:ext>
            </a:extLst>
          </p:cNvPr>
          <p:cNvSpPr txBox="1"/>
          <p:nvPr/>
        </p:nvSpPr>
        <p:spPr>
          <a:xfrm>
            <a:off x="359271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7F6898-69A8-BB46-B680-36D3A3261908}"/>
              </a:ext>
            </a:extLst>
          </p:cNvPr>
          <p:cNvSpPr txBox="1"/>
          <p:nvPr/>
        </p:nvSpPr>
        <p:spPr>
          <a:xfrm>
            <a:off x="120138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CC1517-5D6E-F04D-8F18-4A9A33137D5A}"/>
              </a:ext>
            </a:extLst>
          </p:cNvPr>
          <p:cNvSpPr txBox="1"/>
          <p:nvPr/>
        </p:nvSpPr>
        <p:spPr>
          <a:xfrm>
            <a:off x="1006915" y="306872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17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A56176-325B-D645-9DC3-63536963DE3F}"/>
              </a:ext>
            </a:extLst>
          </p:cNvPr>
          <p:cNvSpPr txBox="1"/>
          <p:nvPr/>
        </p:nvSpPr>
        <p:spPr>
          <a:xfrm>
            <a:off x="1887722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18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E8EAAD-0DFD-0948-91CC-158623870586}"/>
              </a:ext>
            </a:extLst>
          </p:cNvPr>
          <p:cNvSpPr txBox="1"/>
          <p:nvPr/>
        </p:nvSpPr>
        <p:spPr>
          <a:xfrm>
            <a:off x="274952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19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FAFE20-A10D-644A-A6AB-91A51D709D71}"/>
              </a:ext>
            </a:extLst>
          </p:cNvPr>
          <p:cNvSpPr txBox="1"/>
          <p:nvPr/>
        </p:nvSpPr>
        <p:spPr>
          <a:xfrm>
            <a:off x="360400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80C9F-6637-9E4B-ADB8-3DB9404B46FF}"/>
              </a:ext>
            </a:extLst>
          </p:cNvPr>
          <p:cNvSpPr txBox="1"/>
          <p:nvPr/>
        </p:nvSpPr>
        <p:spPr>
          <a:xfrm>
            <a:off x="120138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5DD53B-3627-7E42-906F-5E5D498D1A99}"/>
              </a:ext>
            </a:extLst>
          </p:cNvPr>
          <p:cNvSpPr txBox="1"/>
          <p:nvPr/>
        </p:nvSpPr>
        <p:spPr>
          <a:xfrm>
            <a:off x="1006915" y="352732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4B8BB2-5AE9-9D48-8CC7-22A380B91EA2}"/>
              </a:ext>
            </a:extLst>
          </p:cNvPr>
          <p:cNvSpPr txBox="1"/>
          <p:nvPr/>
        </p:nvSpPr>
        <p:spPr>
          <a:xfrm>
            <a:off x="1887722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3C0630-ADCF-064F-AA1A-75BF03C04C22}"/>
              </a:ext>
            </a:extLst>
          </p:cNvPr>
          <p:cNvSpPr txBox="1"/>
          <p:nvPr/>
        </p:nvSpPr>
        <p:spPr>
          <a:xfrm>
            <a:off x="274952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BC21EE-76C1-BA45-92CF-C23B3511B19E}"/>
              </a:ext>
            </a:extLst>
          </p:cNvPr>
          <p:cNvSpPr txBox="1"/>
          <p:nvPr/>
        </p:nvSpPr>
        <p:spPr>
          <a:xfrm>
            <a:off x="360400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56B142-8100-394F-AA35-7D6415AA498C}"/>
              </a:ext>
            </a:extLst>
          </p:cNvPr>
          <p:cNvSpPr txBox="1"/>
          <p:nvPr/>
        </p:nvSpPr>
        <p:spPr>
          <a:xfrm>
            <a:off x="20860" y="4037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sz="13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2F8B96-DD97-BB4F-8CA7-33BD9AE0E46E}"/>
              </a:ext>
            </a:extLst>
          </p:cNvPr>
          <p:cNvSpPr txBox="1"/>
          <p:nvPr/>
        </p:nvSpPr>
        <p:spPr>
          <a:xfrm>
            <a:off x="-386873" y="100060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C196B-0ADC-5C43-99DF-9FD4AFD6C840}"/>
              </a:ext>
            </a:extLst>
          </p:cNvPr>
          <p:cNvSpPr txBox="1"/>
          <p:nvPr/>
        </p:nvSpPr>
        <p:spPr>
          <a:xfrm>
            <a:off x="-1684082" y="650412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Top/surface</a:t>
            </a:r>
            <a:endParaRPr lang="en-US" sz="1500" u="sng" dirty="0">
              <a:solidFill>
                <a:schemeClr val="tx1">
                  <a:lumMod val="50000"/>
                  <a:lumOff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A45B9F-BA87-A04E-BCF6-0BBF9FC63A7C}"/>
              </a:ext>
            </a:extLst>
          </p:cNvPr>
          <p:cNvSpPr txBox="1"/>
          <p:nvPr/>
        </p:nvSpPr>
        <p:spPr>
          <a:xfrm>
            <a:off x="-1653854" y="3763526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Bottom/base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/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Down Arrow 86">
            <a:extLst>
              <a:ext uri="{FF2B5EF4-FFF2-40B4-BE49-F238E27FC236}">
                <a16:creationId xmlns:a16="http://schemas.microsoft.com/office/drawing/2014/main" id="{735D63C9-48DD-8B40-86A5-5757AC25FF02}"/>
              </a:ext>
            </a:extLst>
          </p:cNvPr>
          <p:cNvSpPr/>
          <p:nvPr/>
        </p:nvSpPr>
        <p:spPr>
          <a:xfrm>
            <a:off x="6024330" y="1540307"/>
            <a:ext cx="1015498" cy="36933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72EDE0-EB45-6B44-8B69-C111B3FA25A6}"/>
                  </a:ext>
                </a:extLst>
              </p:cNvPr>
              <p:cNvSpPr txBox="1"/>
              <p:nvPr/>
            </p:nvSpPr>
            <p:spPr>
              <a:xfrm>
                <a:off x="3808592" y="1915635"/>
                <a:ext cx="541782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𝑨𝒙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72EDE0-EB45-6B44-8B69-C111B3FA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2" y="1915635"/>
                <a:ext cx="5417820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/>
              <p:nvPr/>
            </p:nvSpPr>
            <p:spPr>
              <a:xfrm>
                <a:off x="5062776" y="2221268"/>
                <a:ext cx="1225330" cy="461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20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76" y="2221268"/>
                <a:ext cx="1225330" cy="4611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469F23-3234-0949-A26A-6517C49DF4FE}"/>
              </a:ext>
            </a:extLst>
          </p:cNvPr>
          <p:cNvCxnSpPr/>
          <p:nvPr/>
        </p:nvCxnSpPr>
        <p:spPr>
          <a:xfrm>
            <a:off x="6264354" y="2239082"/>
            <a:ext cx="154258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ket 7">
            <a:extLst>
              <a:ext uri="{FF2B5EF4-FFF2-40B4-BE49-F238E27FC236}">
                <a16:creationId xmlns:a16="http://schemas.microsoft.com/office/drawing/2014/main" id="{B7D9DDCA-64C4-FA47-901E-1EDA331C1D66}"/>
              </a:ext>
            </a:extLst>
          </p:cNvPr>
          <p:cNvSpPr/>
          <p:nvPr/>
        </p:nvSpPr>
        <p:spPr>
          <a:xfrm>
            <a:off x="5319840" y="228501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48F22214-80EB-C54A-8795-8A5F852B50CE}"/>
              </a:ext>
            </a:extLst>
          </p:cNvPr>
          <p:cNvSpPr/>
          <p:nvPr/>
        </p:nvSpPr>
        <p:spPr>
          <a:xfrm>
            <a:off x="5859458" y="228501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F8B845-32D6-EE4B-82F7-0A767AB80595}"/>
                  </a:ext>
                </a:extLst>
              </p:cNvPr>
              <p:cNvSpPr txBox="1"/>
              <p:nvPr/>
            </p:nvSpPr>
            <p:spPr>
              <a:xfrm>
                <a:off x="6793917" y="1939795"/>
                <a:ext cx="1225330" cy="461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20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F8B845-32D6-EE4B-82F7-0A767AB80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917" y="1939795"/>
                <a:ext cx="1225330" cy="4611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3B06CD-8E70-BC47-937A-14EB3DD91D54}"/>
              </a:ext>
            </a:extLst>
          </p:cNvPr>
          <p:cNvCxnSpPr/>
          <p:nvPr/>
        </p:nvCxnSpPr>
        <p:spPr>
          <a:xfrm>
            <a:off x="6760130" y="2246226"/>
            <a:ext cx="154258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7727B287-F876-5649-95AC-A3956E1E5F49}"/>
              </a:ext>
            </a:extLst>
          </p:cNvPr>
          <p:cNvSpPr/>
          <p:nvPr/>
        </p:nvSpPr>
        <p:spPr>
          <a:xfrm>
            <a:off x="7122899" y="2003540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ket 93">
            <a:extLst>
              <a:ext uri="{FF2B5EF4-FFF2-40B4-BE49-F238E27FC236}">
                <a16:creationId xmlns:a16="http://schemas.microsoft.com/office/drawing/2014/main" id="{D49CF575-8F6D-8745-ADA6-A533C472DA87}"/>
              </a:ext>
            </a:extLst>
          </p:cNvPr>
          <p:cNvSpPr/>
          <p:nvPr/>
        </p:nvSpPr>
        <p:spPr>
          <a:xfrm>
            <a:off x="7621421" y="2003540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80D1A79-2EE6-BC43-98E4-AA16B9309A00}"/>
              </a:ext>
            </a:extLst>
          </p:cNvPr>
          <p:cNvSpPr/>
          <p:nvPr/>
        </p:nvSpPr>
        <p:spPr>
          <a:xfrm>
            <a:off x="5972175" y="2278856"/>
            <a:ext cx="388456" cy="585788"/>
          </a:xfrm>
          <a:custGeom>
            <a:avLst/>
            <a:gdLst>
              <a:gd name="connsiteX0" fmla="*/ 378619 w 388456"/>
              <a:gd name="connsiteY0" fmla="*/ 0 h 585788"/>
              <a:gd name="connsiteX1" fmla="*/ 371475 w 388456"/>
              <a:gd name="connsiteY1" fmla="*/ 200025 h 585788"/>
              <a:gd name="connsiteX2" fmla="*/ 221456 w 388456"/>
              <a:gd name="connsiteY2" fmla="*/ 442913 h 585788"/>
              <a:gd name="connsiteX3" fmla="*/ 0 w 388456"/>
              <a:gd name="connsiteY3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456" h="585788">
                <a:moveTo>
                  <a:pt x="378619" y="0"/>
                </a:moveTo>
                <a:cubicBezTo>
                  <a:pt x="388144" y="63103"/>
                  <a:pt x="397669" y="126206"/>
                  <a:pt x="371475" y="200025"/>
                </a:cubicBezTo>
                <a:cubicBezTo>
                  <a:pt x="345281" y="273844"/>
                  <a:pt x="283368" y="378619"/>
                  <a:pt x="221456" y="442913"/>
                </a:cubicBezTo>
                <a:cubicBezTo>
                  <a:pt x="159544" y="507207"/>
                  <a:pt x="79772" y="546497"/>
                  <a:pt x="0" y="58578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70E6C33-158B-2A40-ADF5-F766B90C0B00}"/>
              </a:ext>
            </a:extLst>
          </p:cNvPr>
          <p:cNvSpPr/>
          <p:nvPr/>
        </p:nvSpPr>
        <p:spPr>
          <a:xfrm>
            <a:off x="6818427" y="2300288"/>
            <a:ext cx="282461" cy="378618"/>
          </a:xfrm>
          <a:custGeom>
            <a:avLst/>
            <a:gdLst>
              <a:gd name="connsiteX0" fmla="*/ 10998 w 282461"/>
              <a:gd name="connsiteY0" fmla="*/ 0 h 378618"/>
              <a:gd name="connsiteX1" fmla="*/ 10998 w 282461"/>
              <a:gd name="connsiteY1" fmla="*/ 207168 h 378618"/>
              <a:gd name="connsiteX2" fmla="*/ 125298 w 282461"/>
              <a:gd name="connsiteY2" fmla="*/ 328612 h 378618"/>
              <a:gd name="connsiteX3" fmla="*/ 282461 w 282461"/>
              <a:gd name="connsiteY3" fmla="*/ 378618 h 37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61" h="378618">
                <a:moveTo>
                  <a:pt x="10998" y="0"/>
                </a:moveTo>
                <a:cubicBezTo>
                  <a:pt x="1473" y="76199"/>
                  <a:pt x="-8052" y="152399"/>
                  <a:pt x="10998" y="207168"/>
                </a:cubicBezTo>
                <a:cubicBezTo>
                  <a:pt x="30048" y="261937"/>
                  <a:pt x="80054" y="300037"/>
                  <a:pt x="125298" y="328612"/>
                </a:cubicBezTo>
                <a:cubicBezTo>
                  <a:pt x="170542" y="357187"/>
                  <a:pt x="226501" y="367902"/>
                  <a:pt x="282461" y="37861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19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Exercise #5: Implicit heat eq. in 2-D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820AA-4834-B04B-866F-5EB277A11E85}"/>
              </a:ext>
            </a:extLst>
          </p:cNvPr>
          <p:cNvSpPr/>
          <p:nvPr/>
        </p:nvSpPr>
        <p:spPr>
          <a:xfrm>
            <a:off x="421106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7937-40C1-7A4F-B64D-35B34E452C8C}"/>
              </a:ext>
            </a:extLst>
          </p:cNvPr>
          <p:cNvSpPr/>
          <p:nvPr/>
        </p:nvSpPr>
        <p:spPr>
          <a:xfrm>
            <a:off x="1287380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F47B69-0D68-AC47-8C05-AD14B21FA7F1}"/>
              </a:ext>
            </a:extLst>
          </p:cNvPr>
          <p:cNvSpPr/>
          <p:nvPr/>
        </p:nvSpPr>
        <p:spPr>
          <a:xfrm>
            <a:off x="2149645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1051D-3B83-5541-B011-E02C699C3644}"/>
              </a:ext>
            </a:extLst>
          </p:cNvPr>
          <p:cNvSpPr/>
          <p:nvPr/>
        </p:nvSpPr>
        <p:spPr>
          <a:xfrm>
            <a:off x="3011910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D27CB-52B6-C94A-8EDC-DD10EF28F7A4}"/>
              </a:ext>
            </a:extLst>
          </p:cNvPr>
          <p:cNvSpPr/>
          <p:nvPr/>
        </p:nvSpPr>
        <p:spPr>
          <a:xfrm>
            <a:off x="421106" y="938462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D54FF-86B3-D641-9983-1750A925288A}"/>
              </a:ext>
            </a:extLst>
          </p:cNvPr>
          <p:cNvSpPr/>
          <p:nvPr/>
        </p:nvSpPr>
        <p:spPr>
          <a:xfrm>
            <a:off x="421106" y="1640948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835F5-52A0-7241-A0ED-2572124A5C2A}"/>
              </a:ext>
            </a:extLst>
          </p:cNvPr>
          <p:cNvSpPr/>
          <p:nvPr/>
        </p:nvSpPr>
        <p:spPr>
          <a:xfrm>
            <a:off x="421106" y="2343434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441AA1-05AE-F348-9870-419643339DE8}"/>
              </a:ext>
            </a:extLst>
          </p:cNvPr>
          <p:cNvSpPr/>
          <p:nvPr/>
        </p:nvSpPr>
        <p:spPr>
          <a:xfrm>
            <a:off x="385246" y="8905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505C6-7740-2D4F-9FB9-5915017B6D30}"/>
              </a:ext>
            </a:extLst>
          </p:cNvPr>
          <p:cNvSpPr/>
          <p:nvPr/>
        </p:nvSpPr>
        <p:spPr>
          <a:xfrm>
            <a:off x="1228992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F134B-D315-7E4C-B694-3337752D142D}"/>
              </a:ext>
            </a:extLst>
          </p:cNvPr>
          <p:cNvSpPr/>
          <p:nvPr/>
        </p:nvSpPr>
        <p:spPr>
          <a:xfrm>
            <a:off x="2087248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AA2F31-D428-1440-9A9F-8877566ED714}"/>
              </a:ext>
            </a:extLst>
          </p:cNvPr>
          <p:cNvSpPr/>
          <p:nvPr/>
        </p:nvSpPr>
        <p:spPr>
          <a:xfrm>
            <a:off x="2964726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280233-3FCF-3B45-9E1D-83FEAFD4F045}"/>
              </a:ext>
            </a:extLst>
          </p:cNvPr>
          <p:cNvSpPr/>
          <p:nvPr/>
        </p:nvSpPr>
        <p:spPr>
          <a:xfrm>
            <a:off x="3808592" y="87714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C59A39-CEB5-2D4D-8E41-DC77150383E2}"/>
              </a:ext>
            </a:extLst>
          </p:cNvPr>
          <p:cNvSpPr/>
          <p:nvPr/>
        </p:nvSpPr>
        <p:spPr>
          <a:xfrm>
            <a:off x="385246" y="158941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468B1F-4EB7-8548-B4E6-A7A05B1A2A55}"/>
              </a:ext>
            </a:extLst>
          </p:cNvPr>
          <p:cNvSpPr/>
          <p:nvPr/>
        </p:nvSpPr>
        <p:spPr>
          <a:xfrm>
            <a:off x="1228992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B1764A-9B1E-6245-849B-61C7D610BACE}"/>
              </a:ext>
            </a:extLst>
          </p:cNvPr>
          <p:cNvSpPr/>
          <p:nvPr/>
        </p:nvSpPr>
        <p:spPr>
          <a:xfrm>
            <a:off x="2087248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C5CA21-79C4-4546-8996-61480AC902D9}"/>
              </a:ext>
            </a:extLst>
          </p:cNvPr>
          <p:cNvSpPr/>
          <p:nvPr/>
        </p:nvSpPr>
        <p:spPr>
          <a:xfrm>
            <a:off x="2964726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02ECC5-B7F4-6C41-A28A-5DC8B5A2AEEA}"/>
              </a:ext>
            </a:extLst>
          </p:cNvPr>
          <p:cNvSpPr/>
          <p:nvPr/>
        </p:nvSpPr>
        <p:spPr>
          <a:xfrm>
            <a:off x="3808592" y="1575988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41281E-F447-6947-A919-65FFF1371F82}"/>
              </a:ext>
            </a:extLst>
          </p:cNvPr>
          <p:cNvSpPr/>
          <p:nvPr/>
        </p:nvSpPr>
        <p:spPr>
          <a:xfrm>
            <a:off x="385246" y="230169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34A2BC-3DC3-1244-8CE1-9A0357CE46BC}"/>
              </a:ext>
            </a:extLst>
          </p:cNvPr>
          <p:cNvSpPr/>
          <p:nvPr/>
        </p:nvSpPr>
        <p:spPr>
          <a:xfrm>
            <a:off x="1228992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AE72BD-D155-DB41-A3BB-40FDD67A54E3}"/>
              </a:ext>
            </a:extLst>
          </p:cNvPr>
          <p:cNvSpPr/>
          <p:nvPr/>
        </p:nvSpPr>
        <p:spPr>
          <a:xfrm>
            <a:off x="2087248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E39DA8-9FE4-3F44-B8C4-8F13032DB91D}"/>
              </a:ext>
            </a:extLst>
          </p:cNvPr>
          <p:cNvSpPr/>
          <p:nvPr/>
        </p:nvSpPr>
        <p:spPr>
          <a:xfrm>
            <a:off x="2964726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22D52E-F536-FB46-AD75-CC2955F2CFD3}"/>
              </a:ext>
            </a:extLst>
          </p:cNvPr>
          <p:cNvSpPr/>
          <p:nvPr/>
        </p:nvSpPr>
        <p:spPr>
          <a:xfrm>
            <a:off x="3808592" y="228826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9401B1-46AD-A44D-9A94-93C2E40219B4}"/>
              </a:ext>
            </a:extLst>
          </p:cNvPr>
          <p:cNvSpPr/>
          <p:nvPr/>
        </p:nvSpPr>
        <p:spPr>
          <a:xfrm>
            <a:off x="385246" y="298154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34FE0C-41F7-014B-A9E9-3AE0E4D1A8F3}"/>
              </a:ext>
            </a:extLst>
          </p:cNvPr>
          <p:cNvSpPr/>
          <p:nvPr/>
        </p:nvSpPr>
        <p:spPr>
          <a:xfrm>
            <a:off x="1228992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1D9708-6B6C-104B-91C3-7EBD1395356E}"/>
              </a:ext>
            </a:extLst>
          </p:cNvPr>
          <p:cNvSpPr/>
          <p:nvPr/>
        </p:nvSpPr>
        <p:spPr>
          <a:xfrm>
            <a:off x="2087248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8B0129-AD14-0543-80A8-55E12C7AD021}"/>
              </a:ext>
            </a:extLst>
          </p:cNvPr>
          <p:cNvSpPr/>
          <p:nvPr/>
        </p:nvSpPr>
        <p:spPr>
          <a:xfrm>
            <a:off x="2964726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CAB933-25A6-CC4F-AC13-ED329784BBDA}"/>
              </a:ext>
            </a:extLst>
          </p:cNvPr>
          <p:cNvSpPr/>
          <p:nvPr/>
        </p:nvSpPr>
        <p:spPr>
          <a:xfrm>
            <a:off x="3808592" y="296811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AC8364-ECB7-584D-8276-0FB4837849FE}"/>
              </a:ext>
            </a:extLst>
          </p:cNvPr>
          <p:cNvSpPr/>
          <p:nvPr/>
        </p:nvSpPr>
        <p:spPr>
          <a:xfrm>
            <a:off x="385246" y="3748540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3690D5-7D02-6C40-83C2-0A5A9B0A2DBE}"/>
              </a:ext>
            </a:extLst>
          </p:cNvPr>
          <p:cNvSpPr/>
          <p:nvPr/>
        </p:nvSpPr>
        <p:spPr>
          <a:xfrm>
            <a:off x="1228992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2E7AB8-5724-0D45-AD1F-4659C02FDE2D}"/>
              </a:ext>
            </a:extLst>
          </p:cNvPr>
          <p:cNvSpPr/>
          <p:nvPr/>
        </p:nvSpPr>
        <p:spPr>
          <a:xfrm>
            <a:off x="2087248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204499-E1F8-FE46-BDA0-DB7DEB18587A}"/>
              </a:ext>
            </a:extLst>
          </p:cNvPr>
          <p:cNvSpPr/>
          <p:nvPr/>
        </p:nvSpPr>
        <p:spPr>
          <a:xfrm>
            <a:off x="2964726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0CA529-64FB-7543-B2AC-23DD1AC33A73}"/>
              </a:ext>
            </a:extLst>
          </p:cNvPr>
          <p:cNvSpPr/>
          <p:nvPr/>
        </p:nvSpPr>
        <p:spPr>
          <a:xfrm>
            <a:off x="3808592" y="373510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9E6049-02DF-3A44-9C77-73944C377C2A}"/>
              </a:ext>
            </a:extLst>
          </p:cNvPr>
          <p:cNvCxnSpPr/>
          <p:nvPr/>
        </p:nvCxnSpPr>
        <p:spPr>
          <a:xfrm>
            <a:off x="164757" y="675503"/>
            <a:ext cx="45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1767E3-DB90-4941-886C-2C06D8693C45}"/>
              </a:ext>
            </a:extLst>
          </p:cNvPr>
          <p:cNvCxnSpPr>
            <a:cxnSpLocks/>
          </p:cNvCxnSpPr>
          <p:nvPr/>
        </p:nvCxnSpPr>
        <p:spPr>
          <a:xfrm>
            <a:off x="164757" y="675503"/>
            <a:ext cx="0" cy="35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94189B-DCFD-1647-BC03-52F62CF6794E}"/>
              </a:ext>
            </a:extLst>
          </p:cNvPr>
          <p:cNvSpPr txBox="1"/>
          <p:nvPr/>
        </p:nvSpPr>
        <p:spPr>
          <a:xfrm>
            <a:off x="81858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9A184-B20E-9C45-AA46-D7DD588A820D}"/>
              </a:ext>
            </a:extLst>
          </p:cNvPr>
          <p:cNvSpPr txBox="1"/>
          <p:nvPr/>
        </p:nvSpPr>
        <p:spPr>
          <a:xfrm>
            <a:off x="968635" y="97143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F3323-55C1-7245-B316-382E54BBD24A}"/>
              </a:ext>
            </a:extLst>
          </p:cNvPr>
          <p:cNvSpPr txBox="1"/>
          <p:nvPr/>
        </p:nvSpPr>
        <p:spPr>
          <a:xfrm>
            <a:off x="1849442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06ADC-7800-8A49-BCCF-2E4B2A5D3A14}"/>
              </a:ext>
            </a:extLst>
          </p:cNvPr>
          <p:cNvSpPr txBox="1"/>
          <p:nvPr/>
        </p:nvSpPr>
        <p:spPr>
          <a:xfrm>
            <a:off x="271124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FAD64A-F5C6-194A-9FBB-6B5E6C2B140C}"/>
              </a:ext>
            </a:extLst>
          </p:cNvPr>
          <p:cNvSpPr txBox="1"/>
          <p:nvPr/>
        </p:nvSpPr>
        <p:spPr>
          <a:xfrm>
            <a:off x="356572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3E53F5-EAEB-7546-B024-DE9AEFEC397D}"/>
              </a:ext>
            </a:extLst>
          </p:cNvPr>
          <p:cNvSpPr txBox="1"/>
          <p:nvPr/>
        </p:nvSpPr>
        <p:spPr>
          <a:xfrm>
            <a:off x="120138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7F8BA1-CD80-9F45-B088-DF62E531D445}"/>
              </a:ext>
            </a:extLst>
          </p:cNvPr>
          <p:cNvSpPr txBox="1"/>
          <p:nvPr/>
        </p:nvSpPr>
        <p:spPr>
          <a:xfrm>
            <a:off x="1006915" y="16670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2DC0D6-1733-A84E-B39C-11B28246ED48}"/>
              </a:ext>
            </a:extLst>
          </p:cNvPr>
          <p:cNvSpPr txBox="1"/>
          <p:nvPr/>
        </p:nvSpPr>
        <p:spPr>
          <a:xfrm>
            <a:off x="1887722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21BF89-5379-694A-B001-9CD151ACE04E}"/>
              </a:ext>
            </a:extLst>
          </p:cNvPr>
          <p:cNvSpPr txBox="1"/>
          <p:nvPr/>
        </p:nvSpPr>
        <p:spPr>
          <a:xfrm>
            <a:off x="274952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70FB8A-0B82-B648-BCF2-CCBDA7B10B34}"/>
              </a:ext>
            </a:extLst>
          </p:cNvPr>
          <p:cNvSpPr txBox="1"/>
          <p:nvPr/>
        </p:nvSpPr>
        <p:spPr>
          <a:xfrm>
            <a:off x="360400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93FC11-2794-E241-970F-3C91C18497C7}"/>
              </a:ext>
            </a:extLst>
          </p:cNvPr>
          <p:cNvSpPr txBox="1"/>
          <p:nvPr/>
        </p:nvSpPr>
        <p:spPr>
          <a:xfrm>
            <a:off x="108849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119892-CB80-324D-ADCD-3D6BE752B014}"/>
              </a:ext>
            </a:extLst>
          </p:cNvPr>
          <p:cNvSpPr txBox="1"/>
          <p:nvPr/>
        </p:nvSpPr>
        <p:spPr>
          <a:xfrm>
            <a:off x="995626" y="236295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8D368D-F52C-7A44-8B5A-CF5927CEAB93}"/>
              </a:ext>
            </a:extLst>
          </p:cNvPr>
          <p:cNvSpPr txBox="1"/>
          <p:nvPr/>
        </p:nvSpPr>
        <p:spPr>
          <a:xfrm>
            <a:off x="1876433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4CC2BD-9A08-2C4F-AC47-8CDCC368473B}"/>
              </a:ext>
            </a:extLst>
          </p:cNvPr>
          <p:cNvSpPr txBox="1"/>
          <p:nvPr/>
        </p:nvSpPr>
        <p:spPr>
          <a:xfrm>
            <a:off x="273823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E621A0-F1B4-BD42-A383-667A1ACBC48F}"/>
              </a:ext>
            </a:extLst>
          </p:cNvPr>
          <p:cNvSpPr txBox="1"/>
          <p:nvPr/>
        </p:nvSpPr>
        <p:spPr>
          <a:xfrm>
            <a:off x="359271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7F6898-69A8-BB46-B680-36D3A3261908}"/>
              </a:ext>
            </a:extLst>
          </p:cNvPr>
          <p:cNvSpPr txBox="1"/>
          <p:nvPr/>
        </p:nvSpPr>
        <p:spPr>
          <a:xfrm>
            <a:off x="120138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CC1517-5D6E-F04D-8F18-4A9A33137D5A}"/>
              </a:ext>
            </a:extLst>
          </p:cNvPr>
          <p:cNvSpPr txBox="1"/>
          <p:nvPr/>
        </p:nvSpPr>
        <p:spPr>
          <a:xfrm>
            <a:off x="1006915" y="306872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17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A56176-325B-D645-9DC3-63536963DE3F}"/>
              </a:ext>
            </a:extLst>
          </p:cNvPr>
          <p:cNvSpPr txBox="1"/>
          <p:nvPr/>
        </p:nvSpPr>
        <p:spPr>
          <a:xfrm>
            <a:off x="1887722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18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E8EAAD-0DFD-0948-91CC-158623870586}"/>
              </a:ext>
            </a:extLst>
          </p:cNvPr>
          <p:cNvSpPr txBox="1"/>
          <p:nvPr/>
        </p:nvSpPr>
        <p:spPr>
          <a:xfrm>
            <a:off x="274952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19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FAFE20-A10D-644A-A6AB-91A51D709D71}"/>
              </a:ext>
            </a:extLst>
          </p:cNvPr>
          <p:cNvSpPr txBox="1"/>
          <p:nvPr/>
        </p:nvSpPr>
        <p:spPr>
          <a:xfrm>
            <a:off x="360400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80C9F-6637-9E4B-ADB8-3DB9404B46FF}"/>
              </a:ext>
            </a:extLst>
          </p:cNvPr>
          <p:cNvSpPr txBox="1"/>
          <p:nvPr/>
        </p:nvSpPr>
        <p:spPr>
          <a:xfrm>
            <a:off x="120138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5DD53B-3627-7E42-906F-5E5D498D1A99}"/>
              </a:ext>
            </a:extLst>
          </p:cNvPr>
          <p:cNvSpPr txBox="1"/>
          <p:nvPr/>
        </p:nvSpPr>
        <p:spPr>
          <a:xfrm>
            <a:off x="1006915" y="352732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4B8BB2-5AE9-9D48-8CC7-22A380B91EA2}"/>
              </a:ext>
            </a:extLst>
          </p:cNvPr>
          <p:cNvSpPr txBox="1"/>
          <p:nvPr/>
        </p:nvSpPr>
        <p:spPr>
          <a:xfrm>
            <a:off x="1887722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3C0630-ADCF-064F-AA1A-75BF03C04C22}"/>
              </a:ext>
            </a:extLst>
          </p:cNvPr>
          <p:cNvSpPr txBox="1"/>
          <p:nvPr/>
        </p:nvSpPr>
        <p:spPr>
          <a:xfrm>
            <a:off x="274952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BC21EE-76C1-BA45-92CF-C23B3511B19E}"/>
              </a:ext>
            </a:extLst>
          </p:cNvPr>
          <p:cNvSpPr txBox="1"/>
          <p:nvPr/>
        </p:nvSpPr>
        <p:spPr>
          <a:xfrm>
            <a:off x="360400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56B142-8100-394F-AA35-7D6415AA498C}"/>
              </a:ext>
            </a:extLst>
          </p:cNvPr>
          <p:cNvSpPr txBox="1"/>
          <p:nvPr/>
        </p:nvSpPr>
        <p:spPr>
          <a:xfrm>
            <a:off x="20860" y="4037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sz="13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2F8B96-DD97-BB4F-8CA7-33BD9AE0E46E}"/>
              </a:ext>
            </a:extLst>
          </p:cNvPr>
          <p:cNvSpPr txBox="1"/>
          <p:nvPr/>
        </p:nvSpPr>
        <p:spPr>
          <a:xfrm>
            <a:off x="-386873" y="100060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C196B-0ADC-5C43-99DF-9FD4AFD6C840}"/>
              </a:ext>
            </a:extLst>
          </p:cNvPr>
          <p:cNvSpPr txBox="1"/>
          <p:nvPr/>
        </p:nvSpPr>
        <p:spPr>
          <a:xfrm>
            <a:off x="-1684082" y="650412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Top/surface</a:t>
            </a:r>
            <a:endParaRPr lang="en-US" sz="1500" u="sng" dirty="0">
              <a:solidFill>
                <a:schemeClr val="tx1">
                  <a:lumMod val="50000"/>
                  <a:lumOff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A45B9F-BA87-A04E-BCF6-0BBF9FC63A7C}"/>
              </a:ext>
            </a:extLst>
          </p:cNvPr>
          <p:cNvSpPr txBox="1"/>
          <p:nvPr/>
        </p:nvSpPr>
        <p:spPr>
          <a:xfrm>
            <a:off x="-1653854" y="3763526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Bottom/base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/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Down Arrow 86">
            <a:extLst>
              <a:ext uri="{FF2B5EF4-FFF2-40B4-BE49-F238E27FC236}">
                <a16:creationId xmlns:a16="http://schemas.microsoft.com/office/drawing/2014/main" id="{735D63C9-48DD-8B40-86A5-5757AC25FF02}"/>
              </a:ext>
            </a:extLst>
          </p:cNvPr>
          <p:cNvSpPr/>
          <p:nvPr/>
        </p:nvSpPr>
        <p:spPr>
          <a:xfrm>
            <a:off x="6024330" y="1540307"/>
            <a:ext cx="1015498" cy="36933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72EDE0-EB45-6B44-8B69-C111B3FA25A6}"/>
                  </a:ext>
                </a:extLst>
              </p:cNvPr>
              <p:cNvSpPr txBox="1"/>
              <p:nvPr/>
            </p:nvSpPr>
            <p:spPr>
              <a:xfrm>
                <a:off x="3808592" y="1915635"/>
                <a:ext cx="541782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𝑨𝒙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72EDE0-EB45-6B44-8B69-C111B3FA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2" y="1915635"/>
                <a:ext cx="5417820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/>
              <p:nvPr/>
            </p:nvSpPr>
            <p:spPr>
              <a:xfrm>
                <a:off x="5062776" y="2221268"/>
                <a:ext cx="1225330" cy="461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20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76" y="2221268"/>
                <a:ext cx="1225330" cy="4611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469F23-3234-0949-A26A-6517C49DF4FE}"/>
              </a:ext>
            </a:extLst>
          </p:cNvPr>
          <p:cNvCxnSpPr/>
          <p:nvPr/>
        </p:nvCxnSpPr>
        <p:spPr>
          <a:xfrm>
            <a:off x="6264354" y="2239082"/>
            <a:ext cx="154258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ket 7">
            <a:extLst>
              <a:ext uri="{FF2B5EF4-FFF2-40B4-BE49-F238E27FC236}">
                <a16:creationId xmlns:a16="http://schemas.microsoft.com/office/drawing/2014/main" id="{B7D9DDCA-64C4-FA47-901E-1EDA331C1D66}"/>
              </a:ext>
            </a:extLst>
          </p:cNvPr>
          <p:cNvSpPr/>
          <p:nvPr/>
        </p:nvSpPr>
        <p:spPr>
          <a:xfrm>
            <a:off x="5319840" y="228501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48F22214-80EB-C54A-8795-8A5F852B50CE}"/>
              </a:ext>
            </a:extLst>
          </p:cNvPr>
          <p:cNvSpPr/>
          <p:nvPr/>
        </p:nvSpPr>
        <p:spPr>
          <a:xfrm>
            <a:off x="5859458" y="228501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F8B845-32D6-EE4B-82F7-0A767AB80595}"/>
                  </a:ext>
                </a:extLst>
              </p:cNvPr>
              <p:cNvSpPr txBox="1"/>
              <p:nvPr/>
            </p:nvSpPr>
            <p:spPr>
              <a:xfrm>
                <a:off x="6793917" y="1939795"/>
                <a:ext cx="1225330" cy="4794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F8B845-32D6-EE4B-82F7-0A767AB80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917" y="1939795"/>
                <a:ext cx="1225330" cy="47946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3B06CD-8E70-BC47-937A-14EB3DD91D54}"/>
              </a:ext>
            </a:extLst>
          </p:cNvPr>
          <p:cNvCxnSpPr/>
          <p:nvPr/>
        </p:nvCxnSpPr>
        <p:spPr>
          <a:xfrm>
            <a:off x="6760130" y="2246226"/>
            <a:ext cx="154258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7727B287-F876-5649-95AC-A3956E1E5F49}"/>
              </a:ext>
            </a:extLst>
          </p:cNvPr>
          <p:cNvSpPr/>
          <p:nvPr/>
        </p:nvSpPr>
        <p:spPr>
          <a:xfrm>
            <a:off x="7156311" y="2003539"/>
            <a:ext cx="45719" cy="4666159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ket 93">
            <a:extLst>
              <a:ext uri="{FF2B5EF4-FFF2-40B4-BE49-F238E27FC236}">
                <a16:creationId xmlns:a16="http://schemas.microsoft.com/office/drawing/2014/main" id="{D49CF575-8F6D-8745-ADA6-A533C472DA87}"/>
              </a:ext>
            </a:extLst>
          </p:cNvPr>
          <p:cNvSpPr/>
          <p:nvPr/>
        </p:nvSpPr>
        <p:spPr>
          <a:xfrm>
            <a:off x="7654833" y="2003539"/>
            <a:ext cx="45719" cy="4666159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80D1A79-2EE6-BC43-98E4-AA16B9309A00}"/>
              </a:ext>
            </a:extLst>
          </p:cNvPr>
          <p:cNvSpPr/>
          <p:nvPr/>
        </p:nvSpPr>
        <p:spPr>
          <a:xfrm>
            <a:off x="5972175" y="2278856"/>
            <a:ext cx="388456" cy="585788"/>
          </a:xfrm>
          <a:custGeom>
            <a:avLst/>
            <a:gdLst>
              <a:gd name="connsiteX0" fmla="*/ 378619 w 388456"/>
              <a:gd name="connsiteY0" fmla="*/ 0 h 585788"/>
              <a:gd name="connsiteX1" fmla="*/ 371475 w 388456"/>
              <a:gd name="connsiteY1" fmla="*/ 200025 h 585788"/>
              <a:gd name="connsiteX2" fmla="*/ 221456 w 388456"/>
              <a:gd name="connsiteY2" fmla="*/ 442913 h 585788"/>
              <a:gd name="connsiteX3" fmla="*/ 0 w 388456"/>
              <a:gd name="connsiteY3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456" h="585788">
                <a:moveTo>
                  <a:pt x="378619" y="0"/>
                </a:moveTo>
                <a:cubicBezTo>
                  <a:pt x="388144" y="63103"/>
                  <a:pt x="397669" y="126206"/>
                  <a:pt x="371475" y="200025"/>
                </a:cubicBezTo>
                <a:cubicBezTo>
                  <a:pt x="345281" y="273844"/>
                  <a:pt x="283368" y="378619"/>
                  <a:pt x="221456" y="442913"/>
                </a:cubicBezTo>
                <a:cubicBezTo>
                  <a:pt x="159544" y="507207"/>
                  <a:pt x="79772" y="546497"/>
                  <a:pt x="0" y="58578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70E6C33-158B-2A40-ADF5-F766B90C0B00}"/>
              </a:ext>
            </a:extLst>
          </p:cNvPr>
          <p:cNvSpPr/>
          <p:nvPr/>
        </p:nvSpPr>
        <p:spPr>
          <a:xfrm>
            <a:off x="6818427" y="2300288"/>
            <a:ext cx="282461" cy="378618"/>
          </a:xfrm>
          <a:custGeom>
            <a:avLst/>
            <a:gdLst>
              <a:gd name="connsiteX0" fmla="*/ 10998 w 282461"/>
              <a:gd name="connsiteY0" fmla="*/ 0 h 378618"/>
              <a:gd name="connsiteX1" fmla="*/ 10998 w 282461"/>
              <a:gd name="connsiteY1" fmla="*/ 207168 h 378618"/>
              <a:gd name="connsiteX2" fmla="*/ 125298 w 282461"/>
              <a:gd name="connsiteY2" fmla="*/ 328612 h 378618"/>
              <a:gd name="connsiteX3" fmla="*/ 282461 w 282461"/>
              <a:gd name="connsiteY3" fmla="*/ 378618 h 37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61" h="378618">
                <a:moveTo>
                  <a:pt x="10998" y="0"/>
                </a:moveTo>
                <a:cubicBezTo>
                  <a:pt x="1473" y="76199"/>
                  <a:pt x="-8052" y="152399"/>
                  <a:pt x="10998" y="207168"/>
                </a:cubicBezTo>
                <a:cubicBezTo>
                  <a:pt x="30048" y="261937"/>
                  <a:pt x="80054" y="300037"/>
                  <a:pt x="125298" y="328612"/>
                </a:cubicBezTo>
                <a:cubicBezTo>
                  <a:pt x="170542" y="357187"/>
                  <a:pt x="226501" y="367902"/>
                  <a:pt x="282461" y="37861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3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Exercise #5: Implicit heat eq. in 2-D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820AA-4834-B04B-866F-5EB277A11E85}"/>
              </a:ext>
            </a:extLst>
          </p:cNvPr>
          <p:cNvSpPr/>
          <p:nvPr/>
        </p:nvSpPr>
        <p:spPr>
          <a:xfrm>
            <a:off x="421106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857937-40C1-7A4F-B64D-35B34E452C8C}"/>
              </a:ext>
            </a:extLst>
          </p:cNvPr>
          <p:cNvSpPr/>
          <p:nvPr/>
        </p:nvSpPr>
        <p:spPr>
          <a:xfrm>
            <a:off x="1287380" y="926432"/>
            <a:ext cx="866274" cy="288629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F47B69-0D68-AC47-8C05-AD14B21FA7F1}"/>
              </a:ext>
            </a:extLst>
          </p:cNvPr>
          <p:cNvSpPr/>
          <p:nvPr/>
        </p:nvSpPr>
        <p:spPr>
          <a:xfrm>
            <a:off x="2149645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1051D-3B83-5541-B011-E02C699C3644}"/>
              </a:ext>
            </a:extLst>
          </p:cNvPr>
          <p:cNvSpPr/>
          <p:nvPr/>
        </p:nvSpPr>
        <p:spPr>
          <a:xfrm>
            <a:off x="3011910" y="926432"/>
            <a:ext cx="866274" cy="288629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3D27CB-52B6-C94A-8EDC-DD10EF28F7A4}"/>
              </a:ext>
            </a:extLst>
          </p:cNvPr>
          <p:cNvSpPr/>
          <p:nvPr/>
        </p:nvSpPr>
        <p:spPr>
          <a:xfrm>
            <a:off x="421106" y="938462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1D54FF-86B3-D641-9983-1750A925288A}"/>
              </a:ext>
            </a:extLst>
          </p:cNvPr>
          <p:cNvSpPr/>
          <p:nvPr/>
        </p:nvSpPr>
        <p:spPr>
          <a:xfrm>
            <a:off x="421106" y="1640948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B835F5-52A0-7241-A0ED-2572124A5C2A}"/>
              </a:ext>
            </a:extLst>
          </p:cNvPr>
          <p:cNvSpPr/>
          <p:nvPr/>
        </p:nvSpPr>
        <p:spPr>
          <a:xfrm>
            <a:off x="421106" y="2343434"/>
            <a:ext cx="3457078" cy="70184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441AA1-05AE-F348-9870-419643339DE8}"/>
              </a:ext>
            </a:extLst>
          </p:cNvPr>
          <p:cNvSpPr/>
          <p:nvPr/>
        </p:nvSpPr>
        <p:spPr>
          <a:xfrm>
            <a:off x="385246" y="8905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3505C6-7740-2D4F-9FB9-5915017B6D30}"/>
              </a:ext>
            </a:extLst>
          </p:cNvPr>
          <p:cNvSpPr/>
          <p:nvPr/>
        </p:nvSpPr>
        <p:spPr>
          <a:xfrm>
            <a:off x="1228992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3F134B-D315-7E4C-B694-3337752D142D}"/>
              </a:ext>
            </a:extLst>
          </p:cNvPr>
          <p:cNvSpPr/>
          <p:nvPr/>
        </p:nvSpPr>
        <p:spPr>
          <a:xfrm>
            <a:off x="2087248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EAA2F31-D428-1440-9A9F-8877566ED714}"/>
              </a:ext>
            </a:extLst>
          </p:cNvPr>
          <p:cNvSpPr/>
          <p:nvPr/>
        </p:nvSpPr>
        <p:spPr>
          <a:xfrm>
            <a:off x="2964726" y="881404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280233-3FCF-3B45-9E1D-83FEAFD4F045}"/>
              </a:ext>
            </a:extLst>
          </p:cNvPr>
          <p:cNvSpPr/>
          <p:nvPr/>
        </p:nvSpPr>
        <p:spPr>
          <a:xfrm>
            <a:off x="3808592" y="87714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1C59A39-CEB5-2D4D-8E41-DC77150383E2}"/>
              </a:ext>
            </a:extLst>
          </p:cNvPr>
          <p:cNvSpPr/>
          <p:nvPr/>
        </p:nvSpPr>
        <p:spPr>
          <a:xfrm>
            <a:off x="385246" y="158941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D468B1F-4EB7-8548-B4E6-A7A05B1A2A55}"/>
              </a:ext>
            </a:extLst>
          </p:cNvPr>
          <p:cNvSpPr/>
          <p:nvPr/>
        </p:nvSpPr>
        <p:spPr>
          <a:xfrm>
            <a:off x="1228992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0B1764A-9B1E-6245-849B-61C7D610BACE}"/>
              </a:ext>
            </a:extLst>
          </p:cNvPr>
          <p:cNvSpPr/>
          <p:nvPr/>
        </p:nvSpPr>
        <p:spPr>
          <a:xfrm>
            <a:off x="2087248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2C5CA21-79C4-4546-8996-61480AC902D9}"/>
              </a:ext>
            </a:extLst>
          </p:cNvPr>
          <p:cNvSpPr/>
          <p:nvPr/>
        </p:nvSpPr>
        <p:spPr>
          <a:xfrm>
            <a:off x="2964726" y="1580251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D02ECC5-B7F4-6C41-A28A-5DC8B5A2AEEA}"/>
              </a:ext>
            </a:extLst>
          </p:cNvPr>
          <p:cNvSpPr/>
          <p:nvPr/>
        </p:nvSpPr>
        <p:spPr>
          <a:xfrm>
            <a:off x="3808592" y="1575988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941281E-F447-6947-A919-65FFF1371F82}"/>
              </a:ext>
            </a:extLst>
          </p:cNvPr>
          <p:cNvSpPr/>
          <p:nvPr/>
        </p:nvSpPr>
        <p:spPr>
          <a:xfrm>
            <a:off x="385246" y="230169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34A2BC-3DC3-1244-8CE1-9A0357CE46BC}"/>
              </a:ext>
            </a:extLst>
          </p:cNvPr>
          <p:cNvSpPr/>
          <p:nvPr/>
        </p:nvSpPr>
        <p:spPr>
          <a:xfrm>
            <a:off x="1228992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9AE72BD-D155-DB41-A3BB-40FDD67A54E3}"/>
              </a:ext>
            </a:extLst>
          </p:cNvPr>
          <p:cNvSpPr/>
          <p:nvPr/>
        </p:nvSpPr>
        <p:spPr>
          <a:xfrm>
            <a:off x="2087248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AE39DA8-9FE4-3F44-B8C4-8F13032DB91D}"/>
              </a:ext>
            </a:extLst>
          </p:cNvPr>
          <p:cNvSpPr/>
          <p:nvPr/>
        </p:nvSpPr>
        <p:spPr>
          <a:xfrm>
            <a:off x="2964726" y="229252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C22D52E-F536-FB46-AD75-CC2955F2CFD3}"/>
              </a:ext>
            </a:extLst>
          </p:cNvPr>
          <p:cNvSpPr/>
          <p:nvPr/>
        </p:nvSpPr>
        <p:spPr>
          <a:xfrm>
            <a:off x="3808592" y="228826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9401B1-46AD-A44D-9A94-93C2E40219B4}"/>
              </a:ext>
            </a:extLst>
          </p:cNvPr>
          <p:cNvSpPr/>
          <p:nvPr/>
        </p:nvSpPr>
        <p:spPr>
          <a:xfrm>
            <a:off x="385246" y="2981547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334FE0C-41F7-014B-A9E9-3AE0E4D1A8F3}"/>
              </a:ext>
            </a:extLst>
          </p:cNvPr>
          <p:cNvSpPr/>
          <p:nvPr/>
        </p:nvSpPr>
        <p:spPr>
          <a:xfrm>
            <a:off x="1228992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31D9708-6B6C-104B-91C3-7EBD1395356E}"/>
              </a:ext>
            </a:extLst>
          </p:cNvPr>
          <p:cNvSpPr/>
          <p:nvPr/>
        </p:nvSpPr>
        <p:spPr>
          <a:xfrm>
            <a:off x="2087248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58B0129-AD14-0543-80A8-55E12C7AD021}"/>
              </a:ext>
            </a:extLst>
          </p:cNvPr>
          <p:cNvSpPr/>
          <p:nvPr/>
        </p:nvSpPr>
        <p:spPr>
          <a:xfrm>
            <a:off x="2964726" y="297237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ECAB933-25A6-CC4F-AC13-ED329784BBDA}"/>
              </a:ext>
            </a:extLst>
          </p:cNvPr>
          <p:cNvSpPr/>
          <p:nvPr/>
        </p:nvSpPr>
        <p:spPr>
          <a:xfrm>
            <a:off x="3808592" y="2968116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2AC8364-ECB7-584D-8276-0FB4837849FE}"/>
              </a:ext>
            </a:extLst>
          </p:cNvPr>
          <p:cNvSpPr/>
          <p:nvPr/>
        </p:nvSpPr>
        <p:spPr>
          <a:xfrm>
            <a:off x="385246" y="3748540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83690D5-7D02-6C40-83C2-0A5A9B0A2DBE}"/>
              </a:ext>
            </a:extLst>
          </p:cNvPr>
          <p:cNvSpPr/>
          <p:nvPr/>
        </p:nvSpPr>
        <p:spPr>
          <a:xfrm>
            <a:off x="1228992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2E7AB8-5724-0D45-AD1F-4659C02FDE2D}"/>
              </a:ext>
            </a:extLst>
          </p:cNvPr>
          <p:cNvSpPr/>
          <p:nvPr/>
        </p:nvSpPr>
        <p:spPr>
          <a:xfrm>
            <a:off x="2087248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3204499-E1F8-FE46-BDA0-DB7DEB18587A}"/>
              </a:ext>
            </a:extLst>
          </p:cNvPr>
          <p:cNvSpPr/>
          <p:nvPr/>
        </p:nvSpPr>
        <p:spPr>
          <a:xfrm>
            <a:off x="2964726" y="3739372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80CA529-64FB-7543-B2AC-23DD1AC33A73}"/>
              </a:ext>
            </a:extLst>
          </p:cNvPr>
          <p:cNvSpPr/>
          <p:nvPr/>
        </p:nvSpPr>
        <p:spPr>
          <a:xfrm>
            <a:off x="3808592" y="3735109"/>
            <a:ext cx="116776" cy="11347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9E6049-02DF-3A44-9C77-73944C377C2A}"/>
              </a:ext>
            </a:extLst>
          </p:cNvPr>
          <p:cNvCxnSpPr/>
          <p:nvPr/>
        </p:nvCxnSpPr>
        <p:spPr>
          <a:xfrm>
            <a:off x="164757" y="675503"/>
            <a:ext cx="4530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1767E3-DB90-4941-886C-2C06D8693C45}"/>
              </a:ext>
            </a:extLst>
          </p:cNvPr>
          <p:cNvCxnSpPr>
            <a:cxnSpLocks/>
          </p:cNvCxnSpPr>
          <p:nvPr/>
        </p:nvCxnSpPr>
        <p:spPr>
          <a:xfrm>
            <a:off x="164757" y="675503"/>
            <a:ext cx="0" cy="350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294189B-DCFD-1647-BC03-52F62CF6794E}"/>
              </a:ext>
            </a:extLst>
          </p:cNvPr>
          <p:cNvSpPr txBox="1"/>
          <p:nvPr/>
        </p:nvSpPr>
        <p:spPr>
          <a:xfrm>
            <a:off x="81858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9A184-B20E-9C45-AA46-D7DD588A820D}"/>
              </a:ext>
            </a:extLst>
          </p:cNvPr>
          <p:cNvSpPr txBox="1"/>
          <p:nvPr/>
        </p:nvSpPr>
        <p:spPr>
          <a:xfrm>
            <a:off x="968635" y="97143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8F3323-55C1-7245-B316-382E54BBD24A}"/>
              </a:ext>
            </a:extLst>
          </p:cNvPr>
          <p:cNvSpPr txBox="1"/>
          <p:nvPr/>
        </p:nvSpPr>
        <p:spPr>
          <a:xfrm>
            <a:off x="1849442" y="96815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5806ADC-7800-8A49-BCCF-2E4B2A5D3A14}"/>
              </a:ext>
            </a:extLst>
          </p:cNvPr>
          <p:cNvSpPr txBox="1"/>
          <p:nvPr/>
        </p:nvSpPr>
        <p:spPr>
          <a:xfrm>
            <a:off x="271124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FAD64A-F5C6-194A-9FBB-6B5E6C2B140C}"/>
              </a:ext>
            </a:extLst>
          </p:cNvPr>
          <p:cNvSpPr txBox="1"/>
          <p:nvPr/>
        </p:nvSpPr>
        <p:spPr>
          <a:xfrm>
            <a:off x="3565722" y="98097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5,1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3E53F5-EAEB-7546-B024-DE9AEFEC397D}"/>
              </a:ext>
            </a:extLst>
          </p:cNvPr>
          <p:cNvSpPr txBox="1"/>
          <p:nvPr/>
        </p:nvSpPr>
        <p:spPr>
          <a:xfrm>
            <a:off x="120138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6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7F8BA1-CD80-9F45-B088-DF62E531D445}"/>
              </a:ext>
            </a:extLst>
          </p:cNvPr>
          <p:cNvSpPr txBox="1"/>
          <p:nvPr/>
        </p:nvSpPr>
        <p:spPr>
          <a:xfrm>
            <a:off x="1006915" y="16670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7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2DC0D6-1733-A84E-B39C-11B28246ED48}"/>
              </a:ext>
            </a:extLst>
          </p:cNvPr>
          <p:cNvSpPr txBox="1"/>
          <p:nvPr/>
        </p:nvSpPr>
        <p:spPr>
          <a:xfrm>
            <a:off x="1887722" y="1663757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8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21BF89-5379-694A-B001-9CD151ACE04E}"/>
              </a:ext>
            </a:extLst>
          </p:cNvPr>
          <p:cNvSpPr txBox="1"/>
          <p:nvPr/>
        </p:nvSpPr>
        <p:spPr>
          <a:xfrm>
            <a:off x="274952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9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570FB8A-0B82-B648-BCF2-CCBDA7B10B34}"/>
              </a:ext>
            </a:extLst>
          </p:cNvPr>
          <p:cNvSpPr txBox="1"/>
          <p:nvPr/>
        </p:nvSpPr>
        <p:spPr>
          <a:xfrm>
            <a:off x="3604002" y="1676584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5,2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10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93FC11-2794-E241-970F-3C91C18497C7}"/>
              </a:ext>
            </a:extLst>
          </p:cNvPr>
          <p:cNvSpPr txBox="1"/>
          <p:nvPr/>
        </p:nvSpPr>
        <p:spPr>
          <a:xfrm>
            <a:off x="108849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119892-CB80-324D-ADCD-3D6BE752B014}"/>
              </a:ext>
            </a:extLst>
          </p:cNvPr>
          <p:cNvSpPr txBox="1"/>
          <p:nvPr/>
        </p:nvSpPr>
        <p:spPr>
          <a:xfrm>
            <a:off x="995626" y="2362959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8D368D-F52C-7A44-8B5A-CF5927CEAB93}"/>
              </a:ext>
            </a:extLst>
          </p:cNvPr>
          <p:cNvSpPr txBox="1"/>
          <p:nvPr/>
        </p:nvSpPr>
        <p:spPr>
          <a:xfrm>
            <a:off x="1876433" y="235967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84CC2BD-9A08-2C4F-AC47-8CDCC368473B}"/>
              </a:ext>
            </a:extLst>
          </p:cNvPr>
          <p:cNvSpPr txBox="1"/>
          <p:nvPr/>
        </p:nvSpPr>
        <p:spPr>
          <a:xfrm>
            <a:off x="273823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4E621A0-F1B4-BD42-A383-667A1ACBC48F}"/>
              </a:ext>
            </a:extLst>
          </p:cNvPr>
          <p:cNvSpPr txBox="1"/>
          <p:nvPr/>
        </p:nvSpPr>
        <p:spPr>
          <a:xfrm>
            <a:off x="3592713" y="2372498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5,3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7F6898-69A8-BB46-B680-36D3A3261908}"/>
              </a:ext>
            </a:extLst>
          </p:cNvPr>
          <p:cNvSpPr txBox="1"/>
          <p:nvPr/>
        </p:nvSpPr>
        <p:spPr>
          <a:xfrm>
            <a:off x="120138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16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CC1517-5D6E-F04D-8F18-4A9A33137D5A}"/>
              </a:ext>
            </a:extLst>
          </p:cNvPr>
          <p:cNvSpPr txBox="1"/>
          <p:nvPr/>
        </p:nvSpPr>
        <p:spPr>
          <a:xfrm>
            <a:off x="1006915" y="306872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17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EA56176-325B-D645-9DC3-63536963DE3F}"/>
              </a:ext>
            </a:extLst>
          </p:cNvPr>
          <p:cNvSpPr txBox="1"/>
          <p:nvPr/>
        </p:nvSpPr>
        <p:spPr>
          <a:xfrm>
            <a:off x="1887722" y="306543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18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AE8EAAD-0DFD-0948-91CC-158623870586}"/>
              </a:ext>
            </a:extLst>
          </p:cNvPr>
          <p:cNvSpPr txBox="1"/>
          <p:nvPr/>
        </p:nvSpPr>
        <p:spPr>
          <a:xfrm>
            <a:off x="274952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19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FAFE20-A10D-644A-A6AB-91A51D709D71}"/>
              </a:ext>
            </a:extLst>
          </p:cNvPr>
          <p:cNvSpPr txBox="1"/>
          <p:nvPr/>
        </p:nvSpPr>
        <p:spPr>
          <a:xfrm>
            <a:off x="3604002" y="3078262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5,4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20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E280C9F-6637-9E4B-ADB8-3DB9404B46FF}"/>
              </a:ext>
            </a:extLst>
          </p:cNvPr>
          <p:cNvSpPr txBox="1"/>
          <p:nvPr/>
        </p:nvSpPr>
        <p:spPr>
          <a:xfrm>
            <a:off x="120138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1,5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21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45DD53B-3627-7E42-906F-5E5D498D1A99}"/>
              </a:ext>
            </a:extLst>
          </p:cNvPr>
          <p:cNvSpPr txBox="1"/>
          <p:nvPr/>
        </p:nvSpPr>
        <p:spPr>
          <a:xfrm>
            <a:off x="1006915" y="3527321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22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C4B8BB2-5AE9-9D48-8CC7-22A380B91EA2}"/>
              </a:ext>
            </a:extLst>
          </p:cNvPr>
          <p:cNvSpPr txBox="1"/>
          <p:nvPr/>
        </p:nvSpPr>
        <p:spPr>
          <a:xfrm>
            <a:off x="1887722" y="352403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3,5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23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B3C0630-ADCF-064F-AA1A-75BF03C04C22}"/>
              </a:ext>
            </a:extLst>
          </p:cNvPr>
          <p:cNvSpPr txBox="1"/>
          <p:nvPr/>
        </p:nvSpPr>
        <p:spPr>
          <a:xfrm>
            <a:off x="274952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4,5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24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BC21EE-76C1-BA45-92CF-C23B3511B19E}"/>
              </a:ext>
            </a:extLst>
          </p:cNvPr>
          <p:cNvSpPr txBox="1"/>
          <p:nvPr/>
        </p:nvSpPr>
        <p:spPr>
          <a:xfrm>
            <a:off x="3604002" y="3536860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5,5</a:t>
            </a:r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=T</a:t>
            </a:r>
            <a:r>
              <a:rPr lang="en-US" sz="1300" baseline="-25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25</a:t>
            </a:r>
            <a:endParaRPr lang="en-US" sz="1300" u="sng" baseline="-25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56B142-8100-394F-AA35-7D6415AA498C}"/>
              </a:ext>
            </a:extLst>
          </p:cNvPr>
          <p:cNvSpPr txBox="1"/>
          <p:nvPr/>
        </p:nvSpPr>
        <p:spPr>
          <a:xfrm>
            <a:off x="20860" y="403745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i</a:t>
            </a:r>
            <a:endParaRPr lang="en-US" sz="13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2F8B96-DD97-BB4F-8CA7-33BD9AE0E46E}"/>
              </a:ext>
            </a:extLst>
          </p:cNvPr>
          <p:cNvSpPr txBox="1"/>
          <p:nvPr/>
        </p:nvSpPr>
        <p:spPr>
          <a:xfrm>
            <a:off x="-386873" y="1000603"/>
            <a:ext cx="12253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j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35C196B-0ADC-5C43-99DF-9FD4AFD6C840}"/>
              </a:ext>
            </a:extLst>
          </p:cNvPr>
          <p:cNvSpPr txBox="1"/>
          <p:nvPr/>
        </p:nvSpPr>
        <p:spPr>
          <a:xfrm>
            <a:off x="-1684082" y="650412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Top/surface</a:t>
            </a:r>
            <a:endParaRPr lang="en-US" sz="1500" u="sng" dirty="0">
              <a:solidFill>
                <a:schemeClr val="tx1">
                  <a:lumMod val="50000"/>
                  <a:lumOff val="50000"/>
                </a:schemeClr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6A45B9F-BA87-A04E-BCF6-0BBF9FC63A7C}"/>
              </a:ext>
            </a:extLst>
          </p:cNvPr>
          <p:cNvSpPr txBox="1"/>
          <p:nvPr/>
        </p:nvSpPr>
        <p:spPr>
          <a:xfrm>
            <a:off x="-1653854" y="3763526"/>
            <a:ext cx="759897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Bottom/base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/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Down Arrow 86">
            <a:extLst>
              <a:ext uri="{FF2B5EF4-FFF2-40B4-BE49-F238E27FC236}">
                <a16:creationId xmlns:a16="http://schemas.microsoft.com/office/drawing/2014/main" id="{735D63C9-48DD-8B40-86A5-5757AC25FF02}"/>
              </a:ext>
            </a:extLst>
          </p:cNvPr>
          <p:cNvSpPr/>
          <p:nvPr/>
        </p:nvSpPr>
        <p:spPr>
          <a:xfrm>
            <a:off x="6024330" y="1540307"/>
            <a:ext cx="1015498" cy="36933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72EDE0-EB45-6B44-8B69-C111B3FA25A6}"/>
                  </a:ext>
                </a:extLst>
              </p:cNvPr>
              <p:cNvSpPr txBox="1"/>
              <p:nvPr/>
            </p:nvSpPr>
            <p:spPr>
              <a:xfrm>
                <a:off x="3808592" y="1915635"/>
                <a:ext cx="541782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𝑨𝒙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100" b="1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F72EDE0-EB45-6B44-8B69-C111B3FA2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592" y="1915635"/>
                <a:ext cx="5417820" cy="4154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/>
              <p:nvPr/>
            </p:nvSpPr>
            <p:spPr>
              <a:xfrm>
                <a:off x="5062776" y="2221268"/>
                <a:ext cx="1225330" cy="461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20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776" y="2221268"/>
                <a:ext cx="1225330" cy="4611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469F23-3234-0949-A26A-6517C49DF4FE}"/>
              </a:ext>
            </a:extLst>
          </p:cNvPr>
          <p:cNvCxnSpPr/>
          <p:nvPr/>
        </p:nvCxnSpPr>
        <p:spPr>
          <a:xfrm>
            <a:off x="6264354" y="2239082"/>
            <a:ext cx="154258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ket 7">
            <a:extLst>
              <a:ext uri="{FF2B5EF4-FFF2-40B4-BE49-F238E27FC236}">
                <a16:creationId xmlns:a16="http://schemas.microsoft.com/office/drawing/2014/main" id="{B7D9DDCA-64C4-FA47-901E-1EDA331C1D66}"/>
              </a:ext>
            </a:extLst>
          </p:cNvPr>
          <p:cNvSpPr/>
          <p:nvPr/>
        </p:nvSpPr>
        <p:spPr>
          <a:xfrm>
            <a:off x="5319840" y="228501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48F22214-80EB-C54A-8795-8A5F852B50CE}"/>
              </a:ext>
            </a:extLst>
          </p:cNvPr>
          <p:cNvSpPr/>
          <p:nvPr/>
        </p:nvSpPr>
        <p:spPr>
          <a:xfrm>
            <a:off x="5859458" y="228501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F8B845-32D6-EE4B-82F7-0A767AB80595}"/>
                  </a:ext>
                </a:extLst>
              </p:cNvPr>
              <p:cNvSpPr txBox="1"/>
              <p:nvPr/>
            </p:nvSpPr>
            <p:spPr>
              <a:xfrm>
                <a:off x="6793917" y="1939795"/>
                <a:ext cx="1225330" cy="4794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5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F8B845-32D6-EE4B-82F7-0A767AB80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917" y="1939795"/>
                <a:ext cx="1225330" cy="47946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33B06CD-8E70-BC47-937A-14EB3DD91D54}"/>
              </a:ext>
            </a:extLst>
          </p:cNvPr>
          <p:cNvCxnSpPr/>
          <p:nvPr/>
        </p:nvCxnSpPr>
        <p:spPr>
          <a:xfrm>
            <a:off x="6760130" y="2246226"/>
            <a:ext cx="154258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Left Bracket 92">
            <a:extLst>
              <a:ext uri="{FF2B5EF4-FFF2-40B4-BE49-F238E27FC236}">
                <a16:creationId xmlns:a16="http://schemas.microsoft.com/office/drawing/2014/main" id="{7727B287-F876-5649-95AC-A3956E1E5F49}"/>
              </a:ext>
            </a:extLst>
          </p:cNvPr>
          <p:cNvSpPr/>
          <p:nvPr/>
        </p:nvSpPr>
        <p:spPr>
          <a:xfrm>
            <a:off x="7156311" y="2003539"/>
            <a:ext cx="45719" cy="4666159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ket 93">
            <a:extLst>
              <a:ext uri="{FF2B5EF4-FFF2-40B4-BE49-F238E27FC236}">
                <a16:creationId xmlns:a16="http://schemas.microsoft.com/office/drawing/2014/main" id="{D49CF575-8F6D-8745-ADA6-A533C472DA87}"/>
              </a:ext>
            </a:extLst>
          </p:cNvPr>
          <p:cNvSpPr/>
          <p:nvPr/>
        </p:nvSpPr>
        <p:spPr>
          <a:xfrm>
            <a:off x="7654833" y="2003539"/>
            <a:ext cx="45719" cy="4666159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80D1A79-2EE6-BC43-98E4-AA16B9309A00}"/>
              </a:ext>
            </a:extLst>
          </p:cNvPr>
          <p:cNvSpPr/>
          <p:nvPr/>
        </p:nvSpPr>
        <p:spPr>
          <a:xfrm>
            <a:off x="5972175" y="2278856"/>
            <a:ext cx="388456" cy="585788"/>
          </a:xfrm>
          <a:custGeom>
            <a:avLst/>
            <a:gdLst>
              <a:gd name="connsiteX0" fmla="*/ 378619 w 388456"/>
              <a:gd name="connsiteY0" fmla="*/ 0 h 585788"/>
              <a:gd name="connsiteX1" fmla="*/ 371475 w 388456"/>
              <a:gd name="connsiteY1" fmla="*/ 200025 h 585788"/>
              <a:gd name="connsiteX2" fmla="*/ 221456 w 388456"/>
              <a:gd name="connsiteY2" fmla="*/ 442913 h 585788"/>
              <a:gd name="connsiteX3" fmla="*/ 0 w 388456"/>
              <a:gd name="connsiteY3" fmla="*/ 585788 h 5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456" h="585788">
                <a:moveTo>
                  <a:pt x="378619" y="0"/>
                </a:moveTo>
                <a:cubicBezTo>
                  <a:pt x="388144" y="63103"/>
                  <a:pt x="397669" y="126206"/>
                  <a:pt x="371475" y="200025"/>
                </a:cubicBezTo>
                <a:cubicBezTo>
                  <a:pt x="345281" y="273844"/>
                  <a:pt x="283368" y="378619"/>
                  <a:pt x="221456" y="442913"/>
                </a:cubicBezTo>
                <a:cubicBezTo>
                  <a:pt x="159544" y="507207"/>
                  <a:pt x="79772" y="546497"/>
                  <a:pt x="0" y="58578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70E6C33-158B-2A40-ADF5-F766B90C0B00}"/>
              </a:ext>
            </a:extLst>
          </p:cNvPr>
          <p:cNvSpPr/>
          <p:nvPr/>
        </p:nvSpPr>
        <p:spPr>
          <a:xfrm>
            <a:off x="6818427" y="2300288"/>
            <a:ext cx="282461" cy="378618"/>
          </a:xfrm>
          <a:custGeom>
            <a:avLst/>
            <a:gdLst>
              <a:gd name="connsiteX0" fmla="*/ 10998 w 282461"/>
              <a:gd name="connsiteY0" fmla="*/ 0 h 378618"/>
              <a:gd name="connsiteX1" fmla="*/ 10998 w 282461"/>
              <a:gd name="connsiteY1" fmla="*/ 207168 h 378618"/>
              <a:gd name="connsiteX2" fmla="*/ 125298 w 282461"/>
              <a:gd name="connsiteY2" fmla="*/ 328612 h 378618"/>
              <a:gd name="connsiteX3" fmla="*/ 282461 w 282461"/>
              <a:gd name="connsiteY3" fmla="*/ 378618 h 37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61" h="378618">
                <a:moveTo>
                  <a:pt x="10998" y="0"/>
                </a:moveTo>
                <a:cubicBezTo>
                  <a:pt x="1473" y="76199"/>
                  <a:pt x="-8052" y="152399"/>
                  <a:pt x="10998" y="207168"/>
                </a:cubicBezTo>
                <a:cubicBezTo>
                  <a:pt x="30048" y="261937"/>
                  <a:pt x="80054" y="300037"/>
                  <a:pt x="125298" y="328612"/>
                </a:cubicBezTo>
                <a:cubicBezTo>
                  <a:pt x="170542" y="357187"/>
                  <a:pt x="226501" y="367902"/>
                  <a:pt x="282461" y="378618"/>
                </a:cubicBezTo>
              </a:path>
            </a:pathLst>
          </a:custGeom>
          <a:noFill/>
          <a:ln w="25400">
            <a:solidFill>
              <a:srgbClr val="C0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76A1F63-17B6-6F4C-ABAA-86831C456D12}"/>
              </a:ext>
            </a:extLst>
          </p:cNvPr>
          <p:cNvSpPr txBox="1"/>
          <p:nvPr/>
        </p:nvSpPr>
        <p:spPr>
          <a:xfrm>
            <a:off x="-1337383" y="4579251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Now the tricky part:   </a:t>
            </a:r>
            <a:r>
              <a:rPr lang="en-US" sz="29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9373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  <a:p>
            <a:pPr algn="ctr"/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Class project:  </a:t>
            </a:r>
            <a:r>
              <a:rPr lang="en-US" sz="29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Emirhan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F3550FE6-F76D-4D4C-9678-A597AC32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1" y="935119"/>
            <a:ext cx="5479618" cy="2757484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A01F4AA7-C2F7-B64F-B35D-196962038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048" y="3743198"/>
            <a:ext cx="4513494" cy="275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37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/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/>
              <p:nvPr/>
            </p:nvSpPr>
            <p:spPr>
              <a:xfrm>
                <a:off x="7098599" y="2123858"/>
                <a:ext cx="1225330" cy="461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20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599" y="2123858"/>
                <a:ext cx="1225330" cy="4611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B7D9DDCA-64C4-FA47-901E-1EDA331C1D66}"/>
              </a:ext>
            </a:extLst>
          </p:cNvPr>
          <p:cNvSpPr/>
          <p:nvPr/>
        </p:nvSpPr>
        <p:spPr>
          <a:xfrm>
            <a:off x="7355663" y="218760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48F22214-80EB-C54A-8795-8A5F852B50CE}"/>
              </a:ext>
            </a:extLst>
          </p:cNvPr>
          <p:cNvSpPr/>
          <p:nvPr/>
        </p:nvSpPr>
        <p:spPr>
          <a:xfrm>
            <a:off x="7895281" y="218760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295978CA-FE16-1A40-93BE-E4F9B1ACF35F}"/>
              </a:ext>
            </a:extLst>
          </p:cNvPr>
          <p:cNvSpPr/>
          <p:nvPr/>
        </p:nvSpPr>
        <p:spPr>
          <a:xfrm>
            <a:off x="8434194" y="2174068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DA248A49-4503-F54D-A438-7B113796C774}"/>
              </a:ext>
            </a:extLst>
          </p:cNvPr>
          <p:cNvSpPr/>
          <p:nvPr/>
        </p:nvSpPr>
        <p:spPr>
          <a:xfrm>
            <a:off x="8973812" y="2174068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6D8A87-57E0-E44F-8E71-479F46757BF7}"/>
                  </a:ext>
                </a:extLst>
              </p:cNvPr>
              <p:cNvSpPr txBox="1"/>
              <p:nvPr/>
            </p:nvSpPr>
            <p:spPr>
              <a:xfrm>
                <a:off x="7918803" y="3989281"/>
                <a:ext cx="562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6D8A87-57E0-E44F-8E71-479F4675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803" y="3989281"/>
                <a:ext cx="5625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4DC1F0-954E-5848-8F6F-112D0FAB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16504"/>
              </p:ext>
            </p:extLst>
          </p:nvPr>
        </p:nvGraphicFramePr>
        <p:xfrm>
          <a:off x="225635" y="2210405"/>
          <a:ext cx="6924484" cy="4464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80">
                  <a:extLst>
                    <a:ext uri="{9D8B030D-6E8A-4147-A177-3AD203B41FA5}">
                      <a16:colId xmlns:a16="http://schemas.microsoft.com/office/drawing/2014/main" val="748857637"/>
                    </a:ext>
                  </a:extLst>
                </a:gridCol>
                <a:gridCol w="253494">
                  <a:extLst>
                    <a:ext uri="{9D8B030D-6E8A-4147-A177-3AD203B41FA5}">
                      <a16:colId xmlns:a16="http://schemas.microsoft.com/office/drawing/2014/main" val="3111631127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1620159364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2086489411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1783170079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2849113251"/>
                    </a:ext>
                  </a:extLst>
                </a:gridCol>
                <a:gridCol w="285180">
                  <a:extLst>
                    <a:ext uri="{9D8B030D-6E8A-4147-A177-3AD203B41FA5}">
                      <a16:colId xmlns:a16="http://schemas.microsoft.com/office/drawing/2014/main" val="4264717446"/>
                    </a:ext>
                  </a:extLst>
                </a:gridCol>
                <a:gridCol w="208760">
                  <a:extLst>
                    <a:ext uri="{9D8B030D-6E8A-4147-A177-3AD203B41FA5}">
                      <a16:colId xmlns:a16="http://schemas.microsoft.com/office/drawing/2014/main" val="4270071977"/>
                    </a:ext>
                  </a:extLst>
                </a:gridCol>
                <a:gridCol w="285180">
                  <a:extLst>
                    <a:ext uri="{9D8B030D-6E8A-4147-A177-3AD203B41FA5}">
                      <a16:colId xmlns:a16="http://schemas.microsoft.com/office/drawing/2014/main" val="88992235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243955684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2992313093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318258972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11749674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1853540882"/>
                    </a:ext>
                  </a:extLst>
                </a:gridCol>
                <a:gridCol w="313140">
                  <a:extLst>
                    <a:ext uri="{9D8B030D-6E8A-4147-A177-3AD203B41FA5}">
                      <a16:colId xmlns:a16="http://schemas.microsoft.com/office/drawing/2014/main" val="712033303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150912641"/>
                    </a:ext>
                  </a:extLst>
                </a:gridCol>
                <a:gridCol w="313140">
                  <a:extLst>
                    <a:ext uri="{9D8B030D-6E8A-4147-A177-3AD203B41FA5}">
                      <a16:colId xmlns:a16="http://schemas.microsoft.com/office/drawing/2014/main" val="1676705853"/>
                    </a:ext>
                  </a:extLst>
                </a:gridCol>
                <a:gridCol w="298229">
                  <a:extLst>
                    <a:ext uri="{9D8B030D-6E8A-4147-A177-3AD203B41FA5}">
                      <a16:colId xmlns:a16="http://schemas.microsoft.com/office/drawing/2014/main" val="2305427659"/>
                    </a:ext>
                  </a:extLst>
                </a:gridCol>
                <a:gridCol w="268406">
                  <a:extLst>
                    <a:ext uri="{9D8B030D-6E8A-4147-A177-3AD203B41FA5}">
                      <a16:colId xmlns:a16="http://schemas.microsoft.com/office/drawing/2014/main" val="2194953042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3670447906"/>
                    </a:ext>
                  </a:extLst>
                </a:gridCol>
                <a:gridCol w="320595">
                  <a:extLst>
                    <a:ext uri="{9D8B030D-6E8A-4147-A177-3AD203B41FA5}">
                      <a16:colId xmlns:a16="http://schemas.microsoft.com/office/drawing/2014/main" val="366228979"/>
                    </a:ext>
                  </a:extLst>
                </a:gridCol>
                <a:gridCol w="320595">
                  <a:extLst>
                    <a:ext uri="{9D8B030D-6E8A-4147-A177-3AD203B41FA5}">
                      <a16:colId xmlns:a16="http://schemas.microsoft.com/office/drawing/2014/main" val="1354217978"/>
                    </a:ext>
                  </a:extLst>
                </a:gridCol>
                <a:gridCol w="335507">
                  <a:extLst>
                    <a:ext uri="{9D8B030D-6E8A-4147-A177-3AD203B41FA5}">
                      <a16:colId xmlns:a16="http://schemas.microsoft.com/office/drawing/2014/main" val="539709912"/>
                    </a:ext>
                  </a:extLst>
                </a:gridCol>
                <a:gridCol w="290773">
                  <a:extLst>
                    <a:ext uri="{9D8B030D-6E8A-4147-A177-3AD203B41FA5}">
                      <a16:colId xmlns:a16="http://schemas.microsoft.com/office/drawing/2014/main" val="805437692"/>
                    </a:ext>
                  </a:extLst>
                </a:gridCol>
                <a:gridCol w="253494">
                  <a:extLst>
                    <a:ext uri="{9D8B030D-6E8A-4147-A177-3AD203B41FA5}">
                      <a16:colId xmlns:a16="http://schemas.microsoft.com/office/drawing/2014/main" val="2972758830"/>
                    </a:ext>
                  </a:extLst>
                </a:gridCol>
              </a:tblGrid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31192475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80183912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06464864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3359826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99541781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22654177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361121508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0681441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40706524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67014964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950587078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405305613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29705122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49179076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09734620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30877232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93265350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67380168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51433778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43983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07373818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848360204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729482413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67809584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27860578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68129AC3-7479-CA41-8603-AF3FF2ED3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44" y="7069"/>
            <a:ext cx="2590914" cy="2069158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08A293B5-341E-C046-B50A-825ED9B6064D}"/>
              </a:ext>
            </a:extLst>
          </p:cNvPr>
          <p:cNvSpPr/>
          <p:nvPr/>
        </p:nvSpPr>
        <p:spPr>
          <a:xfrm>
            <a:off x="4300940" y="333487"/>
            <a:ext cx="260303" cy="494852"/>
          </a:xfrm>
          <a:custGeom>
            <a:avLst/>
            <a:gdLst>
              <a:gd name="connsiteX0" fmla="*/ 109696 w 260303"/>
              <a:gd name="connsiteY0" fmla="*/ 0 h 494852"/>
              <a:gd name="connsiteX1" fmla="*/ 2119 w 260303"/>
              <a:gd name="connsiteY1" fmla="*/ 225911 h 494852"/>
              <a:gd name="connsiteX2" fmla="*/ 195757 w 260303"/>
              <a:gd name="connsiteY2" fmla="*/ 204396 h 494852"/>
              <a:gd name="connsiteX3" fmla="*/ 260303 w 260303"/>
              <a:gd name="connsiteY3" fmla="*/ 494852 h 49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03" h="494852">
                <a:moveTo>
                  <a:pt x="109696" y="0"/>
                </a:moveTo>
                <a:cubicBezTo>
                  <a:pt x="48735" y="95922"/>
                  <a:pt x="-12225" y="191845"/>
                  <a:pt x="2119" y="225911"/>
                </a:cubicBezTo>
                <a:cubicBezTo>
                  <a:pt x="16462" y="259977"/>
                  <a:pt x="152726" y="159573"/>
                  <a:pt x="195757" y="204396"/>
                </a:cubicBezTo>
                <a:cubicBezTo>
                  <a:pt x="238788" y="249220"/>
                  <a:pt x="249545" y="372036"/>
                  <a:pt x="260303" y="494852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41E8C3F-1C8D-2C41-83F6-EB4A51381316}"/>
              </a:ext>
            </a:extLst>
          </p:cNvPr>
          <p:cNvSpPr/>
          <p:nvPr/>
        </p:nvSpPr>
        <p:spPr>
          <a:xfrm>
            <a:off x="5701553" y="301214"/>
            <a:ext cx="451821" cy="505610"/>
          </a:xfrm>
          <a:custGeom>
            <a:avLst/>
            <a:gdLst>
              <a:gd name="connsiteX0" fmla="*/ 451821 w 451821"/>
              <a:gd name="connsiteY0" fmla="*/ 0 h 505610"/>
              <a:gd name="connsiteX1" fmla="*/ 204395 w 451821"/>
              <a:gd name="connsiteY1" fmla="*/ 75304 h 505610"/>
              <a:gd name="connsiteX2" fmla="*/ 355002 w 451821"/>
              <a:gd name="connsiteY2" fmla="*/ 225911 h 505610"/>
              <a:gd name="connsiteX3" fmla="*/ 0 w 451821"/>
              <a:gd name="connsiteY3" fmla="*/ 505610 h 5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821" h="505610">
                <a:moveTo>
                  <a:pt x="451821" y="0"/>
                </a:moveTo>
                <a:cubicBezTo>
                  <a:pt x="336176" y="18826"/>
                  <a:pt x="220531" y="37652"/>
                  <a:pt x="204395" y="75304"/>
                </a:cubicBezTo>
                <a:cubicBezTo>
                  <a:pt x="188258" y="112956"/>
                  <a:pt x="389068" y="154193"/>
                  <a:pt x="355002" y="225911"/>
                </a:cubicBezTo>
                <a:cubicBezTo>
                  <a:pt x="320936" y="297629"/>
                  <a:pt x="160468" y="401619"/>
                  <a:pt x="0" y="50561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7529F84B-E5BD-AB4D-A1A8-A3D6B7949E9D}"/>
              </a:ext>
            </a:extLst>
          </p:cNvPr>
          <p:cNvSpPr/>
          <p:nvPr/>
        </p:nvSpPr>
        <p:spPr>
          <a:xfrm>
            <a:off x="7130005" y="435259"/>
            <a:ext cx="583228" cy="339292"/>
          </a:xfrm>
          <a:custGeom>
            <a:avLst/>
            <a:gdLst>
              <a:gd name="connsiteX0" fmla="*/ 583228 w 583228"/>
              <a:gd name="connsiteY0" fmla="*/ 16562 h 339292"/>
              <a:gd name="connsiteX1" fmla="*/ 292771 w 583228"/>
              <a:gd name="connsiteY1" fmla="*/ 16562 h 339292"/>
              <a:gd name="connsiteX2" fmla="*/ 378833 w 583228"/>
              <a:gd name="connsiteY2" fmla="*/ 188685 h 339292"/>
              <a:gd name="connsiteX3" fmla="*/ 56103 w 583228"/>
              <a:gd name="connsiteY3" fmla="*/ 124139 h 339292"/>
              <a:gd name="connsiteX4" fmla="*/ 2315 w 583228"/>
              <a:gd name="connsiteY4" fmla="*/ 339292 h 33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28" h="339292">
                <a:moveTo>
                  <a:pt x="583228" y="16562"/>
                </a:moveTo>
                <a:cubicBezTo>
                  <a:pt x="455032" y="2218"/>
                  <a:pt x="326837" y="-12125"/>
                  <a:pt x="292771" y="16562"/>
                </a:cubicBezTo>
                <a:cubicBezTo>
                  <a:pt x="258705" y="45249"/>
                  <a:pt x="418278" y="170756"/>
                  <a:pt x="378833" y="188685"/>
                </a:cubicBezTo>
                <a:cubicBezTo>
                  <a:pt x="339388" y="206614"/>
                  <a:pt x="118856" y="99038"/>
                  <a:pt x="56103" y="124139"/>
                </a:cubicBezTo>
                <a:cubicBezTo>
                  <a:pt x="-6650" y="149240"/>
                  <a:pt x="-2168" y="244266"/>
                  <a:pt x="2315" y="339292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A0D0D0-95BD-AD4C-87A0-B7E3C444C732}"/>
              </a:ext>
            </a:extLst>
          </p:cNvPr>
          <p:cNvSpPr txBox="1"/>
          <p:nvPr/>
        </p:nvSpPr>
        <p:spPr>
          <a:xfrm>
            <a:off x="2100716" y="88394"/>
            <a:ext cx="492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2D9C27-A0A6-C24B-9041-C268294461F3}"/>
              </a:ext>
            </a:extLst>
          </p:cNvPr>
          <p:cNvSpPr txBox="1"/>
          <p:nvPr/>
        </p:nvSpPr>
        <p:spPr>
          <a:xfrm>
            <a:off x="3725121" y="5166"/>
            <a:ext cx="492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5F6971-C60D-1B41-BCF2-48D8993A21E6}"/>
              </a:ext>
            </a:extLst>
          </p:cNvPr>
          <p:cNvSpPr txBox="1"/>
          <p:nvPr/>
        </p:nvSpPr>
        <p:spPr>
          <a:xfrm>
            <a:off x="5344396" y="113479"/>
            <a:ext cx="492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xz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300D9-A136-9546-8900-0EB3627536B3}"/>
              </a:ext>
            </a:extLst>
          </p:cNvPr>
          <p:cNvSpPr txBox="1"/>
          <p:nvPr/>
        </p:nvSpPr>
        <p:spPr>
          <a:xfrm>
            <a:off x="1545021" y="1719098"/>
            <a:ext cx="759897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First the rows related to BCS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B534C5-F0E9-EA4A-B427-7C44F624CDDC}"/>
                  </a:ext>
                </a:extLst>
              </p:cNvPr>
              <p:cNvSpPr txBox="1"/>
              <p:nvPr/>
            </p:nvSpPr>
            <p:spPr>
              <a:xfrm>
                <a:off x="8171751" y="2105255"/>
                <a:ext cx="1225330" cy="4794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B534C5-F0E9-EA4A-B427-7C44F624C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51" y="2105255"/>
                <a:ext cx="1225330" cy="47946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996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/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/>
              <p:nvPr/>
            </p:nvSpPr>
            <p:spPr>
              <a:xfrm>
                <a:off x="7098599" y="2123858"/>
                <a:ext cx="1225330" cy="461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20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599" y="2123858"/>
                <a:ext cx="1225330" cy="4611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B7D9DDCA-64C4-FA47-901E-1EDA331C1D66}"/>
              </a:ext>
            </a:extLst>
          </p:cNvPr>
          <p:cNvSpPr/>
          <p:nvPr/>
        </p:nvSpPr>
        <p:spPr>
          <a:xfrm>
            <a:off x="7355663" y="218760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48F22214-80EB-C54A-8795-8A5F852B50CE}"/>
              </a:ext>
            </a:extLst>
          </p:cNvPr>
          <p:cNvSpPr/>
          <p:nvPr/>
        </p:nvSpPr>
        <p:spPr>
          <a:xfrm>
            <a:off x="7895281" y="218760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F8B845-32D6-EE4B-82F7-0A767AB80595}"/>
                  </a:ext>
                </a:extLst>
              </p:cNvPr>
              <p:cNvSpPr txBox="1"/>
              <p:nvPr/>
            </p:nvSpPr>
            <p:spPr>
              <a:xfrm>
                <a:off x="8171751" y="2105255"/>
                <a:ext cx="1225330" cy="4794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5F8B845-32D6-EE4B-82F7-0A767AB80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51" y="2105255"/>
                <a:ext cx="1225330" cy="4794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Left Bracket 78">
            <a:extLst>
              <a:ext uri="{FF2B5EF4-FFF2-40B4-BE49-F238E27FC236}">
                <a16:creationId xmlns:a16="http://schemas.microsoft.com/office/drawing/2014/main" id="{295978CA-FE16-1A40-93BE-E4F9B1ACF35F}"/>
              </a:ext>
            </a:extLst>
          </p:cNvPr>
          <p:cNvSpPr/>
          <p:nvPr/>
        </p:nvSpPr>
        <p:spPr>
          <a:xfrm>
            <a:off x="8434194" y="2174068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DA248A49-4503-F54D-A438-7B113796C774}"/>
              </a:ext>
            </a:extLst>
          </p:cNvPr>
          <p:cNvSpPr/>
          <p:nvPr/>
        </p:nvSpPr>
        <p:spPr>
          <a:xfrm>
            <a:off x="8973812" y="2174068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6D8A87-57E0-E44F-8E71-479F46757BF7}"/>
                  </a:ext>
                </a:extLst>
              </p:cNvPr>
              <p:cNvSpPr txBox="1"/>
              <p:nvPr/>
            </p:nvSpPr>
            <p:spPr>
              <a:xfrm>
                <a:off x="7918803" y="3989281"/>
                <a:ext cx="562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6D8A87-57E0-E44F-8E71-479F4675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803" y="3989281"/>
                <a:ext cx="5625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4DC1F0-954E-5848-8F6F-112D0FAB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652877"/>
              </p:ext>
            </p:extLst>
          </p:nvPr>
        </p:nvGraphicFramePr>
        <p:xfrm>
          <a:off x="225635" y="2210405"/>
          <a:ext cx="6924484" cy="4464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80">
                  <a:extLst>
                    <a:ext uri="{9D8B030D-6E8A-4147-A177-3AD203B41FA5}">
                      <a16:colId xmlns:a16="http://schemas.microsoft.com/office/drawing/2014/main" val="748857637"/>
                    </a:ext>
                  </a:extLst>
                </a:gridCol>
                <a:gridCol w="253494">
                  <a:extLst>
                    <a:ext uri="{9D8B030D-6E8A-4147-A177-3AD203B41FA5}">
                      <a16:colId xmlns:a16="http://schemas.microsoft.com/office/drawing/2014/main" val="3111631127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1620159364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2086489411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1783170079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2849113251"/>
                    </a:ext>
                  </a:extLst>
                </a:gridCol>
                <a:gridCol w="285180">
                  <a:extLst>
                    <a:ext uri="{9D8B030D-6E8A-4147-A177-3AD203B41FA5}">
                      <a16:colId xmlns:a16="http://schemas.microsoft.com/office/drawing/2014/main" val="4264717446"/>
                    </a:ext>
                  </a:extLst>
                </a:gridCol>
                <a:gridCol w="208760">
                  <a:extLst>
                    <a:ext uri="{9D8B030D-6E8A-4147-A177-3AD203B41FA5}">
                      <a16:colId xmlns:a16="http://schemas.microsoft.com/office/drawing/2014/main" val="4270071977"/>
                    </a:ext>
                  </a:extLst>
                </a:gridCol>
                <a:gridCol w="285180">
                  <a:extLst>
                    <a:ext uri="{9D8B030D-6E8A-4147-A177-3AD203B41FA5}">
                      <a16:colId xmlns:a16="http://schemas.microsoft.com/office/drawing/2014/main" val="88992235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243955684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2992313093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318258972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11749674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1853540882"/>
                    </a:ext>
                  </a:extLst>
                </a:gridCol>
                <a:gridCol w="313140">
                  <a:extLst>
                    <a:ext uri="{9D8B030D-6E8A-4147-A177-3AD203B41FA5}">
                      <a16:colId xmlns:a16="http://schemas.microsoft.com/office/drawing/2014/main" val="712033303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150912641"/>
                    </a:ext>
                  </a:extLst>
                </a:gridCol>
                <a:gridCol w="313140">
                  <a:extLst>
                    <a:ext uri="{9D8B030D-6E8A-4147-A177-3AD203B41FA5}">
                      <a16:colId xmlns:a16="http://schemas.microsoft.com/office/drawing/2014/main" val="1676705853"/>
                    </a:ext>
                  </a:extLst>
                </a:gridCol>
                <a:gridCol w="298229">
                  <a:extLst>
                    <a:ext uri="{9D8B030D-6E8A-4147-A177-3AD203B41FA5}">
                      <a16:colId xmlns:a16="http://schemas.microsoft.com/office/drawing/2014/main" val="2305427659"/>
                    </a:ext>
                  </a:extLst>
                </a:gridCol>
                <a:gridCol w="268406">
                  <a:extLst>
                    <a:ext uri="{9D8B030D-6E8A-4147-A177-3AD203B41FA5}">
                      <a16:colId xmlns:a16="http://schemas.microsoft.com/office/drawing/2014/main" val="2194953042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3670447906"/>
                    </a:ext>
                  </a:extLst>
                </a:gridCol>
                <a:gridCol w="320595">
                  <a:extLst>
                    <a:ext uri="{9D8B030D-6E8A-4147-A177-3AD203B41FA5}">
                      <a16:colId xmlns:a16="http://schemas.microsoft.com/office/drawing/2014/main" val="366228979"/>
                    </a:ext>
                  </a:extLst>
                </a:gridCol>
                <a:gridCol w="320595">
                  <a:extLst>
                    <a:ext uri="{9D8B030D-6E8A-4147-A177-3AD203B41FA5}">
                      <a16:colId xmlns:a16="http://schemas.microsoft.com/office/drawing/2014/main" val="1354217978"/>
                    </a:ext>
                  </a:extLst>
                </a:gridCol>
                <a:gridCol w="335507">
                  <a:extLst>
                    <a:ext uri="{9D8B030D-6E8A-4147-A177-3AD203B41FA5}">
                      <a16:colId xmlns:a16="http://schemas.microsoft.com/office/drawing/2014/main" val="539709912"/>
                    </a:ext>
                  </a:extLst>
                </a:gridCol>
                <a:gridCol w="290773">
                  <a:extLst>
                    <a:ext uri="{9D8B030D-6E8A-4147-A177-3AD203B41FA5}">
                      <a16:colId xmlns:a16="http://schemas.microsoft.com/office/drawing/2014/main" val="805437692"/>
                    </a:ext>
                  </a:extLst>
                </a:gridCol>
                <a:gridCol w="253494">
                  <a:extLst>
                    <a:ext uri="{9D8B030D-6E8A-4147-A177-3AD203B41FA5}">
                      <a16:colId xmlns:a16="http://schemas.microsoft.com/office/drawing/2014/main" val="2972758830"/>
                    </a:ext>
                  </a:extLst>
                </a:gridCol>
              </a:tblGrid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31192475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80183912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06464864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3359826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99541781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22654177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361121508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0681441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40706524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67014964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950587078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405305613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29705122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49179076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09734620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30877232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93265350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67380168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51433778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43983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07373818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848360204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729482413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67809584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27860578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68129AC3-7479-CA41-8603-AF3FF2ED3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44" y="7069"/>
            <a:ext cx="2590914" cy="2069158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08A293B5-341E-C046-B50A-825ED9B6064D}"/>
              </a:ext>
            </a:extLst>
          </p:cNvPr>
          <p:cNvSpPr/>
          <p:nvPr/>
        </p:nvSpPr>
        <p:spPr>
          <a:xfrm>
            <a:off x="4300940" y="333487"/>
            <a:ext cx="260303" cy="494852"/>
          </a:xfrm>
          <a:custGeom>
            <a:avLst/>
            <a:gdLst>
              <a:gd name="connsiteX0" fmla="*/ 109696 w 260303"/>
              <a:gd name="connsiteY0" fmla="*/ 0 h 494852"/>
              <a:gd name="connsiteX1" fmla="*/ 2119 w 260303"/>
              <a:gd name="connsiteY1" fmla="*/ 225911 h 494852"/>
              <a:gd name="connsiteX2" fmla="*/ 195757 w 260303"/>
              <a:gd name="connsiteY2" fmla="*/ 204396 h 494852"/>
              <a:gd name="connsiteX3" fmla="*/ 260303 w 260303"/>
              <a:gd name="connsiteY3" fmla="*/ 494852 h 49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03" h="494852">
                <a:moveTo>
                  <a:pt x="109696" y="0"/>
                </a:moveTo>
                <a:cubicBezTo>
                  <a:pt x="48735" y="95922"/>
                  <a:pt x="-12225" y="191845"/>
                  <a:pt x="2119" y="225911"/>
                </a:cubicBezTo>
                <a:cubicBezTo>
                  <a:pt x="16462" y="259977"/>
                  <a:pt x="152726" y="159573"/>
                  <a:pt x="195757" y="204396"/>
                </a:cubicBezTo>
                <a:cubicBezTo>
                  <a:pt x="238788" y="249220"/>
                  <a:pt x="249545" y="372036"/>
                  <a:pt x="260303" y="494852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41E8C3F-1C8D-2C41-83F6-EB4A51381316}"/>
              </a:ext>
            </a:extLst>
          </p:cNvPr>
          <p:cNvSpPr/>
          <p:nvPr/>
        </p:nvSpPr>
        <p:spPr>
          <a:xfrm>
            <a:off x="5701553" y="301214"/>
            <a:ext cx="451821" cy="505610"/>
          </a:xfrm>
          <a:custGeom>
            <a:avLst/>
            <a:gdLst>
              <a:gd name="connsiteX0" fmla="*/ 451821 w 451821"/>
              <a:gd name="connsiteY0" fmla="*/ 0 h 505610"/>
              <a:gd name="connsiteX1" fmla="*/ 204395 w 451821"/>
              <a:gd name="connsiteY1" fmla="*/ 75304 h 505610"/>
              <a:gd name="connsiteX2" fmla="*/ 355002 w 451821"/>
              <a:gd name="connsiteY2" fmla="*/ 225911 h 505610"/>
              <a:gd name="connsiteX3" fmla="*/ 0 w 451821"/>
              <a:gd name="connsiteY3" fmla="*/ 505610 h 5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821" h="505610">
                <a:moveTo>
                  <a:pt x="451821" y="0"/>
                </a:moveTo>
                <a:cubicBezTo>
                  <a:pt x="336176" y="18826"/>
                  <a:pt x="220531" y="37652"/>
                  <a:pt x="204395" y="75304"/>
                </a:cubicBezTo>
                <a:cubicBezTo>
                  <a:pt x="188258" y="112956"/>
                  <a:pt x="389068" y="154193"/>
                  <a:pt x="355002" y="225911"/>
                </a:cubicBezTo>
                <a:cubicBezTo>
                  <a:pt x="320936" y="297629"/>
                  <a:pt x="160468" y="401619"/>
                  <a:pt x="0" y="50561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7529F84B-E5BD-AB4D-A1A8-A3D6B7949E9D}"/>
              </a:ext>
            </a:extLst>
          </p:cNvPr>
          <p:cNvSpPr/>
          <p:nvPr/>
        </p:nvSpPr>
        <p:spPr>
          <a:xfrm>
            <a:off x="7130005" y="435259"/>
            <a:ext cx="583228" cy="339292"/>
          </a:xfrm>
          <a:custGeom>
            <a:avLst/>
            <a:gdLst>
              <a:gd name="connsiteX0" fmla="*/ 583228 w 583228"/>
              <a:gd name="connsiteY0" fmla="*/ 16562 h 339292"/>
              <a:gd name="connsiteX1" fmla="*/ 292771 w 583228"/>
              <a:gd name="connsiteY1" fmla="*/ 16562 h 339292"/>
              <a:gd name="connsiteX2" fmla="*/ 378833 w 583228"/>
              <a:gd name="connsiteY2" fmla="*/ 188685 h 339292"/>
              <a:gd name="connsiteX3" fmla="*/ 56103 w 583228"/>
              <a:gd name="connsiteY3" fmla="*/ 124139 h 339292"/>
              <a:gd name="connsiteX4" fmla="*/ 2315 w 583228"/>
              <a:gd name="connsiteY4" fmla="*/ 339292 h 33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28" h="339292">
                <a:moveTo>
                  <a:pt x="583228" y="16562"/>
                </a:moveTo>
                <a:cubicBezTo>
                  <a:pt x="455032" y="2218"/>
                  <a:pt x="326837" y="-12125"/>
                  <a:pt x="292771" y="16562"/>
                </a:cubicBezTo>
                <a:cubicBezTo>
                  <a:pt x="258705" y="45249"/>
                  <a:pt x="418278" y="170756"/>
                  <a:pt x="378833" y="188685"/>
                </a:cubicBezTo>
                <a:cubicBezTo>
                  <a:pt x="339388" y="206614"/>
                  <a:pt x="118856" y="99038"/>
                  <a:pt x="56103" y="124139"/>
                </a:cubicBezTo>
                <a:cubicBezTo>
                  <a:pt x="-6650" y="149240"/>
                  <a:pt x="-2168" y="244266"/>
                  <a:pt x="2315" y="339292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A0D0D0-95BD-AD4C-87A0-B7E3C444C732}"/>
              </a:ext>
            </a:extLst>
          </p:cNvPr>
          <p:cNvSpPr txBox="1"/>
          <p:nvPr/>
        </p:nvSpPr>
        <p:spPr>
          <a:xfrm>
            <a:off x="2100716" y="88394"/>
            <a:ext cx="492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2D9C27-A0A6-C24B-9041-C268294461F3}"/>
              </a:ext>
            </a:extLst>
          </p:cNvPr>
          <p:cNvSpPr txBox="1"/>
          <p:nvPr/>
        </p:nvSpPr>
        <p:spPr>
          <a:xfrm>
            <a:off x="3725121" y="5166"/>
            <a:ext cx="492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5F6971-C60D-1B41-BCF2-48D8993A21E6}"/>
              </a:ext>
            </a:extLst>
          </p:cNvPr>
          <p:cNvSpPr txBox="1"/>
          <p:nvPr/>
        </p:nvSpPr>
        <p:spPr>
          <a:xfrm>
            <a:off x="5344396" y="113479"/>
            <a:ext cx="492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xz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D0C82-22BA-E244-B66B-4543847D1D3A}"/>
              </a:ext>
            </a:extLst>
          </p:cNvPr>
          <p:cNvSpPr txBox="1"/>
          <p:nvPr/>
        </p:nvSpPr>
        <p:spPr>
          <a:xfrm>
            <a:off x="1185437" y="1703702"/>
            <a:ext cx="759897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Now </a:t>
            </a:r>
            <a:r>
              <a:rPr lang="en-US" sz="23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an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 interior node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F30208-26F6-DC40-A1F6-BFA5F7273F94}"/>
              </a:ext>
            </a:extLst>
          </p:cNvPr>
          <p:cNvSpPr/>
          <p:nvPr/>
        </p:nvSpPr>
        <p:spPr>
          <a:xfrm>
            <a:off x="208857" y="3273252"/>
            <a:ext cx="8854068" cy="221197"/>
          </a:xfrm>
          <a:prstGeom prst="rect">
            <a:avLst/>
          </a:prstGeom>
          <a:noFill/>
          <a:ln>
            <a:solidFill>
              <a:srgbClr val="EA8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FD886C-88AD-114A-9EA5-1A381CC8252B}"/>
              </a:ext>
            </a:extLst>
          </p:cNvPr>
          <p:cNvSpPr/>
          <p:nvPr/>
        </p:nvSpPr>
        <p:spPr>
          <a:xfrm>
            <a:off x="1185437" y="234626"/>
            <a:ext cx="420995" cy="1063495"/>
          </a:xfrm>
          <a:prstGeom prst="rect">
            <a:avLst/>
          </a:prstGeom>
          <a:noFill/>
          <a:ln>
            <a:solidFill>
              <a:srgbClr val="EA8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37524E-360D-3349-890E-1D8F67755FB1}"/>
              </a:ext>
            </a:extLst>
          </p:cNvPr>
          <p:cNvSpPr/>
          <p:nvPr/>
        </p:nvSpPr>
        <p:spPr>
          <a:xfrm>
            <a:off x="776407" y="575826"/>
            <a:ext cx="1395293" cy="327995"/>
          </a:xfrm>
          <a:prstGeom prst="rect">
            <a:avLst/>
          </a:prstGeom>
          <a:noFill/>
          <a:ln>
            <a:solidFill>
              <a:srgbClr val="EA8D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/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bSup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1800" dirty="0">
                    <a:effectLst/>
                    <a:latin typeface="Palatino Linotype" panose="0204050205050503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EF2CC2F-AD8A-DB48-B90D-6364D5C5E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649" y="705691"/>
                <a:ext cx="4921054" cy="740716"/>
              </a:xfrm>
              <a:prstGeom prst="rect">
                <a:avLst/>
              </a:prstGeom>
              <a:blipFill>
                <a:blip r:embed="rId3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/>
              <p:nvPr/>
            </p:nvSpPr>
            <p:spPr>
              <a:xfrm>
                <a:off x="7098599" y="2123858"/>
                <a:ext cx="1225330" cy="461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20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599" y="2123858"/>
                <a:ext cx="1225330" cy="4611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B7D9DDCA-64C4-FA47-901E-1EDA331C1D66}"/>
              </a:ext>
            </a:extLst>
          </p:cNvPr>
          <p:cNvSpPr/>
          <p:nvPr/>
        </p:nvSpPr>
        <p:spPr>
          <a:xfrm>
            <a:off x="7355663" y="218760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48F22214-80EB-C54A-8795-8A5F852B50CE}"/>
              </a:ext>
            </a:extLst>
          </p:cNvPr>
          <p:cNvSpPr/>
          <p:nvPr/>
        </p:nvSpPr>
        <p:spPr>
          <a:xfrm>
            <a:off x="7895281" y="2187603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295978CA-FE16-1A40-93BE-E4F9B1ACF35F}"/>
              </a:ext>
            </a:extLst>
          </p:cNvPr>
          <p:cNvSpPr/>
          <p:nvPr/>
        </p:nvSpPr>
        <p:spPr>
          <a:xfrm>
            <a:off x="8434194" y="2174068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DA248A49-4503-F54D-A438-7B113796C774}"/>
              </a:ext>
            </a:extLst>
          </p:cNvPr>
          <p:cNvSpPr/>
          <p:nvPr/>
        </p:nvSpPr>
        <p:spPr>
          <a:xfrm>
            <a:off x="8973812" y="2174068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6D8A87-57E0-E44F-8E71-479F46757BF7}"/>
                  </a:ext>
                </a:extLst>
              </p:cNvPr>
              <p:cNvSpPr txBox="1"/>
              <p:nvPr/>
            </p:nvSpPr>
            <p:spPr>
              <a:xfrm>
                <a:off x="7918803" y="3989281"/>
                <a:ext cx="562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6D8A87-57E0-E44F-8E71-479F4675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803" y="3989281"/>
                <a:ext cx="5625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4DC1F0-954E-5848-8F6F-112D0FAB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740198"/>
              </p:ext>
            </p:extLst>
          </p:nvPr>
        </p:nvGraphicFramePr>
        <p:xfrm>
          <a:off x="225635" y="2210405"/>
          <a:ext cx="6924484" cy="4464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80">
                  <a:extLst>
                    <a:ext uri="{9D8B030D-6E8A-4147-A177-3AD203B41FA5}">
                      <a16:colId xmlns:a16="http://schemas.microsoft.com/office/drawing/2014/main" val="748857637"/>
                    </a:ext>
                  </a:extLst>
                </a:gridCol>
                <a:gridCol w="253494">
                  <a:extLst>
                    <a:ext uri="{9D8B030D-6E8A-4147-A177-3AD203B41FA5}">
                      <a16:colId xmlns:a16="http://schemas.microsoft.com/office/drawing/2014/main" val="3111631127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1620159364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2086489411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1783170079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2849113251"/>
                    </a:ext>
                  </a:extLst>
                </a:gridCol>
                <a:gridCol w="285180">
                  <a:extLst>
                    <a:ext uri="{9D8B030D-6E8A-4147-A177-3AD203B41FA5}">
                      <a16:colId xmlns:a16="http://schemas.microsoft.com/office/drawing/2014/main" val="4264717446"/>
                    </a:ext>
                  </a:extLst>
                </a:gridCol>
                <a:gridCol w="208760">
                  <a:extLst>
                    <a:ext uri="{9D8B030D-6E8A-4147-A177-3AD203B41FA5}">
                      <a16:colId xmlns:a16="http://schemas.microsoft.com/office/drawing/2014/main" val="4270071977"/>
                    </a:ext>
                  </a:extLst>
                </a:gridCol>
                <a:gridCol w="285180">
                  <a:extLst>
                    <a:ext uri="{9D8B030D-6E8A-4147-A177-3AD203B41FA5}">
                      <a16:colId xmlns:a16="http://schemas.microsoft.com/office/drawing/2014/main" val="88992235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243955684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2992313093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318258972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11749674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1853540882"/>
                    </a:ext>
                  </a:extLst>
                </a:gridCol>
                <a:gridCol w="313140">
                  <a:extLst>
                    <a:ext uri="{9D8B030D-6E8A-4147-A177-3AD203B41FA5}">
                      <a16:colId xmlns:a16="http://schemas.microsoft.com/office/drawing/2014/main" val="712033303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150912641"/>
                    </a:ext>
                  </a:extLst>
                </a:gridCol>
                <a:gridCol w="313140">
                  <a:extLst>
                    <a:ext uri="{9D8B030D-6E8A-4147-A177-3AD203B41FA5}">
                      <a16:colId xmlns:a16="http://schemas.microsoft.com/office/drawing/2014/main" val="1676705853"/>
                    </a:ext>
                  </a:extLst>
                </a:gridCol>
                <a:gridCol w="298229">
                  <a:extLst>
                    <a:ext uri="{9D8B030D-6E8A-4147-A177-3AD203B41FA5}">
                      <a16:colId xmlns:a16="http://schemas.microsoft.com/office/drawing/2014/main" val="2305427659"/>
                    </a:ext>
                  </a:extLst>
                </a:gridCol>
                <a:gridCol w="268406">
                  <a:extLst>
                    <a:ext uri="{9D8B030D-6E8A-4147-A177-3AD203B41FA5}">
                      <a16:colId xmlns:a16="http://schemas.microsoft.com/office/drawing/2014/main" val="2194953042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3670447906"/>
                    </a:ext>
                  </a:extLst>
                </a:gridCol>
                <a:gridCol w="320595">
                  <a:extLst>
                    <a:ext uri="{9D8B030D-6E8A-4147-A177-3AD203B41FA5}">
                      <a16:colId xmlns:a16="http://schemas.microsoft.com/office/drawing/2014/main" val="366228979"/>
                    </a:ext>
                  </a:extLst>
                </a:gridCol>
                <a:gridCol w="320595">
                  <a:extLst>
                    <a:ext uri="{9D8B030D-6E8A-4147-A177-3AD203B41FA5}">
                      <a16:colId xmlns:a16="http://schemas.microsoft.com/office/drawing/2014/main" val="1354217978"/>
                    </a:ext>
                  </a:extLst>
                </a:gridCol>
                <a:gridCol w="335507">
                  <a:extLst>
                    <a:ext uri="{9D8B030D-6E8A-4147-A177-3AD203B41FA5}">
                      <a16:colId xmlns:a16="http://schemas.microsoft.com/office/drawing/2014/main" val="539709912"/>
                    </a:ext>
                  </a:extLst>
                </a:gridCol>
                <a:gridCol w="290773">
                  <a:extLst>
                    <a:ext uri="{9D8B030D-6E8A-4147-A177-3AD203B41FA5}">
                      <a16:colId xmlns:a16="http://schemas.microsoft.com/office/drawing/2014/main" val="805437692"/>
                    </a:ext>
                  </a:extLst>
                </a:gridCol>
                <a:gridCol w="253494">
                  <a:extLst>
                    <a:ext uri="{9D8B030D-6E8A-4147-A177-3AD203B41FA5}">
                      <a16:colId xmlns:a16="http://schemas.microsoft.com/office/drawing/2014/main" val="2972758830"/>
                    </a:ext>
                  </a:extLst>
                </a:gridCol>
              </a:tblGrid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31192475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80183912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06464864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3359826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99541781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22654177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361121508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0681441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40706524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67014964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950587078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405305613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29705122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49179076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09734620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30877232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93265350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67380168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51433778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43983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07373818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848360204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729482413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67809584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27860578"/>
                  </a:ext>
                </a:extLst>
              </a:tr>
            </a:tbl>
          </a:graphicData>
        </a:graphic>
      </p:graphicFrame>
      <p:pic>
        <p:nvPicPr>
          <p:cNvPr id="85" name="Picture 84">
            <a:extLst>
              <a:ext uri="{FF2B5EF4-FFF2-40B4-BE49-F238E27FC236}">
                <a16:creationId xmlns:a16="http://schemas.microsoft.com/office/drawing/2014/main" id="{68129AC3-7479-CA41-8603-AF3FF2ED3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7644" y="7069"/>
            <a:ext cx="2590914" cy="2069158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08A293B5-341E-C046-B50A-825ED9B6064D}"/>
              </a:ext>
            </a:extLst>
          </p:cNvPr>
          <p:cNvSpPr/>
          <p:nvPr/>
        </p:nvSpPr>
        <p:spPr>
          <a:xfrm>
            <a:off x="4300940" y="333487"/>
            <a:ext cx="260303" cy="494852"/>
          </a:xfrm>
          <a:custGeom>
            <a:avLst/>
            <a:gdLst>
              <a:gd name="connsiteX0" fmla="*/ 109696 w 260303"/>
              <a:gd name="connsiteY0" fmla="*/ 0 h 494852"/>
              <a:gd name="connsiteX1" fmla="*/ 2119 w 260303"/>
              <a:gd name="connsiteY1" fmla="*/ 225911 h 494852"/>
              <a:gd name="connsiteX2" fmla="*/ 195757 w 260303"/>
              <a:gd name="connsiteY2" fmla="*/ 204396 h 494852"/>
              <a:gd name="connsiteX3" fmla="*/ 260303 w 260303"/>
              <a:gd name="connsiteY3" fmla="*/ 494852 h 494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303" h="494852">
                <a:moveTo>
                  <a:pt x="109696" y="0"/>
                </a:moveTo>
                <a:cubicBezTo>
                  <a:pt x="48735" y="95922"/>
                  <a:pt x="-12225" y="191845"/>
                  <a:pt x="2119" y="225911"/>
                </a:cubicBezTo>
                <a:cubicBezTo>
                  <a:pt x="16462" y="259977"/>
                  <a:pt x="152726" y="159573"/>
                  <a:pt x="195757" y="204396"/>
                </a:cubicBezTo>
                <a:cubicBezTo>
                  <a:pt x="238788" y="249220"/>
                  <a:pt x="249545" y="372036"/>
                  <a:pt x="260303" y="494852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341E8C3F-1C8D-2C41-83F6-EB4A51381316}"/>
              </a:ext>
            </a:extLst>
          </p:cNvPr>
          <p:cNvSpPr/>
          <p:nvPr/>
        </p:nvSpPr>
        <p:spPr>
          <a:xfrm>
            <a:off x="5701553" y="301214"/>
            <a:ext cx="451821" cy="505610"/>
          </a:xfrm>
          <a:custGeom>
            <a:avLst/>
            <a:gdLst>
              <a:gd name="connsiteX0" fmla="*/ 451821 w 451821"/>
              <a:gd name="connsiteY0" fmla="*/ 0 h 505610"/>
              <a:gd name="connsiteX1" fmla="*/ 204395 w 451821"/>
              <a:gd name="connsiteY1" fmla="*/ 75304 h 505610"/>
              <a:gd name="connsiteX2" fmla="*/ 355002 w 451821"/>
              <a:gd name="connsiteY2" fmla="*/ 225911 h 505610"/>
              <a:gd name="connsiteX3" fmla="*/ 0 w 451821"/>
              <a:gd name="connsiteY3" fmla="*/ 505610 h 50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1821" h="505610">
                <a:moveTo>
                  <a:pt x="451821" y="0"/>
                </a:moveTo>
                <a:cubicBezTo>
                  <a:pt x="336176" y="18826"/>
                  <a:pt x="220531" y="37652"/>
                  <a:pt x="204395" y="75304"/>
                </a:cubicBezTo>
                <a:cubicBezTo>
                  <a:pt x="188258" y="112956"/>
                  <a:pt x="389068" y="154193"/>
                  <a:pt x="355002" y="225911"/>
                </a:cubicBezTo>
                <a:cubicBezTo>
                  <a:pt x="320936" y="297629"/>
                  <a:pt x="160468" y="401619"/>
                  <a:pt x="0" y="505610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7529F84B-E5BD-AB4D-A1A8-A3D6B7949E9D}"/>
              </a:ext>
            </a:extLst>
          </p:cNvPr>
          <p:cNvSpPr/>
          <p:nvPr/>
        </p:nvSpPr>
        <p:spPr>
          <a:xfrm>
            <a:off x="7130005" y="435259"/>
            <a:ext cx="583228" cy="339292"/>
          </a:xfrm>
          <a:custGeom>
            <a:avLst/>
            <a:gdLst>
              <a:gd name="connsiteX0" fmla="*/ 583228 w 583228"/>
              <a:gd name="connsiteY0" fmla="*/ 16562 h 339292"/>
              <a:gd name="connsiteX1" fmla="*/ 292771 w 583228"/>
              <a:gd name="connsiteY1" fmla="*/ 16562 h 339292"/>
              <a:gd name="connsiteX2" fmla="*/ 378833 w 583228"/>
              <a:gd name="connsiteY2" fmla="*/ 188685 h 339292"/>
              <a:gd name="connsiteX3" fmla="*/ 56103 w 583228"/>
              <a:gd name="connsiteY3" fmla="*/ 124139 h 339292"/>
              <a:gd name="connsiteX4" fmla="*/ 2315 w 583228"/>
              <a:gd name="connsiteY4" fmla="*/ 339292 h 339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228" h="339292">
                <a:moveTo>
                  <a:pt x="583228" y="16562"/>
                </a:moveTo>
                <a:cubicBezTo>
                  <a:pt x="455032" y="2218"/>
                  <a:pt x="326837" y="-12125"/>
                  <a:pt x="292771" y="16562"/>
                </a:cubicBezTo>
                <a:cubicBezTo>
                  <a:pt x="258705" y="45249"/>
                  <a:pt x="418278" y="170756"/>
                  <a:pt x="378833" y="188685"/>
                </a:cubicBezTo>
                <a:cubicBezTo>
                  <a:pt x="339388" y="206614"/>
                  <a:pt x="118856" y="99038"/>
                  <a:pt x="56103" y="124139"/>
                </a:cubicBezTo>
                <a:cubicBezTo>
                  <a:pt x="-6650" y="149240"/>
                  <a:pt x="-2168" y="244266"/>
                  <a:pt x="2315" y="339292"/>
                </a:cubicBezTo>
              </a:path>
            </a:pathLst>
          </a:custGeom>
          <a:noFill/>
          <a:ln w="22225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4A0D0D0-95BD-AD4C-87A0-B7E3C444C732}"/>
              </a:ext>
            </a:extLst>
          </p:cNvPr>
          <p:cNvSpPr txBox="1"/>
          <p:nvPr/>
        </p:nvSpPr>
        <p:spPr>
          <a:xfrm>
            <a:off x="2100716" y="88394"/>
            <a:ext cx="492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52D9C27-A0A6-C24B-9041-C268294461F3}"/>
              </a:ext>
            </a:extLst>
          </p:cNvPr>
          <p:cNvSpPr txBox="1"/>
          <p:nvPr/>
        </p:nvSpPr>
        <p:spPr>
          <a:xfrm>
            <a:off x="3725121" y="5166"/>
            <a:ext cx="492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baseline="-25000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75F6971-C60D-1B41-BCF2-48D8993A21E6}"/>
              </a:ext>
            </a:extLst>
          </p:cNvPr>
          <p:cNvSpPr txBox="1"/>
          <p:nvPr/>
        </p:nvSpPr>
        <p:spPr>
          <a:xfrm>
            <a:off x="5344396" y="113479"/>
            <a:ext cx="4921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</a:t>
            </a:r>
            <a:r>
              <a:rPr lang="en-US" baseline="-25000" dirty="0" err="1">
                <a:solidFill>
                  <a:srgbClr val="FF0000"/>
                </a:solidFill>
              </a:rPr>
              <a:t>xz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D0C82-22BA-E244-B66B-4543847D1D3A}"/>
              </a:ext>
            </a:extLst>
          </p:cNvPr>
          <p:cNvSpPr txBox="1"/>
          <p:nvPr/>
        </p:nvSpPr>
        <p:spPr>
          <a:xfrm>
            <a:off x="2353884" y="1698764"/>
            <a:ext cx="759897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u="sng" dirty="0">
                <a:latin typeface="Segoe UI Symbol" panose="020B0502040204020203" pitchFamily="34" charset="0"/>
                <a:ea typeface="Segoe UI Symbol" panose="020B0502040204020203" pitchFamily="34" charset="0"/>
              </a:rPr>
              <a:t>A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: Now </a:t>
            </a:r>
            <a:r>
              <a:rPr lang="en-US" sz="2300" i="1" dirty="0">
                <a:latin typeface="Segoe UI Symbol" panose="020B0502040204020203" pitchFamily="34" charset="0"/>
                <a:ea typeface="Segoe UI Symbol" panose="020B0502040204020203" pitchFamily="34" charset="0"/>
              </a:rPr>
              <a:t>all </a:t>
            </a:r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the interior nodes – A is 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2155B3-B0B2-784D-9887-44E21F4AF672}"/>
                  </a:ext>
                </a:extLst>
              </p:cNvPr>
              <p:cNvSpPr txBox="1"/>
              <p:nvPr/>
            </p:nvSpPr>
            <p:spPr>
              <a:xfrm>
                <a:off x="8171751" y="2105255"/>
                <a:ext cx="1225330" cy="4794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2155B3-B0B2-784D-9887-44E21F4A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751" y="2105255"/>
                <a:ext cx="1225330" cy="479464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192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/>
              <p:nvPr/>
            </p:nvSpPr>
            <p:spPr>
              <a:xfrm>
                <a:off x="7010108" y="147574"/>
                <a:ext cx="1225330" cy="461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20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108" y="147574"/>
                <a:ext cx="1225330" cy="4611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B7D9DDCA-64C4-FA47-901E-1EDA331C1D66}"/>
              </a:ext>
            </a:extLst>
          </p:cNvPr>
          <p:cNvSpPr/>
          <p:nvPr/>
        </p:nvSpPr>
        <p:spPr>
          <a:xfrm>
            <a:off x="7267172" y="211319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48F22214-80EB-C54A-8795-8A5F852B50CE}"/>
              </a:ext>
            </a:extLst>
          </p:cNvPr>
          <p:cNvSpPr/>
          <p:nvPr/>
        </p:nvSpPr>
        <p:spPr>
          <a:xfrm>
            <a:off x="7806790" y="211319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295978CA-FE16-1A40-93BE-E4F9B1ACF35F}"/>
              </a:ext>
            </a:extLst>
          </p:cNvPr>
          <p:cNvSpPr/>
          <p:nvPr/>
        </p:nvSpPr>
        <p:spPr>
          <a:xfrm>
            <a:off x="8345703" y="197784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DA248A49-4503-F54D-A438-7B113796C774}"/>
              </a:ext>
            </a:extLst>
          </p:cNvPr>
          <p:cNvSpPr/>
          <p:nvPr/>
        </p:nvSpPr>
        <p:spPr>
          <a:xfrm>
            <a:off x="8885321" y="197784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6D8A87-57E0-E44F-8E71-479F46757BF7}"/>
                  </a:ext>
                </a:extLst>
              </p:cNvPr>
              <p:cNvSpPr txBox="1"/>
              <p:nvPr/>
            </p:nvSpPr>
            <p:spPr>
              <a:xfrm>
                <a:off x="7830312" y="2012997"/>
                <a:ext cx="562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6D8A87-57E0-E44F-8E71-479F4675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12" y="2012997"/>
                <a:ext cx="5625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4DC1F0-954E-5848-8F6F-112D0FAB7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025735"/>
              </p:ext>
            </p:extLst>
          </p:nvPr>
        </p:nvGraphicFramePr>
        <p:xfrm>
          <a:off x="137144" y="234121"/>
          <a:ext cx="6924484" cy="4464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80">
                  <a:extLst>
                    <a:ext uri="{9D8B030D-6E8A-4147-A177-3AD203B41FA5}">
                      <a16:colId xmlns:a16="http://schemas.microsoft.com/office/drawing/2014/main" val="748857637"/>
                    </a:ext>
                  </a:extLst>
                </a:gridCol>
                <a:gridCol w="253494">
                  <a:extLst>
                    <a:ext uri="{9D8B030D-6E8A-4147-A177-3AD203B41FA5}">
                      <a16:colId xmlns:a16="http://schemas.microsoft.com/office/drawing/2014/main" val="3111631127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1620159364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2086489411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1783170079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2849113251"/>
                    </a:ext>
                  </a:extLst>
                </a:gridCol>
                <a:gridCol w="285180">
                  <a:extLst>
                    <a:ext uri="{9D8B030D-6E8A-4147-A177-3AD203B41FA5}">
                      <a16:colId xmlns:a16="http://schemas.microsoft.com/office/drawing/2014/main" val="4264717446"/>
                    </a:ext>
                  </a:extLst>
                </a:gridCol>
                <a:gridCol w="208760">
                  <a:extLst>
                    <a:ext uri="{9D8B030D-6E8A-4147-A177-3AD203B41FA5}">
                      <a16:colId xmlns:a16="http://schemas.microsoft.com/office/drawing/2014/main" val="4270071977"/>
                    </a:ext>
                  </a:extLst>
                </a:gridCol>
                <a:gridCol w="285180">
                  <a:extLst>
                    <a:ext uri="{9D8B030D-6E8A-4147-A177-3AD203B41FA5}">
                      <a16:colId xmlns:a16="http://schemas.microsoft.com/office/drawing/2014/main" val="88992235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243955684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2992313093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318258972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11749674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1853540882"/>
                    </a:ext>
                  </a:extLst>
                </a:gridCol>
                <a:gridCol w="313140">
                  <a:extLst>
                    <a:ext uri="{9D8B030D-6E8A-4147-A177-3AD203B41FA5}">
                      <a16:colId xmlns:a16="http://schemas.microsoft.com/office/drawing/2014/main" val="712033303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150912641"/>
                    </a:ext>
                  </a:extLst>
                </a:gridCol>
                <a:gridCol w="313140">
                  <a:extLst>
                    <a:ext uri="{9D8B030D-6E8A-4147-A177-3AD203B41FA5}">
                      <a16:colId xmlns:a16="http://schemas.microsoft.com/office/drawing/2014/main" val="1676705853"/>
                    </a:ext>
                  </a:extLst>
                </a:gridCol>
                <a:gridCol w="298229">
                  <a:extLst>
                    <a:ext uri="{9D8B030D-6E8A-4147-A177-3AD203B41FA5}">
                      <a16:colId xmlns:a16="http://schemas.microsoft.com/office/drawing/2014/main" val="2305427659"/>
                    </a:ext>
                  </a:extLst>
                </a:gridCol>
                <a:gridCol w="268406">
                  <a:extLst>
                    <a:ext uri="{9D8B030D-6E8A-4147-A177-3AD203B41FA5}">
                      <a16:colId xmlns:a16="http://schemas.microsoft.com/office/drawing/2014/main" val="2194953042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3670447906"/>
                    </a:ext>
                  </a:extLst>
                </a:gridCol>
                <a:gridCol w="320595">
                  <a:extLst>
                    <a:ext uri="{9D8B030D-6E8A-4147-A177-3AD203B41FA5}">
                      <a16:colId xmlns:a16="http://schemas.microsoft.com/office/drawing/2014/main" val="366228979"/>
                    </a:ext>
                  </a:extLst>
                </a:gridCol>
                <a:gridCol w="320595">
                  <a:extLst>
                    <a:ext uri="{9D8B030D-6E8A-4147-A177-3AD203B41FA5}">
                      <a16:colId xmlns:a16="http://schemas.microsoft.com/office/drawing/2014/main" val="1354217978"/>
                    </a:ext>
                  </a:extLst>
                </a:gridCol>
                <a:gridCol w="335507">
                  <a:extLst>
                    <a:ext uri="{9D8B030D-6E8A-4147-A177-3AD203B41FA5}">
                      <a16:colId xmlns:a16="http://schemas.microsoft.com/office/drawing/2014/main" val="539709912"/>
                    </a:ext>
                  </a:extLst>
                </a:gridCol>
                <a:gridCol w="290773">
                  <a:extLst>
                    <a:ext uri="{9D8B030D-6E8A-4147-A177-3AD203B41FA5}">
                      <a16:colId xmlns:a16="http://schemas.microsoft.com/office/drawing/2014/main" val="805437692"/>
                    </a:ext>
                  </a:extLst>
                </a:gridCol>
                <a:gridCol w="253494">
                  <a:extLst>
                    <a:ext uri="{9D8B030D-6E8A-4147-A177-3AD203B41FA5}">
                      <a16:colId xmlns:a16="http://schemas.microsoft.com/office/drawing/2014/main" val="2972758830"/>
                    </a:ext>
                  </a:extLst>
                </a:gridCol>
              </a:tblGrid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31192475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80183912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06464864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3359826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99541781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22654177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361121508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0681441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40706524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67014964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950587078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405305613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29705122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49179076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09734620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30877232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93265350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67380168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51433778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43983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07373818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848360204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729482413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67809584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278605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2155B3-B0B2-784D-9887-44E21F4AF672}"/>
                  </a:ext>
                </a:extLst>
              </p:cNvPr>
              <p:cNvSpPr txBox="1"/>
              <p:nvPr/>
            </p:nvSpPr>
            <p:spPr>
              <a:xfrm>
                <a:off x="8083260" y="128971"/>
                <a:ext cx="1225330" cy="4794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2155B3-B0B2-784D-9887-44E21F4A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60" y="128971"/>
                <a:ext cx="1225330" cy="4794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453651D-D50E-7947-B60A-7A1C63487E31}"/>
              </a:ext>
            </a:extLst>
          </p:cNvPr>
          <p:cNvSpPr txBox="1"/>
          <p:nvPr/>
        </p:nvSpPr>
        <p:spPr>
          <a:xfrm>
            <a:off x="45364" y="4905735"/>
            <a:ext cx="8931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Setting this up is in Python matrix/arrays is the trickiest part. </a:t>
            </a:r>
            <a:r>
              <a:rPr lang="en-US" sz="23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Can then use existing Python libraries to invert the matrix and get T</a:t>
            </a:r>
            <a:r>
              <a:rPr lang="en-US" sz="2300" baseline="30000" dirty="0">
                <a:solidFill>
                  <a:schemeClr val="bg1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107503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/>
              <p:nvPr/>
            </p:nvSpPr>
            <p:spPr>
              <a:xfrm>
                <a:off x="7010108" y="147574"/>
                <a:ext cx="1225330" cy="4611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0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6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20</m:t>
                          </m:r>
                        </m:sub>
                        <m:sup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  <m:r>
                            <a:rPr lang="en-US" sz="115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5</m:t>
                          </m:r>
                        </m:sub>
                        <m:sup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  <m:r>
                            <a:rPr lang="en-US" sz="115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US" sz="115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1443E46-F026-C544-A9A8-3AF5D20BB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108" y="147574"/>
                <a:ext cx="1225330" cy="46111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ket 7">
            <a:extLst>
              <a:ext uri="{FF2B5EF4-FFF2-40B4-BE49-F238E27FC236}">
                <a16:creationId xmlns:a16="http://schemas.microsoft.com/office/drawing/2014/main" id="{B7D9DDCA-64C4-FA47-901E-1EDA331C1D66}"/>
              </a:ext>
            </a:extLst>
          </p:cNvPr>
          <p:cNvSpPr/>
          <p:nvPr/>
        </p:nvSpPr>
        <p:spPr>
          <a:xfrm>
            <a:off x="7267172" y="211319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id="{48F22214-80EB-C54A-8795-8A5F852B50CE}"/>
              </a:ext>
            </a:extLst>
          </p:cNvPr>
          <p:cNvSpPr/>
          <p:nvPr/>
        </p:nvSpPr>
        <p:spPr>
          <a:xfrm>
            <a:off x="7806790" y="211319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295978CA-FE16-1A40-93BE-E4F9B1ACF35F}"/>
              </a:ext>
            </a:extLst>
          </p:cNvPr>
          <p:cNvSpPr/>
          <p:nvPr/>
        </p:nvSpPr>
        <p:spPr>
          <a:xfrm>
            <a:off x="8345703" y="197784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eft Bracket 79">
            <a:extLst>
              <a:ext uri="{FF2B5EF4-FFF2-40B4-BE49-F238E27FC236}">
                <a16:creationId xmlns:a16="http://schemas.microsoft.com/office/drawing/2014/main" id="{DA248A49-4503-F54D-A438-7B113796C774}"/>
              </a:ext>
            </a:extLst>
          </p:cNvPr>
          <p:cNvSpPr/>
          <p:nvPr/>
        </p:nvSpPr>
        <p:spPr>
          <a:xfrm>
            <a:off x="8885321" y="197784"/>
            <a:ext cx="79131" cy="4464226"/>
          </a:xfrm>
          <a:prstGeom prst="leftBracket">
            <a:avLst/>
          </a:prstGeom>
          <a:ln w="15875">
            <a:solidFill>
              <a:schemeClr val="tx1"/>
            </a:solidFill>
          </a:ln>
          <a:scene3d>
            <a:camera prst="orthographicFront">
              <a:rot lat="0" lon="0" rev="10799999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6D8A87-57E0-E44F-8E71-479F46757BF7}"/>
                  </a:ext>
                </a:extLst>
              </p:cNvPr>
              <p:cNvSpPr txBox="1"/>
              <p:nvPr/>
            </p:nvSpPr>
            <p:spPr>
              <a:xfrm>
                <a:off x="7830312" y="2012997"/>
                <a:ext cx="5625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A6D8A87-57E0-E44F-8E71-479F46757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312" y="2012997"/>
                <a:ext cx="5625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4DC1F0-954E-5848-8F6F-112D0FAB76AB}"/>
              </a:ext>
            </a:extLst>
          </p:cNvPr>
          <p:cNvGraphicFramePr>
            <a:graphicFrameLocks noGrp="1"/>
          </p:cNvGraphicFramePr>
          <p:nvPr/>
        </p:nvGraphicFramePr>
        <p:xfrm>
          <a:off x="137144" y="234121"/>
          <a:ext cx="6924484" cy="4464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80">
                  <a:extLst>
                    <a:ext uri="{9D8B030D-6E8A-4147-A177-3AD203B41FA5}">
                      <a16:colId xmlns:a16="http://schemas.microsoft.com/office/drawing/2014/main" val="748857637"/>
                    </a:ext>
                  </a:extLst>
                </a:gridCol>
                <a:gridCol w="253494">
                  <a:extLst>
                    <a:ext uri="{9D8B030D-6E8A-4147-A177-3AD203B41FA5}">
                      <a16:colId xmlns:a16="http://schemas.microsoft.com/office/drawing/2014/main" val="3111631127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1620159364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2086489411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1783170079"/>
                    </a:ext>
                  </a:extLst>
                </a:gridCol>
                <a:gridCol w="262813">
                  <a:extLst>
                    <a:ext uri="{9D8B030D-6E8A-4147-A177-3AD203B41FA5}">
                      <a16:colId xmlns:a16="http://schemas.microsoft.com/office/drawing/2014/main" val="2849113251"/>
                    </a:ext>
                  </a:extLst>
                </a:gridCol>
                <a:gridCol w="285180">
                  <a:extLst>
                    <a:ext uri="{9D8B030D-6E8A-4147-A177-3AD203B41FA5}">
                      <a16:colId xmlns:a16="http://schemas.microsoft.com/office/drawing/2014/main" val="4264717446"/>
                    </a:ext>
                  </a:extLst>
                </a:gridCol>
                <a:gridCol w="208760">
                  <a:extLst>
                    <a:ext uri="{9D8B030D-6E8A-4147-A177-3AD203B41FA5}">
                      <a16:colId xmlns:a16="http://schemas.microsoft.com/office/drawing/2014/main" val="4270071977"/>
                    </a:ext>
                  </a:extLst>
                </a:gridCol>
                <a:gridCol w="285180">
                  <a:extLst>
                    <a:ext uri="{9D8B030D-6E8A-4147-A177-3AD203B41FA5}">
                      <a16:colId xmlns:a16="http://schemas.microsoft.com/office/drawing/2014/main" val="88992235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243955684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2992313093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318258972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117496747"/>
                    </a:ext>
                  </a:extLst>
                </a:gridCol>
                <a:gridCol w="246037">
                  <a:extLst>
                    <a:ext uri="{9D8B030D-6E8A-4147-A177-3AD203B41FA5}">
                      <a16:colId xmlns:a16="http://schemas.microsoft.com/office/drawing/2014/main" val="1853540882"/>
                    </a:ext>
                  </a:extLst>
                </a:gridCol>
                <a:gridCol w="313140">
                  <a:extLst>
                    <a:ext uri="{9D8B030D-6E8A-4147-A177-3AD203B41FA5}">
                      <a16:colId xmlns:a16="http://schemas.microsoft.com/office/drawing/2014/main" val="712033303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1150912641"/>
                    </a:ext>
                  </a:extLst>
                </a:gridCol>
                <a:gridCol w="313140">
                  <a:extLst>
                    <a:ext uri="{9D8B030D-6E8A-4147-A177-3AD203B41FA5}">
                      <a16:colId xmlns:a16="http://schemas.microsoft.com/office/drawing/2014/main" val="1676705853"/>
                    </a:ext>
                  </a:extLst>
                </a:gridCol>
                <a:gridCol w="298229">
                  <a:extLst>
                    <a:ext uri="{9D8B030D-6E8A-4147-A177-3AD203B41FA5}">
                      <a16:colId xmlns:a16="http://schemas.microsoft.com/office/drawing/2014/main" val="2305427659"/>
                    </a:ext>
                  </a:extLst>
                </a:gridCol>
                <a:gridCol w="268406">
                  <a:extLst>
                    <a:ext uri="{9D8B030D-6E8A-4147-A177-3AD203B41FA5}">
                      <a16:colId xmlns:a16="http://schemas.microsoft.com/office/drawing/2014/main" val="2194953042"/>
                    </a:ext>
                  </a:extLst>
                </a:gridCol>
                <a:gridCol w="275862">
                  <a:extLst>
                    <a:ext uri="{9D8B030D-6E8A-4147-A177-3AD203B41FA5}">
                      <a16:colId xmlns:a16="http://schemas.microsoft.com/office/drawing/2014/main" val="3670447906"/>
                    </a:ext>
                  </a:extLst>
                </a:gridCol>
                <a:gridCol w="320595">
                  <a:extLst>
                    <a:ext uri="{9D8B030D-6E8A-4147-A177-3AD203B41FA5}">
                      <a16:colId xmlns:a16="http://schemas.microsoft.com/office/drawing/2014/main" val="366228979"/>
                    </a:ext>
                  </a:extLst>
                </a:gridCol>
                <a:gridCol w="320595">
                  <a:extLst>
                    <a:ext uri="{9D8B030D-6E8A-4147-A177-3AD203B41FA5}">
                      <a16:colId xmlns:a16="http://schemas.microsoft.com/office/drawing/2014/main" val="1354217978"/>
                    </a:ext>
                  </a:extLst>
                </a:gridCol>
                <a:gridCol w="335507">
                  <a:extLst>
                    <a:ext uri="{9D8B030D-6E8A-4147-A177-3AD203B41FA5}">
                      <a16:colId xmlns:a16="http://schemas.microsoft.com/office/drawing/2014/main" val="539709912"/>
                    </a:ext>
                  </a:extLst>
                </a:gridCol>
                <a:gridCol w="290773">
                  <a:extLst>
                    <a:ext uri="{9D8B030D-6E8A-4147-A177-3AD203B41FA5}">
                      <a16:colId xmlns:a16="http://schemas.microsoft.com/office/drawing/2014/main" val="805437692"/>
                    </a:ext>
                  </a:extLst>
                </a:gridCol>
                <a:gridCol w="253494">
                  <a:extLst>
                    <a:ext uri="{9D8B030D-6E8A-4147-A177-3AD203B41FA5}">
                      <a16:colId xmlns:a16="http://schemas.microsoft.com/office/drawing/2014/main" val="2972758830"/>
                    </a:ext>
                  </a:extLst>
                </a:gridCol>
              </a:tblGrid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31192475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80183912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06464864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3359826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99541781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22654177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361121508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0681441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40706524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67014964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950587078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405305613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29705122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491790766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09734620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30877232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93265350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673801681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 err="1">
                          <a:solidFill>
                            <a:srgbClr val="FF0000"/>
                          </a:solidFill>
                        </a:rPr>
                        <a:t>xz</a:t>
                      </a:r>
                      <a:endParaRPr lang="en-US" sz="1100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sz="1100" baseline="-25000" dirty="0">
                          <a:solidFill>
                            <a:srgbClr val="FF0000"/>
                          </a:solidFill>
                        </a:rPr>
                        <a:t>z</a:t>
                      </a: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514337787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3439839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073738185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1848360204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729482413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67809584"/>
                  </a:ext>
                </a:extLst>
              </a:tr>
              <a:tr h="1785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4" marR="5834" marT="5834" marB="0" anchor="b"/>
                </a:tc>
                <a:extLst>
                  <a:ext uri="{0D108BD9-81ED-4DB2-BD59-A6C34878D82A}">
                    <a16:rowId xmlns:a16="http://schemas.microsoft.com/office/drawing/2014/main" val="27278605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2155B3-B0B2-784D-9887-44E21F4AF672}"/>
                  </a:ext>
                </a:extLst>
              </p:cNvPr>
              <p:cNvSpPr txBox="1"/>
              <p:nvPr/>
            </p:nvSpPr>
            <p:spPr>
              <a:xfrm>
                <a:off x="8083260" y="128971"/>
                <a:ext cx="1225330" cy="4794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𝑇𝑂𝑃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2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3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4</m:t>
                          </m:r>
                        </m:sub>
                        <m:sup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𝐿𝐸𝐹𝑇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7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8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1</m:t>
                          </m:r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9</m:t>
                          </m:r>
                        </m:sub>
                        <m:sup>
                          <m:r>
                            <a:rPr lang="en-US" sz="1110" b="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sz="1110" dirty="0">
                  <a:latin typeface="Segoe UI Symbol" panose="020B0502040204020203" pitchFamily="34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𝑅𝐼𝐺𝐻𝑇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b="0" i="1" smtClean="0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</m:ctrlPr>
                        </m:sSubSupPr>
                        <m:e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1110" i="1">
                              <a:latin typeface="Cambria Math" panose="02040503050406030204" pitchFamily="18" charset="0"/>
                              <a:ea typeface="Segoe UI Symbol" panose="020B0502040204020203" pitchFamily="34" charset="0"/>
                            </a:rPr>
                            <m:t>𝐵𝑂𝑇𝑇</m:t>
                          </m:r>
                        </m:sub>
                        <m:sup/>
                      </m:sSubSup>
                    </m:oMath>
                  </m:oMathPara>
                </a14:m>
                <a:endParaRPr lang="en-US" sz="1110" i="1" dirty="0">
                  <a:latin typeface="Cambria Math" panose="02040503050406030204" pitchFamily="18" charset="0"/>
                  <a:ea typeface="Segoe UI Symbol" panose="020B0502040204020203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2155B3-B0B2-784D-9887-44E21F4AF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260" y="128971"/>
                <a:ext cx="1225330" cy="4794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FC32A95-BEBE-854E-9FB1-9D433E4224DE}"/>
              </a:ext>
            </a:extLst>
          </p:cNvPr>
          <p:cNvSpPr txBox="1"/>
          <p:nvPr/>
        </p:nvSpPr>
        <p:spPr>
          <a:xfrm>
            <a:off x="45364" y="4905735"/>
            <a:ext cx="8931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Setting this up is in Python matrix/arrays is the trickiest part. Can then use existing Python libraries to invert the matrix and get T</a:t>
            </a:r>
            <a:r>
              <a:rPr lang="en-US" sz="2300" baseline="300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n+1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A6F76-9639-414A-A3D9-A6C2411271FC}"/>
                  </a:ext>
                </a:extLst>
              </p:cNvPr>
              <p:cNvSpPr txBox="1"/>
              <p:nvPr/>
            </p:nvSpPr>
            <p:spPr>
              <a:xfrm>
                <a:off x="2274570" y="5874497"/>
                <a:ext cx="4655820" cy="517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7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sz="27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700" dirty="0"/>
                  <a:t>   and so   </a:t>
                </a:r>
                <a14:m>
                  <m:oMath xmlns:m="http://schemas.openxmlformats.org/officeDocument/2006/math">
                    <m:r>
                      <a:rPr lang="en-US" sz="27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7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7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7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700" dirty="0">
                    <a:effectLst/>
                  </a:rPr>
                  <a:t> </a:t>
                </a:r>
                <a:endParaRPr lang="en-US" sz="27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0BA6F76-9639-414A-A3D9-A6C241127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570" y="5874497"/>
                <a:ext cx="4655820" cy="517257"/>
              </a:xfrm>
              <a:prstGeom prst="rect">
                <a:avLst/>
              </a:prstGeom>
              <a:blipFill>
                <a:blip r:embed="rId6"/>
                <a:stretch>
                  <a:fillRect l="-545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247893A4-8E28-D04C-ADC6-C66BA91ED191}"/>
              </a:ext>
            </a:extLst>
          </p:cNvPr>
          <p:cNvSpPr/>
          <p:nvPr/>
        </p:nvSpPr>
        <p:spPr>
          <a:xfrm>
            <a:off x="5712542" y="6322142"/>
            <a:ext cx="1156888" cy="285544"/>
          </a:xfrm>
          <a:custGeom>
            <a:avLst/>
            <a:gdLst>
              <a:gd name="connsiteX0" fmla="*/ 983226 w 983226"/>
              <a:gd name="connsiteY0" fmla="*/ 58993 h 285544"/>
              <a:gd name="connsiteX1" fmla="*/ 698090 w 983226"/>
              <a:gd name="connsiteY1" fmla="*/ 285135 h 285544"/>
              <a:gd name="connsiteX2" fmla="*/ 560439 w 983226"/>
              <a:gd name="connsiteY2" fmla="*/ 117987 h 285544"/>
              <a:gd name="connsiteX3" fmla="*/ 108155 w 983226"/>
              <a:gd name="connsiteY3" fmla="*/ 245806 h 285544"/>
              <a:gd name="connsiteX4" fmla="*/ 0 w 983226"/>
              <a:gd name="connsiteY4" fmla="*/ 0 h 285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3226" h="285544">
                <a:moveTo>
                  <a:pt x="983226" y="58993"/>
                </a:moveTo>
                <a:cubicBezTo>
                  <a:pt x="875890" y="167148"/>
                  <a:pt x="768555" y="275303"/>
                  <a:pt x="698090" y="285135"/>
                </a:cubicBezTo>
                <a:cubicBezTo>
                  <a:pt x="627625" y="294967"/>
                  <a:pt x="658761" y="124542"/>
                  <a:pt x="560439" y="117987"/>
                </a:cubicBezTo>
                <a:cubicBezTo>
                  <a:pt x="462117" y="111432"/>
                  <a:pt x="201561" y="265470"/>
                  <a:pt x="108155" y="245806"/>
                </a:cubicBezTo>
                <a:cubicBezTo>
                  <a:pt x="14749" y="226142"/>
                  <a:pt x="7374" y="113071"/>
                  <a:pt x="0" y="0"/>
                </a:cubicBezTo>
              </a:path>
            </a:pathLst>
          </a:custGeom>
          <a:noFill/>
          <a:ln w="254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753BD-31DA-2D41-8C78-47D26D7125C4}"/>
              </a:ext>
            </a:extLst>
          </p:cNvPr>
          <p:cNvSpPr txBox="1"/>
          <p:nvPr/>
        </p:nvSpPr>
        <p:spPr>
          <a:xfrm>
            <a:off x="6293766" y="6054370"/>
            <a:ext cx="227013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solidFill>
                  <a:srgbClr val="FF0000"/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Take advantage of sparseness</a:t>
            </a:r>
            <a:endParaRPr lang="en-US" sz="1700" baseline="30000" dirty="0">
              <a:solidFill>
                <a:srgbClr val="FF0000"/>
              </a:solidFill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40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uter girl sketch">
            <a:extLst>
              <a:ext uri="{FF2B5EF4-FFF2-40B4-BE49-F238E27FC236}">
                <a16:creationId xmlns:a16="http://schemas.microsoft.com/office/drawing/2014/main" id="{DBF017D3-B2A6-C84A-98A1-AEA91E2FA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8960" y="849685"/>
            <a:ext cx="6439728" cy="501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FC32A95-BEBE-854E-9FB1-9D433E4224DE}"/>
              </a:ext>
            </a:extLst>
          </p:cNvPr>
          <p:cNvSpPr txBox="1"/>
          <p:nvPr/>
        </p:nvSpPr>
        <p:spPr>
          <a:xfrm>
            <a:off x="1109215" y="2124811"/>
            <a:ext cx="27253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Would anything else be helpful to discuss?</a:t>
            </a:r>
            <a:endParaRPr lang="en-US" sz="3200" baseline="30000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89AC57-2DAD-EA4C-94C4-D01C5F9D6805}"/>
              </a:ext>
            </a:extLst>
          </p:cNvPr>
          <p:cNvSpPr txBox="1"/>
          <p:nvPr/>
        </p:nvSpPr>
        <p:spPr>
          <a:xfrm>
            <a:off x="4912869" y="6576084"/>
            <a:ext cx="47883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tisch.nyu.edu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/research/events/fall-2020/virtual-art-lounge</a:t>
            </a:r>
          </a:p>
        </p:txBody>
      </p:sp>
    </p:spTree>
    <p:extLst>
      <p:ext uri="{BB962C8B-B14F-4D97-AF65-F5344CB8AC3E}">
        <p14:creationId xmlns:p14="http://schemas.microsoft.com/office/powerpoint/2010/main" val="416645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Class project:  </a:t>
            </a:r>
            <a:r>
              <a:rPr lang="en-US" sz="29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Yidan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5F1EFD40-5F3A-2647-B4E5-97DDD9DD7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528" y="976184"/>
            <a:ext cx="5663388" cy="542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3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Class project:  </a:t>
            </a:r>
            <a:r>
              <a:rPr lang="en-US" sz="2900" dirty="0" err="1">
                <a:latin typeface="Segoe UI Symbol" panose="020B0502040204020203" pitchFamily="34" charset="0"/>
                <a:ea typeface="Segoe UI Symbol" panose="020B0502040204020203" pitchFamily="34" charset="0"/>
              </a:rPr>
              <a:t>Khang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5154786-4A82-4A4D-AF04-41C5AEBD9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907" y="926592"/>
            <a:ext cx="5274163" cy="1429258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282ADFC-B289-2B47-8112-D18E9E2EE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2" y="2355850"/>
            <a:ext cx="5274162" cy="3301235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5E87B086-9D2F-574B-A873-7F6264D39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976" y="3133344"/>
            <a:ext cx="3756520" cy="348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7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72510" y="0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Class project:  </a:t>
            </a:r>
            <a:r>
              <a:rPr lang="en-US" sz="2900" dirty="0">
                <a:latin typeface="Segoe UI Symbol" panose="020B0502040204020203" pitchFamily="34" charset="0"/>
                <a:ea typeface="Segoe UI Symbol" panose="020B0502040204020203" pitchFamily="34" charset="0"/>
              </a:rPr>
              <a:t>Valeria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B2D1D-DC29-5A4E-93FB-B6D50CA95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653" y="3429000"/>
            <a:ext cx="4827091" cy="3301646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E437597-86C6-154C-B5F1-046D6B1D4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2" y="817403"/>
            <a:ext cx="4567744" cy="310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63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Class project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5E98C-868A-8D43-BB8B-E9F59B16F71F}"/>
              </a:ext>
            </a:extLst>
          </p:cNvPr>
          <p:cNvSpPr txBox="1"/>
          <p:nvPr/>
        </p:nvSpPr>
        <p:spPr>
          <a:xfrm>
            <a:off x="175482" y="657677"/>
            <a:ext cx="87903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paper and presentation should </a:t>
            </a:r>
            <a:r>
              <a:rPr lang="en-US" sz="17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outline a Geodynamics research topic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following strategy: Firstly, outline an influential and quantitative Geodynamics paper (one which introduced a concept, expression, or modeling approach). Next, place this advance into the context of recent research (e.g., what subsequent research did this concept help with? What are problems that is/has been used to address? How has the original model/concept been modified to address different/more complex problems?)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819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Class project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5E98C-868A-8D43-BB8B-E9F59B16F71F}"/>
              </a:ext>
            </a:extLst>
          </p:cNvPr>
          <p:cNvSpPr txBox="1"/>
          <p:nvPr/>
        </p:nvSpPr>
        <p:spPr>
          <a:xfrm>
            <a:off x="175482" y="657677"/>
            <a:ext cx="879038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paper and presentation should </a:t>
            </a:r>
            <a:r>
              <a:rPr lang="en-US" sz="17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outline a Geodynamics research topic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following strategy: Firstly, outline an influential and quantitative Geodynamics paper (one which introduced a concept, expression, or modeling approach). Next, place this advance into the context of recent research (e.g., what subsequent research did this concept help with? What are problems that is/has been used to address? How has the original model/concept been modified to address different/more complex problems?)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paper outline: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paragraph summarizing the overarching topic. 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outline of the problem that the “classic” paper aims to solve.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the geodynamics component of the classic paper. Be sure to cover the quantitative component. E.g.: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the main expression derived? Or the model setup?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main results of the model/concept/expression?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this apply to the Earth?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 more recent research that uses/is inspired by/builds upon this concept, e.g.: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subsequent research problems did this model/concept/expression help to solve?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 original model/expression get modified to tackle other problems (e.g., more complex ones)?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an entirely different methodology surpassed this old technique/expression/model?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current big questions (/areas of focus) in the sub-field of the “classic” paper?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up with a concise conclusion.</a:t>
            </a:r>
            <a:endParaRPr lang="en-US" sz="17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6C78A-D965-D840-87CA-C621D5B4128A}"/>
              </a:ext>
            </a:extLst>
          </p:cNvPr>
          <p:cNvSpPr/>
          <p:nvPr/>
        </p:nvSpPr>
        <p:spPr>
          <a:xfrm>
            <a:off x="163607" y="2470068"/>
            <a:ext cx="8790388" cy="4050753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Class project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5E98C-868A-8D43-BB8B-E9F59B16F71F}"/>
              </a:ext>
            </a:extLst>
          </p:cNvPr>
          <p:cNvSpPr txBox="1"/>
          <p:nvPr/>
        </p:nvSpPr>
        <p:spPr>
          <a:xfrm>
            <a:off x="175482" y="657677"/>
            <a:ext cx="879038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paper and presentation should </a:t>
            </a:r>
            <a:r>
              <a:rPr lang="en-US" sz="17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outline a Geodynamics research topic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following strategy: Firstly, outline an influential and quantitative Geodynamics paper (one which introduced a concept, expression, or modeling approach). Next, place this advance into the context of recent research (e.g., what subsequent research did this concept help with? What are problems that is/has been used to address? How has the original model/concept been modified to address different/more complex problems?)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format guidelines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length of 5 or more full text pages (excluding title page, references, and figures). 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least one relevant figure that adds to scientific understanding.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equations is encouraged (particularly when outlining the concept of the “classic” paper).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font size that’s roughly equivalent to 11 or 12pt Times New Roman, single spaced.</a:t>
            </a:r>
          </a:p>
          <a:p>
            <a:pPr marL="285750" lvl="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consistent scientific referencing style and include a significant number of references (as the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portion of the paper is basically a literature review).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6C78A-D965-D840-87CA-C621D5B4128A}"/>
              </a:ext>
            </a:extLst>
          </p:cNvPr>
          <p:cNvSpPr/>
          <p:nvPr/>
        </p:nvSpPr>
        <p:spPr>
          <a:xfrm>
            <a:off x="163607" y="2470069"/>
            <a:ext cx="8790388" cy="261959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80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A08722-D35B-824F-B3F7-507B0CCDC898}"/>
              </a:ext>
            </a:extLst>
          </p:cNvPr>
          <p:cNvSpPr txBox="1"/>
          <p:nvPr/>
        </p:nvSpPr>
        <p:spPr>
          <a:xfrm>
            <a:off x="784702" y="12192"/>
            <a:ext cx="75989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</a:rPr>
              <a:t>Class project</a:t>
            </a:r>
            <a:endParaRPr lang="en-US" sz="2900" u="sng" dirty="0">
              <a:latin typeface="Segoe UI Symbol" panose="020B0502040204020203" pitchFamily="34" charset="0"/>
              <a:ea typeface="Segoe UI Symbol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5E98C-868A-8D43-BB8B-E9F59B16F71F}"/>
              </a:ext>
            </a:extLst>
          </p:cNvPr>
          <p:cNvSpPr txBox="1"/>
          <p:nvPr/>
        </p:nvSpPr>
        <p:spPr>
          <a:xfrm>
            <a:off x="175482" y="657677"/>
            <a:ext cx="8790388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paper and presentation should </a:t>
            </a:r>
            <a:r>
              <a:rPr lang="en-US" sz="17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outline a Geodynamics research topic </a:t>
            </a:r>
            <a:r>
              <a:rPr lang="en-US" sz="17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using the following strategy: Firstly, outline an influential and quantitative Geodynamics paper (one which introduced a concept, expression, or modeling approach). Next, place this advance into the context of recent research (e.g., what subsequent research did this concept help with? What are problems that is/has been used to address? How has the original model/concept been modified to address different/more complex problems?)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recommendations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content, there is no need to depart from your paper (first cover the classic paper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walk through the equations as I do in class – and then summarize the modern research).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time: Aim for 20 minutes.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tips: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large figures (it should be much more visual than the paper!)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use too much text (just the key points!)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it before class.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 the talk up with a concise conclusion/summary.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6C78A-D965-D840-87CA-C621D5B4128A}"/>
              </a:ext>
            </a:extLst>
          </p:cNvPr>
          <p:cNvSpPr/>
          <p:nvPr/>
        </p:nvSpPr>
        <p:spPr>
          <a:xfrm>
            <a:off x="163607" y="2458194"/>
            <a:ext cx="8790388" cy="2619592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5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8201</TotalTime>
  <Words>5536</Words>
  <Application>Microsoft Macintosh PowerPoint</Application>
  <PresentationFormat>On-screen Show (4:3)</PresentationFormat>
  <Paragraphs>3850</Paragraphs>
  <Slides>25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Courier New</vt:lpstr>
      <vt:lpstr>Palatino Linotype</vt:lpstr>
      <vt:lpstr>Segoe UI 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Holt, Adam Francis</dc:creator>
  <cp:lastModifiedBy>Holt, Adam Francis</cp:lastModifiedBy>
  <cp:revision>211</cp:revision>
  <dcterms:created xsi:type="dcterms:W3CDTF">2021-07-09T17:19:50Z</dcterms:created>
  <dcterms:modified xsi:type="dcterms:W3CDTF">2021-12-30T21:56:36Z</dcterms:modified>
</cp:coreProperties>
</file>