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837" r:id="rId2"/>
    <p:sldId id="5831" r:id="rId3"/>
    <p:sldId id="576" r:id="rId4"/>
    <p:sldId id="5839" r:id="rId5"/>
    <p:sldId id="5840" r:id="rId6"/>
    <p:sldId id="5835" r:id="rId7"/>
    <p:sldId id="584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27D9-1DF7-4B77-ADBC-1D3BE808D1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28E57F-D430-E926-3206-B1F7EFFD75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1CE94D-1509-C92D-AB1D-09D730F0EDA6}"/>
              </a:ext>
            </a:extLst>
          </p:cNvPr>
          <p:cNvSpPr>
            <a:spLocks noGrp="1"/>
          </p:cNvSpPr>
          <p:nvPr>
            <p:ph type="dt" sz="half" idx="10"/>
          </p:nvPr>
        </p:nvSpPr>
        <p:spPr/>
        <p:txBody>
          <a:bodyPr/>
          <a:lstStyle/>
          <a:p>
            <a:fld id="{E5F8423F-3D02-4237-9090-0A31C7EB4CFC}" type="datetimeFigureOut">
              <a:rPr lang="en-US" smtClean="0"/>
              <a:t>5/17/2023</a:t>
            </a:fld>
            <a:endParaRPr lang="en-US"/>
          </a:p>
        </p:txBody>
      </p:sp>
      <p:sp>
        <p:nvSpPr>
          <p:cNvPr id="5" name="Footer Placeholder 4">
            <a:extLst>
              <a:ext uri="{FF2B5EF4-FFF2-40B4-BE49-F238E27FC236}">
                <a16:creationId xmlns:a16="http://schemas.microsoft.com/office/drawing/2014/main" id="{591C2120-A8B4-8531-D73F-937556B44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70872-5983-8AF9-90D7-15980E106E3B}"/>
              </a:ext>
            </a:extLst>
          </p:cNvPr>
          <p:cNvSpPr>
            <a:spLocks noGrp="1"/>
          </p:cNvSpPr>
          <p:nvPr>
            <p:ph type="sldNum" sz="quarter" idx="12"/>
          </p:nvPr>
        </p:nvSpPr>
        <p:spPr/>
        <p:txBody>
          <a:bodyPr/>
          <a:lstStyle/>
          <a:p>
            <a:fld id="{215CF420-C996-4E7B-BD0B-E53917D4ED4C}" type="slidenum">
              <a:rPr lang="en-US" smtClean="0"/>
              <a:t>‹#›</a:t>
            </a:fld>
            <a:endParaRPr lang="en-US"/>
          </a:p>
        </p:txBody>
      </p:sp>
    </p:spTree>
    <p:extLst>
      <p:ext uri="{BB962C8B-B14F-4D97-AF65-F5344CB8AC3E}">
        <p14:creationId xmlns:p14="http://schemas.microsoft.com/office/powerpoint/2010/main" val="381447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7EC6-491D-B15C-A071-AE6C83106E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11785F-7844-4F3A-32BD-6CA8871CDB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5A50B-1EEE-FA08-9A8D-0DB28340289D}"/>
              </a:ext>
            </a:extLst>
          </p:cNvPr>
          <p:cNvSpPr>
            <a:spLocks noGrp="1"/>
          </p:cNvSpPr>
          <p:nvPr>
            <p:ph type="dt" sz="half" idx="10"/>
          </p:nvPr>
        </p:nvSpPr>
        <p:spPr/>
        <p:txBody>
          <a:bodyPr/>
          <a:lstStyle/>
          <a:p>
            <a:fld id="{E5F8423F-3D02-4237-9090-0A31C7EB4CFC}" type="datetimeFigureOut">
              <a:rPr lang="en-US" smtClean="0"/>
              <a:t>5/17/2023</a:t>
            </a:fld>
            <a:endParaRPr lang="en-US"/>
          </a:p>
        </p:txBody>
      </p:sp>
      <p:sp>
        <p:nvSpPr>
          <p:cNvPr id="5" name="Footer Placeholder 4">
            <a:extLst>
              <a:ext uri="{FF2B5EF4-FFF2-40B4-BE49-F238E27FC236}">
                <a16:creationId xmlns:a16="http://schemas.microsoft.com/office/drawing/2014/main" id="{96A05180-E237-B6E6-BA21-D42B22378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774A5C-C985-9CDE-82C1-7C91E4631122}"/>
              </a:ext>
            </a:extLst>
          </p:cNvPr>
          <p:cNvSpPr>
            <a:spLocks noGrp="1"/>
          </p:cNvSpPr>
          <p:nvPr>
            <p:ph type="sldNum" sz="quarter" idx="12"/>
          </p:nvPr>
        </p:nvSpPr>
        <p:spPr/>
        <p:txBody>
          <a:bodyPr/>
          <a:lstStyle/>
          <a:p>
            <a:fld id="{215CF420-C996-4E7B-BD0B-E53917D4ED4C}" type="slidenum">
              <a:rPr lang="en-US" smtClean="0"/>
              <a:t>‹#›</a:t>
            </a:fld>
            <a:endParaRPr lang="en-US"/>
          </a:p>
        </p:txBody>
      </p:sp>
    </p:spTree>
    <p:extLst>
      <p:ext uri="{BB962C8B-B14F-4D97-AF65-F5344CB8AC3E}">
        <p14:creationId xmlns:p14="http://schemas.microsoft.com/office/powerpoint/2010/main" val="2160741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BACC2D-5031-1F1F-19DA-E4BDF63D6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662D4F-9596-01C4-CDAD-DB4274EC64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E128F-5CF8-88C4-C8FA-087895EB702B}"/>
              </a:ext>
            </a:extLst>
          </p:cNvPr>
          <p:cNvSpPr>
            <a:spLocks noGrp="1"/>
          </p:cNvSpPr>
          <p:nvPr>
            <p:ph type="dt" sz="half" idx="10"/>
          </p:nvPr>
        </p:nvSpPr>
        <p:spPr/>
        <p:txBody>
          <a:bodyPr/>
          <a:lstStyle/>
          <a:p>
            <a:fld id="{E5F8423F-3D02-4237-9090-0A31C7EB4CFC}" type="datetimeFigureOut">
              <a:rPr lang="en-US" smtClean="0"/>
              <a:t>5/17/2023</a:t>
            </a:fld>
            <a:endParaRPr lang="en-US"/>
          </a:p>
        </p:txBody>
      </p:sp>
      <p:sp>
        <p:nvSpPr>
          <p:cNvPr id="5" name="Footer Placeholder 4">
            <a:extLst>
              <a:ext uri="{FF2B5EF4-FFF2-40B4-BE49-F238E27FC236}">
                <a16:creationId xmlns:a16="http://schemas.microsoft.com/office/drawing/2014/main" id="{894B90B4-6D95-4B63-D6BB-4D13FDE00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613D4-2B66-7DD7-88ED-3D60CC8581A8}"/>
              </a:ext>
            </a:extLst>
          </p:cNvPr>
          <p:cNvSpPr>
            <a:spLocks noGrp="1"/>
          </p:cNvSpPr>
          <p:nvPr>
            <p:ph type="sldNum" sz="quarter" idx="12"/>
          </p:nvPr>
        </p:nvSpPr>
        <p:spPr/>
        <p:txBody>
          <a:bodyPr/>
          <a:lstStyle/>
          <a:p>
            <a:fld id="{215CF420-C996-4E7B-BD0B-E53917D4ED4C}" type="slidenum">
              <a:rPr lang="en-US" smtClean="0"/>
              <a:t>‹#›</a:t>
            </a:fld>
            <a:endParaRPr lang="en-US"/>
          </a:p>
        </p:txBody>
      </p:sp>
    </p:spTree>
    <p:extLst>
      <p:ext uri="{BB962C8B-B14F-4D97-AF65-F5344CB8AC3E}">
        <p14:creationId xmlns:p14="http://schemas.microsoft.com/office/powerpoint/2010/main" val="1009242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082801" y="1597306"/>
            <a:ext cx="7991193" cy="3102388"/>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082800" y="3813008"/>
            <a:ext cx="7560675" cy="99876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2" name="Purdue Logo" descr="Purdue Logo">
            <a:extLst>
              <a:ext uri="{FF2B5EF4-FFF2-40B4-BE49-F238E27FC236}">
                <a16:creationId xmlns:a16="http://schemas.microsoft.com/office/drawing/2014/main" id="{B21C3C35-DE04-B844-B5FE-2DE32EB44EA9}"/>
              </a:ext>
            </a:extLst>
          </p:cNvPr>
          <p:cNvPicPr>
            <a:picLocks noChangeAspect="1"/>
          </p:cNvPicPr>
          <p:nvPr/>
        </p:nvPicPr>
        <p:blipFill>
          <a:blip r:embed="rId2"/>
          <a:stretch>
            <a:fillRect/>
          </a:stretch>
        </p:blipFill>
        <p:spPr>
          <a:xfrm>
            <a:off x="1137846" y="6087256"/>
            <a:ext cx="2555340" cy="341599"/>
          </a:xfrm>
          <a:prstGeom prst="rect">
            <a:avLst/>
          </a:prstGeom>
        </p:spPr>
      </p:pic>
      <p:sp>
        <p:nvSpPr>
          <p:cNvPr id="7" name="Date"/>
          <p:cNvSpPr>
            <a:spLocks noGrp="1"/>
          </p:cNvSpPr>
          <p:nvPr>
            <p:ph type="dt" sz="half" idx="10"/>
          </p:nvPr>
        </p:nvSpPr>
        <p:spPr>
          <a:xfrm>
            <a:off x="9248505" y="6220740"/>
            <a:ext cx="1021891" cy="323968"/>
          </a:xfrm>
        </p:spPr>
        <p:txBody>
          <a:bodyPr/>
          <a:lstStyle>
            <a:lvl1pPr>
              <a:defRPr>
                <a:solidFill>
                  <a:schemeClr val="bg1">
                    <a:alpha val="70000"/>
                  </a:schemeClr>
                </a:solidFill>
              </a:defRPr>
            </a:lvl1pPr>
          </a:lstStyle>
          <a:p>
            <a:fld id="{D47A9A36-4EB0-BF46-AE48-7CDA251B954B}" type="datetime1">
              <a:rPr lang="en-US" smtClean="0"/>
              <a:t>5/17/2023</a:t>
            </a:fld>
            <a:endParaRPr lang="en-US" dirty="0"/>
          </a:p>
        </p:txBody>
      </p:sp>
      <p:sp>
        <p:nvSpPr>
          <p:cNvPr id="9" name="Slide Number"/>
          <p:cNvSpPr>
            <a:spLocks noGrp="1"/>
          </p:cNvSpPr>
          <p:nvPr>
            <p:ph type="sldNum" sz="quarter" idx="12"/>
          </p:nvPr>
        </p:nvSpPr>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1326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9" y="1345167"/>
            <a:ext cx="9234308" cy="3046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082800"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7" name="Date"/>
          <p:cNvSpPr>
            <a:spLocks noGrp="1"/>
          </p:cNvSpPr>
          <p:nvPr>
            <p:ph type="dt" sz="half" idx="10"/>
          </p:nvPr>
        </p:nvSpPr>
        <p:spPr>
          <a:xfrm>
            <a:off x="9178836" y="6220740"/>
            <a:ext cx="1091561" cy="323968"/>
          </a:xfrm>
        </p:spPr>
        <p:txBody>
          <a:bodyPr/>
          <a:lstStyle>
            <a:lvl1pPr>
              <a:defRPr>
                <a:solidFill>
                  <a:schemeClr val="bg1">
                    <a:alpha val="70000"/>
                  </a:schemeClr>
                </a:solidFill>
              </a:defRPr>
            </a:lvl1pPr>
          </a:lstStyle>
          <a:p>
            <a:fld id="{93C70D44-4D52-E745-B943-20C0DA58653C}" type="datetime1">
              <a:rPr lang="en-US" smtClean="0"/>
              <a:pPr/>
              <a:t>5/17/2023</a:t>
            </a:fld>
            <a:endParaRPr lang="en-US" dirty="0"/>
          </a:p>
        </p:txBody>
      </p:sp>
      <p:sp>
        <p:nvSpPr>
          <p:cNvPr id="9" name="Slide Number"/>
          <p:cNvSpPr>
            <a:spLocks noGrp="1"/>
          </p:cNvSpPr>
          <p:nvPr>
            <p:ph type="sldNum" sz="quarter" idx="12"/>
          </p:nvPr>
        </p:nvSpPr>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7676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8" y="1345166"/>
            <a:ext cx="9234304" cy="3046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7" name="Date"/>
          <p:cNvSpPr>
            <a:spLocks noGrp="1"/>
          </p:cNvSpPr>
          <p:nvPr>
            <p:ph type="dt" sz="half" idx="10"/>
          </p:nvPr>
        </p:nvSpPr>
        <p:spPr>
          <a:xfrm>
            <a:off x="9248503" y="6220740"/>
            <a:ext cx="1021893" cy="323968"/>
          </a:xfrm>
        </p:spPr>
        <p:txBody>
          <a:bodyPr/>
          <a:lstStyle>
            <a:lvl1pPr>
              <a:defRPr>
                <a:solidFill>
                  <a:schemeClr val="bg1">
                    <a:alpha val="70000"/>
                  </a:schemeClr>
                </a:solidFill>
              </a:defRPr>
            </a:lvl1pPr>
          </a:lstStyle>
          <a:p>
            <a:fld id="{4127BF28-8E52-EB4D-8A7B-6C7DC4946F53}" type="datetime1">
              <a:rPr lang="en-US" smtClean="0"/>
              <a:t>5/17/2023</a:t>
            </a:fld>
            <a:endParaRPr lang="en-US" dirty="0"/>
          </a:p>
        </p:txBody>
      </p:sp>
      <p:sp>
        <p:nvSpPr>
          <p:cNvPr id="9" name="Slide Number"/>
          <p:cNvSpPr>
            <a:spLocks noGrp="1"/>
          </p:cNvSpPr>
          <p:nvPr>
            <p:ph type="sldNum" sz="quarter" idx="12"/>
          </p:nvPr>
        </p:nvSpPr>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3287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1E94D-A9DC-6DD9-A7F2-EDFD91493D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309D1E-BADE-5B06-2264-2C613A02A4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33B4F-DCF0-BA07-9FA6-D84EF87EB848}"/>
              </a:ext>
            </a:extLst>
          </p:cNvPr>
          <p:cNvSpPr>
            <a:spLocks noGrp="1"/>
          </p:cNvSpPr>
          <p:nvPr>
            <p:ph type="dt" sz="half" idx="10"/>
          </p:nvPr>
        </p:nvSpPr>
        <p:spPr/>
        <p:txBody>
          <a:bodyPr/>
          <a:lstStyle/>
          <a:p>
            <a:fld id="{E5F8423F-3D02-4237-9090-0A31C7EB4CFC}" type="datetimeFigureOut">
              <a:rPr lang="en-US" smtClean="0"/>
              <a:t>5/17/2023</a:t>
            </a:fld>
            <a:endParaRPr lang="en-US"/>
          </a:p>
        </p:txBody>
      </p:sp>
      <p:sp>
        <p:nvSpPr>
          <p:cNvPr id="5" name="Footer Placeholder 4">
            <a:extLst>
              <a:ext uri="{FF2B5EF4-FFF2-40B4-BE49-F238E27FC236}">
                <a16:creationId xmlns:a16="http://schemas.microsoft.com/office/drawing/2014/main" id="{02F5426F-25D9-E716-9786-A9F0F772A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B81B1-0AC0-DB11-3B75-8CAEC5968EAF}"/>
              </a:ext>
            </a:extLst>
          </p:cNvPr>
          <p:cNvSpPr>
            <a:spLocks noGrp="1"/>
          </p:cNvSpPr>
          <p:nvPr>
            <p:ph type="sldNum" sz="quarter" idx="12"/>
          </p:nvPr>
        </p:nvSpPr>
        <p:spPr/>
        <p:txBody>
          <a:bodyPr/>
          <a:lstStyle/>
          <a:p>
            <a:fld id="{215CF420-C996-4E7B-BD0B-E53917D4ED4C}" type="slidenum">
              <a:rPr lang="en-US" smtClean="0"/>
              <a:t>‹#›</a:t>
            </a:fld>
            <a:endParaRPr lang="en-US"/>
          </a:p>
        </p:txBody>
      </p:sp>
    </p:spTree>
    <p:extLst>
      <p:ext uri="{BB962C8B-B14F-4D97-AF65-F5344CB8AC3E}">
        <p14:creationId xmlns:p14="http://schemas.microsoft.com/office/powerpoint/2010/main" val="338661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6F68-0A9D-7C3E-A5AD-E3780F39F2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392215-15D2-4562-22CC-D44609A0B5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A310E9-F15A-F73B-6BDD-170F7D8D64CC}"/>
              </a:ext>
            </a:extLst>
          </p:cNvPr>
          <p:cNvSpPr>
            <a:spLocks noGrp="1"/>
          </p:cNvSpPr>
          <p:nvPr>
            <p:ph type="dt" sz="half" idx="10"/>
          </p:nvPr>
        </p:nvSpPr>
        <p:spPr/>
        <p:txBody>
          <a:bodyPr/>
          <a:lstStyle/>
          <a:p>
            <a:fld id="{E5F8423F-3D02-4237-9090-0A31C7EB4CFC}" type="datetimeFigureOut">
              <a:rPr lang="en-US" smtClean="0"/>
              <a:t>5/17/2023</a:t>
            </a:fld>
            <a:endParaRPr lang="en-US"/>
          </a:p>
        </p:txBody>
      </p:sp>
      <p:sp>
        <p:nvSpPr>
          <p:cNvPr id="5" name="Footer Placeholder 4">
            <a:extLst>
              <a:ext uri="{FF2B5EF4-FFF2-40B4-BE49-F238E27FC236}">
                <a16:creationId xmlns:a16="http://schemas.microsoft.com/office/drawing/2014/main" id="{C1B4CC55-0466-122D-46A2-70BB32AA9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11931-A066-F57D-89D8-ED284FB7ABF6}"/>
              </a:ext>
            </a:extLst>
          </p:cNvPr>
          <p:cNvSpPr>
            <a:spLocks noGrp="1"/>
          </p:cNvSpPr>
          <p:nvPr>
            <p:ph type="sldNum" sz="quarter" idx="12"/>
          </p:nvPr>
        </p:nvSpPr>
        <p:spPr/>
        <p:txBody>
          <a:bodyPr/>
          <a:lstStyle/>
          <a:p>
            <a:fld id="{215CF420-C996-4E7B-BD0B-E53917D4ED4C}" type="slidenum">
              <a:rPr lang="en-US" smtClean="0"/>
              <a:t>‹#›</a:t>
            </a:fld>
            <a:endParaRPr lang="en-US"/>
          </a:p>
        </p:txBody>
      </p:sp>
    </p:spTree>
    <p:extLst>
      <p:ext uri="{BB962C8B-B14F-4D97-AF65-F5344CB8AC3E}">
        <p14:creationId xmlns:p14="http://schemas.microsoft.com/office/powerpoint/2010/main" val="2160627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3F56-4937-0A15-8F72-12D1A0F732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87DA12-2E8D-2E86-66F9-343A8AAFC8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AC5615-78D9-9DBC-9561-1CD69D6A81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E92F1A-05B7-A1E4-1E11-CBD6CD526F6B}"/>
              </a:ext>
            </a:extLst>
          </p:cNvPr>
          <p:cNvSpPr>
            <a:spLocks noGrp="1"/>
          </p:cNvSpPr>
          <p:nvPr>
            <p:ph type="dt" sz="half" idx="10"/>
          </p:nvPr>
        </p:nvSpPr>
        <p:spPr/>
        <p:txBody>
          <a:bodyPr/>
          <a:lstStyle/>
          <a:p>
            <a:fld id="{E5F8423F-3D02-4237-9090-0A31C7EB4CFC}" type="datetimeFigureOut">
              <a:rPr lang="en-US" smtClean="0"/>
              <a:t>5/17/2023</a:t>
            </a:fld>
            <a:endParaRPr lang="en-US"/>
          </a:p>
        </p:txBody>
      </p:sp>
      <p:sp>
        <p:nvSpPr>
          <p:cNvPr id="6" name="Footer Placeholder 5">
            <a:extLst>
              <a:ext uri="{FF2B5EF4-FFF2-40B4-BE49-F238E27FC236}">
                <a16:creationId xmlns:a16="http://schemas.microsoft.com/office/drawing/2014/main" id="{61924F49-697A-AD72-5786-7B6887C66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6A978-EA29-CFE7-3F06-1872C3ED8F6D}"/>
              </a:ext>
            </a:extLst>
          </p:cNvPr>
          <p:cNvSpPr>
            <a:spLocks noGrp="1"/>
          </p:cNvSpPr>
          <p:nvPr>
            <p:ph type="sldNum" sz="quarter" idx="12"/>
          </p:nvPr>
        </p:nvSpPr>
        <p:spPr/>
        <p:txBody>
          <a:bodyPr/>
          <a:lstStyle/>
          <a:p>
            <a:fld id="{215CF420-C996-4E7B-BD0B-E53917D4ED4C}" type="slidenum">
              <a:rPr lang="en-US" smtClean="0"/>
              <a:t>‹#›</a:t>
            </a:fld>
            <a:endParaRPr lang="en-US"/>
          </a:p>
        </p:txBody>
      </p:sp>
    </p:spTree>
    <p:extLst>
      <p:ext uri="{BB962C8B-B14F-4D97-AF65-F5344CB8AC3E}">
        <p14:creationId xmlns:p14="http://schemas.microsoft.com/office/powerpoint/2010/main" val="236014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FA81-CA38-F702-63F6-898092349F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9173E-C63D-62FE-95CE-9D21BE4A1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591CE-C2F3-0AD9-4823-6CDBDE64D1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161FBA-1D15-35A6-B7BE-4957031889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3028A-65C3-FB00-EA21-A6A0AFE106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88A49C-5625-7A45-C62F-E32EBE150E1C}"/>
              </a:ext>
            </a:extLst>
          </p:cNvPr>
          <p:cNvSpPr>
            <a:spLocks noGrp="1"/>
          </p:cNvSpPr>
          <p:nvPr>
            <p:ph type="dt" sz="half" idx="10"/>
          </p:nvPr>
        </p:nvSpPr>
        <p:spPr/>
        <p:txBody>
          <a:bodyPr/>
          <a:lstStyle/>
          <a:p>
            <a:fld id="{E5F8423F-3D02-4237-9090-0A31C7EB4CFC}" type="datetimeFigureOut">
              <a:rPr lang="en-US" smtClean="0"/>
              <a:t>5/17/2023</a:t>
            </a:fld>
            <a:endParaRPr lang="en-US"/>
          </a:p>
        </p:txBody>
      </p:sp>
      <p:sp>
        <p:nvSpPr>
          <p:cNvPr id="8" name="Footer Placeholder 7">
            <a:extLst>
              <a:ext uri="{FF2B5EF4-FFF2-40B4-BE49-F238E27FC236}">
                <a16:creationId xmlns:a16="http://schemas.microsoft.com/office/drawing/2014/main" id="{A614A155-BCBB-438E-6ACE-7C1AFD7962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CE5D66-BFB5-A4CD-FE6F-D6DEDF71C334}"/>
              </a:ext>
            </a:extLst>
          </p:cNvPr>
          <p:cNvSpPr>
            <a:spLocks noGrp="1"/>
          </p:cNvSpPr>
          <p:nvPr>
            <p:ph type="sldNum" sz="quarter" idx="12"/>
          </p:nvPr>
        </p:nvSpPr>
        <p:spPr/>
        <p:txBody>
          <a:bodyPr/>
          <a:lstStyle/>
          <a:p>
            <a:fld id="{215CF420-C996-4E7B-BD0B-E53917D4ED4C}" type="slidenum">
              <a:rPr lang="en-US" smtClean="0"/>
              <a:t>‹#›</a:t>
            </a:fld>
            <a:endParaRPr lang="en-US"/>
          </a:p>
        </p:txBody>
      </p:sp>
    </p:spTree>
    <p:extLst>
      <p:ext uri="{BB962C8B-B14F-4D97-AF65-F5344CB8AC3E}">
        <p14:creationId xmlns:p14="http://schemas.microsoft.com/office/powerpoint/2010/main" val="37219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C722-47B0-8E17-47D4-E8A05C5B9B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6700B4-46D5-40C7-E621-A70F4D02AD8E}"/>
              </a:ext>
            </a:extLst>
          </p:cNvPr>
          <p:cNvSpPr>
            <a:spLocks noGrp="1"/>
          </p:cNvSpPr>
          <p:nvPr>
            <p:ph type="dt" sz="half" idx="10"/>
          </p:nvPr>
        </p:nvSpPr>
        <p:spPr/>
        <p:txBody>
          <a:bodyPr/>
          <a:lstStyle/>
          <a:p>
            <a:fld id="{E5F8423F-3D02-4237-9090-0A31C7EB4CFC}" type="datetimeFigureOut">
              <a:rPr lang="en-US" smtClean="0"/>
              <a:t>5/17/2023</a:t>
            </a:fld>
            <a:endParaRPr lang="en-US"/>
          </a:p>
        </p:txBody>
      </p:sp>
      <p:sp>
        <p:nvSpPr>
          <p:cNvPr id="4" name="Footer Placeholder 3">
            <a:extLst>
              <a:ext uri="{FF2B5EF4-FFF2-40B4-BE49-F238E27FC236}">
                <a16:creationId xmlns:a16="http://schemas.microsoft.com/office/drawing/2014/main" id="{629D7D09-0FE5-51BF-E4F5-8FF2623BB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5624AF-D276-2134-3636-950A6889CFEB}"/>
              </a:ext>
            </a:extLst>
          </p:cNvPr>
          <p:cNvSpPr>
            <a:spLocks noGrp="1"/>
          </p:cNvSpPr>
          <p:nvPr>
            <p:ph type="sldNum" sz="quarter" idx="12"/>
          </p:nvPr>
        </p:nvSpPr>
        <p:spPr/>
        <p:txBody>
          <a:bodyPr/>
          <a:lstStyle/>
          <a:p>
            <a:fld id="{215CF420-C996-4E7B-BD0B-E53917D4ED4C}" type="slidenum">
              <a:rPr lang="en-US" smtClean="0"/>
              <a:t>‹#›</a:t>
            </a:fld>
            <a:endParaRPr lang="en-US"/>
          </a:p>
        </p:txBody>
      </p:sp>
    </p:spTree>
    <p:extLst>
      <p:ext uri="{BB962C8B-B14F-4D97-AF65-F5344CB8AC3E}">
        <p14:creationId xmlns:p14="http://schemas.microsoft.com/office/powerpoint/2010/main" val="2302710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A10D4-ABA5-0B6E-5925-362F94B52427}"/>
              </a:ext>
            </a:extLst>
          </p:cNvPr>
          <p:cNvSpPr>
            <a:spLocks noGrp="1"/>
          </p:cNvSpPr>
          <p:nvPr>
            <p:ph type="dt" sz="half" idx="10"/>
          </p:nvPr>
        </p:nvSpPr>
        <p:spPr/>
        <p:txBody>
          <a:bodyPr/>
          <a:lstStyle/>
          <a:p>
            <a:fld id="{E5F8423F-3D02-4237-9090-0A31C7EB4CFC}" type="datetimeFigureOut">
              <a:rPr lang="en-US" smtClean="0"/>
              <a:t>5/17/2023</a:t>
            </a:fld>
            <a:endParaRPr lang="en-US"/>
          </a:p>
        </p:txBody>
      </p:sp>
      <p:sp>
        <p:nvSpPr>
          <p:cNvPr id="3" name="Footer Placeholder 2">
            <a:extLst>
              <a:ext uri="{FF2B5EF4-FFF2-40B4-BE49-F238E27FC236}">
                <a16:creationId xmlns:a16="http://schemas.microsoft.com/office/drawing/2014/main" id="{B42192D9-7B87-B94C-A29B-F2DC5E3A97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B21AC5-796A-9FBC-F7CB-90666934A731}"/>
              </a:ext>
            </a:extLst>
          </p:cNvPr>
          <p:cNvSpPr>
            <a:spLocks noGrp="1"/>
          </p:cNvSpPr>
          <p:nvPr>
            <p:ph type="sldNum" sz="quarter" idx="12"/>
          </p:nvPr>
        </p:nvSpPr>
        <p:spPr/>
        <p:txBody>
          <a:bodyPr/>
          <a:lstStyle/>
          <a:p>
            <a:fld id="{215CF420-C996-4E7B-BD0B-E53917D4ED4C}" type="slidenum">
              <a:rPr lang="en-US" smtClean="0"/>
              <a:t>‹#›</a:t>
            </a:fld>
            <a:endParaRPr lang="en-US"/>
          </a:p>
        </p:txBody>
      </p:sp>
    </p:spTree>
    <p:extLst>
      <p:ext uri="{BB962C8B-B14F-4D97-AF65-F5344CB8AC3E}">
        <p14:creationId xmlns:p14="http://schemas.microsoft.com/office/powerpoint/2010/main" val="282921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20E7-A35E-A5C8-2BE7-9E9877CD6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E283C6-76B7-65B8-992A-2C98BAB4BA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B4BEEB-1CDD-F41B-7FF7-58F7043F4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4E9E3-6ADD-6F28-C787-E6447BB95233}"/>
              </a:ext>
            </a:extLst>
          </p:cNvPr>
          <p:cNvSpPr>
            <a:spLocks noGrp="1"/>
          </p:cNvSpPr>
          <p:nvPr>
            <p:ph type="dt" sz="half" idx="10"/>
          </p:nvPr>
        </p:nvSpPr>
        <p:spPr/>
        <p:txBody>
          <a:bodyPr/>
          <a:lstStyle/>
          <a:p>
            <a:fld id="{E5F8423F-3D02-4237-9090-0A31C7EB4CFC}" type="datetimeFigureOut">
              <a:rPr lang="en-US" smtClean="0"/>
              <a:t>5/17/2023</a:t>
            </a:fld>
            <a:endParaRPr lang="en-US"/>
          </a:p>
        </p:txBody>
      </p:sp>
      <p:sp>
        <p:nvSpPr>
          <p:cNvPr id="6" name="Footer Placeholder 5">
            <a:extLst>
              <a:ext uri="{FF2B5EF4-FFF2-40B4-BE49-F238E27FC236}">
                <a16:creationId xmlns:a16="http://schemas.microsoft.com/office/drawing/2014/main" id="{5D161C7A-1681-7265-A3E7-F176E8941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AA41A8-E451-B97C-7A83-A0A312A95D31}"/>
              </a:ext>
            </a:extLst>
          </p:cNvPr>
          <p:cNvSpPr>
            <a:spLocks noGrp="1"/>
          </p:cNvSpPr>
          <p:nvPr>
            <p:ph type="sldNum" sz="quarter" idx="12"/>
          </p:nvPr>
        </p:nvSpPr>
        <p:spPr/>
        <p:txBody>
          <a:bodyPr/>
          <a:lstStyle/>
          <a:p>
            <a:fld id="{215CF420-C996-4E7B-BD0B-E53917D4ED4C}" type="slidenum">
              <a:rPr lang="en-US" smtClean="0"/>
              <a:t>‹#›</a:t>
            </a:fld>
            <a:endParaRPr lang="en-US"/>
          </a:p>
        </p:txBody>
      </p:sp>
    </p:spTree>
    <p:extLst>
      <p:ext uri="{BB962C8B-B14F-4D97-AF65-F5344CB8AC3E}">
        <p14:creationId xmlns:p14="http://schemas.microsoft.com/office/powerpoint/2010/main" val="42849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BB83-EC77-D345-40F8-90EEFC2CE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C9EB8-1505-D568-2563-ED5F2814AC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FB95BA-B662-AD54-BFB4-E5906D68C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24501D-1C1B-40E8-4FD3-F30E7D7B5DE2}"/>
              </a:ext>
            </a:extLst>
          </p:cNvPr>
          <p:cNvSpPr>
            <a:spLocks noGrp="1"/>
          </p:cNvSpPr>
          <p:nvPr>
            <p:ph type="dt" sz="half" idx="10"/>
          </p:nvPr>
        </p:nvSpPr>
        <p:spPr/>
        <p:txBody>
          <a:bodyPr/>
          <a:lstStyle/>
          <a:p>
            <a:fld id="{E5F8423F-3D02-4237-9090-0A31C7EB4CFC}" type="datetimeFigureOut">
              <a:rPr lang="en-US" smtClean="0"/>
              <a:t>5/17/2023</a:t>
            </a:fld>
            <a:endParaRPr lang="en-US"/>
          </a:p>
        </p:txBody>
      </p:sp>
      <p:sp>
        <p:nvSpPr>
          <p:cNvPr id="6" name="Footer Placeholder 5">
            <a:extLst>
              <a:ext uri="{FF2B5EF4-FFF2-40B4-BE49-F238E27FC236}">
                <a16:creationId xmlns:a16="http://schemas.microsoft.com/office/drawing/2014/main" id="{47360C72-EF89-4347-8A17-354DD8EDD5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E3853-F254-6880-BFF4-459EC5A2E69A}"/>
              </a:ext>
            </a:extLst>
          </p:cNvPr>
          <p:cNvSpPr>
            <a:spLocks noGrp="1"/>
          </p:cNvSpPr>
          <p:nvPr>
            <p:ph type="sldNum" sz="quarter" idx="12"/>
          </p:nvPr>
        </p:nvSpPr>
        <p:spPr/>
        <p:txBody>
          <a:bodyPr/>
          <a:lstStyle/>
          <a:p>
            <a:fld id="{215CF420-C996-4E7B-BD0B-E53917D4ED4C}" type="slidenum">
              <a:rPr lang="en-US" smtClean="0"/>
              <a:t>‹#›</a:t>
            </a:fld>
            <a:endParaRPr lang="en-US"/>
          </a:p>
        </p:txBody>
      </p:sp>
    </p:spTree>
    <p:extLst>
      <p:ext uri="{BB962C8B-B14F-4D97-AF65-F5344CB8AC3E}">
        <p14:creationId xmlns:p14="http://schemas.microsoft.com/office/powerpoint/2010/main" val="11838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9E6C5-497D-5E91-E58A-C9D93D668A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D2622E-F435-F183-6D66-309B8FEE18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1AC64-9190-2739-0781-FB1802DC4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8423F-3D02-4237-9090-0A31C7EB4CFC}" type="datetimeFigureOut">
              <a:rPr lang="en-US" smtClean="0"/>
              <a:t>5/17/2023</a:t>
            </a:fld>
            <a:endParaRPr lang="en-US"/>
          </a:p>
        </p:txBody>
      </p:sp>
      <p:sp>
        <p:nvSpPr>
          <p:cNvPr id="5" name="Footer Placeholder 4">
            <a:extLst>
              <a:ext uri="{FF2B5EF4-FFF2-40B4-BE49-F238E27FC236}">
                <a16:creationId xmlns:a16="http://schemas.microsoft.com/office/drawing/2014/main" id="{690662DB-0A6B-00F4-E703-5A6E4C5A89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5E1A4A-1573-999E-BB2F-B0CDEEDB8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5CF420-C996-4E7B-BD0B-E53917D4ED4C}" type="slidenum">
              <a:rPr lang="en-US" smtClean="0"/>
              <a:t>‹#›</a:t>
            </a:fld>
            <a:endParaRPr lang="en-US"/>
          </a:p>
        </p:txBody>
      </p:sp>
    </p:spTree>
    <p:extLst>
      <p:ext uri="{BB962C8B-B14F-4D97-AF65-F5344CB8AC3E}">
        <p14:creationId xmlns:p14="http://schemas.microsoft.com/office/powerpoint/2010/main" val="2990589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C6DAED2-C73D-2443-84E6-FD89A1066655}"/>
              </a:ext>
            </a:extLst>
          </p:cNvPr>
          <p:cNvSpPr>
            <a:spLocks noGrp="1"/>
          </p:cNvSpPr>
          <p:nvPr>
            <p:ph type="ctrTitle" idx="4294967295"/>
          </p:nvPr>
        </p:nvSpPr>
        <p:spPr>
          <a:xfrm>
            <a:off x="2918731" y="1749299"/>
            <a:ext cx="6724650" cy="2659062"/>
          </a:xfrm>
          <a:ln>
            <a:noFill/>
          </a:ln>
        </p:spPr>
        <p:txBody>
          <a:bodyPr>
            <a:normAutofit fontScale="90000"/>
          </a:bodyPr>
          <a:lstStyle/>
          <a:p>
            <a:r>
              <a:rPr lang="en-US" sz="4800" b="1" dirty="0"/>
              <a:t>Young Institute for </a:t>
            </a:r>
            <a:br>
              <a:rPr lang="en-US" sz="4800" b="1" dirty="0"/>
            </a:br>
            <a:r>
              <a:rPr lang="en-US" sz="4800" b="1" dirty="0"/>
              <a:t>Advanced Manufacturing of Pharmaceuticals</a:t>
            </a:r>
            <a:br>
              <a:rPr lang="en-US" sz="4800" b="1" dirty="0"/>
            </a:br>
            <a:r>
              <a:rPr lang="en-US" sz="4800" b="1" dirty="0"/>
              <a:t>at Purdue University</a:t>
            </a:r>
            <a:endParaRPr lang="en-US" sz="4800" dirty="0"/>
          </a:p>
        </p:txBody>
      </p:sp>
      <p:pic>
        <p:nvPicPr>
          <p:cNvPr id="7" name="Picture 6">
            <a:extLst>
              <a:ext uri="{FF2B5EF4-FFF2-40B4-BE49-F238E27FC236}">
                <a16:creationId xmlns:a16="http://schemas.microsoft.com/office/drawing/2014/main" id="{C7BC3CF4-8CC3-4096-95DE-B75FAF8D89A6}"/>
              </a:ext>
            </a:extLst>
          </p:cNvPr>
          <p:cNvPicPr>
            <a:picLocks noChangeAspect="1"/>
          </p:cNvPicPr>
          <p:nvPr/>
        </p:nvPicPr>
        <p:blipFill>
          <a:blip r:embed="rId2"/>
          <a:stretch>
            <a:fillRect/>
          </a:stretch>
        </p:blipFill>
        <p:spPr>
          <a:xfrm>
            <a:off x="2256133" y="6059794"/>
            <a:ext cx="4781196" cy="506841"/>
          </a:xfrm>
          <a:prstGeom prst="rect">
            <a:avLst/>
          </a:prstGeom>
          <a:solidFill>
            <a:schemeClr val="accent4"/>
          </a:solidFill>
        </p:spPr>
      </p:pic>
      <p:sp>
        <p:nvSpPr>
          <p:cNvPr id="4" name="Subtitle">
            <a:extLst>
              <a:ext uri="{FF2B5EF4-FFF2-40B4-BE49-F238E27FC236}">
                <a16:creationId xmlns:a16="http://schemas.microsoft.com/office/drawing/2014/main" id="{1F501953-52A9-EF41-AA73-A22B6917CF2F}"/>
              </a:ext>
            </a:extLst>
          </p:cNvPr>
          <p:cNvSpPr>
            <a:spLocks noGrp="1"/>
          </p:cNvSpPr>
          <p:nvPr>
            <p:ph type="subTitle" idx="1"/>
          </p:nvPr>
        </p:nvSpPr>
        <p:spPr>
          <a:xfrm>
            <a:off x="3464930" y="4733752"/>
            <a:ext cx="5993395" cy="1291636"/>
          </a:xfrm>
        </p:spPr>
        <p:txBody>
          <a:bodyPr/>
          <a:lstStyle/>
          <a:p>
            <a:pPr algn="ctr"/>
            <a:r>
              <a:rPr lang="en-US" b="1" dirty="0"/>
              <a:t>Co-Directors:</a:t>
            </a:r>
          </a:p>
          <a:p>
            <a:pPr algn="ctr"/>
            <a:r>
              <a:rPr lang="en-US" dirty="0"/>
              <a:t>Alina Alexeenko, Eric Munson, Garth Simpson</a:t>
            </a:r>
          </a:p>
        </p:txBody>
      </p:sp>
    </p:spTree>
    <p:extLst>
      <p:ext uri="{BB962C8B-B14F-4D97-AF65-F5344CB8AC3E}">
        <p14:creationId xmlns:p14="http://schemas.microsoft.com/office/powerpoint/2010/main" val="16880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AAB1BBA6-E3F1-4F15-BD15-B66973AB11E5}"/>
              </a:ext>
            </a:extLst>
          </p:cNvPr>
          <p:cNvSpPr>
            <a:spLocks noGrp="1"/>
          </p:cNvSpPr>
          <p:nvPr>
            <p:ph type="ctrTitle"/>
          </p:nvPr>
        </p:nvSpPr>
        <p:spPr>
          <a:xfrm>
            <a:off x="2520388" y="114241"/>
            <a:ext cx="7484282" cy="786369"/>
          </a:xfrm>
        </p:spPr>
        <p:txBody>
          <a:bodyPr/>
          <a:lstStyle/>
          <a:p>
            <a:r>
              <a:rPr lang="en-US" sz="2800" dirty="0"/>
              <a:t>William D. Young Institute for Advanced Manufacturing of Pharmaceuticals </a:t>
            </a:r>
          </a:p>
        </p:txBody>
      </p:sp>
      <p:sp>
        <p:nvSpPr>
          <p:cNvPr id="4" name="Slide Number Placeholder 3">
            <a:extLst>
              <a:ext uri="{FF2B5EF4-FFF2-40B4-BE49-F238E27FC236}">
                <a16:creationId xmlns:a16="http://schemas.microsoft.com/office/drawing/2014/main" id="{03761C35-4F00-4D1C-830C-E5895B080D84}"/>
              </a:ext>
            </a:extLst>
          </p:cNvPr>
          <p:cNvSpPr>
            <a:spLocks noGrp="1"/>
          </p:cNvSpPr>
          <p:nvPr>
            <p:ph type="sldNum" sz="quarter" idx="12"/>
          </p:nvPr>
        </p:nvSpPr>
        <p:spPr/>
        <p:txBody>
          <a:bodyPr/>
          <a:lstStyle/>
          <a:p>
            <a:pPr algn="l"/>
            <a:fld id="{F534689C-D6A4-4BEC-8BE3-12D271A80992}" type="slidenum">
              <a:rPr lang="en-US" smtClean="0"/>
              <a:pPr algn="l"/>
              <a:t>2</a:t>
            </a:fld>
            <a:endParaRPr lang="en-US" dirty="0"/>
          </a:p>
        </p:txBody>
      </p:sp>
      <p:pic>
        <p:nvPicPr>
          <p:cNvPr id="18" name="Picture 17">
            <a:extLst>
              <a:ext uri="{FF2B5EF4-FFF2-40B4-BE49-F238E27FC236}">
                <a16:creationId xmlns:a16="http://schemas.microsoft.com/office/drawing/2014/main" id="{1E963029-01C2-713C-19C6-A449D6B697D2}"/>
              </a:ext>
            </a:extLst>
          </p:cNvPr>
          <p:cNvPicPr>
            <a:picLocks noChangeAspect="1"/>
          </p:cNvPicPr>
          <p:nvPr/>
        </p:nvPicPr>
        <p:blipFill>
          <a:blip r:embed="rId2"/>
          <a:stretch>
            <a:fillRect/>
          </a:stretch>
        </p:blipFill>
        <p:spPr>
          <a:xfrm>
            <a:off x="2351743" y="6014566"/>
            <a:ext cx="3454400" cy="368158"/>
          </a:xfrm>
          <a:prstGeom prst="rect">
            <a:avLst/>
          </a:prstGeom>
        </p:spPr>
      </p:pic>
      <p:pic>
        <p:nvPicPr>
          <p:cNvPr id="2" name="Picture 1">
            <a:extLst>
              <a:ext uri="{FF2B5EF4-FFF2-40B4-BE49-F238E27FC236}">
                <a16:creationId xmlns:a16="http://schemas.microsoft.com/office/drawing/2014/main" id="{E0A35943-FD12-7F43-9398-283492786254}"/>
              </a:ext>
            </a:extLst>
          </p:cNvPr>
          <p:cNvPicPr>
            <a:picLocks noChangeAspect="1"/>
          </p:cNvPicPr>
          <p:nvPr/>
        </p:nvPicPr>
        <p:blipFill rotWithShape="1">
          <a:blip r:embed="rId3"/>
          <a:srcRect t="6115"/>
          <a:stretch/>
        </p:blipFill>
        <p:spPr>
          <a:xfrm>
            <a:off x="5151189" y="1105990"/>
            <a:ext cx="4381695" cy="2150794"/>
          </a:xfrm>
          <a:prstGeom prst="rect">
            <a:avLst/>
          </a:prstGeom>
          <a:effectLst>
            <a:outerShdw blurRad="50800" dist="38100" dir="2700000" algn="tl" rotWithShape="0">
              <a:prstClr val="black">
                <a:alpha val="40000"/>
              </a:prstClr>
            </a:outerShdw>
          </a:effectLst>
        </p:spPr>
      </p:pic>
      <p:sp>
        <p:nvSpPr>
          <p:cNvPr id="13" name="Date">
            <a:extLst>
              <a:ext uri="{FF2B5EF4-FFF2-40B4-BE49-F238E27FC236}">
                <a16:creationId xmlns:a16="http://schemas.microsoft.com/office/drawing/2014/main" id="{9EFF8CAF-8A47-4286-A39A-062141F1D8B9}"/>
              </a:ext>
            </a:extLst>
          </p:cNvPr>
          <p:cNvSpPr>
            <a:spLocks noGrp="1"/>
          </p:cNvSpPr>
          <p:nvPr>
            <p:ph type="dt" sz="half" idx="10"/>
          </p:nvPr>
        </p:nvSpPr>
        <p:spPr>
          <a:xfrm>
            <a:off x="8408127" y="6220740"/>
            <a:ext cx="818671" cy="323968"/>
          </a:xfrm>
        </p:spPr>
        <p:txBody>
          <a:bodyPr/>
          <a:lstStyle/>
          <a:p>
            <a:r>
              <a:rPr lang="en-US" dirty="0"/>
              <a:t>12/1/2022</a:t>
            </a:r>
          </a:p>
        </p:txBody>
      </p:sp>
      <p:pic>
        <p:nvPicPr>
          <p:cNvPr id="14" name="Picture 13">
            <a:extLst>
              <a:ext uri="{FF2B5EF4-FFF2-40B4-BE49-F238E27FC236}">
                <a16:creationId xmlns:a16="http://schemas.microsoft.com/office/drawing/2014/main" id="{245C63B0-CAC8-2349-8741-F2329A8BE52D}"/>
              </a:ext>
            </a:extLst>
          </p:cNvPr>
          <p:cNvPicPr>
            <a:picLocks noChangeAspect="1"/>
          </p:cNvPicPr>
          <p:nvPr/>
        </p:nvPicPr>
        <p:blipFill>
          <a:blip r:embed="rId4"/>
          <a:stretch>
            <a:fillRect/>
          </a:stretch>
        </p:blipFill>
        <p:spPr>
          <a:xfrm>
            <a:off x="1809756" y="1222731"/>
            <a:ext cx="2150794" cy="2150794"/>
          </a:xfrm>
          <a:prstGeom prst="rect">
            <a:avLst/>
          </a:prstGeom>
        </p:spPr>
      </p:pic>
      <p:sp>
        <p:nvSpPr>
          <p:cNvPr id="15" name="TextBox 14">
            <a:extLst>
              <a:ext uri="{FF2B5EF4-FFF2-40B4-BE49-F238E27FC236}">
                <a16:creationId xmlns:a16="http://schemas.microsoft.com/office/drawing/2014/main" id="{CCE8654B-BCCE-C943-95E1-1BB3021D2792}"/>
              </a:ext>
            </a:extLst>
          </p:cNvPr>
          <p:cNvSpPr txBox="1"/>
          <p:nvPr/>
        </p:nvSpPr>
        <p:spPr>
          <a:xfrm>
            <a:off x="1675064" y="3428662"/>
            <a:ext cx="4570973" cy="1769715"/>
          </a:xfrm>
          <a:prstGeom prst="rect">
            <a:avLst/>
          </a:prstGeom>
          <a:solidFill>
            <a:schemeClr val="accent4"/>
          </a:solidFill>
        </p:spPr>
        <p:txBody>
          <a:bodyPr wrap="square" rtlCol="0">
            <a:spAutoFit/>
          </a:bodyPr>
          <a:lstStyle/>
          <a:p>
            <a:pPr marL="228600" marR="73025" indent="-228600"/>
            <a:r>
              <a:rPr lang="en-US" b="1" dirty="0">
                <a:solidFill>
                  <a:srgbClr val="201F1E"/>
                </a:solidFill>
                <a:latin typeface="Calibri" panose="020F0502020204030204" pitchFamily="34" charset="0"/>
                <a:cs typeface="Calibri" panose="020F0502020204030204" pitchFamily="34" charset="0"/>
              </a:rPr>
              <a:t>Dr. Bill Young </a:t>
            </a:r>
            <a:r>
              <a:rPr lang="en-US" dirty="0">
                <a:solidFill>
                  <a:srgbClr val="201F1E"/>
                </a:solidFill>
                <a:latin typeface="Calibri" panose="020F0502020204030204" pitchFamily="34" charset="0"/>
                <a:cs typeface="Calibri" panose="020F0502020204030204" pitchFamily="34" charset="0"/>
              </a:rPr>
              <a:t>(BS CHE’66)</a:t>
            </a:r>
            <a:r>
              <a:rPr lang="en-US" b="1" dirty="0">
                <a:solidFill>
                  <a:srgbClr val="201F1E"/>
                </a:solidFill>
                <a:latin typeface="Calibri" panose="020F0502020204030204" pitchFamily="34" charset="0"/>
                <a:cs typeface="Calibri" panose="020F0502020204030204" pitchFamily="34" charset="0"/>
              </a:rPr>
              <a:t> </a:t>
            </a:r>
            <a:r>
              <a:rPr lang="en-US" dirty="0">
                <a:solidFill>
                  <a:srgbClr val="201F1E"/>
                </a:solidFill>
                <a:latin typeface="Calibri" panose="020F0502020204030204" pitchFamily="34" charset="0"/>
                <a:cs typeface="Calibri" panose="020F0502020204030204" pitchFamily="34" charset="0"/>
              </a:rPr>
              <a:t>Career Highlights</a:t>
            </a:r>
            <a:r>
              <a:rPr lang="en-US" b="1" dirty="0">
                <a:solidFill>
                  <a:srgbClr val="201F1E"/>
                </a:solidFill>
                <a:latin typeface="Calibri" panose="020F0502020204030204" pitchFamily="34" charset="0"/>
                <a:cs typeface="Calibri" panose="020F0502020204030204" pitchFamily="34" charset="0"/>
              </a:rPr>
              <a:t>: </a:t>
            </a:r>
          </a:p>
          <a:p>
            <a:pPr marL="228600" marR="73025" indent="-228600"/>
            <a:endParaRPr lang="en-US" sz="1300" b="1" dirty="0">
              <a:solidFill>
                <a:srgbClr val="201F1E"/>
              </a:solidFill>
              <a:latin typeface="Calibri" panose="020F0502020204030204" pitchFamily="34" charset="0"/>
              <a:cs typeface="Calibri" panose="020F0502020204030204" pitchFamily="34" charset="0"/>
            </a:endParaRPr>
          </a:p>
          <a:p>
            <a:pPr marL="228600" marR="73025" indent="-228600"/>
            <a:r>
              <a:rPr lang="en-US" sz="1300" b="1" dirty="0">
                <a:solidFill>
                  <a:srgbClr val="201F1E"/>
                </a:solidFill>
                <a:latin typeface="Calibri" panose="020F0502020204030204" pitchFamily="34" charset="0"/>
                <a:cs typeface="Calibri" panose="020F0502020204030204" pitchFamily="34" charset="0"/>
              </a:rPr>
              <a:t>2009 – Present: </a:t>
            </a:r>
            <a:r>
              <a:rPr lang="en-US" sz="1300" dirty="0">
                <a:solidFill>
                  <a:srgbClr val="201F1E"/>
                </a:solidFill>
                <a:latin typeface="Calibri" panose="020F0502020204030204" pitchFamily="34" charset="0"/>
                <a:cs typeface="Calibri" panose="020F0502020204030204" pitchFamily="34" charset="0"/>
              </a:rPr>
              <a:t>Senior Advisor, Blackstone Life Sciences</a:t>
            </a:r>
          </a:p>
          <a:p>
            <a:pPr marL="228600" marR="73025" indent="-228600"/>
            <a:r>
              <a:rPr lang="en-US" sz="1300" b="1" dirty="0">
                <a:solidFill>
                  <a:srgbClr val="201F1E"/>
                </a:solidFill>
                <a:latin typeface="Calibri" panose="020F0502020204030204" pitchFamily="34" charset="0"/>
                <a:cs typeface="Calibri" panose="020F0502020204030204" pitchFamily="34" charset="0"/>
              </a:rPr>
              <a:t>2010 – 2014</a:t>
            </a:r>
            <a:r>
              <a:rPr lang="en-US" sz="1300" dirty="0">
                <a:solidFill>
                  <a:srgbClr val="201F1E"/>
                </a:solidFill>
                <a:latin typeface="Calibri" panose="020F0502020204030204" pitchFamily="34" charset="0"/>
                <a:cs typeface="Calibri" panose="020F0502020204030204" pitchFamily="34" charset="0"/>
              </a:rPr>
              <a:t>: Chairman of the Board, Biogen-IDEC </a:t>
            </a:r>
          </a:p>
          <a:p>
            <a:pPr marL="228600" marR="73025" indent="-228600"/>
            <a:r>
              <a:rPr lang="en-US" sz="1300" b="1" dirty="0">
                <a:solidFill>
                  <a:srgbClr val="201F1E"/>
                </a:solidFill>
                <a:latin typeface="Calibri" panose="020F0502020204030204" pitchFamily="34" charset="0"/>
                <a:cs typeface="Calibri" panose="020F0502020204030204" pitchFamily="34" charset="0"/>
              </a:rPr>
              <a:t>1999 – 2009</a:t>
            </a:r>
            <a:r>
              <a:rPr lang="en-US" sz="1300" dirty="0">
                <a:solidFill>
                  <a:srgbClr val="201F1E"/>
                </a:solidFill>
                <a:latin typeface="Calibri" panose="020F0502020204030204" pitchFamily="34" charset="0"/>
                <a:cs typeface="Calibri" panose="020F0502020204030204" pitchFamily="34" charset="0"/>
              </a:rPr>
              <a:t>: CEO Monogram Biosciences</a:t>
            </a:r>
          </a:p>
          <a:p>
            <a:pPr marL="228600" marR="73025" indent="-228600"/>
            <a:r>
              <a:rPr lang="en-US" sz="1300" b="1" dirty="0">
                <a:solidFill>
                  <a:srgbClr val="201F1E"/>
                </a:solidFill>
                <a:latin typeface="Calibri" panose="020F0502020204030204" pitchFamily="34" charset="0"/>
                <a:cs typeface="Calibri" panose="020F0502020204030204" pitchFamily="34" charset="0"/>
              </a:rPr>
              <a:t>1980 – 1999</a:t>
            </a:r>
            <a:r>
              <a:rPr lang="en-US" sz="1300" dirty="0">
                <a:solidFill>
                  <a:srgbClr val="201F1E"/>
                </a:solidFill>
                <a:latin typeface="Calibri" panose="020F0502020204030204" pitchFamily="34" charset="0"/>
                <a:cs typeface="Calibri" panose="020F0502020204030204" pitchFamily="34" charset="0"/>
              </a:rPr>
              <a:t>: COO Genentech, inaugural VP Manufacturing </a:t>
            </a:r>
          </a:p>
          <a:p>
            <a:pPr marL="228600" marR="73025" indent="-228600"/>
            <a:r>
              <a:rPr lang="en-US" sz="1300" b="1" dirty="0">
                <a:solidFill>
                  <a:srgbClr val="201F1E"/>
                </a:solidFill>
                <a:latin typeface="Calibri" panose="020F0502020204030204" pitchFamily="34" charset="0"/>
                <a:cs typeface="Calibri" panose="020F0502020204030204" pitchFamily="34" charset="0"/>
              </a:rPr>
              <a:t>1993: </a:t>
            </a:r>
            <a:r>
              <a:rPr lang="en-US" sz="1300" dirty="0">
                <a:solidFill>
                  <a:srgbClr val="201F1E"/>
                </a:solidFill>
                <a:latin typeface="Calibri" panose="020F0502020204030204" pitchFamily="34" charset="0"/>
                <a:cs typeface="Calibri" panose="020F0502020204030204" pitchFamily="34" charset="0"/>
              </a:rPr>
              <a:t>Election to the National Academy of Engineering</a:t>
            </a:r>
            <a:endParaRPr lang="en-US" sz="1300" i="1" dirty="0">
              <a:solidFill>
                <a:srgbClr val="201F1E"/>
              </a:solidFill>
              <a:latin typeface="Calibri" panose="020F0502020204030204" pitchFamily="34" charset="0"/>
              <a:cs typeface="Calibri" panose="020F0502020204030204" pitchFamily="34" charset="0"/>
            </a:endParaRPr>
          </a:p>
          <a:p>
            <a:pPr marL="228600" marR="73025" indent="-228600"/>
            <a:r>
              <a:rPr lang="en-US" sz="1300" b="1" dirty="0">
                <a:solidFill>
                  <a:srgbClr val="201F1E"/>
                </a:solidFill>
                <a:latin typeface="Calibri" panose="020F0502020204030204" pitchFamily="34" charset="0"/>
                <a:cs typeface="Calibri" panose="020F0502020204030204" pitchFamily="34" charset="0"/>
              </a:rPr>
              <a:t>1966 – 1980</a:t>
            </a:r>
            <a:r>
              <a:rPr lang="en-US" sz="1300" dirty="0">
                <a:solidFill>
                  <a:srgbClr val="201F1E"/>
                </a:solidFill>
                <a:latin typeface="Calibri" panose="020F0502020204030204" pitchFamily="34" charset="0"/>
                <a:cs typeface="Calibri" panose="020F0502020204030204" pitchFamily="34" charset="0"/>
              </a:rPr>
              <a:t>: Various roles at Eli Lilly including VP Engineering</a:t>
            </a:r>
          </a:p>
        </p:txBody>
      </p:sp>
      <p:sp>
        <p:nvSpPr>
          <p:cNvPr id="12" name="TextBox 11">
            <a:extLst>
              <a:ext uri="{FF2B5EF4-FFF2-40B4-BE49-F238E27FC236}">
                <a16:creationId xmlns:a16="http://schemas.microsoft.com/office/drawing/2014/main" id="{C04F5C9D-4641-47DD-ACAF-CD7D596B22E8}"/>
              </a:ext>
            </a:extLst>
          </p:cNvPr>
          <p:cNvSpPr txBox="1"/>
          <p:nvPr/>
        </p:nvSpPr>
        <p:spPr>
          <a:xfrm>
            <a:off x="6032940" y="3311921"/>
            <a:ext cx="3774449" cy="2477601"/>
          </a:xfrm>
          <a:prstGeom prst="rect">
            <a:avLst/>
          </a:prstGeom>
          <a:noFill/>
        </p:spPr>
        <p:txBody>
          <a:bodyPr wrap="square" rtlCol="0">
            <a:spAutoFit/>
          </a:bodyPr>
          <a:lstStyle/>
          <a:p>
            <a:r>
              <a:rPr lang="en-US" sz="1500" i="1" dirty="0">
                <a:solidFill>
                  <a:schemeClr val="bg1"/>
                </a:solidFill>
              </a:rPr>
              <a:t>Formally approved by Board of Trustees on June 10, 2022 </a:t>
            </a:r>
          </a:p>
          <a:p>
            <a:endParaRPr lang="en-US" sz="1500" i="1" dirty="0">
              <a:solidFill>
                <a:schemeClr val="bg1"/>
              </a:solidFill>
            </a:endParaRPr>
          </a:p>
          <a:p>
            <a:r>
              <a:rPr lang="en-US" sz="1600" i="1" dirty="0">
                <a:solidFill>
                  <a:srgbClr val="A38337"/>
                </a:solidFill>
              </a:rPr>
              <a:t>Young Institute Mission: To </a:t>
            </a:r>
            <a:r>
              <a:rPr lang="en-US" sz="1600" b="1" i="1" dirty="0">
                <a:solidFill>
                  <a:srgbClr val="A38337"/>
                </a:solidFill>
              </a:rPr>
              <a:t>advance pharmaceutical manufacturing </a:t>
            </a:r>
            <a:r>
              <a:rPr lang="en-US" sz="1600" i="1" dirty="0">
                <a:solidFill>
                  <a:srgbClr val="A38337"/>
                </a:solidFill>
              </a:rPr>
              <a:t>through</a:t>
            </a:r>
            <a:r>
              <a:rPr lang="en-US" sz="1600" b="1" i="1" dirty="0">
                <a:solidFill>
                  <a:srgbClr val="A38337"/>
                </a:solidFill>
              </a:rPr>
              <a:t> discoveries </a:t>
            </a:r>
            <a:r>
              <a:rPr lang="en-US" sz="1600" i="1" dirty="0">
                <a:solidFill>
                  <a:srgbClr val="A38337"/>
                </a:solidFill>
              </a:rPr>
              <a:t>and </a:t>
            </a:r>
            <a:r>
              <a:rPr lang="en-US" sz="1600" b="1" i="1" dirty="0">
                <a:solidFill>
                  <a:srgbClr val="A38337"/>
                </a:solidFill>
              </a:rPr>
              <a:t>workforce development </a:t>
            </a:r>
            <a:r>
              <a:rPr lang="en-US" sz="1600" i="1" dirty="0">
                <a:solidFill>
                  <a:srgbClr val="A38337"/>
                </a:solidFill>
              </a:rPr>
              <a:t>for the benefit of the Indiana and the nation.</a:t>
            </a:r>
          </a:p>
          <a:p>
            <a:endParaRPr lang="en-US" sz="1500" i="1" dirty="0">
              <a:solidFill>
                <a:schemeClr val="bg1"/>
              </a:solidFill>
            </a:endParaRPr>
          </a:p>
          <a:p>
            <a:endParaRPr lang="en-US" sz="1500" i="1" dirty="0">
              <a:solidFill>
                <a:srgbClr val="A38337"/>
              </a:solidFill>
            </a:endParaRPr>
          </a:p>
        </p:txBody>
      </p:sp>
    </p:spTree>
    <p:extLst>
      <p:ext uri="{BB962C8B-B14F-4D97-AF65-F5344CB8AC3E}">
        <p14:creationId xmlns:p14="http://schemas.microsoft.com/office/powerpoint/2010/main" val="3360540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F9E3-8324-4FEE-AED1-4815B414B15E}"/>
              </a:ext>
            </a:extLst>
          </p:cNvPr>
          <p:cNvSpPr>
            <a:spLocks noGrp="1"/>
          </p:cNvSpPr>
          <p:nvPr>
            <p:ph type="ctrTitle"/>
          </p:nvPr>
        </p:nvSpPr>
        <p:spPr>
          <a:xfrm>
            <a:off x="2439054" y="16406"/>
            <a:ext cx="6925732" cy="512448"/>
          </a:xfrm>
        </p:spPr>
        <p:txBody>
          <a:bodyPr>
            <a:normAutofit fontScale="90000"/>
          </a:bodyPr>
          <a:lstStyle/>
          <a:p>
            <a:r>
              <a:rPr lang="en-US" b="1" dirty="0"/>
              <a:t>Young Institute for Advanced Manufacturing of Pharmaceuticals Institute (AMP) </a:t>
            </a:r>
          </a:p>
        </p:txBody>
      </p:sp>
      <p:sp>
        <p:nvSpPr>
          <p:cNvPr id="4" name="Slide Number Placeholder 3">
            <a:extLst>
              <a:ext uri="{FF2B5EF4-FFF2-40B4-BE49-F238E27FC236}">
                <a16:creationId xmlns:a16="http://schemas.microsoft.com/office/drawing/2014/main" id="{FD617C53-178B-48E5-8EC6-56AD2A980E8B}"/>
              </a:ext>
            </a:extLst>
          </p:cNvPr>
          <p:cNvSpPr>
            <a:spLocks noGrp="1"/>
          </p:cNvSpPr>
          <p:nvPr>
            <p:ph type="sldNum" sz="quarter" idx="12"/>
          </p:nvPr>
        </p:nvSpPr>
        <p:spPr/>
        <p:txBody>
          <a:bodyPr/>
          <a:lstStyle/>
          <a:p>
            <a:pPr algn="l"/>
            <a:fld id="{F534689C-D6A4-4BEC-8BE3-12D271A80992}" type="slidenum">
              <a:rPr lang="en-US" smtClean="0"/>
              <a:pPr algn="l"/>
              <a:t>3</a:t>
            </a:fld>
            <a:endParaRPr lang="en-US" dirty="0"/>
          </a:p>
        </p:txBody>
      </p:sp>
      <p:pic>
        <p:nvPicPr>
          <p:cNvPr id="12" name="Picture 11">
            <a:extLst>
              <a:ext uri="{FF2B5EF4-FFF2-40B4-BE49-F238E27FC236}">
                <a16:creationId xmlns:a16="http://schemas.microsoft.com/office/drawing/2014/main" id="{671F385C-B23F-DC49-C85C-EA5F1DDF35AF}"/>
              </a:ext>
            </a:extLst>
          </p:cNvPr>
          <p:cNvPicPr>
            <a:picLocks noChangeAspect="1"/>
          </p:cNvPicPr>
          <p:nvPr/>
        </p:nvPicPr>
        <p:blipFill>
          <a:blip r:embed="rId2"/>
          <a:stretch>
            <a:fillRect/>
          </a:stretch>
        </p:blipFill>
        <p:spPr>
          <a:xfrm>
            <a:off x="2351743" y="6014566"/>
            <a:ext cx="3454400" cy="368158"/>
          </a:xfrm>
          <a:prstGeom prst="rect">
            <a:avLst/>
          </a:prstGeom>
        </p:spPr>
      </p:pic>
      <p:sp>
        <p:nvSpPr>
          <p:cNvPr id="13" name="Content Placeholder 2">
            <a:extLst>
              <a:ext uri="{FF2B5EF4-FFF2-40B4-BE49-F238E27FC236}">
                <a16:creationId xmlns:a16="http://schemas.microsoft.com/office/drawing/2014/main" id="{C94B79DC-F822-4E44-86AF-AE428899FA59}"/>
              </a:ext>
            </a:extLst>
          </p:cNvPr>
          <p:cNvSpPr>
            <a:spLocks noGrp="1"/>
          </p:cNvSpPr>
          <p:nvPr/>
        </p:nvSpPr>
        <p:spPr>
          <a:xfrm>
            <a:off x="4314865" y="2572846"/>
            <a:ext cx="4106046" cy="2810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 </a:t>
            </a:r>
            <a:r>
              <a:rPr lang="en-US" sz="2000" dirty="0"/>
              <a:t>Value added for:</a:t>
            </a:r>
          </a:p>
          <a:p>
            <a:r>
              <a:rPr lang="en-US" sz="1800" b="1" dirty="0"/>
              <a:t>Indiana and the Midwest</a:t>
            </a:r>
            <a:endParaRPr lang="en-US" sz="1800" dirty="0"/>
          </a:p>
          <a:p>
            <a:r>
              <a:rPr lang="en-US" sz="1800" b="1" dirty="0"/>
              <a:t>Industry</a:t>
            </a:r>
            <a:endParaRPr lang="en-US" sz="1800" dirty="0"/>
          </a:p>
          <a:p>
            <a:r>
              <a:rPr lang="en-US" sz="1800" b="1" dirty="0"/>
              <a:t>Government</a:t>
            </a:r>
            <a:endParaRPr lang="en-US" sz="1800" dirty="0"/>
          </a:p>
          <a:p>
            <a:r>
              <a:rPr lang="en-US" sz="1800" b="1" dirty="0"/>
              <a:t>Purdue and regional higher ed partners</a:t>
            </a:r>
            <a:endParaRPr lang="en-US" sz="1800" dirty="0"/>
          </a:p>
        </p:txBody>
      </p:sp>
      <p:sp>
        <p:nvSpPr>
          <p:cNvPr id="14" name="TextBox 4">
            <a:extLst>
              <a:ext uri="{FF2B5EF4-FFF2-40B4-BE49-F238E27FC236}">
                <a16:creationId xmlns:a16="http://schemas.microsoft.com/office/drawing/2014/main" id="{0C246435-A4AA-4560-B0B3-6C48AF259F7E}"/>
              </a:ext>
            </a:extLst>
          </p:cNvPr>
          <p:cNvSpPr txBox="1"/>
          <p:nvPr/>
        </p:nvSpPr>
        <p:spPr>
          <a:xfrm>
            <a:off x="2266950" y="1103058"/>
            <a:ext cx="76581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1" dirty="0">
                <a:solidFill>
                  <a:srgbClr val="A38337"/>
                </a:solidFill>
              </a:rPr>
              <a:t>The AMP Institute leverages Purdue </a:t>
            </a:r>
            <a:r>
              <a:rPr lang="en-US" sz="1600" b="1" i="1" dirty="0">
                <a:solidFill>
                  <a:srgbClr val="A38337"/>
                </a:solidFill>
              </a:rPr>
              <a:t>strength and expertise </a:t>
            </a:r>
            <a:r>
              <a:rPr lang="en-US" sz="1600" i="1" dirty="0">
                <a:solidFill>
                  <a:srgbClr val="A38337"/>
                </a:solidFill>
              </a:rPr>
              <a:t>to support innovative industry-academic collaboration, </a:t>
            </a:r>
            <a:r>
              <a:rPr lang="en-US" sz="1600" b="1" i="1" dirty="0">
                <a:solidFill>
                  <a:srgbClr val="A38337"/>
                </a:solidFill>
              </a:rPr>
              <a:t>advance research </a:t>
            </a:r>
            <a:r>
              <a:rPr lang="en-US" sz="1600" i="1" dirty="0">
                <a:solidFill>
                  <a:srgbClr val="A38337"/>
                </a:solidFill>
              </a:rPr>
              <a:t>and </a:t>
            </a:r>
            <a:r>
              <a:rPr lang="en-US" sz="1600" b="1" i="1" dirty="0">
                <a:solidFill>
                  <a:srgbClr val="A38337"/>
                </a:solidFill>
              </a:rPr>
              <a:t>foster workforce development </a:t>
            </a:r>
            <a:r>
              <a:rPr lang="en-US" sz="1600" i="1" dirty="0">
                <a:solidFill>
                  <a:srgbClr val="A38337"/>
                </a:solidFill>
              </a:rPr>
              <a:t>in life science manufacturing for the benefit of the state and nation.</a:t>
            </a:r>
          </a:p>
        </p:txBody>
      </p:sp>
      <p:grpSp>
        <p:nvGrpSpPr>
          <p:cNvPr id="16" name="Group 15">
            <a:extLst>
              <a:ext uri="{FF2B5EF4-FFF2-40B4-BE49-F238E27FC236}">
                <a16:creationId xmlns:a16="http://schemas.microsoft.com/office/drawing/2014/main" id="{3B83D3B7-43FD-404A-8E7B-84BBABBA6895}"/>
              </a:ext>
            </a:extLst>
          </p:cNvPr>
          <p:cNvGrpSpPr/>
          <p:nvPr/>
        </p:nvGrpSpPr>
        <p:grpSpPr>
          <a:xfrm>
            <a:off x="2266951" y="2572846"/>
            <a:ext cx="1857375" cy="1346626"/>
            <a:chOff x="1269109" y="2437296"/>
            <a:chExt cx="2676375" cy="1848499"/>
          </a:xfrm>
        </p:grpSpPr>
        <p:cxnSp>
          <p:nvCxnSpPr>
            <p:cNvPr id="31" name="Straight Connector 30">
              <a:extLst>
                <a:ext uri="{FF2B5EF4-FFF2-40B4-BE49-F238E27FC236}">
                  <a16:creationId xmlns:a16="http://schemas.microsoft.com/office/drawing/2014/main" id="{19A12806-E912-43A8-85DE-BF7A8EAFBBB9}"/>
                </a:ext>
              </a:extLst>
            </p:cNvPr>
            <p:cNvCxnSpPr>
              <a:cxnSpLocks/>
            </p:cNvCxnSpPr>
            <p:nvPr/>
          </p:nvCxnSpPr>
          <p:spPr>
            <a:xfrm>
              <a:off x="2713703" y="3471907"/>
              <a:ext cx="1231781" cy="26754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32" name="Picture 31" descr="See the source image">
              <a:extLst>
                <a:ext uri="{FF2B5EF4-FFF2-40B4-BE49-F238E27FC236}">
                  <a16:creationId xmlns:a16="http://schemas.microsoft.com/office/drawing/2014/main" id="{0327CDAC-0E06-420B-A467-ED3930E26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109" y="2437296"/>
              <a:ext cx="1759771" cy="18484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A4E969E7-326F-41B5-AC4B-CBDCF1B1ABC4}"/>
              </a:ext>
            </a:extLst>
          </p:cNvPr>
          <p:cNvGrpSpPr/>
          <p:nvPr/>
        </p:nvGrpSpPr>
        <p:grpSpPr>
          <a:xfrm>
            <a:off x="7645182" y="2181654"/>
            <a:ext cx="1622452" cy="1601720"/>
            <a:chOff x="7478191" y="2308819"/>
            <a:chExt cx="2133313" cy="1772784"/>
          </a:xfrm>
        </p:grpSpPr>
        <p:cxnSp>
          <p:nvCxnSpPr>
            <p:cNvPr id="29" name="Straight Connector 28">
              <a:extLst>
                <a:ext uri="{FF2B5EF4-FFF2-40B4-BE49-F238E27FC236}">
                  <a16:creationId xmlns:a16="http://schemas.microsoft.com/office/drawing/2014/main" id="{53B4ECC0-7550-4EB7-AF26-7450693BAC71}"/>
                </a:ext>
              </a:extLst>
            </p:cNvPr>
            <p:cNvCxnSpPr>
              <a:cxnSpLocks/>
            </p:cNvCxnSpPr>
            <p:nvPr/>
          </p:nvCxnSpPr>
          <p:spPr>
            <a:xfrm flipV="1">
              <a:off x="7478191" y="2967192"/>
              <a:ext cx="988800" cy="297119"/>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29" descr="See the source image">
              <a:extLst>
                <a:ext uri="{FF2B5EF4-FFF2-40B4-BE49-F238E27FC236}">
                  <a16:creationId xmlns:a16="http://schemas.microsoft.com/office/drawing/2014/main" id="{65FE4996-91B1-44E3-A9B9-83C3A5044ED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66991" y="2308819"/>
              <a:ext cx="1144513" cy="17727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D301AD41-3459-4B73-A11A-AE214179B1F2}"/>
              </a:ext>
            </a:extLst>
          </p:cNvPr>
          <p:cNvGrpSpPr/>
          <p:nvPr/>
        </p:nvGrpSpPr>
        <p:grpSpPr>
          <a:xfrm>
            <a:off x="1884738" y="3935381"/>
            <a:ext cx="2302067" cy="1475604"/>
            <a:chOff x="400197" y="4207071"/>
            <a:chExt cx="3545288" cy="2300004"/>
          </a:xfrm>
        </p:grpSpPr>
        <p:grpSp>
          <p:nvGrpSpPr>
            <p:cNvPr id="25" name="Group 24">
              <a:extLst>
                <a:ext uri="{FF2B5EF4-FFF2-40B4-BE49-F238E27FC236}">
                  <a16:creationId xmlns:a16="http://schemas.microsoft.com/office/drawing/2014/main" id="{1139141B-4DB8-4B38-AD6D-D1FD1E8D2333}"/>
                </a:ext>
              </a:extLst>
            </p:cNvPr>
            <p:cNvGrpSpPr/>
            <p:nvPr/>
          </p:nvGrpSpPr>
          <p:grpSpPr>
            <a:xfrm>
              <a:off x="400197" y="4663436"/>
              <a:ext cx="3239158" cy="1843639"/>
              <a:chOff x="527876" y="4384635"/>
              <a:chExt cx="3239158" cy="1843639"/>
            </a:xfrm>
          </p:grpSpPr>
          <p:pic>
            <p:nvPicPr>
              <p:cNvPr id="27" name="Picture 26" descr="See the source image">
                <a:extLst>
                  <a:ext uri="{FF2B5EF4-FFF2-40B4-BE49-F238E27FC236}">
                    <a16:creationId xmlns:a16="http://schemas.microsoft.com/office/drawing/2014/main" id="{C29A8986-DB61-431F-9DD9-81A2159544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26" y="4384635"/>
                <a:ext cx="1476308" cy="147630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See the source image">
                <a:extLst>
                  <a:ext uri="{FF2B5EF4-FFF2-40B4-BE49-F238E27FC236}">
                    <a16:creationId xmlns:a16="http://schemas.microsoft.com/office/drawing/2014/main" id="{5A3D3405-67CE-45CC-8847-4D8D83833F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76" y="5208805"/>
                <a:ext cx="1652682" cy="101946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6" name="Straight Connector 25">
              <a:extLst>
                <a:ext uri="{FF2B5EF4-FFF2-40B4-BE49-F238E27FC236}">
                  <a16:creationId xmlns:a16="http://schemas.microsoft.com/office/drawing/2014/main" id="{F92FCB42-5D12-4E58-8F68-850E87A13461}"/>
                </a:ext>
              </a:extLst>
            </p:cNvPr>
            <p:cNvCxnSpPr>
              <a:cxnSpLocks/>
            </p:cNvCxnSpPr>
            <p:nvPr/>
          </p:nvCxnSpPr>
          <p:spPr>
            <a:xfrm flipH="1">
              <a:off x="3329593" y="4207071"/>
              <a:ext cx="615892" cy="456365"/>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CFB3FD8-79B0-42F8-9AE7-9D9D6369BA0F}"/>
              </a:ext>
            </a:extLst>
          </p:cNvPr>
          <p:cNvGrpSpPr/>
          <p:nvPr/>
        </p:nvGrpSpPr>
        <p:grpSpPr>
          <a:xfrm>
            <a:off x="7147248" y="4421105"/>
            <a:ext cx="2777803" cy="1668056"/>
            <a:chOff x="6465054" y="4399572"/>
            <a:chExt cx="4372004" cy="2061501"/>
          </a:xfrm>
        </p:grpSpPr>
        <p:grpSp>
          <p:nvGrpSpPr>
            <p:cNvPr id="20" name="Group 19">
              <a:extLst>
                <a:ext uri="{FF2B5EF4-FFF2-40B4-BE49-F238E27FC236}">
                  <a16:creationId xmlns:a16="http://schemas.microsoft.com/office/drawing/2014/main" id="{6D0BC8B6-6C06-4A1D-A4B0-DACE0A012876}"/>
                </a:ext>
              </a:extLst>
            </p:cNvPr>
            <p:cNvGrpSpPr/>
            <p:nvPr/>
          </p:nvGrpSpPr>
          <p:grpSpPr>
            <a:xfrm>
              <a:off x="6465054" y="4399572"/>
              <a:ext cx="4372004" cy="2061501"/>
              <a:chOff x="6465054" y="4399572"/>
              <a:chExt cx="4372004" cy="2061501"/>
            </a:xfrm>
          </p:grpSpPr>
          <p:pic>
            <p:nvPicPr>
              <p:cNvPr id="22" name="Picture 21" descr="See the source image">
                <a:extLst>
                  <a:ext uri="{FF2B5EF4-FFF2-40B4-BE49-F238E27FC236}">
                    <a16:creationId xmlns:a16="http://schemas.microsoft.com/office/drawing/2014/main" id="{5843578C-0834-4992-9E36-3028CB59F21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34823"/>
              <a:stretch/>
            </p:blipFill>
            <p:spPr bwMode="auto">
              <a:xfrm>
                <a:off x="9630635" y="4399572"/>
                <a:ext cx="1206423" cy="12037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See the source image">
                <a:extLst>
                  <a:ext uri="{FF2B5EF4-FFF2-40B4-BE49-F238E27FC236}">
                    <a16:creationId xmlns:a16="http://schemas.microsoft.com/office/drawing/2014/main" id="{1001E0DC-C7D8-45D7-9108-BE709566F7D1}"/>
                  </a:ext>
                </a:extLst>
              </p:cNvPr>
              <p:cNvPicPr>
                <a:picLocks noChangeAspect="1" noChangeArrowheads="1"/>
              </p:cNvPicPr>
              <p:nvPr/>
            </p:nvPicPr>
            <p:blipFill>
              <a:blip r:embed="rId8">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6465054" y="5071207"/>
                <a:ext cx="1834543" cy="1389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ee the source image">
                <a:extLst>
                  <a:ext uri="{FF2B5EF4-FFF2-40B4-BE49-F238E27FC236}">
                    <a16:creationId xmlns:a16="http://schemas.microsoft.com/office/drawing/2014/main" id="{15323AFD-5882-4A87-88CE-AD9EB26F52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99597" y="4861205"/>
                <a:ext cx="1206423" cy="120642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1" name="Straight Connector 20">
              <a:extLst>
                <a:ext uri="{FF2B5EF4-FFF2-40B4-BE49-F238E27FC236}">
                  <a16:creationId xmlns:a16="http://schemas.microsoft.com/office/drawing/2014/main" id="{70849A05-1011-4E09-B963-80E97336E314}"/>
                </a:ext>
              </a:extLst>
            </p:cNvPr>
            <p:cNvCxnSpPr>
              <a:cxnSpLocks/>
            </p:cNvCxnSpPr>
            <p:nvPr/>
          </p:nvCxnSpPr>
          <p:spPr>
            <a:xfrm>
              <a:off x="7896487" y="4663437"/>
              <a:ext cx="785397" cy="220126"/>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3598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D1344AD-0E69-6575-6AF9-ECC0BCB37751}"/>
              </a:ext>
            </a:extLst>
          </p:cNvPr>
          <p:cNvSpPr>
            <a:spLocks noGrp="1"/>
          </p:cNvSpPr>
          <p:nvPr>
            <p:ph type="ctrTitle"/>
          </p:nvPr>
        </p:nvSpPr>
        <p:spPr>
          <a:xfrm>
            <a:off x="1504670" y="437030"/>
            <a:ext cx="9234309" cy="498598"/>
          </a:xfrm>
        </p:spPr>
        <p:txBody>
          <a:bodyPr/>
          <a:lstStyle/>
          <a:p>
            <a:r>
              <a:rPr lang="en-US" dirty="0"/>
              <a:t>Workforce development ecosystem</a:t>
            </a:r>
          </a:p>
        </p:txBody>
      </p:sp>
      <p:sp>
        <p:nvSpPr>
          <p:cNvPr id="9" name="Text Placeholder 8">
            <a:extLst>
              <a:ext uri="{FF2B5EF4-FFF2-40B4-BE49-F238E27FC236}">
                <a16:creationId xmlns:a16="http://schemas.microsoft.com/office/drawing/2014/main" id="{BE0B8153-7860-98E0-A46C-057D1C6F52D3}"/>
              </a:ext>
            </a:extLst>
          </p:cNvPr>
          <p:cNvSpPr>
            <a:spLocks noGrp="1"/>
          </p:cNvSpPr>
          <p:nvPr>
            <p:ph type="body" sz="quarter" idx="14"/>
          </p:nvPr>
        </p:nvSpPr>
        <p:spPr>
          <a:xfrm>
            <a:off x="10415145" y="2789339"/>
            <a:ext cx="6368695" cy="3411537"/>
          </a:xfrm>
        </p:spPr>
        <p:txBody>
          <a:bodyPr>
            <a:normAutofit fontScale="47500" lnSpcReduction="20000"/>
          </a:bodyPr>
          <a:lstStyle/>
          <a:p>
            <a:r>
              <a:rPr lang="en-US" dirty="0">
                <a:solidFill>
                  <a:schemeClr val="accent4"/>
                </a:solidFill>
              </a:rPr>
              <a:t>Continuum of offerings from operator to technician to bachelors to </a:t>
            </a:r>
            <a:r>
              <a:rPr lang="en-US" dirty="0" err="1">
                <a:solidFill>
                  <a:schemeClr val="accent4"/>
                </a:solidFill>
              </a:rPr>
              <a:t>phd</a:t>
            </a:r>
            <a:r>
              <a:rPr lang="en-US" dirty="0">
                <a:solidFill>
                  <a:schemeClr val="accent4"/>
                </a:solidFill>
              </a:rPr>
              <a:t> (not all Purdue)</a:t>
            </a:r>
          </a:p>
          <a:p>
            <a:pPr lvl="1"/>
            <a:r>
              <a:rPr lang="en-US" dirty="0">
                <a:solidFill>
                  <a:schemeClr val="accent4"/>
                </a:solidFill>
              </a:rPr>
              <a:t>regional community college (ivy tech) for operator training</a:t>
            </a:r>
          </a:p>
          <a:p>
            <a:pPr lvl="1"/>
            <a:r>
              <a:rPr lang="en-US" dirty="0">
                <a:solidFill>
                  <a:schemeClr val="accent4"/>
                </a:solidFill>
              </a:rPr>
              <a:t>In addition to existing curriculum, new offering include</a:t>
            </a:r>
          </a:p>
          <a:p>
            <a:pPr lvl="2"/>
            <a:r>
              <a:rPr lang="en-US" dirty="0">
                <a:solidFill>
                  <a:schemeClr val="accent4"/>
                </a:solidFill>
              </a:rPr>
              <a:t>Pharma certificate w/ experiential requirement (2023)</a:t>
            </a:r>
          </a:p>
          <a:p>
            <a:pPr lvl="2"/>
            <a:r>
              <a:rPr lang="en-US" dirty="0">
                <a:solidFill>
                  <a:schemeClr val="accent4"/>
                </a:solidFill>
              </a:rPr>
              <a:t>Purdue online offering for upskilling professional employees (future)</a:t>
            </a:r>
          </a:p>
          <a:p>
            <a:r>
              <a:rPr lang="en-US" dirty="0">
                <a:solidFill>
                  <a:schemeClr val="accent4"/>
                </a:solidFill>
              </a:rPr>
              <a:t>Partner with state for training facilities –</a:t>
            </a:r>
          </a:p>
          <a:p>
            <a:pPr lvl="1"/>
            <a:r>
              <a:rPr lang="en-US" dirty="0">
                <a:solidFill>
                  <a:schemeClr val="accent4"/>
                </a:solidFill>
              </a:rPr>
              <a:t>Model after NIBRT, BTEC, others</a:t>
            </a:r>
          </a:p>
          <a:p>
            <a:pPr lvl="1"/>
            <a:r>
              <a:rPr lang="en-US" dirty="0">
                <a:solidFill>
                  <a:schemeClr val="accent4"/>
                </a:solidFill>
              </a:rPr>
              <a:t>Three locations along “hard tech corridor” - west Lafayette, Lebanon, and Indianapolis</a:t>
            </a:r>
          </a:p>
          <a:p>
            <a:r>
              <a:rPr lang="en-US" dirty="0">
                <a:solidFill>
                  <a:schemeClr val="accent4"/>
                </a:solidFill>
              </a:rPr>
              <a:t>What’s in the ecosystem</a:t>
            </a:r>
          </a:p>
          <a:p>
            <a:pPr lvl="1"/>
            <a:r>
              <a:rPr lang="en-US" dirty="0">
                <a:solidFill>
                  <a:schemeClr val="accent4"/>
                </a:solidFill>
              </a:rPr>
              <a:t>Programming</a:t>
            </a:r>
          </a:p>
          <a:p>
            <a:pPr lvl="2"/>
            <a:r>
              <a:rPr lang="en-US" dirty="0">
                <a:solidFill>
                  <a:schemeClr val="accent4"/>
                </a:solidFill>
              </a:rPr>
              <a:t>Ivy tech curriculum</a:t>
            </a:r>
          </a:p>
          <a:p>
            <a:pPr lvl="2"/>
            <a:r>
              <a:rPr lang="en-US" dirty="0">
                <a:solidFill>
                  <a:schemeClr val="accent4"/>
                </a:solidFill>
              </a:rPr>
              <a:t>BS degree programs</a:t>
            </a:r>
          </a:p>
          <a:p>
            <a:pPr lvl="2"/>
            <a:r>
              <a:rPr lang="en-US" dirty="0">
                <a:solidFill>
                  <a:schemeClr val="accent4"/>
                </a:solidFill>
              </a:rPr>
              <a:t>Pharma certificate</a:t>
            </a:r>
          </a:p>
          <a:p>
            <a:pPr lvl="2"/>
            <a:r>
              <a:rPr lang="en-US" dirty="0">
                <a:solidFill>
                  <a:schemeClr val="accent4"/>
                </a:solidFill>
              </a:rPr>
              <a:t>Professional degrees – PharmD, DVM, </a:t>
            </a:r>
            <a:r>
              <a:rPr lang="en-US" dirty="0" err="1">
                <a:solidFill>
                  <a:schemeClr val="accent4"/>
                </a:solidFill>
              </a:rPr>
              <a:t>phD</a:t>
            </a:r>
            <a:r>
              <a:rPr lang="en-US" dirty="0">
                <a:solidFill>
                  <a:schemeClr val="accent4"/>
                </a:solidFill>
              </a:rPr>
              <a:t>, professional masters</a:t>
            </a:r>
          </a:p>
          <a:p>
            <a:pPr lvl="2"/>
            <a:r>
              <a:rPr lang="en-US" dirty="0">
                <a:solidFill>
                  <a:schemeClr val="accent4"/>
                </a:solidFill>
              </a:rPr>
              <a:t>Research -&gt; specialized expertise</a:t>
            </a:r>
          </a:p>
          <a:p>
            <a:pPr lvl="2"/>
            <a:r>
              <a:rPr lang="en-US" dirty="0">
                <a:solidFill>
                  <a:schemeClr val="accent4"/>
                </a:solidFill>
              </a:rPr>
              <a:t>Purdue Online – professional development</a:t>
            </a:r>
          </a:p>
          <a:p>
            <a:r>
              <a:rPr lang="en-US" dirty="0">
                <a:solidFill>
                  <a:schemeClr val="accent4"/>
                </a:solidFill>
              </a:rPr>
              <a:t>Facilities</a:t>
            </a:r>
          </a:p>
          <a:p>
            <a:pPr lvl="1"/>
            <a:endParaRPr lang="en-US" dirty="0">
              <a:solidFill>
                <a:schemeClr val="accent4"/>
              </a:solidFill>
            </a:endParaRPr>
          </a:p>
          <a:p>
            <a:pPr lvl="1"/>
            <a:endParaRPr lang="en-US" dirty="0">
              <a:solidFill>
                <a:schemeClr val="accent4"/>
              </a:solidFill>
            </a:endParaRPr>
          </a:p>
        </p:txBody>
      </p:sp>
      <p:sp>
        <p:nvSpPr>
          <p:cNvPr id="5" name="Date Placeholder 4">
            <a:extLst>
              <a:ext uri="{FF2B5EF4-FFF2-40B4-BE49-F238E27FC236}">
                <a16:creationId xmlns:a16="http://schemas.microsoft.com/office/drawing/2014/main" id="{532E09BE-1E2F-AEC3-61B7-B4433218A6DE}"/>
              </a:ext>
            </a:extLst>
          </p:cNvPr>
          <p:cNvSpPr>
            <a:spLocks noGrp="1"/>
          </p:cNvSpPr>
          <p:nvPr>
            <p:ph type="dt" sz="half" idx="10"/>
          </p:nvPr>
        </p:nvSpPr>
        <p:spPr/>
        <p:txBody>
          <a:bodyPr/>
          <a:lstStyle/>
          <a:p>
            <a:fld id="{FAD1387E-80EC-0440-B45B-53847462FAF4}" type="datetime1">
              <a:rPr lang="en-US" smtClean="0"/>
              <a:t>5/17/2023</a:t>
            </a:fld>
            <a:endParaRPr lang="en-US" dirty="0"/>
          </a:p>
        </p:txBody>
      </p:sp>
      <p:sp>
        <p:nvSpPr>
          <p:cNvPr id="6" name="Slide Number Placeholder 5">
            <a:extLst>
              <a:ext uri="{FF2B5EF4-FFF2-40B4-BE49-F238E27FC236}">
                <a16:creationId xmlns:a16="http://schemas.microsoft.com/office/drawing/2014/main" id="{3FC6DE1C-1D3E-F063-669C-32F8908C2CA1}"/>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
        <p:nvSpPr>
          <p:cNvPr id="11" name="Subtitle 10">
            <a:extLst>
              <a:ext uri="{FF2B5EF4-FFF2-40B4-BE49-F238E27FC236}">
                <a16:creationId xmlns:a16="http://schemas.microsoft.com/office/drawing/2014/main" id="{409B8C51-0067-2339-2E82-9F62E013CC1C}"/>
              </a:ext>
            </a:extLst>
          </p:cNvPr>
          <p:cNvSpPr>
            <a:spLocks noGrp="1"/>
          </p:cNvSpPr>
          <p:nvPr>
            <p:ph type="subTitle" idx="1"/>
          </p:nvPr>
        </p:nvSpPr>
        <p:spPr>
          <a:xfrm>
            <a:off x="2667060" y="1131272"/>
            <a:ext cx="6925731" cy="747897"/>
          </a:xfrm>
        </p:spPr>
        <p:txBody>
          <a:bodyPr/>
          <a:lstStyle/>
          <a:p>
            <a:r>
              <a:rPr lang="en-US" sz="1800" dirty="0"/>
              <a:t>Indiana is building from a strong foundation of existing institutions and supplementing with investment to take the state’s workforce to the next level.</a:t>
            </a:r>
          </a:p>
        </p:txBody>
      </p:sp>
      <p:sp>
        <p:nvSpPr>
          <p:cNvPr id="12" name="Arrow: Right 11">
            <a:extLst>
              <a:ext uri="{FF2B5EF4-FFF2-40B4-BE49-F238E27FC236}">
                <a16:creationId xmlns:a16="http://schemas.microsoft.com/office/drawing/2014/main" id="{7DB7A3CE-BC1E-9912-8D03-0CA978AFF58A}"/>
              </a:ext>
            </a:extLst>
          </p:cNvPr>
          <p:cNvSpPr/>
          <p:nvPr/>
        </p:nvSpPr>
        <p:spPr>
          <a:xfrm>
            <a:off x="3116223" y="1941748"/>
            <a:ext cx="6413448" cy="49423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solidFill>
                  <a:schemeClr val="accent4"/>
                </a:solidFill>
              </a:rPr>
              <a:t>Continuum of industry needs (e.g. Workforce Tech Profiles)</a:t>
            </a:r>
          </a:p>
        </p:txBody>
      </p:sp>
      <p:sp>
        <p:nvSpPr>
          <p:cNvPr id="19" name="Arrow: Down 18">
            <a:extLst>
              <a:ext uri="{FF2B5EF4-FFF2-40B4-BE49-F238E27FC236}">
                <a16:creationId xmlns:a16="http://schemas.microsoft.com/office/drawing/2014/main" id="{2E57C047-D96B-4024-4A20-26B491300BAB}"/>
              </a:ext>
            </a:extLst>
          </p:cNvPr>
          <p:cNvSpPr/>
          <p:nvPr/>
        </p:nvSpPr>
        <p:spPr>
          <a:xfrm>
            <a:off x="2702576" y="2340676"/>
            <a:ext cx="458974" cy="408029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vert="vert" rtlCol="0" anchor="ctr"/>
          <a:lstStyle/>
          <a:p>
            <a:r>
              <a:rPr lang="en-US" sz="1400" dirty="0">
                <a:solidFill>
                  <a:schemeClr val="accent4"/>
                </a:solidFill>
              </a:rPr>
              <a:t>Ecosystem Building Blocks</a:t>
            </a:r>
          </a:p>
        </p:txBody>
      </p:sp>
      <p:sp>
        <p:nvSpPr>
          <p:cNvPr id="24" name="Rectangle: Rounded Corners 23">
            <a:extLst>
              <a:ext uri="{FF2B5EF4-FFF2-40B4-BE49-F238E27FC236}">
                <a16:creationId xmlns:a16="http://schemas.microsoft.com/office/drawing/2014/main" id="{B4261F2F-1176-EE09-F13D-40E76D222761}"/>
              </a:ext>
            </a:extLst>
          </p:cNvPr>
          <p:cNvSpPr/>
          <p:nvPr/>
        </p:nvSpPr>
        <p:spPr>
          <a:xfrm>
            <a:off x="4144851" y="2697051"/>
            <a:ext cx="1111554" cy="824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University Undergrad Curriculum</a:t>
            </a:r>
          </a:p>
        </p:txBody>
      </p:sp>
      <p:sp>
        <p:nvSpPr>
          <p:cNvPr id="25" name="Rectangle: Rounded Corners 24">
            <a:extLst>
              <a:ext uri="{FF2B5EF4-FFF2-40B4-BE49-F238E27FC236}">
                <a16:creationId xmlns:a16="http://schemas.microsoft.com/office/drawing/2014/main" id="{55473A3C-AEB6-726A-BBFE-2EA0445C6402}"/>
              </a:ext>
            </a:extLst>
          </p:cNvPr>
          <p:cNvSpPr/>
          <p:nvPr/>
        </p:nvSpPr>
        <p:spPr>
          <a:xfrm>
            <a:off x="3113564" y="2693249"/>
            <a:ext cx="954751" cy="828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 Curriculum (Ivy Tech)</a:t>
            </a:r>
          </a:p>
        </p:txBody>
      </p:sp>
      <p:sp>
        <p:nvSpPr>
          <p:cNvPr id="26" name="Rectangle: Rounded Corners 25">
            <a:extLst>
              <a:ext uri="{FF2B5EF4-FFF2-40B4-BE49-F238E27FC236}">
                <a16:creationId xmlns:a16="http://schemas.microsoft.com/office/drawing/2014/main" id="{C373A968-655B-3B46-2ADE-683F54B6510F}"/>
              </a:ext>
            </a:extLst>
          </p:cNvPr>
          <p:cNvSpPr/>
          <p:nvPr/>
        </p:nvSpPr>
        <p:spPr>
          <a:xfrm>
            <a:off x="5332943" y="2679941"/>
            <a:ext cx="1334857" cy="841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Undergrad specialization (pharma certificate)</a:t>
            </a:r>
          </a:p>
        </p:txBody>
      </p:sp>
      <p:sp>
        <p:nvSpPr>
          <p:cNvPr id="27" name="Rectangle: Rounded Corners 26">
            <a:extLst>
              <a:ext uri="{FF2B5EF4-FFF2-40B4-BE49-F238E27FC236}">
                <a16:creationId xmlns:a16="http://schemas.microsoft.com/office/drawing/2014/main" id="{95CC8ACF-BF26-1265-13F5-55ADB7F3EA4B}"/>
              </a:ext>
            </a:extLst>
          </p:cNvPr>
          <p:cNvSpPr/>
          <p:nvPr/>
        </p:nvSpPr>
        <p:spPr>
          <a:xfrm>
            <a:off x="6750516" y="2668387"/>
            <a:ext cx="1203763" cy="8647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Professional Degrees (PharmD, DVM, Prof. Masters)</a:t>
            </a:r>
          </a:p>
        </p:txBody>
      </p:sp>
      <p:sp>
        <p:nvSpPr>
          <p:cNvPr id="28" name="Rectangle: Rounded Corners 27">
            <a:extLst>
              <a:ext uri="{FF2B5EF4-FFF2-40B4-BE49-F238E27FC236}">
                <a16:creationId xmlns:a16="http://schemas.microsoft.com/office/drawing/2014/main" id="{2CEA464B-94BA-835B-8007-8D959C06AE4F}"/>
              </a:ext>
            </a:extLst>
          </p:cNvPr>
          <p:cNvSpPr/>
          <p:nvPr/>
        </p:nvSpPr>
        <p:spPr>
          <a:xfrm>
            <a:off x="1626519" y="2732900"/>
            <a:ext cx="1069606" cy="788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Curriculum</a:t>
            </a:r>
          </a:p>
        </p:txBody>
      </p:sp>
      <p:sp>
        <p:nvSpPr>
          <p:cNvPr id="29" name="Rectangle: Rounded Corners 28">
            <a:extLst>
              <a:ext uri="{FF2B5EF4-FFF2-40B4-BE49-F238E27FC236}">
                <a16:creationId xmlns:a16="http://schemas.microsoft.com/office/drawing/2014/main" id="{E6C2022E-7D75-D367-D5BF-AE637904BEFD}"/>
              </a:ext>
            </a:extLst>
          </p:cNvPr>
          <p:cNvSpPr/>
          <p:nvPr/>
        </p:nvSpPr>
        <p:spPr>
          <a:xfrm>
            <a:off x="1632970" y="3622440"/>
            <a:ext cx="1069606" cy="7418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Facilities</a:t>
            </a:r>
          </a:p>
        </p:txBody>
      </p:sp>
      <p:sp>
        <p:nvSpPr>
          <p:cNvPr id="30" name="Rectangle: Rounded Corners 29">
            <a:extLst>
              <a:ext uri="{FF2B5EF4-FFF2-40B4-BE49-F238E27FC236}">
                <a16:creationId xmlns:a16="http://schemas.microsoft.com/office/drawing/2014/main" id="{0D6A16DA-F896-467F-C853-2B74563CD348}"/>
              </a:ext>
            </a:extLst>
          </p:cNvPr>
          <p:cNvSpPr/>
          <p:nvPr/>
        </p:nvSpPr>
        <p:spPr>
          <a:xfrm>
            <a:off x="3113562" y="3622440"/>
            <a:ext cx="4010843" cy="7418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Pharma Focused Facilities in the “hard tech corridor”</a:t>
            </a:r>
            <a:r>
              <a:rPr lang="en-US" sz="1100" baseline="30000" dirty="0"/>
              <a:t>1</a:t>
            </a:r>
            <a:endParaRPr lang="en-US" sz="1100" dirty="0"/>
          </a:p>
        </p:txBody>
      </p:sp>
      <p:sp>
        <p:nvSpPr>
          <p:cNvPr id="31" name="Rectangle: Rounded Corners 30">
            <a:extLst>
              <a:ext uri="{FF2B5EF4-FFF2-40B4-BE49-F238E27FC236}">
                <a16:creationId xmlns:a16="http://schemas.microsoft.com/office/drawing/2014/main" id="{1F484802-9233-2B84-2CB6-D49D35FC642D}"/>
              </a:ext>
            </a:extLst>
          </p:cNvPr>
          <p:cNvSpPr/>
          <p:nvPr/>
        </p:nvSpPr>
        <p:spPr>
          <a:xfrm>
            <a:off x="8661340" y="2674870"/>
            <a:ext cx="1052043" cy="8647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Specialized Expertise, Research (</a:t>
            </a:r>
            <a:r>
              <a:rPr lang="en-US" sz="1100" dirty="0" err="1"/>
              <a:t>phd</a:t>
            </a:r>
            <a:r>
              <a:rPr lang="en-US" sz="1100" dirty="0"/>
              <a:t>)</a:t>
            </a:r>
          </a:p>
        </p:txBody>
      </p:sp>
      <p:sp>
        <p:nvSpPr>
          <p:cNvPr id="32" name="Rectangle: Rounded Corners 31">
            <a:extLst>
              <a:ext uri="{FF2B5EF4-FFF2-40B4-BE49-F238E27FC236}">
                <a16:creationId xmlns:a16="http://schemas.microsoft.com/office/drawing/2014/main" id="{0171D40B-B0FA-A841-9266-7D53551E93F3}"/>
              </a:ext>
            </a:extLst>
          </p:cNvPr>
          <p:cNvSpPr/>
          <p:nvPr/>
        </p:nvSpPr>
        <p:spPr>
          <a:xfrm>
            <a:off x="8666240" y="3622440"/>
            <a:ext cx="1069606" cy="7418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University Labs</a:t>
            </a:r>
          </a:p>
        </p:txBody>
      </p:sp>
      <p:sp>
        <p:nvSpPr>
          <p:cNvPr id="33" name="Rectangle: Rounded Corners 32">
            <a:extLst>
              <a:ext uri="{FF2B5EF4-FFF2-40B4-BE49-F238E27FC236}">
                <a16:creationId xmlns:a16="http://schemas.microsoft.com/office/drawing/2014/main" id="{DE4000A4-41DA-95C9-EF65-5E87ED0355FB}"/>
              </a:ext>
            </a:extLst>
          </p:cNvPr>
          <p:cNvSpPr/>
          <p:nvPr/>
        </p:nvSpPr>
        <p:spPr>
          <a:xfrm>
            <a:off x="1638270" y="4498782"/>
            <a:ext cx="1069606" cy="7418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Gov’t Partner</a:t>
            </a:r>
          </a:p>
        </p:txBody>
      </p:sp>
      <p:sp>
        <p:nvSpPr>
          <p:cNvPr id="34" name="Rectangle: Rounded Corners 33">
            <a:extLst>
              <a:ext uri="{FF2B5EF4-FFF2-40B4-BE49-F238E27FC236}">
                <a16:creationId xmlns:a16="http://schemas.microsoft.com/office/drawing/2014/main" id="{347D5ED5-FC3E-685E-A78C-4A95C26F9588}"/>
              </a:ext>
            </a:extLst>
          </p:cNvPr>
          <p:cNvSpPr/>
          <p:nvPr/>
        </p:nvSpPr>
        <p:spPr>
          <a:xfrm>
            <a:off x="3116223" y="4497307"/>
            <a:ext cx="4008182" cy="7418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t>State, Federal Funding</a:t>
            </a:r>
          </a:p>
        </p:txBody>
      </p:sp>
      <p:sp>
        <p:nvSpPr>
          <p:cNvPr id="35" name="Rectangle: Rounded Corners 34">
            <a:extLst>
              <a:ext uri="{FF2B5EF4-FFF2-40B4-BE49-F238E27FC236}">
                <a16:creationId xmlns:a16="http://schemas.microsoft.com/office/drawing/2014/main" id="{FC596612-3223-C69B-4A6A-89967AA04F9A}"/>
              </a:ext>
            </a:extLst>
          </p:cNvPr>
          <p:cNvSpPr/>
          <p:nvPr/>
        </p:nvSpPr>
        <p:spPr>
          <a:xfrm>
            <a:off x="1627556" y="5364543"/>
            <a:ext cx="1069606" cy="74187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solidFill>
                  <a:schemeClr val="accent4"/>
                </a:solidFill>
              </a:rPr>
              <a:t>Industry Partner</a:t>
            </a:r>
          </a:p>
        </p:txBody>
      </p:sp>
      <p:sp>
        <p:nvSpPr>
          <p:cNvPr id="36" name="Rectangle: Rounded Corners 35">
            <a:extLst>
              <a:ext uri="{FF2B5EF4-FFF2-40B4-BE49-F238E27FC236}">
                <a16:creationId xmlns:a16="http://schemas.microsoft.com/office/drawing/2014/main" id="{79C92F31-941F-8102-43DC-8C741DB07433}"/>
              </a:ext>
            </a:extLst>
          </p:cNvPr>
          <p:cNvSpPr/>
          <p:nvPr/>
        </p:nvSpPr>
        <p:spPr>
          <a:xfrm>
            <a:off x="3108055" y="5373084"/>
            <a:ext cx="2423689" cy="74187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a:solidFill>
                  <a:schemeClr val="accent4"/>
                </a:solidFill>
              </a:rPr>
              <a:t>Direct hire, facilities support,  </a:t>
            </a:r>
          </a:p>
        </p:txBody>
      </p:sp>
      <p:sp>
        <p:nvSpPr>
          <p:cNvPr id="37" name="Rectangle: Rounded Corners 36">
            <a:extLst>
              <a:ext uri="{FF2B5EF4-FFF2-40B4-BE49-F238E27FC236}">
                <a16:creationId xmlns:a16="http://schemas.microsoft.com/office/drawing/2014/main" id="{46E9A138-4EE9-92C3-C210-6D6A0DA8AF91}"/>
              </a:ext>
            </a:extLst>
          </p:cNvPr>
          <p:cNvSpPr/>
          <p:nvPr/>
        </p:nvSpPr>
        <p:spPr>
          <a:xfrm>
            <a:off x="5626563" y="5395666"/>
            <a:ext cx="1497842" cy="74187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a:solidFill>
                  <a:schemeClr val="accent4"/>
                </a:solidFill>
              </a:rPr>
              <a:t>Exp. Ed (intern, co-op, “horizontal company rotations”)</a:t>
            </a:r>
          </a:p>
        </p:txBody>
      </p:sp>
      <p:sp>
        <p:nvSpPr>
          <p:cNvPr id="38" name="Rectangle: Rounded Corners 37">
            <a:extLst>
              <a:ext uri="{FF2B5EF4-FFF2-40B4-BE49-F238E27FC236}">
                <a16:creationId xmlns:a16="http://schemas.microsoft.com/office/drawing/2014/main" id="{119EB919-FA0B-EB04-CC43-78655AF22AA3}"/>
              </a:ext>
            </a:extLst>
          </p:cNvPr>
          <p:cNvSpPr/>
          <p:nvPr/>
        </p:nvSpPr>
        <p:spPr>
          <a:xfrm>
            <a:off x="7217801" y="5373084"/>
            <a:ext cx="1348574" cy="74187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a:solidFill>
                  <a:schemeClr val="accent4"/>
                </a:solidFill>
              </a:rPr>
              <a:t>Capstone Projects, Exp. Ed</a:t>
            </a:r>
          </a:p>
        </p:txBody>
      </p:sp>
      <p:sp>
        <p:nvSpPr>
          <p:cNvPr id="39" name="Rectangle: Rounded Corners 38">
            <a:extLst>
              <a:ext uri="{FF2B5EF4-FFF2-40B4-BE49-F238E27FC236}">
                <a16:creationId xmlns:a16="http://schemas.microsoft.com/office/drawing/2014/main" id="{92DB7590-FE7E-53F5-A9A3-759995F50DA7}"/>
              </a:ext>
            </a:extLst>
          </p:cNvPr>
          <p:cNvSpPr/>
          <p:nvPr/>
        </p:nvSpPr>
        <p:spPr>
          <a:xfrm>
            <a:off x="8666240" y="5364543"/>
            <a:ext cx="1069606" cy="74187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a:solidFill>
                  <a:schemeClr val="accent4"/>
                </a:solidFill>
              </a:rPr>
              <a:t>Sponsored Research, Industry Fellowships</a:t>
            </a:r>
          </a:p>
        </p:txBody>
      </p:sp>
      <p:sp>
        <p:nvSpPr>
          <p:cNvPr id="40" name="Rectangle: Rounded Corners 39">
            <a:extLst>
              <a:ext uri="{FF2B5EF4-FFF2-40B4-BE49-F238E27FC236}">
                <a16:creationId xmlns:a16="http://schemas.microsoft.com/office/drawing/2014/main" id="{EF8DFE0D-3750-DE95-9357-9BE7D58740FA}"/>
              </a:ext>
            </a:extLst>
          </p:cNvPr>
          <p:cNvSpPr/>
          <p:nvPr/>
        </p:nvSpPr>
        <p:spPr>
          <a:xfrm>
            <a:off x="8667429" y="4498782"/>
            <a:ext cx="1068416" cy="7418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t>Grant Funding</a:t>
            </a:r>
          </a:p>
        </p:txBody>
      </p:sp>
      <p:sp>
        <p:nvSpPr>
          <p:cNvPr id="45" name="Rectangle: Rounded Corners 44">
            <a:extLst>
              <a:ext uri="{FF2B5EF4-FFF2-40B4-BE49-F238E27FC236}">
                <a16:creationId xmlns:a16="http://schemas.microsoft.com/office/drawing/2014/main" id="{66C6B15F-99C3-6A1C-2088-351D281E0EB9}"/>
              </a:ext>
            </a:extLst>
          </p:cNvPr>
          <p:cNvSpPr/>
          <p:nvPr/>
        </p:nvSpPr>
        <p:spPr>
          <a:xfrm>
            <a:off x="3099438" y="2346203"/>
            <a:ext cx="6132659" cy="27600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a:solidFill>
                  <a:schemeClr val="accent4"/>
                </a:solidFill>
              </a:rPr>
              <a:t>Competencies (MS&amp;T process engineer, microbiologist, device technology expert, </a:t>
            </a:r>
            <a:r>
              <a:rPr lang="en-US" sz="1100" dirty="0" err="1">
                <a:solidFill>
                  <a:schemeClr val="accent4"/>
                </a:solidFill>
              </a:rPr>
              <a:t>etc</a:t>
            </a:r>
            <a:r>
              <a:rPr lang="en-US" sz="1100" dirty="0">
                <a:solidFill>
                  <a:schemeClr val="accent4"/>
                </a:solidFill>
              </a:rPr>
              <a:t>)</a:t>
            </a:r>
          </a:p>
        </p:txBody>
      </p:sp>
      <p:sp>
        <p:nvSpPr>
          <p:cNvPr id="46" name="TextBox 45">
            <a:extLst>
              <a:ext uri="{FF2B5EF4-FFF2-40B4-BE49-F238E27FC236}">
                <a16:creationId xmlns:a16="http://schemas.microsoft.com/office/drawing/2014/main" id="{329756C7-D5A6-A259-B08B-6BF63A2EC195}"/>
              </a:ext>
            </a:extLst>
          </p:cNvPr>
          <p:cNvSpPr txBox="1"/>
          <p:nvPr/>
        </p:nvSpPr>
        <p:spPr>
          <a:xfrm>
            <a:off x="2287479" y="6544708"/>
            <a:ext cx="4995278" cy="215444"/>
          </a:xfrm>
          <a:prstGeom prst="rect">
            <a:avLst/>
          </a:prstGeom>
          <a:noFill/>
        </p:spPr>
        <p:txBody>
          <a:bodyPr wrap="none" rtlCol="0">
            <a:spAutoFit/>
          </a:bodyPr>
          <a:lstStyle/>
          <a:p>
            <a:r>
              <a:rPr lang="en-US" sz="800" dirty="0">
                <a:solidFill>
                  <a:schemeClr val="bg2"/>
                </a:solidFill>
              </a:rPr>
              <a:t>1. https://www.forbes.com/sites/mungchiang/2022/05/31/hard-tech-corridor-in-the-heartland/?sh=bc8967a67f1c</a:t>
            </a:r>
          </a:p>
        </p:txBody>
      </p:sp>
    </p:spTree>
    <p:extLst>
      <p:ext uri="{BB962C8B-B14F-4D97-AF65-F5344CB8AC3E}">
        <p14:creationId xmlns:p14="http://schemas.microsoft.com/office/powerpoint/2010/main" val="272993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16FEDC1-0352-C8E4-7BE5-EB96A92172B6}"/>
              </a:ext>
            </a:extLst>
          </p:cNvPr>
          <p:cNvSpPr>
            <a:spLocks noGrp="1"/>
          </p:cNvSpPr>
          <p:nvPr>
            <p:ph type="ctrTitle"/>
          </p:nvPr>
        </p:nvSpPr>
        <p:spPr>
          <a:xfrm>
            <a:off x="1504670" y="437030"/>
            <a:ext cx="9234309" cy="498598"/>
          </a:xfrm>
        </p:spPr>
        <p:txBody>
          <a:bodyPr/>
          <a:lstStyle/>
          <a:p>
            <a:r>
              <a:rPr lang="en-US" dirty="0"/>
              <a:t>Workforce of the Future history</a:t>
            </a:r>
          </a:p>
        </p:txBody>
      </p:sp>
      <p:sp>
        <p:nvSpPr>
          <p:cNvPr id="8" name="Subtitle 7">
            <a:extLst>
              <a:ext uri="{FF2B5EF4-FFF2-40B4-BE49-F238E27FC236}">
                <a16:creationId xmlns:a16="http://schemas.microsoft.com/office/drawing/2014/main" id="{AD6736D9-E16A-FC4C-1B6E-DA3B700E6532}"/>
              </a:ext>
            </a:extLst>
          </p:cNvPr>
          <p:cNvSpPr>
            <a:spLocks noGrp="1"/>
          </p:cNvSpPr>
          <p:nvPr>
            <p:ph type="subTitle" idx="1"/>
          </p:nvPr>
        </p:nvSpPr>
        <p:spPr>
          <a:xfrm>
            <a:off x="2439056" y="1165981"/>
            <a:ext cx="6925731" cy="914096"/>
          </a:xfrm>
        </p:spPr>
        <p:txBody>
          <a:bodyPr/>
          <a:lstStyle/>
          <a:p>
            <a:r>
              <a:rPr lang="en-US" dirty="0"/>
              <a:t>WFOTF provides a strong, collaborative foundation for building the next gen Pharma workforce that fits perfectly into the AMP mission.</a:t>
            </a:r>
          </a:p>
        </p:txBody>
      </p:sp>
      <p:sp>
        <p:nvSpPr>
          <p:cNvPr id="9" name="Text Placeholder 8">
            <a:extLst>
              <a:ext uri="{FF2B5EF4-FFF2-40B4-BE49-F238E27FC236}">
                <a16:creationId xmlns:a16="http://schemas.microsoft.com/office/drawing/2014/main" id="{3B3CD84A-8547-2650-8CF9-D2A0FFE7A9FD}"/>
              </a:ext>
            </a:extLst>
          </p:cNvPr>
          <p:cNvSpPr>
            <a:spLocks noGrp="1"/>
          </p:cNvSpPr>
          <p:nvPr>
            <p:ph type="body" sz="quarter" idx="14"/>
          </p:nvPr>
        </p:nvSpPr>
        <p:spPr>
          <a:xfrm>
            <a:off x="2275217" y="2405807"/>
            <a:ext cx="5524500" cy="3411537"/>
          </a:xfrm>
        </p:spPr>
        <p:txBody>
          <a:bodyPr/>
          <a:lstStyle/>
          <a:p>
            <a:r>
              <a:rPr lang="en-US" dirty="0"/>
              <a:t>Job profiles developed 2018</a:t>
            </a:r>
          </a:p>
          <a:p>
            <a:r>
              <a:rPr lang="en-US" dirty="0" err="1"/>
              <a:t>Eng</a:t>
            </a:r>
            <a:r>
              <a:rPr lang="en-US" dirty="0"/>
              <a:t> 103 course launched in 2022 – industry participation via WFOTF</a:t>
            </a:r>
          </a:p>
          <a:p>
            <a:r>
              <a:rPr lang="en-US" dirty="0"/>
              <a:t>Pharma certificate developed out of WFOTF industry/academic collaboration</a:t>
            </a:r>
          </a:p>
          <a:p>
            <a:endParaRPr lang="en-US" dirty="0"/>
          </a:p>
          <a:p>
            <a:r>
              <a:rPr lang="en-US" dirty="0"/>
              <a:t>Next step:</a:t>
            </a:r>
          </a:p>
          <a:p>
            <a:pPr lvl="1"/>
            <a:r>
              <a:rPr lang="en-US" dirty="0"/>
              <a:t>Connecting WFOTF initiative to AMP </a:t>
            </a:r>
          </a:p>
          <a:p>
            <a:endParaRPr lang="en-US" dirty="0"/>
          </a:p>
        </p:txBody>
      </p:sp>
      <p:sp>
        <p:nvSpPr>
          <p:cNvPr id="5" name="Date Placeholder 4">
            <a:extLst>
              <a:ext uri="{FF2B5EF4-FFF2-40B4-BE49-F238E27FC236}">
                <a16:creationId xmlns:a16="http://schemas.microsoft.com/office/drawing/2014/main" id="{CBA66AAB-B2F0-C303-8A12-D172E674E9DF}"/>
              </a:ext>
            </a:extLst>
          </p:cNvPr>
          <p:cNvSpPr>
            <a:spLocks noGrp="1"/>
          </p:cNvSpPr>
          <p:nvPr>
            <p:ph type="dt" sz="half" idx="10"/>
          </p:nvPr>
        </p:nvSpPr>
        <p:spPr/>
        <p:txBody>
          <a:bodyPr/>
          <a:lstStyle/>
          <a:p>
            <a:fld id="{FAD1387E-80EC-0440-B45B-53847462FAF4}" type="datetime1">
              <a:rPr lang="en-US" smtClean="0"/>
              <a:t>5/17/2023</a:t>
            </a:fld>
            <a:endParaRPr lang="en-US" dirty="0"/>
          </a:p>
        </p:txBody>
      </p:sp>
      <p:sp>
        <p:nvSpPr>
          <p:cNvPr id="6" name="Slide Number Placeholder 5">
            <a:extLst>
              <a:ext uri="{FF2B5EF4-FFF2-40B4-BE49-F238E27FC236}">
                <a16:creationId xmlns:a16="http://schemas.microsoft.com/office/drawing/2014/main" id="{3E2DE81B-788F-E439-EDBF-FD735CA54434}"/>
              </a:ext>
            </a:extLst>
          </p:cNvPr>
          <p:cNvSpPr>
            <a:spLocks noGrp="1"/>
          </p:cNvSpPr>
          <p:nvPr>
            <p:ph type="sldNum" sz="quarter" idx="12"/>
          </p:nvPr>
        </p:nvSpPr>
        <p:spPr/>
        <p:txBody>
          <a:bodyPr/>
          <a:lstStyle/>
          <a:p>
            <a:fld id="{8A7A6979-0714-4377-B894-6BE4C2D6E202}" type="slidenum">
              <a:rPr lang="en-US" smtClean="0"/>
              <a:pPr/>
              <a:t>5</a:t>
            </a:fld>
            <a:endParaRPr lang="en-US" dirty="0"/>
          </a:p>
        </p:txBody>
      </p:sp>
      <p:pic>
        <p:nvPicPr>
          <p:cNvPr id="13" name="Picture 12">
            <a:extLst>
              <a:ext uri="{FF2B5EF4-FFF2-40B4-BE49-F238E27FC236}">
                <a16:creationId xmlns:a16="http://schemas.microsoft.com/office/drawing/2014/main" id="{4295E555-F33E-BCF1-3D59-1D6ED60954F8}"/>
              </a:ext>
            </a:extLst>
          </p:cNvPr>
          <p:cNvPicPr>
            <a:picLocks noChangeAspect="1"/>
          </p:cNvPicPr>
          <p:nvPr/>
        </p:nvPicPr>
        <p:blipFill>
          <a:blip r:embed="rId2"/>
          <a:stretch>
            <a:fillRect/>
          </a:stretch>
        </p:blipFill>
        <p:spPr>
          <a:xfrm>
            <a:off x="7717760" y="2251495"/>
            <a:ext cx="2012787" cy="3329796"/>
          </a:xfrm>
          <a:prstGeom prst="rect">
            <a:avLst/>
          </a:prstGeom>
        </p:spPr>
      </p:pic>
      <p:pic>
        <p:nvPicPr>
          <p:cNvPr id="15" name="Picture 14">
            <a:extLst>
              <a:ext uri="{FF2B5EF4-FFF2-40B4-BE49-F238E27FC236}">
                <a16:creationId xmlns:a16="http://schemas.microsoft.com/office/drawing/2014/main" id="{BFD0348B-9F42-BBAB-74FD-66BCF46FFDBA}"/>
              </a:ext>
            </a:extLst>
          </p:cNvPr>
          <p:cNvPicPr>
            <a:picLocks noChangeAspect="1"/>
          </p:cNvPicPr>
          <p:nvPr/>
        </p:nvPicPr>
        <p:blipFill>
          <a:blip r:embed="rId3"/>
          <a:stretch>
            <a:fillRect/>
          </a:stretch>
        </p:blipFill>
        <p:spPr>
          <a:xfrm>
            <a:off x="7627564" y="5692657"/>
            <a:ext cx="2199024" cy="249372"/>
          </a:xfrm>
          <a:prstGeom prst="rect">
            <a:avLst/>
          </a:prstGeom>
        </p:spPr>
      </p:pic>
      <p:pic>
        <p:nvPicPr>
          <p:cNvPr id="17" name="Picture 16">
            <a:extLst>
              <a:ext uri="{FF2B5EF4-FFF2-40B4-BE49-F238E27FC236}">
                <a16:creationId xmlns:a16="http://schemas.microsoft.com/office/drawing/2014/main" id="{0F2F8B29-1533-6F79-EEC5-6241D174A6A3}"/>
              </a:ext>
            </a:extLst>
          </p:cNvPr>
          <p:cNvPicPr>
            <a:picLocks noChangeAspect="1"/>
          </p:cNvPicPr>
          <p:nvPr/>
        </p:nvPicPr>
        <p:blipFill>
          <a:blip r:embed="rId4"/>
          <a:stretch>
            <a:fillRect/>
          </a:stretch>
        </p:blipFill>
        <p:spPr>
          <a:xfrm>
            <a:off x="6503458" y="5581291"/>
            <a:ext cx="1124107" cy="476316"/>
          </a:xfrm>
          <a:prstGeom prst="rect">
            <a:avLst/>
          </a:prstGeom>
        </p:spPr>
      </p:pic>
      <p:pic>
        <p:nvPicPr>
          <p:cNvPr id="19" name="Picture 18">
            <a:extLst>
              <a:ext uri="{FF2B5EF4-FFF2-40B4-BE49-F238E27FC236}">
                <a16:creationId xmlns:a16="http://schemas.microsoft.com/office/drawing/2014/main" id="{8251F853-9AC5-E702-632A-5C27261C06AA}"/>
              </a:ext>
            </a:extLst>
          </p:cNvPr>
          <p:cNvPicPr>
            <a:picLocks noChangeAspect="1"/>
          </p:cNvPicPr>
          <p:nvPr/>
        </p:nvPicPr>
        <p:blipFill>
          <a:blip r:embed="rId5"/>
          <a:stretch>
            <a:fillRect/>
          </a:stretch>
        </p:blipFill>
        <p:spPr>
          <a:xfrm>
            <a:off x="4710175" y="5133256"/>
            <a:ext cx="1528537" cy="1608438"/>
          </a:xfrm>
          <a:prstGeom prst="rect">
            <a:avLst/>
          </a:prstGeom>
        </p:spPr>
      </p:pic>
    </p:spTree>
    <p:extLst>
      <p:ext uri="{BB962C8B-B14F-4D97-AF65-F5344CB8AC3E}">
        <p14:creationId xmlns:p14="http://schemas.microsoft.com/office/powerpoint/2010/main" val="27589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F9E3-8324-4FEE-AED1-4815B414B15E}"/>
              </a:ext>
            </a:extLst>
          </p:cNvPr>
          <p:cNvSpPr>
            <a:spLocks noGrp="1"/>
          </p:cNvSpPr>
          <p:nvPr>
            <p:ph type="ctrTitle"/>
          </p:nvPr>
        </p:nvSpPr>
        <p:spPr>
          <a:xfrm>
            <a:off x="2439053" y="242243"/>
            <a:ext cx="8125430" cy="512448"/>
          </a:xfrm>
        </p:spPr>
        <p:txBody>
          <a:bodyPr>
            <a:normAutofit/>
          </a:bodyPr>
          <a:lstStyle/>
          <a:p>
            <a:r>
              <a:rPr lang="en-US" b="1" dirty="0"/>
              <a:t>How does WFOTF fit into the ecosystem?</a:t>
            </a:r>
          </a:p>
        </p:txBody>
      </p:sp>
      <p:sp>
        <p:nvSpPr>
          <p:cNvPr id="4" name="Slide Number Placeholder 3">
            <a:extLst>
              <a:ext uri="{FF2B5EF4-FFF2-40B4-BE49-F238E27FC236}">
                <a16:creationId xmlns:a16="http://schemas.microsoft.com/office/drawing/2014/main" id="{FD617C53-178B-48E5-8EC6-56AD2A980E8B}"/>
              </a:ext>
            </a:extLst>
          </p:cNvPr>
          <p:cNvSpPr>
            <a:spLocks noGrp="1"/>
          </p:cNvSpPr>
          <p:nvPr>
            <p:ph type="sldNum" sz="quarter" idx="12"/>
          </p:nvPr>
        </p:nvSpPr>
        <p:spPr/>
        <p:txBody>
          <a:bodyPr/>
          <a:lstStyle/>
          <a:p>
            <a:pPr algn="l"/>
            <a:fld id="{F534689C-D6A4-4BEC-8BE3-12D271A80992}" type="slidenum">
              <a:rPr lang="en-US" smtClean="0"/>
              <a:pPr algn="l"/>
              <a:t>6</a:t>
            </a:fld>
            <a:endParaRPr lang="en-US" dirty="0"/>
          </a:p>
        </p:txBody>
      </p:sp>
      <p:pic>
        <p:nvPicPr>
          <p:cNvPr id="12" name="Picture 11">
            <a:extLst>
              <a:ext uri="{FF2B5EF4-FFF2-40B4-BE49-F238E27FC236}">
                <a16:creationId xmlns:a16="http://schemas.microsoft.com/office/drawing/2014/main" id="{671F385C-B23F-DC49-C85C-EA5F1DDF35AF}"/>
              </a:ext>
            </a:extLst>
          </p:cNvPr>
          <p:cNvPicPr>
            <a:picLocks noChangeAspect="1"/>
          </p:cNvPicPr>
          <p:nvPr/>
        </p:nvPicPr>
        <p:blipFill>
          <a:blip r:embed="rId2"/>
          <a:stretch>
            <a:fillRect/>
          </a:stretch>
        </p:blipFill>
        <p:spPr>
          <a:xfrm>
            <a:off x="2351743" y="6014566"/>
            <a:ext cx="3454400" cy="368158"/>
          </a:xfrm>
          <a:prstGeom prst="rect">
            <a:avLst/>
          </a:prstGeom>
        </p:spPr>
      </p:pic>
      <p:sp>
        <p:nvSpPr>
          <p:cNvPr id="5" name="Rectangle 4">
            <a:extLst>
              <a:ext uri="{FF2B5EF4-FFF2-40B4-BE49-F238E27FC236}">
                <a16:creationId xmlns:a16="http://schemas.microsoft.com/office/drawing/2014/main" id="{D47AE7AA-FB4A-D2D5-BC26-996CE41E08F5}"/>
              </a:ext>
            </a:extLst>
          </p:cNvPr>
          <p:cNvSpPr/>
          <p:nvPr/>
        </p:nvSpPr>
        <p:spPr>
          <a:xfrm>
            <a:off x="4103110" y="2416430"/>
            <a:ext cx="2496468"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Pharma “electives”</a:t>
            </a:r>
          </a:p>
        </p:txBody>
      </p:sp>
      <p:sp>
        <p:nvSpPr>
          <p:cNvPr id="8" name="Rectangle 7">
            <a:extLst>
              <a:ext uri="{FF2B5EF4-FFF2-40B4-BE49-F238E27FC236}">
                <a16:creationId xmlns:a16="http://schemas.microsoft.com/office/drawing/2014/main" id="{2C4161EE-FD4D-CF6E-E1D7-87335064CD21}"/>
              </a:ext>
            </a:extLst>
          </p:cNvPr>
          <p:cNvSpPr/>
          <p:nvPr/>
        </p:nvSpPr>
        <p:spPr>
          <a:xfrm>
            <a:off x="1868468" y="2243303"/>
            <a:ext cx="1543666" cy="368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Engineering</a:t>
            </a:r>
          </a:p>
        </p:txBody>
      </p:sp>
      <p:sp>
        <p:nvSpPr>
          <p:cNvPr id="9" name="Rectangle 8">
            <a:extLst>
              <a:ext uri="{FF2B5EF4-FFF2-40B4-BE49-F238E27FC236}">
                <a16:creationId xmlns:a16="http://schemas.microsoft.com/office/drawing/2014/main" id="{8670AFBF-151C-DD6A-D667-057783D8E26E}"/>
              </a:ext>
            </a:extLst>
          </p:cNvPr>
          <p:cNvSpPr/>
          <p:nvPr/>
        </p:nvSpPr>
        <p:spPr>
          <a:xfrm>
            <a:off x="1868468" y="2808960"/>
            <a:ext cx="1543666" cy="368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Pharmacy</a:t>
            </a:r>
          </a:p>
        </p:txBody>
      </p:sp>
      <p:sp>
        <p:nvSpPr>
          <p:cNvPr id="10" name="Rectangle 9">
            <a:extLst>
              <a:ext uri="{FF2B5EF4-FFF2-40B4-BE49-F238E27FC236}">
                <a16:creationId xmlns:a16="http://schemas.microsoft.com/office/drawing/2014/main" id="{DE31F09C-ACD3-17A6-39CE-E5BBDB7A595D}"/>
              </a:ext>
            </a:extLst>
          </p:cNvPr>
          <p:cNvSpPr/>
          <p:nvPr/>
        </p:nvSpPr>
        <p:spPr>
          <a:xfrm>
            <a:off x="1868468" y="3376971"/>
            <a:ext cx="1543666" cy="368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Science</a:t>
            </a:r>
          </a:p>
        </p:txBody>
      </p:sp>
      <p:sp>
        <p:nvSpPr>
          <p:cNvPr id="11" name="TextBox 10">
            <a:extLst>
              <a:ext uri="{FF2B5EF4-FFF2-40B4-BE49-F238E27FC236}">
                <a16:creationId xmlns:a16="http://schemas.microsoft.com/office/drawing/2014/main" id="{AD0483AC-3139-246C-36D4-795F3E9DDF34}"/>
              </a:ext>
            </a:extLst>
          </p:cNvPr>
          <p:cNvSpPr txBox="1"/>
          <p:nvPr/>
        </p:nvSpPr>
        <p:spPr>
          <a:xfrm>
            <a:off x="1737010" y="4411417"/>
            <a:ext cx="2020859" cy="461665"/>
          </a:xfrm>
          <a:prstGeom prst="rect">
            <a:avLst/>
          </a:prstGeom>
          <a:noFill/>
        </p:spPr>
        <p:txBody>
          <a:bodyPr wrap="square" rtlCol="0">
            <a:spAutoFit/>
          </a:bodyPr>
          <a:lstStyle/>
          <a:p>
            <a:r>
              <a:rPr lang="en-US" sz="1200" dirty="0"/>
              <a:t>Current Curriculum in doesn’t change</a:t>
            </a:r>
          </a:p>
        </p:txBody>
      </p:sp>
      <p:sp>
        <p:nvSpPr>
          <p:cNvPr id="47" name="TextBox 46">
            <a:extLst>
              <a:ext uri="{FF2B5EF4-FFF2-40B4-BE49-F238E27FC236}">
                <a16:creationId xmlns:a16="http://schemas.microsoft.com/office/drawing/2014/main" id="{B0F41A86-1B92-5745-DC67-08A63850DF9F}"/>
              </a:ext>
            </a:extLst>
          </p:cNvPr>
          <p:cNvSpPr txBox="1"/>
          <p:nvPr/>
        </p:nvSpPr>
        <p:spPr>
          <a:xfrm>
            <a:off x="3020678" y="917256"/>
            <a:ext cx="5838842" cy="646331"/>
          </a:xfrm>
          <a:prstGeom prst="rect">
            <a:avLst/>
          </a:prstGeom>
          <a:noFill/>
        </p:spPr>
        <p:txBody>
          <a:bodyPr wrap="square" rtlCol="0">
            <a:spAutoFit/>
          </a:bodyPr>
          <a:lstStyle/>
          <a:p>
            <a:r>
              <a:rPr lang="en-US" dirty="0"/>
              <a:t>Focus on integrating and improving with established operational systems, establish a learning loop</a:t>
            </a:r>
          </a:p>
        </p:txBody>
      </p:sp>
      <p:sp>
        <p:nvSpPr>
          <p:cNvPr id="49" name="TextBox 48">
            <a:extLst>
              <a:ext uri="{FF2B5EF4-FFF2-40B4-BE49-F238E27FC236}">
                <a16:creationId xmlns:a16="http://schemas.microsoft.com/office/drawing/2014/main" id="{1550A11B-78B9-0BC8-BF8E-025B266E2794}"/>
              </a:ext>
            </a:extLst>
          </p:cNvPr>
          <p:cNvSpPr txBox="1"/>
          <p:nvPr/>
        </p:nvSpPr>
        <p:spPr>
          <a:xfrm>
            <a:off x="4131745" y="2820235"/>
            <a:ext cx="2720146" cy="430887"/>
          </a:xfrm>
          <a:prstGeom prst="rect">
            <a:avLst/>
          </a:prstGeom>
          <a:noFill/>
        </p:spPr>
        <p:txBody>
          <a:bodyPr wrap="square" rtlCol="0">
            <a:spAutoFit/>
          </a:bodyPr>
          <a:lstStyle/>
          <a:p>
            <a:r>
              <a:rPr lang="en-US" sz="1100" dirty="0"/>
              <a:t>Relevant existing courses become pharma certificate curriculum</a:t>
            </a:r>
          </a:p>
        </p:txBody>
      </p:sp>
      <p:sp>
        <p:nvSpPr>
          <p:cNvPr id="51" name="Rectangle 50">
            <a:extLst>
              <a:ext uri="{FF2B5EF4-FFF2-40B4-BE49-F238E27FC236}">
                <a16:creationId xmlns:a16="http://schemas.microsoft.com/office/drawing/2014/main" id="{5E884A1F-8651-7905-59E8-033DFC67C45B}"/>
              </a:ext>
            </a:extLst>
          </p:cNvPr>
          <p:cNvSpPr/>
          <p:nvPr/>
        </p:nvSpPr>
        <p:spPr>
          <a:xfrm>
            <a:off x="1868468" y="3876180"/>
            <a:ext cx="1543666" cy="368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etc</a:t>
            </a:r>
            <a:endParaRPr lang="en-US" dirty="0"/>
          </a:p>
        </p:txBody>
      </p:sp>
      <p:sp>
        <p:nvSpPr>
          <p:cNvPr id="54" name="Rectangle 53">
            <a:extLst>
              <a:ext uri="{FF2B5EF4-FFF2-40B4-BE49-F238E27FC236}">
                <a16:creationId xmlns:a16="http://schemas.microsoft.com/office/drawing/2014/main" id="{54FC5E71-8538-426D-DA40-586719F10FEC}"/>
              </a:ext>
            </a:extLst>
          </p:cNvPr>
          <p:cNvSpPr/>
          <p:nvPr/>
        </p:nvSpPr>
        <p:spPr>
          <a:xfrm>
            <a:off x="6644640" y="2417907"/>
            <a:ext cx="2496468" cy="3385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Internships/Co-Ops</a:t>
            </a:r>
          </a:p>
        </p:txBody>
      </p:sp>
      <p:sp>
        <p:nvSpPr>
          <p:cNvPr id="55" name="TextBox 54">
            <a:extLst>
              <a:ext uri="{FF2B5EF4-FFF2-40B4-BE49-F238E27FC236}">
                <a16:creationId xmlns:a16="http://schemas.microsoft.com/office/drawing/2014/main" id="{1F597A13-ACC5-49AF-CFFE-4D29B10B5A7A}"/>
              </a:ext>
            </a:extLst>
          </p:cNvPr>
          <p:cNvSpPr txBox="1"/>
          <p:nvPr/>
        </p:nvSpPr>
        <p:spPr>
          <a:xfrm>
            <a:off x="6572559" y="2796093"/>
            <a:ext cx="2720146" cy="430887"/>
          </a:xfrm>
          <a:prstGeom prst="rect">
            <a:avLst/>
          </a:prstGeom>
          <a:noFill/>
        </p:spPr>
        <p:txBody>
          <a:bodyPr wrap="square" rtlCol="0">
            <a:spAutoFit/>
          </a:bodyPr>
          <a:lstStyle/>
          <a:p>
            <a:r>
              <a:rPr lang="en-US" sz="1100" dirty="0"/>
              <a:t>Industry provides relevant experiential education</a:t>
            </a:r>
          </a:p>
        </p:txBody>
      </p:sp>
      <p:sp>
        <p:nvSpPr>
          <p:cNvPr id="56" name="Rectangle 55">
            <a:extLst>
              <a:ext uri="{FF2B5EF4-FFF2-40B4-BE49-F238E27FC236}">
                <a16:creationId xmlns:a16="http://schemas.microsoft.com/office/drawing/2014/main" id="{F87D0927-5FB5-5E53-8A73-48E722FAC7B5}"/>
              </a:ext>
            </a:extLst>
          </p:cNvPr>
          <p:cNvSpPr/>
          <p:nvPr/>
        </p:nvSpPr>
        <p:spPr>
          <a:xfrm>
            <a:off x="4103111" y="2031333"/>
            <a:ext cx="5037997" cy="3169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4"/>
                </a:solidFill>
              </a:rPr>
              <a:t>Pharma manufacturing certificate</a:t>
            </a:r>
          </a:p>
        </p:txBody>
      </p:sp>
      <p:cxnSp>
        <p:nvCxnSpPr>
          <p:cNvPr id="58" name="Straight Arrow Connector 57">
            <a:extLst>
              <a:ext uri="{FF2B5EF4-FFF2-40B4-BE49-F238E27FC236}">
                <a16:creationId xmlns:a16="http://schemas.microsoft.com/office/drawing/2014/main" id="{175821FC-AB18-7D52-F4CA-8507880CFC99}"/>
              </a:ext>
            </a:extLst>
          </p:cNvPr>
          <p:cNvCxnSpPr>
            <a:cxnSpLocks/>
          </p:cNvCxnSpPr>
          <p:nvPr/>
        </p:nvCxnSpPr>
        <p:spPr>
          <a:xfrm>
            <a:off x="3482334" y="2184874"/>
            <a:ext cx="52070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180B3E8F-5F87-4269-7820-1C47E1D13839}"/>
              </a:ext>
            </a:extLst>
          </p:cNvPr>
          <p:cNvSpPr/>
          <p:nvPr/>
        </p:nvSpPr>
        <p:spPr>
          <a:xfrm>
            <a:off x="6718907" y="5119734"/>
            <a:ext cx="2496468" cy="3385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Industry</a:t>
            </a:r>
          </a:p>
        </p:txBody>
      </p:sp>
      <p:sp>
        <p:nvSpPr>
          <p:cNvPr id="60" name="Rectangle 59">
            <a:extLst>
              <a:ext uri="{FF2B5EF4-FFF2-40B4-BE49-F238E27FC236}">
                <a16:creationId xmlns:a16="http://schemas.microsoft.com/office/drawing/2014/main" id="{8C473B94-EF2C-33AE-D610-E79F340CE498}"/>
              </a:ext>
            </a:extLst>
          </p:cNvPr>
          <p:cNvSpPr/>
          <p:nvPr/>
        </p:nvSpPr>
        <p:spPr>
          <a:xfrm>
            <a:off x="4103110" y="5111497"/>
            <a:ext cx="2496468"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Academia</a:t>
            </a:r>
          </a:p>
        </p:txBody>
      </p:sp>
      <p:sp>
        <p:nvSpPr>
          <p:cNvPr id="61" name="Rectangle 60">
            <a:extLst>
              <a:ext uri="{FF2B5EF4-FFF2-40B4-BE49-F238E27FC236}">
                <a16:creationId xmlns:a16="http://schemas.microsoft.com/office/drawing/2014/main" id="{5BC0982D-67BA-090C-DA9C-417A99B0F9FB}"/>
              </a:ext>
            </a:extLst>
          </p:cNvPr>
          <p:cNvSpPr/>
          <p:nvPr/>
        </p:nvSpPr>
        <p:spPr>
          <a:xfrm>
            <a:off x="4103111" y="5535096"/>
            <a:ext cx="5112265" cy="316907"/>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4"/>
                </a:solidFill>
              </a:rPr>
              <a:t>Work Force of the Future Collaboration</a:t>
            </a:r>
          </a:p>
        </p:txBody>
      </p:sp>
      <p:sp>
        <p:nvSpPr>
          <p:cNvPr id="66" name="Rectangle 65">
            <a:extLst>
              <a:ext uri="{FF2B5EF4-FFF2-40B4-BE49-F238E27FC236}">
                <a16:creationId xmlns:a16="http://schemas.microsoft.com/office/drawing/2014/main" id="{A0F17005-0DB6-64EF-1C2D-9D5B134804E8}"/>
              </a:ext>
            </a:extLst>
          </p:cNvPr>
          <p:cNvSpPr/>
          <p:nvPr/>
        </p:nvSpPr>
        <p:spPr>
          <a:xfrm>
            <a:off x="6718907" y="4056571"/>
            <a:ext cx="1626146"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Faculty lead</a:t>
            </a:r>
          </a:p>
        </p:txBody>
      </p:sp>
      <p:sp>
        <p:nvSpPr>
          <p:cNvPr id="67" name="Rectangle 66">
            <a:extLst>
              <a:ext uri="{FF2B5EF4-FFF2-40B4-BE49-F238E27FC236}">
                <a16:creationId xmlns:a16="http://schemas.microsoft.com/office/drawing/2014/main" id="{AA0E497D-0DDB-4E03-1BB4-13A3E67BAACC}"/>
              </a:ext>
            </a:extLst>
          </p:cNvPr>
          <p:cNvSpPr/>
          <p:nvPr/>
        </p:nvSpPr>
        <p:spPr>
          <a:xfrm>
            <a:off x="6718907" y="4476237"/>
            <a:ext cx="1626146" cy="3385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Industry lead</a:t>
            </a:r>
          </a:p>
        </p:txBody>
      </p:sp>
      <p:sp>
        <p:nvSpPr>
          <p:cNvPr id="69" name="Rectangle 68">
            <a:extLst>
              <a:ext uri="{FF2B5EF4-FFF2-40B4-BE49-F238E27FC236}">
                <a16:creationId xmlns:a16="http://schemas.microsoft.com/office/drawing/2014/main" id="{E38E2AA3-2F06-2B8C-C983-956A79366300}"/>
              </a:ext>
            </a:extLst>
          </p:cNvPr>
          <p:cNvSpPr/>
          <p:nvPr/>
        </p:nvSpPr>
        <p:spPr>
          <a:xfrm>
            <a:off x="4078944" y="4110459"/>
            <a:ext cx="1498039" cy="292747"/>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4"/>
                </a:solidFill>
              </a:rPr>
              <a:t>Job profiles</a:t>
            </a:r>
          </a:p>
        </p:txBody>
      </p:sp>
      <p:cxnSp>
        <p:nvCxnSpPr>
          <p:cNvPr id="73" name="Straight Arrow Connector 72">
            <a:extLst>
              <a:ext uri="{FF2B5EF4-FFF2-40B4-BE49-F238E27FC236}">
                <a16:creationId xmlns:a16="http://schemas.microsoft.com/office/drawing/2014/main" id="{5FCF50B2-1917-DC72-83D1-E5FB213C4474}"/>
              </a:ext>
            </a:extLst>
          </p:cNvPr>
          <p:cNvCxnSpPr>
            <a:cxnSpLocks/>
          </p:cNvCxnSpPr>
          <p:nvPr/>
        </p:nvCxnSpPr>
        <p:spPr>
          <a:xfrm flipV="1">
            <a:off x="4827962" y="4531361"/>
            <a:ext cx="0" cy="33048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13F0A44-20AB-1B1D-700C-E69A3C7E1F6F}"/>
              </a:ext>
            </a:extLst>
          </p:cNvPr>
          <p:cNvCxnSpPr>
            <a:cxnSpLocks/>
          </p:cNvCxnSpPr>
          <p:nvPr/>
        </p:nvCxnSpPr>
        <p:spPr>
          <a:xfrm>
            <a:off x="5732202" y="4256831"/>
            <a:ext cx="86737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9" name="Arrow: Curved Up 78">
            <a:extLst>
              <a:ext uri="{FF2B5EF4-FFF2-40B4-BE49-F238E27FC236}">
                <a16:creationId xmlns:a16="http://schemas.microsoft.com/office/drawing/2014/main" id="{30547A6E-589C-59EF-3F20-44DB11E5F7C6}"/>
              </a:ext>
            </a:extLst>
          </p:cNvPr>
          <p:cNvSpPr/>
          <p:nvPr/>
        </p:nvSpPr>
        <p:spPr>
          <a:xfrm rot="16200000">
            <a:off x="8706388" y="2767326"/>
            <a:ext cx="1512010" cy="44359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Rectangle 81">
            <a:extLst>
              <a:ext uri="{FF2B5EF4-FFF2-40B4-BE49-F238E27FC236}">
                <a16:creationId xmlns:a16="http://schemas.microsoft.com/office/drawing/2014/main" id="{41A1B313-BF5E-0291-2A8C-8362759B6AEE}"/>
              </a:ext>
            </a:extLst>
          </p:cNvPr>
          <p:cNvSpPr/>
          <p:nvPr/>
        </p:nvSpPr>
        <p:spPr>
          <a:xfrm>
            <a:off x="8392088" y="4051295"/>
            <a:ext cx="1499617" cy="763497"/>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4"/>
                </a:solidFill>
              </a:rPr>
              <a:t>Job profile team</a:t>
            </a:r>
          </a:p>
        </p:txBody>
      </p:sp>
      <p:sp>
        <p:nvSpPr>
          <p:cNvPr id="68" name="TextBox 67">
            <a:extLst>
              <a:ext uri="{FF2B5EF4-FFF2-40B4-BE49-F238E27FC236}">
                <a16:creationId xmlns:a16="http://schemas.microsoft.com/office/drawing/2014/main" id="{887A021D-008B-52CD-0FA0-C9B41CA44B81}"/>
              </a:ext>
            </a:extLst>
          </p:cNvPr>
          <p:cNvSpPr txBox="1"/>
          <p:nvPr/>
        </p:nvSpPr>
        <p:spPr>
          <a:xfrm>
            <a:off x="9311103" y="1433769"/>
            <a:ext cx="1423984" cy="769441"/>
          </a:xfrm>
          <a:prstGeom prst="rect">
            <a:avLst/>
          </a:prstGeom>
          <a:solidFill>
            <a:schemeClr val="accent4"/>
          </a:solidFill>
        </p:spPr>
        <p:txBody>
          <a:bodyPr wrap="square" rtlCol="0">
            <a:spAutoFit/>
          </a:bodyPr>
          <a:lstStyle/>
          <a:p>
            <a:r>
              <a:rPr lang="en-US" sz="1100" dirty="0"/>
              <a:t>Does curriculum </a:t>
            </a:r>
            <a:r>
              <a:rPr lang="en-US" sz="1100" dirty="0" err="1"/>
              <a:t>fullfill</a:t>
            </a:r>
            <a:r>
              <a:rPr lang="en-US" sz="1100" dirty="0"/>
              <a:t> the job profile need?  What else could we do?</a:t>
            </a:r>
          </a:p>
        </p:txBody>
      </p:sp>
      <p:cxnSp>
        <p:nvCxnSpPr>
          <p:cNvPr id="83" name="Straight Arrow Connector 82">
            <a:extLst>
              <a:ext uri="{FF2B5EF4-FFF2-40B4-BE49-F238E27FC236}">
                <a16:creationId xmlns:a16="http://schemas.microsoft.com/office/drawing/2014/main" id="{DD649B0A-4EFF-F226-71DA-A4E6537625DE}"/>
              </a:ext>
            </a:extLst>
          </p:cNvPr>
          <p:cNvCxnSpPr>
            <a:cxnSpLocks/>
          </p:cNvCxnSpPr>
          <p:nvPr/>
        </p:nvCxnSpPr>
        <p:spPr>
          <a:xfrm>
            <a:off x="5604749" y="3376972"/>
            <a:ext cx="577519" cy="56663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A25DAA2-335B-6AB0-2826-DDE28C0CBD8A}"/>
              </a:ext>
            </a:extLst>
          </p:cNvPr>
          <p:cNvSpPr txBox="1"/>
          <p:nvPr/>
        </p:nvSpPr>
        <p:spPr>
          <a:xfrm>
            <a:off x="8356325" y="4804641"/>
            <a:ext cx="2066193" cy="261610"/>
          </a:xfrm>
          <a:prstGeom prst="rect">
            <a:avLst/>
          </a:prstGeom>
          <a:noFill/>
        </p:spPr>
        <p:txBody>
          <a:bodyPr wrap="square" rtlCol="0">
            <a:spAutoFit/>
          </a:bodyPr>
          <a:lstStyle/>
          <a:p>
            <a:r>
              <a:rPr lang="en-US" sz="1100" dirty="0"/>
              <a:t>Form one for each job profile</a:t>
            </a:r>
          </a:p>
        </p:txBody>
      </p:sp>
      <p:sp>
        <p:nvSpPr>
          <p:cNvPr id="87" name="Rectangle: Rounded Corners 86">
            <a:extLst>
              <a:ext uri="{FF2B5EF4-FFF2-40B4-BE49-F238E27FC236}">
                <a16:creationId xmlns:a16="http://schemas.microsoft.com/office/drawing/2014/main" id="{4886FF2C-03FA-8B94-FE4A-205931692233}"/>
              </a:ext>
            </a:extLst>
          </p:cNvPr>
          <p:cNvSpPr/>
          <p:nvPr/>
        </p:nvSpPr>
        <p:spPr>
          <a:xfrm>
            <a:off x="1638750" y="2077505"/>
            <a:ext cx="1918901" cy="2281659"/>
          </a:xfrm>
          <a:prstGeom prst="roundRect">
            <a:avLst/>
          </a:prstGeom>
          <a:noFill/>
          <a:ln w="381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156C96BB-5521-FB15-68BB-704B3868F71A}"/>
              </a:ext>
            </a:extLst>
          </p:cNvPr>
          <p:cNvSpPr txBox="1"/>
          <p:nvPr/>
        </p:nvSpPr>
        <p:spPr>
          <a:xfrm>
            <a:off x="2059276" y="1433769"/>
            <a:ext cx="1576249" cy="646331"/>
          </a:xfrm>
          <a:prstGeom prst="rect">
            <a:avLst/>
          </a:prstGeom>
          <a:noFill/>
        </p:spPr>
        <p:txBody>
          <a:bodyPr wrap="square" rtlCol="0">
            <a:spAutoFit/>
          </a:bodyPr>
          <a:lstStyle/>
          <a:p>
            <a:r>
              <a:rPr lang="en-US" b="1" dirty="0"/>
              <a:t>Existing Curriculum</a:t>
            </a:r>
          </a:p>
        </p:txBody>
      </p:sp>
      <p:sp>
        <p:nvSpPr>
          <p:cNvPr id="89" name="TextBox 88">
            <a:extLst>
              <a:ext uri="{FF2B5EF4-FFF2-40B4-BE49-F238E27FC236}">
                <a16:creationId xmlns:a16="http://schemas.microsoft.com/office/drawing/2014/main" id="{AA26EED4-7C68-1AAA-8B40-8CB9E0DE30FC}"/>
              </a:ext>
            </a:extLst>
          </p:cNvPr>
          <p:cNvSpPr txBox="1"/>
          <p:nvPr/>
        </p:nvSpPr>
        <p:spPr>
          <a:xfrm>
            <a:off x="4605155" y="1628568"/>
            <a:ext cx="2969339" cy="369332"/>
          </a:xfrm>
          <a:prstGeom prst="rect">
            <a:avLst/>
          </a:prstGeom>
          <a:noFill/>
        </p:spPr>
        <p:txBody>
          <a:bodyPr wrap="none" rtlCol="0">
            <a:spAutoFit/>
          </a:bodyPr>
          <a:lstStyle/>
          <a:p>
            <a:r>
              <a:rPr lang="en-US" b="1" dirty="0"/>
              <a:t>Focus to specialize in Pharma</a:t>
            </a:r>
          </a:p>
        </p:txBody>
      </p:sp>
      <p:sp>
        <p:nvSpPr>
          <p:cNvPr id="90" name="TextBox 89">
            <a:extLst>
              <a:ext uri="{FF2B5EF4-FFF2-40B4-BE49-F238E27FC236}">
                <a16:creationId xmlns:a16="http://schemas.microsoft.com/office/drawing/2014/main" id="{E0F7D40A-9DE4-3B48-F507-F27C4728087B}"/>
              </a:ext>
            </a:extLst>
          </p:cNvPr>
          <p:cNvSpPr txBox="1"/>
          <p:nvPr/>
        </p:nvSpPr>
        <p:spPr>
          <a:xfrm>
            <a:off x="7112681" y="3680203"/>
            <a:ext cx="3440571" cy="369332"/>
          </a:xfrm>
          <a:prstGeom prst="rect">
            <a:avLst/>
          </a:prstGeom>
          <a:noFill/>
        </p:spPr>
        <p:txBody>
          <a:bodyPr wrap="square" rtlCol="0">
            <a:spAutoFit/>
          </a:bodyPr>
          <a:lstStyle/>
          <a:p>
            <a:r>
              <a:rPr lang="en-US" b="1" dirty="0"/>
              <a:t>Connect the two together</a:t>
            </a:r>
          </a:p>
        </p:txBody>
      </p:sp>
      <p:sp>
        <p:nvSpPr>
          <p:cNvPr id="91" name="Oval 90">
            <a:extLst>
              <a:ext uri="{FF2B5EF4-FFF2-40B4-BE49-F238E27FC236}">
                <a16:creationId xmlns:a16="http://schemas.microsoft.com/office/drawing/2014/main" id="{27296E6B-4537-1A03-6789-FB4F2D963FC4}"/>
              </a:ext>
            </a:extLst>
          </p:cNvPr>
          <p:cNvSpPr/>
          <p:nvPr/>
        </p:nvSpPr>
        <p:spPr>
          <a:xfrm>
            <a:off x="1638750" y="1516470"/>
            <a:ext cx="396511" cy="3965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accent4"/>
                </a:solidFill>
              </a:rPr>
              <a:t>1</a:t>
            </a:r>
          </a:p>
        </p:txBody>
      </p:sp>
      <p:sp>
        <p:nvSpPr>
          <p:cNvPr id="92" name="Oval 91">
            <a:extLst>
              <a:ext uri="{FF2B5EF4-FFF2-40B4-BE49-F238E27FC236}">
                <a16:creationId xmlns:a16="http://schemas.microsoft.com/office/drawing/2014/main" id="{644300E1-2296-6D88-AF3C-1D906112CAE4}"/>
              </a:ext>
            </a:extLst>
          </p:cNvPr>
          <p:cNvSpPr/>
          <p:nvPr/>
        </p:nvSpPr>
        <p:spPr>
          <a:xfrm>
            <a:off x="4268899" y="1588430"/>
            <a:ext cx="396511" cy="3965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accent4"/>
                </a:solidFill>
              </a:rPr>
              <a:t>2</a:t>
            </a:r>
          </a:p>
        </p:txBody>
      </p:sp>
      <p:sp>
        <p:nvSpPr>
          <p:cNvPr id="93" name="TextBox 92">
            <a:extLst>
              <a:ext uri="{FF2B5EF4-FFF2-40B4-BE49-F238E27FC236}">
                <a16:creationId xmlns:a16="http://schemas.microsoft.com/office/drawing/2014/main" id="{28D6A7D5-461B-49BB-6E90-47C57B6A4FD9}"/>
              </a:ext>
            </a:extLst>
          </p:cNvPr>
          <p:cNvSpPr txBox="1"/>
          <p:nvPr/>
        </p:nvSpPr>
        <p:spPr>
          <a:xfrm>
            <a:off x="6518937" y="5873920"/>
            <a:ext cx="2095977" cy="646331"/>
          </a:xfrm>
          <a:prstGeom prst="rect">
            <a:avLst/>
          </a:prstGeom>
          <a:noFill/>
        </p:spPr>
        <p:txBody>
          <a:bodyPr wrap="square" rtlCol="0">
            <a:spAutoFit/>
          </a:bodyPr>
          <a:lstStyle/>
          <a:p>
            <a:r>
              <a:rPr lang="en-US" b="1" dirty="0"/>
              <a:t>Foundational collaboration</a:t>
            </a:r>
          </a:p>
        </p:txBody>
      </p:sp>
      <p:sp>
        <p:nvSpPr>
          <p:cNvPr id="94" name="Oval 93">
            <a:extLst>
              <a:ext uri="{FF2B5EF4-FFF2-40B4-BE49-F238E27FC236}">
                <a16:creationId xmlns:a16="http://schemas.microsoft.com/office/drawing/2014/main" id="{1A202E0C-01C2-4A72-8C8D-68D18C102612}"/>
              </a:ext>
            </a:extLst>
          </p:cNvPr>
          <p:cNvSpPr/>
          <p:nvPr/>
        </p:nvSpPr>
        <p:spPr>
          <a:xfrm>
            <a:off x="6098411" y="5956621"/>
            <a:ext cx="396511" cy="3965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accent4"/>
                </a:solidFill>
              </a:rPr>
              <a:t>3</a:t>
            </a:r>
          </a:p>
        </p:txBody>
      </p:sp>
      <p:sp>
        <p:nvSpPr>
          <p:cNvPr id="95" name="Oval 94">
            <a:extLst>
              <a:ext uri="{FF2B5EF4-FFF2-40B4-BE49-F238E27FC236}">
                <a16:creationId xmlns:a16="http://schemas.microsoft.com/office/drawing/2014/main" id="{368E5FD8-564A-A17A-B816-64710F61FF77}"/>
              </a:ext>
            </a:extLst>
          </p:cNvPr>
          <p:cNvSpPr/>
          <p:nvPr/>
        </p:nvSpPr>
        <p:spPr>
          <a:xfrm>
            <a:off x="6659243" y="3624881"/>
            <a:ext cx="396511" cy="3965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accent4"/>
                </a:solidFill>
              </a:rPr>
              <a:t>4</a:t>
            </a:r>
          </a:p>
        </p:txBody>
      </p:sp>
      <p:sp>
        <p:nvSpPr>
          <p:cNvPr id="96" name="TextBox 95">
            <a:extLst>
              <a:ext uri="{FF2B5EF4-FFF2-40B4-BE49-F238E27FC236}">
                <a16:creationId xmlns:a16="http://schemas.microsoft.com/office/drawing/2014/main" id="{CFDBD664-3C9F-64C4-2AD4-5345E2C803E5}"/>
              </a:ext>
            </a:extLst>
          </p:cNvPr>
          <p:cNvSpPr txBox="1"/>
          <p:nvPr/>
        </p:nvSpPr>
        <p:spPr>
          <a:xfrm>
            <a:off x="9311104" y="2712512"/>
            <a:ext cx="1296593" cy="646331"/>
          </a:xfrm>
          <a:prstGeom prst="rect">
            <a:avLst/>
          </a:prstGeom>
          <a:solidFill>
            <a:schemeClr val="accent4"/>
          </a:solidFill>
        </p:spPr>
        <p:txBody>
          <a:bodyPr wrap="square" rtlCol="0">
            <a:spAutoFit/>
          </a:bodyPr>
          <a:lstStyle/>
          <a:p>
            <a:r>
              <a:rPr lang="en-US" b="1" dirty="0"/>
              <a:t>Learn and improve</a:t>
            </a:r>
          </a:p>
        </p:txBody>
      </p:sp>
      <p:sp>
        <p:nvSpPr>
          <p:cNvPr id="97" name="Oval 96">
            <a:extLst>
              <a:ext uri="{FF2B5EF4-FFF2-40B4-BE49-F238E27FC236}">
                <a16:creationId xmlns:a16="http://schemas.microsoft.com/office/drawing/2014/main" id="{3EE749FC-19F3-B827-C1A1-69343CF1EC7A}"/>
              </a:ext>
            </a:extLst>
          </p:cNvPr>
          <p:cNvSpPr/>
          <p:nvPr/>
        </p:nvSpPr>
        <p:spPr>
          <a:xfrm>
            <a:off x="9865733" y="2235113"/>
            <a:ext cx="396511" cy="3965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accent4"/>
                </a:solidFill>
              </a:rPr>
              <a:t>5</a:t>
            </a:r>
          </a:p>
        </p:txBody>
      </p:sp>
    </p:spTree>
    <p:extLst>
      <p:ext uri="{BB962C8B-B14F-4D97-AF65-F5344CB8AC3E}">
        <p14:creationId xmlns:p14="http://schemas.microsoft.com/office/powerpoint/2010/main" val="41768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animBg="1"/>
      <p:bldP spid="9" grpId="0" animBg="1"/>
      <p:bldP spid="10" grpId="0" animBg="1"/>
      <p:bldP spid="11" grpId="0"/>
      <p:bldP spid="49" grpId="0"/>
      <p:bldP spid="51" grpId="0" animBg="1"/>
      <p:bldP spid="54" grpId="0" animBg="1"/>
      <p:bldP spid="55" grpId="0"/>
      <p:bldP spid="56" grpId="0" animBg="1"/>
      <p:bldP spid="59" grpId="0" animBg="1"/>
      <p:bldP spid="60" grpId="0" animBg="1"/>
      <p:bldP spid="61" grpId="0" animBg="1"/>
      <p:bldP spid="66" grpId="0" animBg="1"/>
      <p:bldP spid="67" grpId="0" animBg="1"/>
      <p:bldP spid="69" grpId="0" animBg="1"/>
      <p:bldP spid="79" grpId="0" animBg="1"/>
      <p:bldP spid="82" grpId="0" animBg="1"/>
      <p:bldP spid="68" grpId="0" animBg="1"/>
      <p:bldP spid="85" grpId="0"/>
      <p:bldP spid="87" grpId="0" animBg="1"/>
      <p:bldP spid="88" grpId="0"/>
      <p:bldP spid="89" grpId="0"/>
      <p:bldP spid="90" grpId="0"/>
      <p:bldP spid="91" grpId="0" animBg="1"/>
      <p:bldP spid="92" grpId="0" animBg="1"/>
      <p:bldP spid="93" grpId="0"/>
      <p:bldP spid="94" grpId="0" animBg="1"/>
      <p:bldP spid="95" grpId="0" animBg="1"/>
      <p:bldP spid="96" grpId="0" animBg="1"/>
      <p:bldP spid="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F3B-2813-3BBB-8717-7F378B97EF90}"/>
              </a:ext>
            </a:extLst>
          </p:cNvPr>
          <p:cNvSpPr>
            <a:spLocks noGrp="1"/>
          </p:cNvSpPr>
          <p:nvPr>
            <p:ph type="ctrTitle"/>
          </p:nvPr>
        </p:nvSpPr>
        <p:spPr>
          <a:xfrm>
            <a:off x="1504670" y="437030"/>
            <a:ext cx="9234309" cy="498598"/>
          </a:xfrm>
        </p:spPr>
        <p:txBody>
          <a:bodyPr/>
          <a:lstStyle/>
          <a:p>
            <a:r>
              <a:rPr lang="en-US" dirty="0"/>
              <a:t>Summary – what’s next</a:t>
            </a:r>
          </a:p>
        </p:txBody>
      </p:sp>
      <p:sp>
        <p:nvSpPr>
          <p:cNvPr id="3" name="Subtitle 2">
            <a:extLst>
              <a:ext uri="{FF2B5EF4-FFF2-40B4-BE49-F238E27FC236}">
                <a16:creationId xmlns:a16="http://schemas.microsoft.com/office/drawing/2014/main" id="{3823B88B-2705-1AE5-41BE-76B6E9C05A63}"/>
              </a:ext>
            </a:extLst>
          </p:cNvPr>
          <p:cNvSpPr>
            <a:spLocks noGrp="1"/>
          </p:cNvSpPr>
          <p:nvPr>
            <p:ph type="subTitle" idx="1"/>
          </p:nvPr>
        </p:nvSpPr>
        <p:spPr>
          <a:xfrm>
            <a:off x="2652502" y="1345167"/>
            <a:ext cx="6925731" cy="914096"/>
          </a:xfrm>
        </p:spPr>
        <p:txBody>
          <a:bodyPr/>
          <a:lstStyle/>
          <a:p>
            <a:r>
              <a:rPr lang="en-US" dirty="0"/>
              <a:t>WFOTF provides a very strong foundation for building a next gen pharma workforce and merges cleanly into Purdue’s AMP initiative</a:t>
            </a:r>
          </a:p>
        </p:txBody>
      </p:sp>
      <p:sp>
        <p:nvSpPr>
          <p:cNvPr id="4" name="Text Placeholder 3">
            <a:extLst>
              <a:ext uri="{FF2B5EF4-FFF2-40B4-BE49-F238E27FC236}">
                <a16:creationId xmlns:a16="http://schemas.microsoft.com/office/drawing/2014/main" id="{A9DBD9C3-CF0D-6408-6335-6F13B7524972}"/>
              </a:ext>
            </a:extLst>
          </p:cNvPr>
          <p:cNvSpPr>
            <a:spLocks noGrp="1"/>
          </p:cNvSpPr>
          <p:nvPr>
            <p:ph type="body" sz="quarter" idx="14"/>
          </p:nvPr>
        </p:nvSpPr>
        <p:spPr>
          <a:xfrm>
            <a:off x="3086100" y="2562045"/>
            <a:ext cx="5524500" cy="2766880"/>
          </a:xfrm>
        </p:spPr>
        <p:txBody>
          <a:bodyPr>
            <a:normAutofit fontScale="85000" lnSpcReduction="20000"/>
          </a:bodyPr>
          <a:lstStyle/>
          <a:p>
            <a:pPr>
              <a:buFont typeface="Arial" panose="020B0604020202020204" pitchFamily="34" charset="0"/>
              <a:buChar char="•"/>
            </a:pPr>
            <a:r>
              <a:rPr lang="en-US" dirty="0"/>
              <a:t>General next steps:  Workforce development sub-teams are getting established at Purdue and within Indiana</a:t>
            </a:r>
          </a:p>
          <a:p>
            <a:pPr marL="0" indent="0">
              <a:buNone/>
            </a:pPr>
            <a:endParaRPr lang="en-US" dirty="0"/>
          </a:p>
          <a:p>
            <a:pPr>
              <a:buFont typeface="Arial" panose="020B0604020202020204" pitchFamily="34" charset="0"/>
              <a:buChar char="•"/>
            </a:pPr>
            <a:r>
              <a:rPr lang="en-US" dirty="0"/>
              <a:t>AMP next steps:</a:t>
            </a:r>
          </a:p>
          <a:p>
            <a:pPr lvl="1"/>
            <a:r>
              <a:rPr lang="en-US" dirty="0"/>
              <a:t>Organizational structure - 1-2 months</a:t>
            </a:r>
          </a:p>
          <a:p>
            <a:pPr lvl="1"/>
            <a:r>
              <a:rPr lang="en-US" dirty="0"/>
              <a:t>Workforce dev – continue building - ongoing</a:t>
            </a:r>
          </a:p>
          <a:p>
            <a:pPr lvl="1"/>
            <a:r>
              <a:rPr lang="en-US" dirty="0"/>
              <a:t>Research – define research priorities </a:t>
            </a:r>
          </a:p>
          <a:p>
            <a:pPr marL="228600" lvl="1" indent="0">
              <a:buNone/>
            </a:pPr>
            <a:endParaRPr lang="en-US" dirty="0"/>
          </a:p>
          <a:p>
            <a:r>
              <a:rPr lang="en-US" dirty="0"/>
              <a:t>WFOTF + AMP next steps</a:t>
            </a:r>
          </a:p>
          <a:p>
            <a:pPr lvl="1"/>
            <a:r>
              <a:rPr lang="en-US" dirty="0"/>
              <a:t>Elevate visibility of WFOTF initiative within Purdue system</a:t>
            </a:r>
          </a:p>
          <a:p>
            <a:pPr lvl="1"/>
            <a:r>
              <a:rPr lang="en-US" dirty="0"/>
              <a:t>Identify and establish “job profile teams” </a:t>
            </a:r>
          </a:p>
          <a:p>
            <a:pPr lvl="1"/>
            <a:endParaRPr lang="en-US" dirty="0"/>
          </a:p>
          <a:p>
            <a:pPr>
              <a:buFont typeface="Arial" panose="020B0604020202020204" pitchFamily="34" charset="0"/>
              <a:buChar char="•"/>
            </a:pPr>
            <a:endParaRPr lang="en-US" dirty="0"/>
          </a:p>
        </p:txBody>
      </p:sp>
      <p:sp>
        <p:nvSpPr>
          <p:cNvPr id="5" name="Date Placeholder 4">
            <a:extLst>
              <a:ext uri="{FF2B5EF4-FFF2-40B4-BE49-F238E27FC236}">
                <a16:creationId xmlns:a16="http://schemas.microsoft.com/office/drawing/2014/main" id="{2EBA07E4-E3CB-82D7-DEE6-05F1A55B9B68}"/>
              </a:ext>
            </a:extLst>
          </p:cNvPr>
          <p:cNvSpPr>
            <a:spLocks noGrp="1"/>
          </p:cNvSpPr>
          <p:nvPr>
            <p:ph type="dt" sz="half" idx="10"/>
          </p:nvPr>
        </p:nvSpPr>
        <p:spPr/>
        <p:txBody>
          <a:bodyPr/>
          <a:lstStyle/>
          <a:p>
            <a:fld id="{93C70D44-4D52-E745-B943-20C0DA58653C}" type="datetime1">
              <a:rPr lang="en-US" smtClean="0"/>
              <a:pPr/>
              <a:t>5/17/2023</a:t>
            </a:fld>
            <a:endParaRPr lang="en-US" dirty="0"/>
          </a:p>
        </p:txBody>
      </p:sp>
      <p:sp>
        <p:nvSpPr>
          <p:cNvPr id="6" name="Slide Number Placeholder 5">
            <a:extLst>
              <a:ext uri="{FF2B5EF4-FFF2-40B4-BE49-F238E27FC236}">
                <a16:creationId xmlns:a16="http://schemas.microsoft.com/office/drawing/2014/main" id="{D974DC2E-D987-15A0-F6C8-F8E8BCC88270}"/>
              </a:ext>
            </a:extLst>
          </p:cNvPr>
          <p:cNvSpPr>
            <a:spLocks noGrp="1"/>
          </p:cNvSpPr>
          <p:nvPr>
            <p:ph type="sldNum" sz="quarter" idx="12"/>
          </p:nvPr>
        </p:nvSpPr>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2346297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4467</TotalTime>
  <Words>744</Words>
  <Application>Microsoft Office PowerPoint</Application>
  <PresentationFormat>Widescreen</PresentationFormat>
  <Paragraphs>123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Acumin Pro</vt:lpstr>
      <vt:lpstr>Acumin Pro ExtraCondensed</vt:lpstr>
      <vt:lpstr>Acumin Pro SemiCondensed</vt:lpstr>
      <vt:lpstr>Arial</vt:lpstr>
      <vt:lpstr>Calibri</vt:lpstr>
      <vt:lpstr>Calibri Light</vt:lpstr>
      <vt:lpstr>Wingdings</vt:lpstr>
      <vt:lpstr>Office Theme</vt:lpstr>
      <vt:lpstr>Young Institute for  Advanced Manufacturing of Pharmaceuticals at Purdue University</vt:lpstr>
      <vt:lpstr>William D. Young Institute for Advanced Manufacturing of Pharmaceuticals </vt:lpstr>
      <vt:lpstr>Young Institute for Advanced Manufacturing of Pharmaceuticals Institute (AMP) </vt:lpstr>
      <vt:lpstr>Workforce development ecosystem</vt:lpstr>
      <vt:lpstr>Workforce of the Future history</vt:lpstr>
      <vt:lpstr>How does WFOTF fit into the ecosystem?</vt:lpstr>
      <vt:lpstr>Summary – 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Young Institute for  Advanced Manufacturing of Pharmaceuticals at Purdue University</dc:title>
  <dc:creator>Ferdinando Aspesi</dc:creator>
  <cp:lastModifiedBy>Fermier, Adam [JRDUS]</cp:lastModifiedBy>
  <cp:revision>1</cp:revision>
  <dcterms:created xsi:type="dcterms:W3CDTF">2023-04-11T13:14:53Z</dcterms:created>
  <dcterms:modified xsi:type="dcterms:W3CDTF">2023-05-20T16:16:19Z</dcterms:modified>
</cp:coreProperties>
</file>