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istory" id="{30F0985D-4970-449B-8BDF-FA3EDD198B06}">
          <p14:sldIdLst>
            <p14:sldId id="256"/>
            <p14:sldId id="257"/>
            <p14:sldId id="258"/>
            <p14:sldId id="259"/>
          </p14:sldIdLst>
        </p14:section>
        <p14:section name="Basic Semigroup Theory" id="{E2C5B1B0-F5E2-476C-894B-E1BAFC2E9DAC}">
          <p14:sldIdLst>
            <p14:sldId id="260"/>
            <p14:sldId id="261"/>
            <p14:sldId id="263"/>
            <p14:sldId id="264"/>
          </p14:sldIdLst>
        </p14:section>
        <p14:section name="Inverse Semigroups" id="{06349A37-94C3-4C45-9532-D69CB2BC9720}">
          <p14:sldIdLst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16" autoAdjust="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outlineViewPr>
    <p:cViewPr>
      <p:scale>
        <a:sx n="33" d="100"/>
        <a:sy n="33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6C1D-4BB6-41C8-AE02-6084BBCA9139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37A-3E4D-42C7-A82E-3775134EA65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27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6C1D-4BB6-41C8-AE02-6084BBCA9139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37A-3E4D-42C7-A82E-3775134EA6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74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6C1D-4BB6-41C8-AE02-6084BBCA9139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37A-3E4D-42C7-A82E-3775134EA6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18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6C1D-4BB6-41C8-AE02-6084BBCA9139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37A-3E4D-42C7-A82E-3775134EA6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13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6C1D-4BB6-41C8-AE02-6084BBCA9139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37A-3E4D-42C7-A82E-3775134EA65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8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6C1D-4BB6-41C8-AE02-6084BBCA9139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37A-3E4D-42C7-A82E-3775134EA6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46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6C1D-4BB6-41C8-AE02-6084BBCA9139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37A-3E4D-42C7-A82E-3775134EA6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73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6C1D-4BB6-41C8-AE02-6084BBCA9139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37A-3E4D-42C7-A82E-3775134EA6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42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6C1D-4BB6-41C8-AE02-6084BBCA9139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37A-3E4D-42C7-A82E-3775134EA6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58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476C1D-4BB6-41C8-AE02-6084BBCA9139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D1737A-3E4D-42C7-A82E-3775134EA6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63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6C1D-4BB6-41C8-AE02-6084BBCA9139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37A-3E4D-42C7-A82E-3775134EA6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52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476C1D-4BB6-41C8-AE02-6084BBCA9139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4D1737A-3E4D-42C7-A82E-3775134EA65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06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Inverse Semigroups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Adam Gaffney</a:t>
            </a:r>
          </a:p>
        </p:txBody>
      </p:sp>
    </p:spTree>
    <p:extLst>
      <p:ext uri="{BB962C8B-B14F-4D97-AF65-F5344CB8AC3E}">
        <p14:creationId xmlns:p14="http://schemas.microsoft.com/office/powerpoint/2010/main" val="2117403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2EAB-F912-49EA-AE48-715F94107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Inverse Semigroups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4EC71B-D9B9-4AE4-9609-111F9CCB21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Let</m:t>
                      </m:r>
                      <m:r>
                        <m:rPr>
                          <m:nor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,∙</m:t>
                          </m:r>
                        </m:e>
                      </m:d>
                      <m:r>
                        <m:rPr>
                          <m:nor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be</m:t>
                      </m:r>
                      <m:r>
                        <m:rPr>
                          <m:nor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semigroup</m:t>
                      </m:r>
                      <m:r>
                        <m:rPr>
                          <m:nor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nor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Then</m:t>
                      </m:r>
                      <m:r>
                        <m:rPr>
                          <m:nor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it</m:t>
                      </m:r>
                      <m:r>
                        <m:rPr>
                          <m:nor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an</m:t>
                      </m:r>
                      <m:r>
                        <m:rPr>
                          <m:nor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inverse</m:t>
                      </m:r>
                      <m:r>
                        <m:rPr>
                          <m:nor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semigroup</m:t>
                      </m:r>
                      <m:r>
                        <m:rPr>
                          <m:nor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m:rPr>
                          <m:nor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each</m:t>
                      </m:r>
                      <m:r>
                        <m:rPr>
                          <m:nor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element</m:t>
                      </m:r>
                      <m:r>
                        <m:rPr>
                          <m:nor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m:rPr>
                          <m:nor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has</m:t>
                      </m:r>
                      <m:r>
                        <m:rPr>
                          <m:nor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b="1" i="1" smtClean="0">
                          <a:latin typeface="Cambria Math" panose="02040503050406030204" pitchFamily="18" charset="0"/>
                        </a:rPr>
                        <m:t>unique</m:t>
                      </m:r>
                      <m:r>
                        <m:rPr>
                          <m:nor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inverse</m:t>
                      </m:r>
                      <m:r>
                        <m:rPr>
                          <m:nor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m:rPr>
                          <m:nor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∈ </m:t>
                      </m:r>
                      <m:r>
                        <m:rPr>
                          <m:nor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Semigroups can have elements with many inverses, inverse semigroups require a unique inverse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Clearly every group is an inverse semigroup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Some other inverse properties hold here also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GB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GB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st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GB" b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4EC71B-D9B9-4AE4-9609-111F9CCB21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r="-8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4B801CD-0931-4608-8A46-3D398F057F0B}"/>
              </a:ext>
            </a:extLst>
          </p:cNvPr>
          <p:cNvSpPr/>
          <p:nvPr/>
        </p:nvSpPr>
        <p:spPr>
          <a:xfrm>
            <a:off x="1097280" y="1845734"/>
            <a:ext cx="10058400" cy="6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057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1B64-3580-45AC-B5BE-5EAE699D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Symmetric Inverse Monoid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ECEB0-ECAA-413D-A80C-D7B2B3B90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Symmetric Inverse Monoid</a:t>
            </a:r>
            <a:br>
              <a:rPr lang="en-GB" dirty="0"/>
            </a:br>
            <a:r>
              <a:rPr lang="en-GB" dirty="0"/>
              <a:t>	Inverse semigroup comprising of partial bijective mappings which map from subsets of a 	set X to other subsets of 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inverse semigroup equivalent of the symmetric group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Monoid as the identity mapping is a bijective mapping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Partial bijection – Only a subset of the set X forms the domain for the bijection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Domain and image are subsets of the set X, unlike the symmetric group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8A74E3-01BF-48C1-B96D-FA7CAA1FBFB7}"/>
              </a:ext>
            </a:extLst>
          </p:cNvPr>
          <p:cNvSpPr/>
          <p:nvPr/>
        </p:nvSpPr>
        <p:spPr>
          <a:xfrm>
            <a:off x="1097280" y="1845734"/>
            <a:ext cx="10058400" cy="880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196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3FDD-7940-4639-896A-0A6911977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491" y="286603"/>
            <a:ext cx="10214919" cy="1450757"/>
          </a:xfrm>
        </p:spPr>
        <p:txBody>
          <a:bodyPr/>
          <a:lstStyle/>
          <a:p>
            <a:r>
              <a:rPr lang="en-GB" dirty="0"/>
              <a:t>Wagner-Preston Representation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239FF-3F9B-41B9-8327-3904EBC78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Wagner-Preston Representation Theorem</a:t>
            </a:r>
            <a:br>
              <a:rPr lang="en-GB" dirty="0"/>
            </a:br>
            <a:r>
              <a:rPr lang="en-GB" dirty="0"/>
              <a:t>	Any inverse semigroup S can be embedded into a symmetric inverse monoid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Named after the two inverse semigroup theorists that discovered it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Analogous to Cayley’s Theorem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Uses partial bijections as well as bijections from the symmetric group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Can show extra detail group theory could not capture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EEC49-C7F4-4C2D-B313-C7150935EE28}"/>
              </a:ext>
            </a:extLst>
          </p:cNvPr>
          <p:cNvSpPr/>
          <p:nvPr/>
        </p:nvSpPr>
        <p:spPr>
          <a:xfrm>
            <a:off x="1097280" y="1845734"/>
            <a:ext cx="10058400" cy="658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348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9CCA-4877-4519-8B1E-97A0D664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/>
              <a:t>Example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9BF57B-E848-4704-9EF5-AC61709A8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32" y="2271971"/>
            <a:ext cx="3094997" cy="275970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D2897A-02F9-4E58-9C28-E40CF8A68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33" y="1845734"/>
            <a:ext cx="6515947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Fractal shape continues ad infinitum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the symmetric group gives equivalent symmetries to the equilateral triangle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Partial symmetries lost without partial bijections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triangle 123 forms a partial symmetry with the triangle A2C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be applied on any level of the fractal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44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4414-7481-4CBA-96BE-1CC58752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A6BC-4C08-4DF8-884E-84BC31ADA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Many directions that can be studied from here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Partial order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 way of ordering sets from smallest magnitude to largest.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Green’s relations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Describe the “large scale structure” of semigroups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Use a concept called an “ideal” to relate elements of an entire semigroup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Incredibly important topic in semigroup theory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Free semigroups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Free monoid is a set of finite sequences, with operation of concatenation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 semigroup is “free” if it is isomorphic to this free monoid</a:t>
            </a:r>
          </a:p>
        </p:txBody>
      </p:sp>
    </p:spTree>
    <p:extLst>
      <p:ext uri="{BB962C8B-B14F-4D97-AF65-F5344CB8AC3E}">
        <p14:creationId xmlns:p14="http://schemas.microsoft.com/office/powerpoint/2010/main" val="82115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0C700A3-0A65-4EB6-8299-D3E136DF39BD}"/>
              </a:ext>
            </a:extLst>
          </p:cNvPr>
          <p:cNvSpPr txBox="1"/>
          <p:nvPr/>
        </p:nvSpPr>
        <p:spPr>
          <a:xfrm>
            <a:off x="2566587" y="1690062"/>
            <a:ext cx="70588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Thank you for listening</a:t>
            </a:r>
          </a:p>
          <a:p>
            <a:pPr algn="ctr"/>
            <a:endParaRPr lang="en-GB" sz="4400" dirty="0"/>
          </a:p>
          <a:p>
            <a:pPr algn="ctr"/>
            <a:endParaRPr lang="en-GB" sz="4400" dirty="0"/>
          </a:p>
          <a:p>
            <a:pPr algn="ctr"/>
            <a:endParaRPr lang="en-GB" sz="4400" dirty="0"/>
          </a:p>
          <a:p>
            <a:pPr algn="ctr"/>
            <a:r>
              <a:rPr lang="en-GB" sz="4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68359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When and why? – A brief history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Basic definitions – Group /Semigroup theory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Inverse semigroups – Some definitions and properties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Symmetric inverse monoid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Wagner-Preston representation theorem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 useful example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279164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Semigroup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Three names in beginning of semigroup theory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Anton </a:t>
            </a:r>
            <a:r>
              <a:rPr lang="en-GB" dirty="0" err="1"/>
              <a:t>Suschkewitsch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First real “semigroup theorist”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Active in the 1910’s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Alfred Clifford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Published a significant paper in 1940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David Rees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Considered to have popularized semigroup theory along with Clifford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354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Inverse Semigroup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Two major names at the beginning of inverse semigroup theory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Victor Wagner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Published a paper on “generalized groups” in 1952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Gordon Preston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Coined the term “inverse semigroups”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Published his paper on inverse semigroups in 1954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Politics of the Cold War lead to lack of communication – Iron Curtain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Wagner and Preston made these discoveries independently</a:t>
            </a:r>
          </a:p>
        </p:txBody>
      </p:sp>
    </p:spTree>
    <p:extLst>
      <p:ext uri="{BB962C8B-B14F-4D97-AF65-F5344CB8AC3E}">
        <p14:creationId xmlns:p14="http://schemas.microsoft.com/office/powerpoint/2010/main" val="404956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𝑛𝑜𝑛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𝑒𝑚𝑝𝑡𝑦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∙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𝑏𝑖𝑛𝑎𝑟𝑦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𝑜𝑝𝑒𝑟𝑎𝑡𝑖𝑜𝑛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𝑇h𝑒𝑛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∙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𝑔𝑟𝑜𝑢𝑝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𝑪𝒍𝒐𝒔𝒆𝒅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𝑨𝒔𝒔𝒐𝒄𝒊𝒂𝒕𝒊𝒗𝒆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𝑰𝒅𝒆𝒏𝒕𝒊𝒕𝒚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𝑇h𝑒𝑟𝑒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𝑒𝑥𝑖𝑠𝑡𝑠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𝑒𝑙𝑒𝑚𝑒𝑛𝑡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𝑠𝑢𝑐h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𝑡h𝑎𝑡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𝑰𝒏𝒗𝒆𝒓𝒔𝒆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Every</m:t>
                      </m:r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element</m:t>
                      </m:r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h𝑎𝑠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𝑖𝑛𝑣𝑒𝑟𝑠𝑒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𝑠𝑢𝑐h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𝑡h𝑎𝑡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>
                    <a:ea typeface="Cambria Math" panose="02040503050406030204" pitchFamily="18" charset="0"/>
                  </a:rPr>
                  <a:t>Examples of groups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dirty="0">
                    <a:ea typeface="Cambria Math" panose="02040503050406030204" pitchFamily="18" charset="0"/>
                  </a:rPr>
                  <a:t>The real numbers with addition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b="0" dirty="0">
                    <a:ea typeface="Cambria Math" panose="02040503050406030204" pitchFamily="18" charset="0"/>
                  </a:rPr>
                  <a:t>The integers with addition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dirty="0">
                    <a:ea typeface="Cambria Math" panose="02040503050406030204" pitchFamily="18" charset="0"/>
                  </a:rPr>
                  <a:t>Non-zero rational numbers with multiplication</a:t>
                </a:r>
              </a:p>
              <a:p>
                <a:pPr marL="0" indent="0">
                  <a:buNone/>
                </a:pPr>
                <a:endParaRPr lang="en-GB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287624" y="1845733"/>
            <a:ext cx="9868056" cy="1466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079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Semigroups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0" i="1" smtClean="0">
                        <a:latin typeface="Cambria Math" panose="02040503050406030204" pitchFamily="18" charset="0"/>
                      </a:rPr>
                      <m:t>Let</m:t>
                    </m:r>
                    <m:r>
                      <m:rPr>
                        <m:nor/>
                      </m:rP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1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1" smtClean="0">
                        <a:latin typeface="Cambria Math" panose="02040503050406030204" pitchFamily="18" charset="0"/>
                      </a:rPr>
                      <m:t>be</m:t>
                    </m:r>
                    <m:r>
                      <m:rPr>
                        <m:nor/>
                      </m:rP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1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1" smtClean="0">
                        <a:latin typeface="Cambria Math" panose="02040503050406030204" pitchFamily="18" charset="0"/>
                      </a:rPr>
                      <m:t>non</m:t>
                    </m:r>
                    <m:r>
                      <m:rPr>
                        <m:nor/>
                      </m:rP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1" smtClean="0">
                        <a:latin typeface="Cambria Math" panose="02040503050406030204" pitchFamily="18" charset="0"/>
                      </a:rPr>
                      <m:t>empty</m:t>
                    </m:r>
                    <m:r>
                      <m:rPr>
                        <m:nor/>
                      </m:rP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1" smtClean="0">
                        <a:latin typeface="Cambria Math" panose="02040503050406030204" pitchFamily="18" charset="0"/>
                      </a:rPr>
                      <m:t>set</m:t>
                    </m:r>
                    <m:r>
                      <m:rPr>
                        <m:nor/>
                      </m:rP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1" smtClean="0">
                        <a:latin typeface="Cambria Math" panose="02040503050406030204" pitchFamily="18" charset="0"/>
                      </a:rPr>
                      <m:t>with</m:t>
                    </m:r>
                    <m:r>
                      <m:rPr>
                        <m:nor/>
                      </m:rP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m:rPr>
                        <m:nor/>
                      </m:rP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1" smtClean="0">
                        <a:latin typeface="Cambria Math" panose="02040503050406030204" pitchFamily="18" charset="0"/>
                      </a:rPr>
                      <m:t>as</m:t>
                    </m:r>
                    <m:r>
                      <m:rPr>
                        <m:nor/>
                      </m:rP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1" smtClean="0">
                        <a:latin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1" smtClean="0">
                        <a:latin typeface="Cambria Math" panose="02040503050406030204" pitchFamily="18" charset="0"/>
                      </a:rPr>
                      <m:t>binary</m:t>
                    </m:r>
                    <m:r>
                      <m:rPr>
                        <m:nor/>
                      </m:rP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1" smtClean="0">
                        <a:latin typeface="Cambria Math" panose="02040503050406030204" pitchFamily="18" charset="0"/>
                      </a:rPr>
                      <m:t>operation</m:t>
                    </m:r>
                    <m:r>
                      <m:rPr>
                        <m:nor/>
                      </m:rPr>
                      <a:rPr lang="en-GB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nor/>
                      </m:rPr>
                      <a:rPr lang="en-GB" b="0" i="1" smtClean="0">
                        <a:latin typeface="Cambria Math" panose="02040503050406030204" pitchFamily="18" charset="0"/>
                      </a:rPr>
                      <m:t>Then</m:t>
                    </m:r>
                    <m:r>
                      <m:rPr>
                        <m:nor/>
                      </m:rPr>
                      <a:rPr lang="en-GB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GB" b="0" i="1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GB" b="0" i="1" smtClean="0">
                        <a:latin typeface="Cambria Math" panose="02040503050406030204" pitchFamily="18" charset="0"/>
                      </a:rPr>
                      <m:t>,∙)  </m:t>
                    </m:r>
                    <m:r>
                      <m:rPr>
                        <m:nor/>
                      </m:rPr>
                      <a:rPr lang="en-GB" b="0" i="1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1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1" smtClean="0">
                        <a:latin typeface="Cambria Math" panose="02040503050406030204" pitchFamily="18" charset="0"/>
                      </a:rPr>
                      <m:t>semigroup</m:t>
                    </m:r>
                    <m:r>
                      <m:rPr>
                        <m:nor/>
                      </m:rP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1" smtClean="0">
                        <a:latin typeface="Cambria Math" panose="02040503050406030204" pitchFamily="18" charset="0"/>
                      </a:rPr>
                      <m:t>if</m:t>
                    </m:r>
                    <m:r>
                      <m:rPr>
                        <m:nor/>
                      </m:rP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1" smtClean="0">
                        <a:latin typeface="Cambria Math" panose="02040503050406030204" pitchFamily="18" charset="0"/>
                      </a:rPr>
                      <m:t>it</m:t>
                    </m:r>
                    <m:r>
                      <m:rPr>
                        <m:nor/>
                      </m:rP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1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1" i="1" smtClean="0">
                        <a:latin typeface="Cambria Math" panose="02040503050406030204" pitchFamily="18" charset="0"/>
                      </a:rPr>
                      <m:t>associative</m:t>
                    </m:r>
                    <m:r>
                      <m:rPr>
                        <m:nor/>
                      </m:rP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GB" b="0" i="1" smtClean="0">
                        <a:latin typeface="Cambria Math" panose="02040503050406030204" pitchFamily="18" charset="0"/>
                      </a:rPr>
                      <m:t>that</m:t>
                    </m:r>
                    <m:r>
                      <m:rPr>
                        <m:nor/>
                      </m:rP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1" smtClean="0">
                        <a:latin typeface="Cambria Math" panose="02040503050406030204" pitchFamily="18" charset="0"/>
                      </a:rPr>
                      <m:t>is</m:t>
                    </m:r>
                  </m:oMath>
                </a14:m>
                <a:br>
                  <a:rPr lang="en-GB" b="1" i="1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𝐹𝑜𝑟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∙(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More general than group definition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Examples of semigroups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dirty="0"/>
                  <a:t>Real numbers with multiplication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dirty="0"/>
                  <a:t>Natural numbers with addition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Any group is a semigroup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4AFD8090-731D-462F-A351-C5376815230F}"/>
              </a:ext>
            </a:extLst>
          </p:cNvPr>
          <p:cNvSpPr/>
          <p:nvPr/>
        </p:nvSpPr>
        <p:spPr>
          <a:xfrm>
            <a:off x="1161536" y="1845734"/>
            <a:ext cx="9933184" cy="955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08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DBC7-DDC6-42E5-9594-64C099BD6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Cayley’s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801060-86D6-4AC1-A73B-B297C3C264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Symmetric group – group of all bijective mappings from a set X to itself.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For X={1,2,3}, the symmetric group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={123,132,213,231,312,321}</a:t>
                </a:r>
              </a:p>
              <a:p>
                <a:pPr marL="0" indent="0">
                  <a:buNone/>
                </a:pPr>
                <a:r>
                  <a:rPr lang="en-GB" dirty="0"/>
                  <a:t> Cayley’s Theorem</a:t>
                </a:r>
                <a:br>
                  <a:rPr lang="en-GB" dirty="0"/>
                </a:br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i="1" dirty="0"/>
                      <m:t>Let</m:t>
                    </m:r>
                    <m:r>
                      <m:rPr>
                        <m:nor/>
                      </m:rPr>
                      <a:rPr lang="en-GB" i="1" dirty="0"/>
                      <m:t> </m:t>
                    </m:r>
                    <m:r>
                      <m:rPr>
                        <m:nor/>
                      </m:rPr>
                      <a:rPr lang="en-GB" i="1" dirty="0"/>
                      <m:t>G</m:t>
                    </m:r>
                    <m:r>
                      <m:rPr>
                        <m:nor/>
                      </m:rPr>
                      <a:rPr lang="en-GB" i="1" dirty="0"/>
                      <m:t> </m:t>
                    </m:r>
                    <m:r>
                      <m:rPr>
                        <m:nor/>
                      </m:rPr>
                      <a:rPr lang="en-GB" i="1" dirty="0"/>
                      <m:t>be</m:t>
                    </m:r>
                    <m:r>
                      <m:rPr>
                        <m:nor/>
                      </m:rPr>
                      <a:rPr lang="en-GB" i="1" dirty="0"/>
                      <m:t> </m:t>
                    </m:r>
                    <m:r>
                      <m:rPr>
                        <m:nor/>
                      </m:rPr>
                      <a:rPr lang="en-GB" i="1" dirty="0"/>
                      <m:t>a</m:t>
                    </m:r>
                    <m:r>
                      <m:rPr>
                        <m:nor/>
                      </m:rPr>
                      <a:rPr lang="en-GB" i="1" dirty="0"/>
                      <m:t> </m:t>
                    </m:r>
                    <m:r>
                      <m:rPr>
                        <m:nor/>
                      </m:rPr>
                      <a:rPr lang="en-GB" i="1" dirty="0"/>
                      <m:t>group</m:t>
                    </m:r>
                    <m:r>
                      <m:rPr>
                        <m:nor/>
                      </m:rPr>
                      <a:rPr lang="en-GB" i="1" dirty="0"/>
                      <m:t>. </m:t>
                    </m:r>
                    <m:r>
                      <m:rPr>
                        <m:nor/>
                      </m:rPr>
                      <a:rPr lang="en-GB" i="1" dirty="0"/>
                      <m:t>Then</m:t>
                    </m:r>
                    <m:r>
                      <m:rPr>
                        <m:nor/>
                      </m:rPr>
                      <a:rPr lang="en-GB" i="1" dirty="0"/>
                      <m:t> </m:t>
                    </m:r>
                    <m:r>
                      <m:rPr>
                        <m:nor/>
                      </m:rPr>
                      <a:rPr lang="en-GB" i="1" dirty="0"/>
                      <m:t>G</m:t>
                    </m:r>
                    <m:r>
                      <m:rPr>
                        <m:nor/>
                      </m:rPr>
                      <a:rPr lang="en-GB" i="1" dirty="0"/>
                      <m:t> </m:t>
                    </m:r>
                    <m:r>
                      <m:rPr>
                        <m:nor/>
                      </m:rPr>
                      <a:rPr lang="en-GB" i="1" dirty="0"/>
                      <m:t>is</m:t>
                    </m:r>
                    <m:r>
                      <m:rPr>
                        <m:nor/>
                      </m:rPr>
                      <a:rPr lang="en-GB" i="1" dirty="0"/>
                      <m:t> </m:t>
                    </m:r>
                    <m:r>
                      <m:rPr>
                        <m:nor/>
                      </m:rPr>
                      <a:rPr lang="en-GB" i="1" dirty="0"/>
                      <m:t>isomorphic</m:t>
                    </m:r>
                    <m:r>
                      <m:rPr>
                        <m:nor/>
                      </m:rPr>
                      <a:rPr lang="en-GB" i="1" dirty="0"/>
                      <m:t> </m:t>
                    </m:r>
                    <m:r>
                      <m:rPr>
                        <m:nor/>
                      </m:rPr>
                      <a:rPr lang="en-GB" i="1" dirty="0"/>
                      <m:t>to</m:t>
                    </m:r>
                    <m:r>
                      <m:rPr>
                        <m:nor/>
                      </m:rPr>
                      <a:rPr lang="en-GB" i="1" dirty="0"/>
                      <m:t> </m:t>
                    </m:r>
                    <m:r>
                      <m:rPr>
                        <m:nor/>
                      </m:rPr>
                      <a:rPr lang="en-GB" i="1" dirty="0"/>
                      <m:t>a</m:t>
                    </m:r>
                    <m:r>
                      <m:rPr>
                        <m:nor/>
                      </m:rPr>
                      <a:rPr lang="en-GB" i="1" dirty="0"/>
                      <m:t> </m:t>
                    </m:r>
                    <m:r>
                      <m:rPr>
                        <m:nor/>
                      </m:rPr>
                      <a:rPr lang="en-GB" i="1" dirty="0"/>
                      <m:t>subgroup</m:t>
                    </m:r>
                    <m:r>
                      <m:rPr>
                        <m:nor/>
                      </m:rPr>
                      <a:rPr lang="en-GB" i="1" dirty="0"/>
                      <m:t> </m:t>
                    </m:r>
                    <m:r>
                      <m:rPr>
                        <m:nor/>
                      </m:rPr>
                      <a:rPr lang="en-GB" i="1" dirty="0"/>
                      <m:t>of</m:t>
                    </m:r>
                    <m:r>
                      <m:rPr>
                        <m:nor/>
                      </m:rPr>
                      <a:rPr lang="en-GB" i="1" dirty="0"/>
                      <m:t> </m:t>
                    </m:r>
                    <m:r>
                      <m:rPr>
                        <m:nor/>
                      </m:rPr>
                      <a:rPr lang="en-GB" i="1" dirty="0"/>
                      <m:t>a</m:t>
                    </m:r>
                    <m:r>
                      <m:rPr>
                        <m:nor/>
                      </m:rPr>
                      <a:rPr lang="en-GB" i="1" dirty="0"/>
                      <m:t> </m:t>
                    </m:r>
                    <m:r>
                      <m:rPr>
                        <m:nor/>
                      </m:rPr>
                      <a:rPr lang="en-GB" i="1" dirty="0"/>
                      <m:t>symmetric</m:t>
                    </m:r>
                    <m:r>
                      <m:rPr>
                        <m:nor/>
                      </m:rPr>
                      <a:rPr lang="en-GB" i="1" dirty="0"/>
                      <m:t> </m:t>
                    </m:r>
                    <m:r>
                      <m:rPr>
                        <m:nor/>
                      </m:rPr>
                      <a:rPr lang="en-GB" i="1" dirty="0"/>
                      <m:t>group</m:t>
                    </m:r>
                    <m:r>
                      <m:rPr>
                        <m:nor/>
                      </m:rPr>
                      <a:rPr lang="en-GB" i="1" dirty="0"/>
                      <m:t>.</m:t>
                    </m:r>
                  </m:oMath>
                </a14:m>
                <a:endParaRPr lang="en-GB" i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Can “represent” any group using bijections in a symmetric group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We can use any results which work on the symmetric group on any group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801060-86D6-4AC1-A73B-B297C3C264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42EB0846-9DDC-4B58-A7B0-6A3CBE83843B}"/>
              </a:ext>
            </a:extLst>
          </p:cNvPr>
          <p:cNvSpPr/>
          <p:nvPr/>
        </p:nvSpPr>
        <p:spPr>
          <a:xfrm>
            <a:off x="1097280" y="3221073"/>
            <a:ext cx="10058400" cy="6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4916EE6A-B925-4DEF-B665-7B901FA7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/>
              <a:t>Example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0129899-7880-497A-936B-4C4CFBDD6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32" y="2329809"/>
            <a:ext cx="3094997" cy="26440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A581A60D-B656-4A44-B71E-37B8E174B2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39733" y="1845734"/>
                <a:ext cx="6515947" cy="4023360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6 symmetries on this equilateral triangle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dirty="0"/>
                  <a:t>The identity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dirty="0"/>
                  <a:t>Two rotational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dirty="0"/>
                  <a:t>Three reflective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Can be modelled using bijections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br>
                  <a:rPr lang="en-GB" dirty="0"/>
                </a:br>
                <a:r>
                  <a:rPr lang="en-GB" dirty="0"/>
                  <a:t>	</a:t>
                </a:r>
                <a:br>
                  <a:rPr lang="en-GB" dirty="0"/>
                </a:br>
                <a:r>
                  <a:rPr lang="en-GB" dirty="0"/>
                  <a:t>		{123,231,312,132,321,213}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Modelling symmetries are just one use for Cayley’s Theorem</a:t>
                </a:r>
              </a:p>
            </p:txBody>
          </p:sp>
        </mc:Choice>
        <mc:Fallback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A581A60D-B656-4A44-B71E-37B8E174B2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39733" y="1845734"/>
                <a:ext cx="6515947" cy="4023360"/>
              </a:xfrm>
              <a:blipFill>
                <a:blip r:embed="rId3"/>
                <a:stretch>
                  <a:fillRect l="-2245"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864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52E4-DE56-4E96-AEBD-0BF6FDC7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Inverses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2B22CF-89A1-4ADB-8EDA-D6D3BA2D3C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For semigroups, expected definition of inverse does not hold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Lack of identity requires new definition for inverse element</a:t>
                </a:r>
              </a:p>
              <a:p>
                <a:pPr marL="0" indent="0">
                  <a:buNone/>
                </a:pPr>
                <a:r>
                  <a:rPr lang="en-GB" dirty="0"/>
                  <a:t>Generalized inverse</a:t>
                </a:r>
              </a:p>
              <a:p>
                <a:pPr marL="201168" lvl="1" indent="0">
                  <a:buNone/>
                </a:pPr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𝐴𝑛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𝑒𝑙𝑒𝑚𝑒𝑛𝑡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h𝑎𝑠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𝑖𝑛𝑣𝑒𝑟𝑠𝑒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GB" b="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𝑠𝑠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𝑠𝑠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i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b="0" dirty="0"/>
                  <a:t>Clearly </a:t>
                </a:r>
                <a:r>
                  <a:rPr lang="en-GB" dirty="0"/>
                  <a:t>group inverse definition holds here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b="0" dirty="0"/>
                  <a:t>Allows for inverses in semigroups without identity elements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Inverses in semigroups are not necessarily unique</a:t>
                </a:r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2B22CF-89A1-4ADB-8EDA-D6D3BA2D3C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2C176D78-91EB-43AF-B5E4-D694AC098F65}"/>
              </a:ext>
            </a:extLst>
          </p:cNvPr>
          <p:cNvSpPr/>
          <p:nvPr/>
        </p:nvSpPr>
        <p:spPr>
          <a:xfrm>
            <a:off x="1097280" y="2783267"/>
            <a:ext cx="10058400" cy="824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5658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485</Words>
  <Application>Microsoft Office PowerPoint</Application>
  <PresentationFormat>Widescreen</PresentationFormat>
  <Paragraphs>119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Retrospect</vt:lpstr>
      <vt:lpstr>Inverse Semigroups</vt:lpstr>
      <vt:lpstr>Overview</vt:lpstr>
      <vt:lpstr>Semigroup History</vt:lpstr>
      <vt:lpstr>Inverse Semigroup History</vt:lpstr>
      <vt:lpstr>Groups</vt:lpstr>
      <vt:lpstr>Semigroups</vt:lpstr>
      <vt:lpstr>Cayley’s Theorem</vt:lpstr>
      <vt:lpstr>Example</vt:lpstr>
      <vt:lpstr>Inverses</vt:lpstr>
      <vt:lpstr>Inverse Semigroups</vt:lpstr>
      <vt:lpstr>Symmetric Inverse Monoid</vt:lpstr>
      <vt:lpstr>Wagner-Preston Representation Theorem</vt:lpstr>
      <vt:lpstr>Example</vt:lpstr>
      <vt:lpstr>What’s Next?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Inverse Semigroups</dc:title>
  <dc:creator>Adam Gaffney</dc:creator>
  <cp:lastModifiedBy>Adam Gaffney</cp:lastModifiedBy>
  <cp:revision>8</cp:revision>
  <dcterms:created xsi:type="dcterms:W3CDTF">2019-03-25T23:39:59Z</dcterms:created>
  <dcterms:modified xsi:type="dcterms:W3CDTF">2019-03-26T15:38:05Z</dcterms:modified>
</cp:coreProperties>
</file>