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6" r:id="rId6"/>
    <p:sldId id="296" r:id="rId7"/>
    <p:sldId id="299" r:id="rId8"/>
    <p:sldId id="301" r:id="rId9"/>
    <p:sldId id="302" r:id="rId10"/>
    <p:sldId id="304" r:id="rId11"/>
    <p:sldId id="298" r:id="rId12"/>
    <p:sldId id="297" r:id="rId13"/>
    <p:sldId id="305" r:id="rId14"/>
    <p:sldId id="295" r:id="rId15"/>
    <p:sldId id="28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5634"/>
  </p:normalViewPr>
  <p:slideViewPr>
    <p:cSldViewPr snapToGrid="0" showGuides="1">
      <p:cViewPr varScale="1">
        <p:scale>
          <a:sx n="114" d="100"/>
          <a:sy n="114" d="100"/>
        </p:scale>
        <p:origin x="438" y="11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chzim.co.zw/2018/08/zimbabweans-can-now-shop-on-artienex-zimbabwes-newest-e-commerce-platfor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Variation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Adam Gusti </a:t>
            </a:r>
            <a:r>
              <a:rPr lang="en-US" dirty="0" err="1"/>
              <a:t>Andito</a:t>
            </a:r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015" r="2101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A0D023-AEB3-C942-8054-25292ABA030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50705" y="3097091"/>
            <a:ext cx="2653545" cy="587964"/>
          </a:xfrm>
        </p:spPr>
        <p:txBody>
          <a:bodyPr/>
          <a:lstStyle/>
          <a:p>
            <a:r>
              <a:rPr lang="en-US" dirty="0"/>
              <a:t>Product Price Statistical Testing: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8EC1D8-E892-E37E-01C8-F13E9A78043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3718009"/>
            <a:ext cx="2653545" cy="2271730"/>
          </a:xfrm>
        </p:spPr>
        <p:txBody>
          <a:bodyPr/>
          <a:lstStyle/>
          <a:p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Harga </a:t>
            </a:r>
            <a:r>
              <a:rPr lang="en-ID" dirty="0" err="1"/>
              <a:t>produk</a:t>
            </a:r>
            <a:r>
              <a:rPr lang="en-ID" dirty="0"/>
              <a:t> juga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  <p:pic>
        <p:nvPicPr>
          <p:cNvPr id="13" name="Picture Placeholder 12" descr="Checklist RTL">
            <a:extLst>
              <a:ext uri="{FF2B5EF4-FFF2-40B4-BE49-F238E27FC236}">
                <a16:creationId xmlns:a16="http://schemas.microsoft.com/office/drawing/2014/main" id="{70A19478-2D47-15BD-C7C2-A9AF20BE2D8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96" r="5996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70F1596-1945-DC93-80EE-26CA1BA9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Statistical Test 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B1A562-7533-5E11-214E-C138179631C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11506" y="3097091"/>
            <a:ext cx="2653545" cy="587964"/>
          </a:xfrm>
        </p:spPr>
        <p:txBody>
          <a:bodyPr/>
          <a:lstStyle/>
          <a:p>
            <a:r>
              <a:rPr lang="en-US" dirty="0"/>
              <a:t>Testing Varied and Unique Product Statistics:</a:t>
            </a:r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853FD0-1040-E655-935B-10967D86698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811506" y="3718009"/>
            <a:ext cx="2653545" cy="1727103"/>
          </a:xfrm>
        </p:spPr>
        <p:txBody>
          <a:bodyPr/>
          <a:lstStyle/>
          <a:p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juga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622BA-BC12-6D1E-8973-3F250798CFA4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4864-7540-8D2B-4595-4E011D49D3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Product Variation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2913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86" y="707105"/>
            <a:ext cx="4176681" cy="2277580"/>
          </a:xfrm>
        </p:spPr>
        <p:txBody>
          <a:bodyPr/>
          <a:lstStyle/>
          <a:p>
            <a:r>
              <a:rPr lang="en-US" dirty="0" err="1"/>
              <a:t>Recomendations</a:t>
            </a:r>
            <a:endParaRPr lang="en-US" dirty="0"/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Promotion of Featured Products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Produk-produk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intensif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diskon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bundel</a:t>
            </a:r>
            <a:r>
              <a:rPr lang="en-US" dirty="0"/>
              <a:t>.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Diversification of Product Variations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dan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Sales Strategy Optimization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musiman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perayaan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liburan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dan </a:t>
            </a:r>
            <a:r>
              <a:rPr lang="en-US" dirty="0" err="1"/>
              <a:t>berkinerja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liburan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35463-D132-7EFD-CC2C-F55F37540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48" y="6312068"/>
            <a:ext cx="412125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Hardware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strategi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, dan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di pasar e-commerce.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Product Variation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1"/>
            <a:ext cx="3173835" cy="1289394"/>
          </a:xfrm>
        </p:spPr>
        <p:txBody>
          <a:bodyPr/>
          <a:lstStyle/>
          <a:p>
            <a:r>
              <a:rPr lang="en-US" dirty="0"/>
              <a:t>Adam Gusti </a:t>
            </a:r>
            <a:r>
              <a:rPr lang="en-US" dirty="0" err="1"/>
              <a:t>Andito</a:t>
            </a:r>
            <a:endParaRPr lang="en-US" dirty="0"/>
          </a:p>
          <a:p>
            <a:r>
              <a:rPr lang="en-US" dirty="0" err="1"/>
              <a:t>TripleTen</a:t>
            </a:r>
            <a:r>
              <a:rPr lang="en-US" dirty="0"/>
              <a:t> DA Cohort 7</a:t>
            </a:r>
          </a:p>
          <a:p>
            <a:pPr lvl="0"/>
            <a:r>
              <a:rPr lang="en-US" dirty="0"/>
              <a:t>adam.gustiandito@gmail.com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2101188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daring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Hardware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. </a:t>
            </a:r>
          </a:p>
          <a:p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Hardware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furnitur</a:t>
            </a:r>
            <a:r>
              <a:rPr lang="en-US" dirty="0"/>
              <a:t>,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, </a:t>
            </a:r>
            <a:r>
              <a:rPr lang="en-US" dirty="0" err="1"/>
              <a:t>dekorasi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dan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Product Variation Analysis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9E6FA-14C5-D937-7D6A-95EB10B053D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D" dirty="0"/>
              <a:t>Highest Sales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AF9B23-6FE4-67BF-F62A-B9D5E80F83F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PAPER CRAFT , LITTLE BIRDIE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80,995 unit.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popularitas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402EBB-5ADF-D0BB-F70C-4CF47F958AC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D" dirty="0"/>
              <a:t>Highest Price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034F7D-10D2-9D95-5AC5-C992A55386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D" dirty="0" err="1"/>
              <a:t>ighest</a:t>
            </a:r>
            <a:r>
              <a:rPr lang="en-ID" dirty="0"/>
              <a:t> Profits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8F909BB-1E1E-FF9A-E917-DB9A5111B9C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RUSTIC SEVENTEEN DRAWER SIDEBOARD dan REGENCY MIRROR WITH SHUTTERS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unit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USD 165.000.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toko daring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8D3B77-6244-31E2-7909-1FB33D3A32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profit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REGENCY CAKESTAND 3 TIER </a:t>
            </a:r>
            <a:r>
              <a:rPr lang="en-ID" dirty="0" err="1"/>
              <a:t>dengan</a:t>
            </a:r>
            <a:r>
              <a:rPr lang="en-ID" dirty="0"/>
              <a:t> profit </a:t>
            </a:r>
            <a:r>
              <a:rPr lang="en-ID" dirty="0" err="1"/>
              <a:t>sebesar</a:t>
            </a:r>
            <a:r>
              <a:rPr lang="en-ID" dirty="0"/>
              <a:t> USD 174156.54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95F742-3EA9-13CF-A7FF-7EB9A103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761964"/>
          </a:xfrm>
        </p:spPr>
        <p:txBody>
          <a:bodyPr/>
          <a:lstStyle/>
          <a:p>
            <a:r>
              <a:rPr lang="en-US" dirty="0"/>
              <a:t>Top 3 Product</a:t>
            </a:r>
            <a:endParaRPr lang="en-ID" dirty="0"/>
          </a:p>
        </p:txBody>
      </p:sp>
      <p:pic>
        <p:nvPicPr>
          <p:cNvPr id="22" name="Picture Placeholder 21" descr="Label">
            <a:extLst>
              <a:ext uri="{FF2B5EF4-FFF2-40B4-BE49-F238E27FC236}">
                <a16:creationId xmlns:a16="http://schemas.microsoft.com/office/drawing/2014/main" id="{39BB0DE3-6321-7A48-9FFA-8EDA9595F4C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82" r="5182"/>
          <a:stretch>
            <a:fillRect/>
          </a:stretch>
        </p:blipFill>
        <p:spPr/>
      </p:pic>
      <p:pic>
        <p:nvPicPr>
          <p:cNvPr id="24" name="Picture Placeholder 23" descr="Register">
            <a:extLst>
              <a:ext uri="{FF2B5EF4-FFF2-40B4-BE49-F238E27FC236}">
                <a16:creationId xmlns:a16="http://schemas.microsoft.com/office/drawing/2014/main" id="{14FF0D19-791F-EFC6-438B-0563E2EDE89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61" r="2661"/>
          <a:stretch>
            <a:fillRect/>
          </a:stretch>
        </p:blipFill>
        <p:spPr/>
      </p:pic>
      <p:pic>
        <p:nvPicPr>
          <p:cNvPr id="26" name="Picture Placeholder 25" descr="Money">
            <a:extLst>
              <a:ext uri="{FF2B5EF4-FFF2-40B4-BE49-F238E27FC236}">
                <a16:creationId xmlns:a16="http://schemas.microsoft.com/office/drawing/2014/main" id="{BCD91B8C-F575-6062-8D40-D4AAC8FED9BF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28" r="2528"/>
          <a:stretch>
            <a:fillRect/>
          </a:stretch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FCCFF-D4D9-BD97-EB9D-5E95BE02402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C443-8205-CF22-51F7-CD8053FD3F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Product Variation Analysis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967BB5E8-84A8-2C19-4F23-D7B54D28EF26}"/>
              </a:ext>
            </a:extLst>
          </p:cNvPr>
          <p:cNvSpPr txBox="1">
            <a:spLocks/>
          </p:cNvSpPr>
          <p:nvPr/>
        </p:nvSpPr>
        <p:spPr>
          <a:xfrm>
            <a:off x="523411" y="1424610"/>
            <a:ext cx="3192912" cy="1054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Based on sales, price, and profit.</a:t>
            </a:r>
          </a:p>
        </p:txBody>
      </p:sp>
    </p:spTree>
    <p:extLst>
      <p:ext uri="{BB962C8B-B14F-4D97-AF65-F5344CB8AC3E}">
        <p14:creationId xmlns:p14="http://schemas.microsoft.com/office/powerpoint/2010/main" val="28864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BA130AC9-CEF3-26DE-F606-9540AF04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 throughout the year</a:t>
            </a:r>
            <a:endParaRPr lang="en-ID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0D21C1C-AE98-51C0-4F95-D8870526147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F7B201-B185-706E-96BE-74C688F0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7" b="4807"/>
          <a:stretch/>
        </p:blipFill>
        <p:spPr>
          <a:xfrm>
            <a:off x="578913" y="1543575"/>
            <a:ext cx="7756331" cy="4152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4891CC9-B11F-E50F-B445-17C1348FC17D}"/>
              </a:ext>
            </a:extLst>
          </p:cNvPr>
          <p:cNvSpPr txBox="1">
            <a:spLocks/>
          </p:cNvSpPr>
          <p:nvPr/>
        </p:nvSpPr>
        <p:spPr>
          <a:xfrm>
            <a:off x="8434808" y="1543575"/>
            <a:ext cx="3502726" cy="3440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/>
              <a:t>Terdapat</a:t>
            </a:r>
            <a:r>
              <a:rPr lang="en-ID" sz="1800" dirty="0"/>
              <a:t> </a:t>
            </a:r>
            <a:r>
              <a:rPr lang="en-ID" sz="1800" dirty="0" err="1"/>
              <a:t>penurunan</a:t>
            </a:r>
            <a:r>
              <a:rPr lang="en-ID" sz="1800" dirty="0"/>
              <a:t> </a:t>
            </a:r>
            <a:r>
              <a:rPr lang="en-ID" sz="1800" dirty="0" err="1"/>
              <a:t>penjualan</a:t>
            </a:r>
            <a:r>
              <a:rPr lang="en-ID" sz="1800" dirty="0"/>
              <a:t> pada </a:t>
            </a:r>
            <a:r>
              <a:rPr lang="en-ID" sz="1800" dirty="0" err="1"/>
              <a:t>akhir</a:t>
            </a:r>
            <a:r>
              <a:rPr lang="en-ID" sz="1800" dirty="0"/>
              <a:t> </a:t>
            </a:r>
            <a:r>
              <a:rPr lang="en-ID" sz="1800" dirty="0" err="1"/>
              <a:t>tahun</a:t>
            </a:r>
            <a:r>
              <a:rPr lang="en-ID" sz="1800" dirty="0"/>
              <a:t> 2018 dan </a:t>
            </a:r>
            <a:r>
              <a:rPr lang="en-ID" sz="1800" dirty="0" err="1"/>
              <a:t>awal</a:t>
            </a:r>
            <a:r>
              <a:rPr lang="en-ID" sz="1800" dirty="0"/>
              <a:t> </a:t>
            </a:r>
            <a:r>
              <a:rPr lang="en-ID" sz="1800" dirty="0" err="1"/>
              <a:t>tahun</a:t>
            </a:r>
            <a:r>
              <a:rPr lang="en-ID" sz="1800" dirty="0"/>
              <a:t> 2019, </a:t>
            </a:r>
            <a:r>
              <a:rPr lang="en-ID" sz="1800" dirty="0" err="1"/>
              <a:t>namun</a:t>
            </a:r>
            <a:r>
              <a:rPr lang="en-ID" sz="1800" dirty="0"/>
              <a:t> </a:t>
            </a:r>
            <a:r>
              <a:rPr lang="en-ID" sz="1800" dirty="0" err="1"/>
              <a:t>terjadi</a:t>
            </a:r>
            <a:r>
              <a:rPr lang="en-ID" sz="1800" dirty="0"/>
              <a:t> </a:t>
            </a:r>
            <a:r>
              <a:rPr lang="en-ID" sz="1800" dirty="0" err="1"/>
              <a:t>peningkatan</a:t>
            </a:r>
            <a:r>
              <a:rPr lang="en-ID" sz="1800" dirty="0"/>
              <a:t> </a:t>
            </a:r>
            <a:r>
              <a:rPr lang="en-ID" sz="1800" dirty="0" err="1"/>
              <a:t>signifikan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bulan</a:t>
            </a:r>
            <a:r>
              <a:rPr lang="en-ID" sz="1800" dirty="0"/>
              <a:t> September 2019 </a:t>
            </a:r>
            <a:r>
              <a:rPr lang="en-ID" sz="1800" dirty="0" err="1"/>
              <a:t>hingga</a:t>
            </a:r>
            <a:r>
              <a:rPr lang="en-ID" sz="1800" dirty="0"/>
              <a:t> </a:t>
            </a:r>
            <a:r>
              <a:rPr lang="en-ID" sz="1800" dirty="0" err="1"/>
              <a:t>awal</a:t>
            </a:r>
            <a:r>
              <a:rPr lang="en-ID" sz="1800" dirty="0"/>
              <a:t> </a:t>
            </a:r>
            <a:r>
              <a:rPr lang="en-ID" sz="1800" dirty="0" err="1"/>
              <a:t>Desember</a:t>
            </a:r>
            <a:r>
              <a:rPr lang="en-ID" sz="1800" dirty="0"/>
              <a:t> 2019.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436631-1F66-3DAE-1B28-8D7A4DE4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" y="6312068"/>
            <a:ext cx="412125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E2E-8326-872F-AB0F-F855D2E3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4E84D64-659F-431B-199A-67C2D8B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Why-Why </a:t>
            </a:r>
            <a:r>
              <a:rPr lang="en-US" dirty="0" err="1"/>
              <a:t>Analize</a:t>
            </a:r>
            <a:r>
              <a:rPr lang="en-US" dirty="0"/>
              <a:t> Product Sales</a:t>
            </a:r>
            <a:endParaRPr lang="en-ID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DE46FF-9D46-94CA-4C44-3B86C24E22C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176376F-942D-2CD5-52C9-53B78A6AA8C8}"/>
              </a:ext>
            </a:extLst>
          </p:cNvPr>
          <p:cNvSpPr txBox="1">
            <a:spLocks/>
          </p:cNvSpPr>
          <p:nvPr/>
        </p:nvSpPr>
        <p:spPr>
          <a:xfrm>
            <a:off x="581709" y="1587617"/>
            <a:ext cx="3713454" cy="368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Produk-produk</a:t>
            </a:r>
            <a:r>
              <a:rPr lang="en-US" sz="1800" dirty="0"/>
              <a:t> yang </a:t>
            </a:r>
            <a:r>
              <a:rPr lang="en-US" sz="1800" dirty="0" err="1"/>
              <a:t>memuat</a:t>
            </a:r>
            <a:r>
              <a:rPr lang="en-US" sz="1800" dirty="0"/>
              <a:t> kata CHRISTMAS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peningkatan</a:t>
            </a:r>
            <a:r>
              <a:rPr lang="en-US" sz="1800" dirty="0"/>
              <a:t> </a:t>
            </a:r>
            <a:r>
              <a:rPr lang="en-US" sz="1800" dirty="0" err="1"/>
              <a:t>penjualan</a:t>
            </a:r>
            <a:r>
              <a:rPr lang="en-US" sz="1800" dirty="0"/>
              <a:t> pada 3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terakhir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disebabkan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perayaan</a:t>
            </a:r>
            <a:r>
              <a:rPr lang="en-US" sz="1800" dirty="0"/>
              <a:t> natal pada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Desember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faktor-faktor</a:t>
            </a:r>
            <a:r>
              <a:rPr lang="en-US" sz="1800" dirty="0"/>
              <a:t> </a:t>
            </a:r>
            <a:r>
              <a:rPr lang="en-US" sz="1800" dirty="0" err="1"/>
              <a:t>musiman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tren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yang </a:t>
            </a:r>
            <a:r>
              <a:rPr lang="en-US" sz="1800" dirty="0" err="1"/>
              <a:t>memengaruhi</a:t>
            </a:r>
            <a:r>
              <a:rPr lang="en-US" sz="1800" dirty="0"/>
              <a:t> </a:t>
            </a:r>
            <a:r>
              <a:rPr lang="en-US" sz="1800" dirty="0" err="1"/>
              <a:t>penjualan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perayaan</a:t>
            </a:r>
            <a:r>
              <a:rPr lang="en-US" sz="1800" dirty="0"/>
              <a:t> Natal.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begitu</a:t>
            </a:r>
            <a:r>
              <a:rPr lang="en-US" sz="1800" dirty="0"/>
              <a:t>, </a:t>
            </a:r>
            <a:r>
              <a:rPr lang="en-US" sz="1800" dirty="0" err="1"/>
              <a:t>produk-produk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perayaan</a:t>
            </a:r>
            <a:r>
              <a:rPr lang="en-US" sz="1800" dirty="0"/>
              <a:t> natal </a:t>
            </a:r>
            <a:r>
              <a:rPr lang="en-US" sz="1800" dirty="0" err="1"/>
              <a:t>meningkat</a:t>
            </a:r>
            <a:r>
              <a:rPr lang="en-US" sz="1800" dirty="0"/>
              <a:t> </a:t>
            </a:r>
            <a:r>
              <a:rPr lang="en-US" sz="1800" dirty="0" err="1"/>
              <a:t>penjualannya</a:t>
            </a:r>
            <a:r>
              <a:rPr lang="en-US" sz="1800" dirty="0"/>
              <a:t>.</a:t>
            </a:r>
            <a:endParaRPr lang="en-ID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08C53-A8A3-6688-27D0-A221D18D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88" y="1431037"/>
            <a:ext cx="7257773" cy="3092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FE4934-C1F3-1333-A2F3-66467EF18A6B}"/>
              </a:ext>
            </a:extLst>
          </p:cNvPr>
          <p:cNvSpPr/>
          <p:nvPr/>
        </p:nvSpPr>
        <p:spPr>
          <a:xfrm>
            <a:off x="4630723" y="2013358"/>
            <a:ext cx="7022038" cy="553673"/>
          </a:xfrm>
          <a:prstGeom prst="rect">
            <a:avLst/>
          </a:prstGeom>
          <a:noFill/>
          <a:ln w="28575">
            <a:solidFill>
              <a:srgbClr val="D84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B3BA7-04AA-DFB3-9E58-3F86B842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" y="6312068"/>
            <a:ext cx="412125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4C96215-708C-0CFB-0D43-6F1C3924CA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141669"/>
            <a:ext cx="5162709" cy="117778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Sekitar</a:t>
            </a:r>
            <a:r>
              <a:rPr lang="en-ID" dirty="0"/>
              <a:t> 23.13%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900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dijual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katalog</a:t>
            </a:r>
            <a:r>
              <a:rPr lang="en-ID" dirty="0"/>
              <a:t> toko daring </a:t>
            </a:r>
            <a:r>
              <a:rPr lang="en-ID" dirty="0" err="1"/>
              <a:t>Apa</a:t>
            </a:r>
            <a:r>
              <a:rPr lang="en-ID" dirty="0"/>
              <a:t> Hardware.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B4ACA3-85C0-AD24-FBE6-D828B9B44E6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2984685"/>
            <a:ext cx="5162709" cy="117778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Produk</a:t>
            </a:r>
            <a:r>
              <a:rPr lang="en-ID" dirty="0"/>
              <a:t> BLING KEY RING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24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fleksibel</a:t>
            </a:r>
            <a:r>
              <a:rPr lang="en-ID" dirty="0"/>
              <a:t> dan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tarik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4A5B20F-DE86-B430-17F7-7B095A9E563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1608" y="4693028"/>
            <a:ext cx="5162709" cy="117778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8%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bervariasi</a:t>
            </a:r>
            <a:r>
              <a:rPr lang="en-ID" dirty="0"/>
              <a:t>, </a:t>
            </a:r>
            <a:r>
              <a:rPr lang="en-ID" dirty="0" err="1"/>
              <a:t>produk-produk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kontribusi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JUMBO BAG RED RETROSPOT,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yang </a:t>
            </a:r>
            <a:r>
              <a:rPr lang="en-ID" dirty="0" err="1"/>
              <a:t>mencolok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USD 40618.17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EDD3AAA-81F0-0B59-B3D0-DB06A432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Variations</a:t>
            </a:r>
            <a:endParaRPr lang="en-ID" dirty="0"/>
          </a:p>
        </p:txBody>
      </p:sp>
      <p:pic>
        <p:nvPicPr>
          <p:cNvPr id="31" name="Picture Placeholder 30" descr="Gold bars">
            <a:extLst>
              <a:ext uri="{FF2B5EF4-FFF2-40B4-BE49-F238E27FC236}">
                <a16:creationId xmlns:a16="http://schemas.microsoft.com/office/drawing/2014/main" id="{1B6EF500-5663-24F7-7591-07B9B0C5BAD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82" r="5182"/>
          <a:stretch>
            <a:fillRect/>
          </a:stretch>
        </p:blipFill>
        <p:spPr/>
      </p:pic>
      <p:pic>
        <p:nvPicPr>
          <p:cNvPr id="33" name="Picture Placeholder 32" descr="Pie chart">
            <a:extLst>
              <a:ext uri="{FF2B5EF4-FFF2-40B4-BE49-F238E27FC236}">
                <a16:creationId xmlns:a16="http://schemas.microsoft.com/office/drawing/2014/main" id="{CA5D3CF6-5C38-F1D0-E98E-9F4973BFDEB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61" r="2661"/>
          <a:stretch>
            <a:fillRect/>
          </a:stretch>
        </p:blipFill>
        <p:spPr/>
      </p:pic>
      <p:pic>
        <p:nvPicPr>
          <p:cNvPr id="35" name="Picture Placeholder 34" descr="Presentation with bar chart">
            <a:extLst>
              <a:ext uri="{FF2B5EF4-FFF2-40B4-BE49-F238E27FC236}">
                <a16:creationId xmlns:a16="http://schemas.microsoft.com/office/drawing/2014/main" id="{EC5B1A15-F969-9F77-B0B7-3A3313B7C137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28" r="2528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07D3-9D12-8738-7532-CEF8EB68991C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24191-3433-4679-7DF0-785D22F83E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Product Variation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4747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80404DE-7A38-B9DC-A345-D8B20AB4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Product Correlation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77C12C-37E3-DA66-578B-EF964FDBF25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2D96DD-7761-3CE6-22DF-0FF7E073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" b="2999"/>
          <a:stretch/>
        </p:blipFill>
        <p:spPr>
          <a:xfrm>
            <a:off x="581709" y="1614198"/>
            <a:ext cx="5504421" cy="2949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Table Placeholder 18">
            <a:extLst>
              <a:ext uri="{FF2B5EF4-FFF2-40B4-BE49-F238E27FC236}">
                <a16:creationId xmlns:a16="http://schemas.microsoft.com/office/drawing/2014/main" id="{56167D10-3DC7-A228-8EA7-6BEEAED2A430}"/>
              </a:ext>
            </a:extLst>
          </p:cNvPr>
          <p:cNvPicPr>
            <a:picLocks noGrp="1" noChangeAspect="1"/>
          </p:cNvPicPr>
          <p:nvPr>
            <p:ph type="tbl" sz="quarter" idx="27"/>
          </p:nvPr>
        </p:nvPicPr>
        <p:blipFill rotWithShape="1">
          <a:blip r:embed="rId3"/>
          <a:srcRect r="4898" b="4159"/>
          <a:stretch/>
        </p:blipFill>
        <p:spPr>
          <a:xfrm>
            <a:off x="6148340" y="1600927"/>
            <a:ext cx="5504421" cy="2962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9F59F8-4527-ECDF-E618-8D09E6C9117B}"/>
              </a:ext>
            </a:extLst>
          </p:cNvPr>
          <p:cNvSpPr txBox="1">
            <a:spLocks/>
          </p:cNvSpPr>
          <p:nvPr/>
        </p:nvSpPr>
        <p:spPr>
          <a:xfrm>
            <a:off x="539239" y="4563569"/>
            <a:ext cx="9519161" cy="1688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800" dirty="0" err="1"/>
              <a:t>Korelasi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kuantitas</a:t>
            </a:r>
            <a:r>
              <a:rPr lang="en-ID" sz="1800" dirty="0"/>
              <a:t> </a:t>
            </a:r>
            <a:r>
              <a:rPr lang="en-ID" sz="1800" dirty="0" err="1"/>
              <a:t>penjualan</a:t>
            </a:r>
            <a:r>
              <a:rPr lang="en-ID" sz="1800" dirty="0"/>
              <a:t> dan </a:t>
            </a:r>
            <a:r>
              <a:rPr lang="en-ID" sz="1800" dirty="0" err="1"/>
              <a:t>pendapatan</a:t>
            </a:r>
            <a:r>
              <a:rPr lang="en-ID" sz="1800" dirty="0"/>
              <a:t> </a:t>
            </a:r>
            <a:r>
              <a:rPr lang="en-ID" sz="1800" dirty="0" err="1"/>
              <a:t>menunjukkan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peningkatan</a:t>
            </a:r>
            <a:r>
              <a:rPr lang="en-ID" sz="1800" dirty="0"/>
              <a:t> </a:t>
            </a:r>
            <a:r>
              <a:rPr lang="en-ID" sz="1800" dirty="0" err="1"/>
              <a:t>penjualan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profit.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800" dirty="0" err="1"/>
              <a:t>Namun</a:t>
            </a:r>
            <a:r>
              <a:rPr lang="en-ID" sz="1800" dirty="0"/>
              <a:t>,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produk</a:t>
            </a:r>
            <a:r>
              <a:rPr lang="en-ID" sz="1800" dirty="0"/>
              <a:t> dan profit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begitu</a:t>
            </a:r>
            <a:r>
              <a:rPr lang="en-ID" sz="1800" dirty="0"/>
              <a:t> </a:t>
            </a:r>
            <a:r>
              <a:rPr lang="en-ID" sz="1800" dirty="0" err="1"/>
              <a:t>kuat</a:t>
            </a:r>
            <a:r>
              <a:rPr lang="en-ID" sz="1800" dirty="0"/>
              <a:t>, </a:t>
            </a:r>
            <a:r>
              <a:rPr lang="en-ID" sz="1800" dirty="0" err="1"/>
              <a:t>menunjukkan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faktor</a:t>
            </a:r>
            <a:r>
              <a:rPr lang="en-ID" sz="1800" dirty="0"/>
              <a:t> </a:t>
            </a:r>
            <a:r>
              <a:rPr lang="en-ID" sz="1800" dirty="0" err="1"/>
              <a:t>dominan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profit.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E1FD6A-644E-E2B7-9DBD-A02C964CD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" y="6312068"/>
            <a:ext cx="412125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6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D169E-599E-FC4F-82FF-E1C5227E3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A5033C3C-13A1-1B76-EE9F-DD5049AB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Clustering</a:t>
            </a:r>
            <a:endParaRPr lang="en-ID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6FD17D-9BBD-2518-2BF9-1E35C6EBB6F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372960-5256-7C20-337E-0E922C51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25" y="1798756"/>
            <a:ext cx="7385567" cy="25172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4A3FEB1-6402-ABEB-3496-27D0B73C7B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0432" y="1616352"/>
            <a:ext cx="3226893" cy="33353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Pengklasteran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 dan </a:t>
            </a:r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karakteristiknya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, dan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F6BB50BA-F3B2-66E9-5455-E391CA90A895}"/>
              </a:ext>
            </a:extLst>
          </p:cNvPr>
          <p:cNvSpPr txBox="1">
            <a:spLocks/>
          </p:cNvSpPr>
          <p:nvPr/>
        </p:nvSpPr>
        <p:spPr>
          <a:xfrm>
            <a:off x="3808601" y="4411659"/>
            <a:ext cx="2818701" cy="108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Hijau	: Nilai </a:t>
            </a:r>
            <a:r>
              <a:rPr lang="en-US" dirty="0" err="1"/>
              <a:t>tertinggi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Oranye</a:t>
            </a:r>
            <a:r>
              <a:rPr lang="en-US" dirty="0"/>
              <a:t>	: Nilai </a:t>
            </a:r>
            <a:r>
              <a:rPr lang="en-US" dirty="0" err="1"/>
              <a:t>terendah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32FB0-254C-1D2E-CC2A-F20C5774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" y="6312068"/>
            <a:ext cx="412125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8AD5FFA9-F63A-E1F9-0369-26ED4B19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Product Clustering</a:t>
            </a:r>
            <a:endParaRPr lang="en-ID" dirty="0"/>
          </a:p>
        </p:txBody>
      </p:sp>
      <p:graphicFrame>
        <p:nvGraphicFramePr>
          <p:cNvPr id="24" name="Table Placeholder 23">
            <a:extLst>
              <a:ext uri="{FF2B5EF4-FFF2-40B4-BE49-F238E27FC236}">
                <a16:creationId xmlns:a16="http://schemas.microsoft.com/office/drawing/2014/main" id="{1FD199E8-A0C9-0F17-B5B2-F431DE7AE50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221030203"/>
              </p:ext>
            </p:extLst>
          </p:nvPr>
        </p:nvGraphicFramePr>
        <p:xfrm>
          <a:off x="581025" y="1614488"/>
          <a:ext cx="11029266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25">
                  <a:extLst>
                    <a:ext uri="{9D8B030D-6E8A-4147-A177-3AD203B41FA5}">
                      <a16:colId xmlns:a16="http://schemas.microsoft.com/office/drawing/2014/main" val="1822259442"/>
                    </a:ext>
                  </a:extLst>
                </a:gridCol>
                <a:gridCol w="1046149">
                  <a:extLst>
                    <a:ext uri="{9D8B030D-6E8A-4147-A177-3AD203B41FA5}">
                      <a16:colId xmlns:a16="http://schemas.microsoft.com/office/drawing/2014/main" val="581229619"/>
                    </a:ext>
                  </a:extLst>
                </a:gridCol>
                <a:gridCol w="1237943">
                  <a:extLst>
                    <a:ext uri="{9D8B030D-6E8A-4147-A177-3AD203B41FA5}">
                      <a16:colId xmlns:a16="http://schemas.microsoft.com/office/drawing/2014/main" val="178067082"/>
                    </a:ext>
                  </a:extLst>
                </a:gridCol>
                <a:gridCol w="7727449">
                  <a:extLst>
                    <a:ext uri="{9D8B030D-6E8A-4147-A177-3AD203B41FA5}">
                      <a16:colId xmlns:a16="http://schemas.microsoft.com/office/drawing/2014/main" val="40004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Item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Why-Why </a:t>
                      </a:r>
                      <a:r>
                        <a:rPr lang="en-US" dirty="0" err="1"/>
                        <a:t>Analize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9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Klaster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kuantitas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sangat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pendapatan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sangat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meskipun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variasi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produknya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Walau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variasi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klaster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kuantitas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pendapatan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harga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terjangkau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Klaster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harga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kuantitas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pendapatannya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cukup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2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Klaster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variasi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harga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kuantitas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8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Klaster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kuantitas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variasi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harga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terjangkau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4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Meskipun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harga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klaster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kuantitas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variasi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240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A087B4D-CD2A-E60D-3866-8F3C65B3C0E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0E5500-0C7D-D2E4-D155-9339A1DB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8" y="6312068"/>
            <a:ext cx="412125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43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733</TotalTime>
  <Words>846</Words>
  <Application>Microsoft Office PowerPoint</Application>
  <PresentationFormat>Widescreen</PresentationFormat>
  <Paragraphs>104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Product Variation Analysis</vt:lpstr>
      <vt:lpstr>Introduction</vt:lpstr>
      <vt:lpstr>Top 3 Product</vt:lpstr>
      <vt:lpstr>Product sales throughout the year</vt:lpstr>
      <vt:lpstr>Why-Why Analize Product Sales</vt:lpstr>
      <vt:lpstr>Product Variations</vt:lpstr>
      <vt:lpstr>Product Correlation</vt:lpstr>
      <vt:lpstr>Product Clustering</vt:lpstr>
      <vt:lpstr>Summary Product Clustering</vt:lpstr>
      <vt:lpstr>Statistical Test Results</vt:lpstr>
      <vt:lpstr>Recomendations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Variation Analysis</dc:title>
  <dc:creator>ADAM GUSTI ANDITO</dc:creator>
  <cp:lastModifiedBy>ADAM GUSTI ANDITO</cp:lastModifiedBy>
  <cp:revision>1</cp:revision>
  <dcterms:created xsi:type="dcterms:W3CDTF">2024-03-10T05:32:19Z</dcterms:created>
  <dcterms:modified xsi:type="dcterms:W3CDTF">2024-03-10T17:46:02Z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