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tags/tag2.xml" ContentType="application/vnd.openxmlformats-officedocument.presentationml.tags+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24"/>
  </p:notesMasterIdLst>
  <p:sldIdLst>
    <p:sldId id="394" r:id="rId3"/>
    <p:sldId id="395" r:id="rId4"/>
    <p:sldId id="374" r:id="rId5"/>
    <p:sldId id="413" r:id="rId6"/>
    <p:sldId id="414" r:id="rId7"/>
    <p:sldId id="313" r:id="rId8"/>
    <p:sldId id="369" r:id="rId9"/>
    <p:sldId id="412" r:id="rId10"/>
    <p:sldId id="367" r:id="rId11"/>
    <p:sldId id="397" r:id="rId12"/>
    <p:sldId id="398" r:id="rId13"/>
    <p:sldId id="399" r:id="rId14"/>
    <p:sldId id="406" r:id="rId15"/>
    <p:sldId id="407" r:id="rId16"/>
    <p:sldId id="400" r:id="rId17"/>
    <p:sldId id="408" r:id="rId18"/>
    <p:sldId id="409" r:id="rId19"/>
    <p:sldId id="411" r:id="rId20"/>
    <p:sldId id="410" r:id="rId21"/>
    <p:sldId id="310" r:id="rId22"/>
    <p:sldId id="26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7287" userDrawn="1">
          <p15:clr>
            <a:srgbClr val="A4A3A4"/>
          </p15:clr>
        </p15:guide>
        <p15:guide id="5" pos="347" userDrawn="1">
          <p15:clr>
            <a:srgbClr val="A4A3A4"/>
          </p15:clr>
        </p15:guide>
        <p15:guide id="6" pos="3840" userDrawn="1">
          <p15:clr>
            <a:srgbClr val="A4A3A4"/>
          </p15:clr>
        </p15:guide>
        <p15:guide id="7" orient="horz" pos="213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ng, Huijun" initials="HH" lastIdx="1" clrIdx="0">
    <p:extLst>
      <p:ext uri="{19B8F6BF-5375-455C-9EA6-DF929625EA0E}">
        <p15:presenceInfo xmlns:p15="http://schemas.microsoft.com/office/powerpoint/2012/main" userId="Hong, Huiju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4DC"/>
    <a:srgbClr val="E0372C"/>
    <a:srgbClr val="F4B183"/>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9" autoAdjust="0"/>
    <p:restoredTop sz="93844" autoAdjust="0"/>
  </p:normalViewPr>
  <p:slideViewPr>
    <p:cSldViewPr snapToGrid="0" showGuides="1">
      <p:cViewPr varScale="1">
        <p:scale>
          <a:sx n="98" d="100"/>
          <a:sy n="98" d="100"/>
        </p:scale>
        <p:origin x="92" y="68"/>
      </p:cViewPr>
      <p:guideLst>
        <p:guide pos="7287"/>
        <p:guide pos="347"/>
        <p:guide pos="3840"/>
        <p:guide orient="horz" pos="2137"/>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23T16:37:52.645"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78131-B496-49FD-AEF8-B8C85093D459}" type="datetimeFigureOut">
              <a:rPr lang="zh-CN" altLang="en-US" smtClean="0"/>
              <a:t>2021/4/26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63C06-1DD0-4830-9B4D-ECFCDD7468F5}" type="slidenum">
              <a:rPr lang="zh-CN" altLang="en-US" smtClean="0"/>
              <a:t>‹#›</a:t>
            </a:fld>
            <a:endParaRPr lang="zh-CN" altLang="en-US"/>
          </a:p>
        </p:txBody>
      </p:sp>
    </p:spTree>
    <p:extLst>
      <p:ext uri="{BB962C8B-B14F-4D97-AF65-F5344CB8AC3E}">
        <p14:creationId xmlns:p14="http://schemas.microsoft.com/office/powerpoint/2010/main" val="3018154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63C06-1DD0-4830-9B4D-ECFCDD7468F5}" type="slidenum">
              <a:rPr lang="zh-CN" altLang="en-US" smtClean="0"/>
              <a:t>1</a:t>
            </a:fld>
            <a:endParaRPr lang="zh-CN" altLang="en-US"/>
          </a:p>
        </p:txBody>
      </p:sp>
    </p:spTree>
    <p:extLst>
      <p:ext uri="{BB962C8B-B14F-4D97-AF65-F5344CB8AC3E}">
        <p14:creationId xmlns:p14="http://schemas.microsoft.com/office/powerpoint/2010/main" val="2279755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ACB63C06-1DD0-4830-9B4D-ECFCDD7468F5}" type="slidenum">
              <a:rPr lang="zh-CN" altLang="en-US" smtClean="0"/>
              <a:t>3</a:t>
            </a:fld>
            <a:endParaRPr lang="zh-CN" altLang="en-US"/>
          </a:p>
        </p:txBody>
      </p:sp>
    </p:spTree>
    <p:extLst>
      <p:ext uri="{BB962C8B-B14F-4D97-AF65-F5344CB8AC3E}">
        <p14:creationId xmlns:p14="http://schemas.microsoft.com/office/powerpoint/2010/main" val="2290773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601AC9-C1DC-4828-8BC0-F05C4D7CA1C7}" type="slidenum">
              <a:rPr lang="zh-CN" altLang="en-US" smtClean="0"/>
              <a:t>6</a:t>
            </a:fld>
            <a:endParaRPr lang="zh-CN" altLang="en-US"/>
          </a:p>
        </p:txBody>
      </p:sp>
    </p:spTree>
    <p:extLst>
      <p:ext uri="{BB962C8B-B14F-4D97-AF65-F5344CB8AC3E}">
        <p14:creationId xmlns:p14="http://schemas.microsoft.com/office/powerpoint/2010/main" val="3783735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ACB63C06-1DD0-4830-9B4D-ECFCDD7468F5}" type="slidenum">
              <a:rPr lang="zh-CN" altLang="en-US" smtClean="0"/>
              <a:t>8</a:t>
            </a:fld>
            <a:endParaRPr lang="zh-CN" altLang="en-US"/>
          </a:p>
        </p:txBody>
      </p:sp>
    </p:spTree>
    <p:extLst>
      <p:ext uri="{BB962C8B-B14F-4D97-AF65-F5344CB8AC3E}">
        <p14:creationId xmlns:p14="http://schemas.microsoft.com/office/powerpoint/2010/main" val="3540256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But there are so many attributes in it that we don't need them all, so I just choose some and combine them in a new form.</a:t>
            </a:r>
          </a:p>
        </p:txBody>
      </p:sp>
      <p:sp>
        <p:nvSpPr>
          <p:cNvPr id="4" name="灯片编号占位符 3"/>
          <p:cNvSpPr>
            <a:spLocks noGrp="1"/>
          </p:cNvSpPr>
          <p:nvPr>
            <p:ph type="sldNum" sz="quarter" idx="5"/>
          </p:nvPr>
        </p:nvSpPr>
        <p:spPr/>
        <p:txBody>
          <a:bodyPr/>
          <a:lstStyle/>
          <a:p>
            <a:fld id="{ACB63C06-1DD0-4830-9B4D-ECFCDD7468F5}" type="slidenum">
              <a:rPr lang="zh-CN" altLang="en-US" smtClean="0"/>
              <a:t>9</a:t>
            </a:fld>
            <a:endParaRPr lang="zh-CN" altLang="en-US"/>
          </a:p>
        </p:txBody>
      </p:sp>
    </p:spTree>
    <p:extLst>
      <p:ext uri="{BB962C8B-B14F-4D97-AF65-F5344CB8AC3E}">
        <p14:creationId xmlns:p14="http://schemas.microsoft.com/office/powerpoint/2010/main" val="1465537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B63C06-1DD0-4830-9B4D-ECFCDD7468F5}" type="slidenum">
              <a:rPr lang="zh-CN" altLang="en-US" smtClean="0"/>
              <a:t>20</a:t>
            </a:fld>
            <a:endParaRPr lang="zh-CN" altLang="en-US"/>
          </a:p>
        </p:txBody>
      </p:sp>
    </p:spTree>
    <p:extLst>
      <p:ext uri="{BB962C8B-B14F-4D97-AF65-F5344CB8AC3E}">
        <p14:creationId xmlns:p14="http://schemas.microsoft.com/office/powerpoint/2010/main" val="255716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63C06-1DD0-4830-9B4D-ECFCDD7468F5}" type="slidenum">
              <a:rPr lang="zh-CN" altLang="en-US" smtClean="0"/>
              <a:t>21</a:t>
            </a:fld>
            <a:endParaRPr lang="zh-CN" altLang="en-US"/>
          </a:p>
        </p:txBody>
      </p:sp>
    </p:spTree>
    <p:extLst>
      <p:ext uri="{BB962C8B-B14F-4D97-AF65-F5344CB8AC3E}">
        <p14:creationId xmlns:p14="http://schemas.microsoft.com/office/powerpoint/2010/main" val="2165270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800" b="1"/>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165F9D7-7C07-440D-90F1-1338F0910BFF}" type="datetimeFigureOut">
              <a:rPr lang="zh-CN" altLang="en-US" smtClean="0"/>
              <a:t>2021/4/26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B612D9-ED3A-4254-8179-CE2C3AF966ED}" type="slidenum">
              <a:rPr lang="zh-CN" altLang="en-US" smtClean="0"/>
              <a:t>‹#›</a:t>
            </a:fld>
            <a:endParaRPr lang="zh-CN" altLang="en-US"/>
          </a:p>
        </p:txBody>
      </p:sp>
    </p:spTree>
    <p:extLst>
      <p:ext uri="{BB962C8B-B14F-4D97-AF65-F5344CB8AC3E}">
        <p14:creationId xmlns:p14="http://schemas.microsoft.com/office/powerpoint/2010/main" val="3288123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65F9D7-7C07-440D-90F1-1338F0910BFF}" type="datetimeFigureOut">
              <a:rPr lang="zh-CN" altLang="en-US" smtClean="0"/>
              <a:t>2021/4/26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B612D9-ED3A-4254-8179-CE2C3AF966ED}" type="slidenum">
              <a:rPr lang="zh-CN" altLang="en-US" smtClean="0"/>
              <a:t>‹#›</a:t>
            </a:fld>
            <a:endParaRPr lang="zh-CN" altLang="en-US"/>
          </a:p>
        </p:txBody>
      </p:sp>
    </p:spTree>
    <p:extLst>
      <p:ext uri="{BB962C8B-B14F-4D97-AF65-F5344CB8AC3E}">
        <p14:creationId xmlns:p14="http://schemas.microsoft.com/office/powerpoint/2010/main" val="2222302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65F9D7-7C07-440D-90F1-1338F0910BFF}" type="datetimeFigureOut">
              <a:rPr lang="zh-CN" altLang="en-US" smtClean="0"/>
              <a:t>2021/4/26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B612D9-ED3A-4254-8179-CE2C3AF966ED}" type="slidenum">
              <a:rPr lang="zh-CN" altLang="en-US" smtClean="0"/>
              <a:t>‹#›</a:t>
            </a:fld>
            <a:endParaRPr lang="zh-CN" altLang="en-US"/>
          </a:p>
        </p:txBody>
      </p:sp>
    </p:spTree>
    <p:extLst>
      <p:ext uri="{BB962C8B-B14F-4D97-AF65-F5344CB8AC3E}">
        <p14:creationId xmlns:p14="http://schemas.microsoft.com/office/powerpoint/2010/main" val="1790233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65F9D7-7C07-440D-90F1-1338F0910BFF}" type="datetimeFigureOut">
              <a:rPr lang="zh-CN" altLang="en-US" smtClean="0"/>
              <a:t>2021/4/26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B612D9-ED3A-4254-8179-CE2C3AF966ED}" type="slidenum">
              <a:rPr lang="zh-CN" altLang="en-US" smtClean="0"/>
              <a:t>‹#›</a:t>
            </a:fld>
            <a:endParaRPr lang="zh-CN" altLang="en-US"/>
          </a:p>
        </p:txBody>
      </p:sp>
    </p:spTree>
    <p:extLst>
      <p:ext uri="{BB962C8B-B14F-4D97-AF65-F5344CB8AC3E}">
        <p14:creationId xmlns:p14="http://schemas.microsoft.com/office/powerpoint/2010/main" val="1825596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165F9D7-7C07-440D-90F1-1338F0910BFF}" type="datetimeFigureOut">
              <a:rPr lang="zh-CN" altLang="en-US" smtClean="0"/>
              <a:t>2021/4/26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B612D9-ED3A-4254-8179-CE2C3AF966ED}" type="slidenum">
              <a:rPr lang="zh-CN" altLang="en-US" smtClean="0"/>
              <a:t>‹#›</a:t>
            </a:fld>
            <a:endParaRPr lang="zh-CN" altLang="en-US"/>
          </a:p>
        </p:txBody>
      </p:sp>
    </p:spTree>
    <p:extLst>
      <p:ext uri="{BB962C8B-B14F-4D97-AF65-F5344CB8AC3E}">
        <p14:creationId xmlns:p14="http://schemas.microsoft.com/office/powerpoint/2010/main" val="164217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165F9D7-7C07-440D-90F1-1338F0910BFF}" type="datetimeFigureOut">
              <a:rPr lang="zh-CN" altLang="en-US" smtClean="0"/>
              <a:t>2021/4/26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B612D9-ED3A-4254-8179-CE2C3AF966ED}" type="slidenum">
              <a:rPr lang="zh-CN" altLang="en-US" smtClean="0"/>
              <a:t>‹#›</a:t>
            </a:fld>
            <a:endParaRPr lang="zh-CN" altLang="en-US"/>
          </a:p>
        </p:txBody>
      </p:sp>
    </p:spTree>
    <p:extLst>
      <p:ext uri="{BB962C8B-B14F-4D97-AF65-F5344CB8AC3E}">
        <p14:creationId xmlns:p14="http://schemas.microsoft.com/office/powerpoint/2010/main" val="2648736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165F9D7-7C07-440D-90F1-1338F0910BFF}" type="datetimeFigureOut">
              <a:rPr lang="zh-CN" altLang="en-US" smtClean="0"/>
              <a:t>2021/4/26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0B612D9-ED3A-4254-8179-CE2C3AF966ED}" type="slidenum">
              <a:rPr lang="zh-CN" altLang="en-US" smtClean="0"/>
              <a:t>‹#›</a:t>
            </a:fld>
            <a:endParaRPr lang="zh-CN" altLang="en-US"/>
          </a:p>
        </p:txBody>
      </p:sp>
    </p:spTree>
    <p:extLst>
      <p:ext uri="{BB962C8B-B14F-4D97-AF65-F5344CB8AC3E}">
        <p14:creationId xmlns:p14="http://schemas.microsoft.com/office/powerpoint/2010/main" val="218898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165F9D7-7C07-440D-90F1-1338F0910BFF}" type="datetimeFigureOut">
              <a:rPr lang="zh-CN" altLang="en-US" smtClean="0"/>
              <a:t>2021/4/26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0B612D9-ED3A-4254-8179-CE2C3AF966ED}" type="slidenum">
              <a:rPr lang="zh-CN" altLang="en-US" smtClean="0"/>
              <a:t>‹#›</a:t>
            </a:fld>
            <a:endParaRPr lang="zh-CN" altLang="en-US"/>
          </a:p>
        </p:txBody>
      </p:sp>
    </p:spTree>
    <p:extLst>
      <p:ext uri="{BB962C8B-B14F-4D97-AF65-F5344CB8AC3E}">
        <p14:creationId xmlns:p14="http://schemas.microsoft.com/office/powerpoint/2010/main" val="4122952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65F9D7-7C07-440D-90F1-1338F0910BFF}" type="datetimeFigureOut">
              <a:rPr lang="zh-CN" altLang="en-US" smtClean="0"/>
              <a:t>2021/4/26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B612D9-ED3A-4254-8179-CE2C3AF966ED}" type="slidenum">
              <a:rPr lang="zh-CN" altLang="en-US" smtClean="0"/>
              <a:t>‹#›</a:t>
            </a:fld>
            <a:endParaRPr lang="zh-CN" altLang="en-US"/>
          </a:p>
        </p:txBody>
      </p:sp>
    </p:spTree>
    <p:extLst>
      <p:ext uri="{BB962C8B-B14F-4D97-AF65-F5344CB8AC3E}">
        <p14:creationId xmlns:p14="http://schemas.microsoft.com/office/powerpoint/2010/main" val="4090222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165F9D7-7C07-440D-90F1-1338F0910BFF}" type="datetimeFigureOut">
              <a:rPr lang="zh-CN" altLang="en-US" smtClean="0"/>
              <a:t>2021/4/26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B612D9-ED3A-4254-8179-CE2C3AF966ED}" type="slidenum">
              <a:rPr lang="zh-CN" altLang="en-US" smtClean="0"/>
              <a:t>‹#›</a:t>
            </a:fld>
            <a:endParaRPr lang="zh-CN" altLang="en-US"/>
          </a:p>
        </p:txBody>
      </p:sp>
    </p:spTree>
    <p:extLst>
      <p:ext uri="{BB962C8B-B14F-4D97-AF65-F5344CB8AC3E}">
        <p14:creationId xmlns:p14="http://schemas.microsoft.com/office/powerpoint/2010/main" val="574276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165F9D7-7C07-440D-90F1-1338F0910BFF}" type="datetimeFigureOut">
              <a:rPr lang="zh-CN" altLang="en-US" smtClean="0"/>
              <a:t>2021/4/26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B612D9-ED3A-4254-8179-CE2C3AF966ED}" type="slidenum">
              <a:rPr lang="zh-CN" altLang="en-US" smtClean="0"/>
              <a:t>‹#›</a:t>
            </a:fld>
            <a:endParaRPr lang="zh-CN" altLang="en-US"/>
          </a:p>
        </p:txBody>
      </p:sp>
    </p:spTree>
    <p:extLst>
      <p:ext uri="{BB962C8B-B14F-4D97-AF65-F5344CB8AC3E}">
        <p14:creationId xmlns:p14="http://schemas.microsoft.com/office/powerpoint/2010/main" val="3483310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71437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206500"/>
            <a:ext cx="10515600" cy="49704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65F9D7-7C07-440D-90F1-1338F0910BFF}" type="datetimeFigureOut">
              <a:rPr lang="zh-CN" altLang="en-US" smtClean="0"/>
              <a:t>2021/4/26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612D9-ED3A-4254-8179-CE2C3AF966ED}" type="slidenum">
              <a:rPr lang="zh-CN" altLang="en-US" smtClean="0"/>
              <a:t>‹#›</a:t>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40799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rgbClr val="0164DC"/>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ww.bom.gov.au/climate/data/"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7"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a:spLocks noChangeArrowheads="1"/>
          </p:cNvSpPr>
          <p:nvPr/>
        </p:nvSpPr>
        <p:spPr bwMode="auto">
          <a:xfrm>
            <a:off x="0" y="0"/>
            <a:ext cx="5913438" cy="6856413"/>
          </a:xfrm>
          <a:custGeom>
            <a:avLst/>
            <a:gdLst>
              <a:gd name="T0" fmla="*/ 0 w 5913247"/>
              <a:gd name="T1" fmla="*/ 0 h 6856326"/>
              <a:gd name="T2" fmla="*/ 5913247 w 5913247"/>
              <a:gd name="T3" fmla="*/ 0 h 6856326"/>
              <a:gd name="T4" fmla="*/ 3086951 w 5913247"/>
              <a:gd name="T5" fmla="*/ 6856326 h 6856326"/>
              <a:gd name="T6" fmla="*/ 0 w 5913247"/>
              <a:gd name="T7" fmla="*/ 6856326 h 6856326"/>
              <a:gd name="T8" fmla="*/ 0 60000 65536"/>
              <a:gd name="T9" fmla="*/ 0 60000 65536"/>
              <a:gd name="T10" fmla="*/ 0 60000 65536"/>
              <a:gd name="T11" fmla="*/ 0 60000 65536"/>
              <a:gd name="T12" fmla="*/ 0 w 5913247"/>
              <a:gd name="T13" fmla="*/ 0 h 6856326"/>
              <a:gd name="T14" fmla="*/ 5913247 w 5913247"/>
              <a:gd name="T15" fmla="*/ 6856326 h 6856326"/>
            </a:gdLst>
            <a:ahLst/>
            <a:cxnLst>
              <a:cxn ang="T8">
                <a:pos x="T0" y="T1"/>
              </a:cxn>
              <a:cxn ang="T9">
                <a:pos x="T2" y="T3"/>
              </a:cxn>
              <a:cxn ang="T10">
                <a:pos x="T4" y="T5"/>
              </a:cxn>
              <a:cxn ang="T11">
                <a:pos x="T6" y="T7"/>
              </a:cxn>
            </a:cxnLst>
            <a:rect l="T12" t="T13" r="T14" b="T15"/>
            <a:pathLst>
              <a:path w="5913247" h="6856326">
                <a:moveTo>
                  <a:pt x="0" y="0"/>
                </a:moveTo>
                <a:lnTo>
                  <a:pt x="5913247" y="0"/>
                </a:lnTo>
                <a:lnTo>
                  <a:pt x="3086951" y="6856326"/>
                </a:lnTo>
                <a:lnTo>
                  <a:pt x="0" y="6856326"/>
                </a:lnTo>
                <a:close/>
              </a:path>
            </a:pathLst>
          </a:custGeom>
          <a:blipFill dpi="0" rotWithShape="1">
            <a:blip r:embed="rId3"/>
            <a:srcRect/>
            <a:stretch>
              <a:fillRect/>
            </a:stretch>
          </a:blipFill>
          <a:ln>
            <a:noFill/>
          </a:ln>
          <a:effectLst>
            <a:outerShdw blurRad="50800" dist="38100" dir="8100000" algn="tr" rotWithShape="0">
              <a:prstClr val="black">
                <a:alpha val="40000"/>
              </a:prstClr>
            </a:outerShdw>
          </a:effectLst>
        </p:spPr>
        <p:txBody>
          <a:bodyPr anchor="ctr"/>
          <a:lstStyle/>
          <a:p>
            <a:pPr algn="ctr"/>
            <a:endParaRPr lang="zh-CN" altLang="zh-CN">
              <a:solidFill>
                <a:srgbClr val="FFFFFF"/>
              </a:solidFill>
              <a:latin typeface="Arial Narrow" panose="020B0606020202030204" pitchFamily="34" charset="0"/>
              <a:ea typeface="微软雅黑" panose="020B0503020204020204" pitchFamily="34" charset="-122"/>
              <a:sym typeface="宋体" panose="02010600030101010101" pitchFamily="2" charset="-122"/>
            </a:endParaRPr>
          </a:p>
        </p:txBody>
      </p:sp>
      <p:sp>
        <p:nvSpPr>
          <p:cNvPr id="5" name="任意多边形 8"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a:spLocks noChangeArrowheads="1"/>
          </p:cNvSpPr>
          <p:nvPr/>
        </p:nvSpPr>
        <p:spPr bwMode="auto">
          <a:xfrm rot="1344138">
            <a:off x="4959945" y="-399665"/>
            <a:ext cx="449036" cy="4814888"/>
          </a:xfrm>
          <a:custGeom>
            <a:avLst/>
            <a:gdLst>
              <a:gd name="T0" fmla="*/ 0 w 796216"/>
              <a:gd name="T1" fmla="*/ 328215 h 4813865"/>
              <a:gd name="T2" fmla="*/ 796216 w 796216"/>
              <a:gd name="T3" fmla="*/ 0 h 4813865"/>
              <a:gd name="T4" fmla="*/ 796216 w 796216"/>
              <a:gd name="T5" fmla="*/ 4485651 h 4813865"/>
              <a:gd name="T6" fmla="*/ 0 w 796216"/>
              <a:gd name="T7" fmla="*/ 4813865 h 4813865"/>
              <a:gd name="T8" fmla="*/ 0 60000 65536"/>
              <a:gd name="T9" fmla="*/ 0 60000 65536"/>
              <a:gd name="T10" fmla="*/ 0 60000 65536"/>
              <a:gd name="T11" fmla="*/ 0 60000 65536"/>
              <a:gd name="T12" fmla="*/ 0 w 796216"/>
              <a:gd name="T13" fmla="*/ 0 h 4813865"/>
              <a:gd name="T14" fmla="*/ 796216 w 796216"/>
              <a:gd name="T15" fmla="*/ 4813865 h 4813865"/>
            </a:gdLst>
            <a:ahLst/>
            <a:cxnLst>
              <a:cxn ang="T8">
                <a:pos x="T0" y="T1"/>
              </a:cxn>
              <a:cxn ang="T9">
                <a:pos x="T2" y="T3"/>
              </a:cxn>
              <a:cxn ang="T10">
                <a:pos x="T4" y="T5"/>
              </a:cxn>
              <a:cxn ang="T11">
                <a:pos x="T6" y="T7"/>
              </a:cxn>
            </a:cxnLst>
            <a:rect l="T12" t="T13" r="T14" b="T15"/>
            <a:pathLst>
              <a:path w="796216" h="4813865">
                <a:moveTo>
                  <a:pt x="0" y="328215"/>
                </a:moveTo>
                <a:lnTo>
                  <a:pt x="796216" y="0"/>
                </a:lnTo>
                <a:lnTo>
                  <a:pt x="796216" y="4485651"/>
                </a:lnTo>
                <a:lnTo>
                  <a:pt x="0" y="4813865"/>
                </a:lnTo>
                <a:close/>
              </a:path>
            </a:pathLst>
          </a:custGeom>
          <a:solidFill>
            <a:srgbClr val="E0372C"/>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endParaRPr lang="zh-CN" altLang="zh-CN" sz="1200" b="1">
              <a:solidFill>
                <a:srgbClr val="F2EBE3"/>
              </a:solidFill>
              <a:sym typeface="宋体" panose="02010600030101010101" pitchFamily="2" charset="-122"/>
            </a:endParaRPr>
          </a:p>
        </p:txBody>
      </p:sp>
      <p:sp>
        <p:nvSpPr>
          <p:cNvPr id="6" name="任意多边形 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a:spLocks noChangeArrowheads="1"/>
          </p:cNvSpPr>
          <p:nvPr/>
        </p:nvSpPr>
        <p:spPr bwMode="auto">
          <a:xfrm rot="1344138">
            <a:off x="5878439" y="-288612"/>
            <a:ext cx="190297" cy="3271838"/>
          </a:xfrm>
          <a:custGeom>
            <a:avLst/>
            <a:gdLst>
              <a:gd name="T0" fmla="*/ 0 w 530372"/>
              <a:gd name="T1" fmla="*/ 218629 h 3272305"/>
              <a:gd name="T2" fmla="*/ 530372 w 530372"/>
              <a:gd name="T3" fmla="*/ 0 h 3272305"/>
              <a:gd name="T4" fmla="*/ 530372 w 530372"/>
              <a:gd name="T5" fmla="*/ 3053676 h 3272305"/>
              <a:gd name="T6" fmla="*/ 0 w 530372"/>
              <a:gd name="T7" fmla="*/ 3272305 h 3272305"/>
              <a:gd name="T8" fmla="*/ 0 60000 65536"/>
              <a:gd name="T9" fmla="*/ 0 60000 65536"/>
              <a:gd name="T10" fmla="*/ 0 60000 65536"/>
              <a:gd name="T11" fmla="*/ 0 60000 65536"/>
              <a:gd name="T12" fmla="*/ 0 w 530372"/>
              <a:gd name="T13" fmla="*/ 0 h 3272305"/>
              <a:gd name="T14" fmla="*/ 530372 w 530372"/>
              <a:gd name="T15" fmla="*/ 3272305 h 3272305"/>
            </a:gdLst>
            <a:ahLst/>
            <a:cxnLst>
              <a:cxn ang="T8">
                <a:pos x="T0" y="T1"/>
              </a:cxn>
              <a:cxn ang="T9">
                <a:pos x="T2" y="T3"/>
              </a:cxn>
              <a:cxn ang="T10">
                <a:pos x="T4" y="T5"/>
              </a:cxn>
              <a:cxn ang="T11">
                <a:pos x="T6" y="T7"/>
              </a:cxn>
            </a:cxnLst>
            <a:rect l="T12" t="T13" r="T14" b="T15"/>
            <a:pathLst>
              <a:path w="530372" h="3272305">
                <a:moveTo>
                  <a:pt x="0" y="218629"/>
                </a:moveTo>
                <a:lnTo>
                  <a:pt x="530372" y="0"/>
                </a:lnTo>
                <a:lnTo>
                  <a:pt x="530372" y="3053676"/>
                </a:lnTo>
                <a:lnTo>
                  <a:pt x="0" y="3272305"/>
                </a:lnTo>
                <a:close/>
              </a:path>
            </a:pathLst>
          </a:custGeom>
          <a:solidFill>
            <a:srgbClr val="0164DC"/>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endParaRPr lang="zh-CN" altLang="zh-CN" sz="1200" b="1">
              <a:solidFill>
                <a:srgbClr val="F2EBE3"/>
              </a:solidFill>
              <a:sym typeface="宋体" panose="02010600030101010101" pitchFamily="2" charset="-122"/>
            </a:endParaRPr>
          </a:p>
        </p:txBody>
      </p:sp>
      <p:sp>
        <p:nvSpPr>
          <p:cNvPr id="20" name="任意多边形 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a:spLocks noChangeArrowheads="1"/>
          </p:cNvSpPr>
          <p:nvPr/>
        </p:nvSpPr>
        <p:spPr bwMode="auto">
          <a:xfrm rot="1344138">
            <a:off x="2769411" y="4231900"/>
            <a:ext cx="190297" cy="3271838"/>
          </a:xfrm>
          <a:custGeom>
            <a:avLst/>
            <a:gdLst>
              <a:gd name="T0" fmla="*/ 0 w 530372"/>
              <a:gd name="T1" fmla="*/ 218629 h 3272305"/>
              <a:gd name="T2" fmla="*/ 530372 w 530372"/>
              <a:gd name="T3" fmla="*/ 0 h 3272305"/>
              <a:gd name="T4" fmla="*/ 530372 w 530372"/>
              <a:gd name="T5" fmla="*/ 3053676 h 3272305"/>
              <a:gd name="T6" fmla="*/ 0 w 530372"/>
              <a:gd name="T7" fmla="*/ 3272305 h 3272305"/>
              <a:gd name="T8" fmla="*/ 0 60000 65536"/>
              <a:gd name="T9" fmla="*/ 0 60000 65536"/>
              <a:gd name="T10" fmla="*/ 0 60000 65536"/>
              <a:gd name="T11" fmla="*/ 0 60000 65536"/>
              <a:gd name="T12" fmla="*/ 0 w 530372"/>
              <a:gd name="T13" fmla="*/ 0 h 3272305"/>
              <a:gd name="T14" fmla="*/ 530372 w 530372"/>
              <a:gd name="T15" fmla="*/ 3272305 h 3272305"/>
            </a:gdLst>
            <a:ahLst/>
            <a:cxnLst>
              <a:cxn ang="T8">
                <a:pos x="T0" y="T1"/>
              </a:cxn>
              <a:cxn ang="T9">
                <a:pos x="T2" y="T3"/>
              </a:cxn>
              <a:cxn ang="T10">
                <a:pos x="T4" y="T5"/>
              </a:cxn>
              <a:cxn ang="T11">
                <a:pos x="T6" y="T7"/>
              </a:cxn>
            </a:cxnLst>
            <a:rect l="T12" t="T13" r="T14" b="T15"/>
            <a:pathLst>
              <a:path w="530372" h="3272305">
                <a:moveTo>
                  <a:pt x="0" y="218629"/>
                </a:moveTo>
                <a:lnTo>
                  <a:pt x="530372" y="0"/>
                </a:lnTo>
                <a:lnTo>
                  <a:pt x="530372" y="3053676"/>
                </a:lnTo>
                <a:lnTo>
                  <a:pt x="0" y="3272305"/>
                </a:lnTo>
                <a:close/>
              </a:path>
            </a:pathLst>
          </a:custGeom>
          <a:solidFill>
            <a:srgbClr val="0164DC"/>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zh-CN" sz="1400">
              <a:solidFill>
                <a:srgbClr val="F2EBE3"/>
              </a:solidFill>
              <a:sym typeface="宋体" panose="02010600030101010101" pitchFamily="2" charset="-122"/>
            </a:endParaRPr>
          </a:p>
        </p:txBody>
      </p:sp>
      <p:sp>
        <p:nvSpPr>
          <p:cNvPr id="21" name="任意多边形 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a:spLocks noChangeArrowheads="1"/>
          </p:cNvSpPr>
          <p:nvPr/>
        </p:nvSpPr>
        <p:spPr bwMode="auto">
          <a:xfrm rot="1344138">
            <a:off x="3011114" y="5780618"/>
            <a:ext cx="190297" cy="3271838"/>
          </a:xfrm>
          <a:custGeom>
            <a:avLst/>
            <a:gdLst>
              <a:gd name="T0" fmla="*/ 0 w 530372"/>
              <a:gd name="T1" fmla="*/ 218629 h 3272305"/>
              <a:gd name="T2" fmla="*/ 530372 w 530372"/>
              <a:gd name="T3" fmla="*/ 0 h 3272305"/>
              <a:gd name="T4" fmla="*/ 530372 w 530372"/>
              <a:gd name="T5" fmla="*/ 3053676 h 3272305"/>
              <a:gd name="T6" fmla="*/ 0 w 530372"/>
              <a:gd name="T7" fmla="*/ 3272305 h 3272305"/>
              <a:gd name="T8" fmla="*/ 0 60000 65536"/>
              <a:gd name="T9" fmla="*/ 0 60000 65536"/>
              <a:gd name="T10" fmla="*/ 0 60000 65536"/>
              <a:gd name="T11" fmla="*/ 0 60000 65536"/>
              <a:gd name="T12" fmla="*/ 0 w 530372"/>
              <a:gd name="T13" fmla="*/ 0 h 3272305"/>
              <a:gd name="T14" fmla="*/ 530372 w 530372"/>
              <a:gd name="T15" fmla="*/ 3272305 h 3272305"/>
            </a:gdLst>
            <a:ahLst/>
            <a:cxnLst>
              <a:cxn ang="T8">
                <a:pos x="T0" y="T1"/>
              </a:cxn>
              <a:cxn ang="T9">
                <a:pos x="T2" y="T3"/>
              </a:cxn>
              <a:cxn ang="T10">
                <a:pos x="T4" y="T5"/>
              </a:cxn>
              <a:cxn ang="T11">
                <a:pos x="T6" y="T7"/>
              </a:cxn>
            </a:cxnLst>
            <a:rect l="T12" t="T13" r="T14" b="T15"/>
            <a:pathLst>
              <a:path w="530372" h="3272305">
                <a:moveTo>
                  <a:pt x="0" y="218629"/>
                </a:moveTo>
                <a:lnTo>
                  <a:pt x="530372" y="0"/>
                </a:lnTo>
                <a:lnTo>
                  <a:pt x="530372" y="3053676"/>
                </a:lnTo>
                <a:lnTo>
                  <a:pt x="0" y="3272305"/>
                </a:lnTo>
                <a:close/>
              </a:path>
            </a:pathLst>
          </a:custGeom>
          <a:solidFill>
            <a:srgbClr val="E0372C"/>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endParaRPr lang="zh-CN" altLang="zh-CN" sz="1200" b="1">
              <a:solidFill>
                <a:srgbClr val="F2EBE3"/>
              </a:solidFill>
              <a:sym typeface="宋体" panose="02010600030101010101" pitchFamily="2" charset="-122"/>
            </a:endParaRPr>
          </a:p>
        </p:txBody>
      </p:sp>
      <p:sp>
        <p:nvSpPr>
          <p:cNvPr id="53" name="矩形 5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nvSpPr>
        <p:spPr>
          <a:xfrm>
            <a:off x="5973587" y="2007779"/>
            <a:ext cx="5172250" cy="1328569"/>
          </a:xfrm>
          <a:prstGeom prst="rect">
            <a:avLst/>
          </a:prstGeom>
        </p:spPr>
        <p:txBody>
          <a:bodyPr wrap="none">
            <a:spAutoFit/>
          </a:bodyPr>
          <a:lstStyle/>
          <a:p>
            <a:pPr algn="r">
              <a:lnSpc>
                <a:spcPct val="90000"/>
              </a:lnSpc>
              <a:spcBef>
                <a:spcPts val="1000"/>
              </a:spcBef>
            </a:pPr>
            <a:r>
              <a:rPr lang="en-US" altLang="zh-CN" sz="4000" b="1" dirty="0">
                <a:solidFill>
                  <a:srgbClr val="0164DC"/>
                </a:solidFill>
                <a:latin typeface="+mj-lt"/>
              </a:rPr>
              <a:t>Weather Prediction</a:t>
            </a:r>
          </a:p>
          <a:p>
            <a:pPr algn="r">
              <a:lnSpc>
                <a:spcPct val="90000"/>
              </a:lnSpc>
              <a:spcBef>
                <a:spcPts val="1000"/>
              </a:spcBef>
            </a:pPr>
            <a:r>
              <a:rPr lang="en-US" altLang="zh-CN" sz="4000" b="1" dirty="0">
                <a:solidFill>
                  <a:srgbClr val="0164DC"/>
                </a:solidFill>
                <a:latin typeface="+mj-lt"/>
              </a:rPr>
              <a:t>With WEKA</a:t>
            </a:r>
            <a:endParaRPr lang="zh-CN" altLang="en-US" sz="4000" b="1" dirty="0">
              <a:solidFill>
                <a:srgbClr val="0164DC"/>
              </a:solidFill>
              <a:latin typeface="+mj-lt"/>
            </a:endParaRPr>
          </a:p>
        </p:txBody>
      </p:sp>
      <p:sp>
        <p:nvSpPr>
          <p:cNvPr id="56" name="椭圆 16"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a:spLocks noChangeArrowheads="1"/>
          </p:cNvSpPr>
          <p:nvPr/>
        </p:nvSpPr>
        <p:spPr bwMode="auto">
          <a:xfrm flipH="1">
            <a:off x="11205986" y="2211378"/>
            <a:ext cx="45719" cy="828000"/>
          </a:xfrm>
          <a:prstGeom prst="roundRect">
            <a:avLst/>
          </a:prstGeom>
          <a:solidFill>
            <a:srgbClr val="0164DC"/>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288000" rIns="0" anchor="ctr"/>
          <a:lstStyle/>
          <a:p>
            <a:pPr algn="r"/>
            <a:endParaRPr lang="zh-CN" altLang="zh-CN">
              <a:solidFill>
                <a:srgbClr val="F2EBE3"/>
              </a:solidFill>
            </a:endParaRPr>
          </a:p>
        </p:txBody>
      </p:sp>
      <p:sp>
        <p:nvSpPr>
          <p:cNvPr id="2" name="e7d195523061f1c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hidden="1"/>
          <p:cNvSpPr txBox="1"/>
          <p:nvPr/>
        </p:nvSpPr>
        <p:spPr>
          <a:xfrm>
            <a:off x="-355600" y="1803400"/>
            <a:ext cx="1016000" cy="1016000"/>
          </a:xfrm>
          <a:prstGeom prst="rect">
            <a:avLst/>
          </a:prstGeom>
          <a:noFill/>
        </p:spPr>
        <p:txBody>
          <a:bodyPr vert="wordArtVert" rtlCol="0">
            <a:spAutoFit/>
          </a:bodyPr>
          <a:lstStyle/>
          <a:p>
            <a:r>
              <a:rPr lang="en-US" altLang="zh-CN" sz="100"/>
              <a:t>e7d195523061f1c0c7fdb8e83abb5dcf03375f2c8b662a4106267E0752567F7A4243849C9E2D773FC6511ADD776D3461389E8BB5BAFBB3C937DB9AB1E09A294486DA4CCF35679A92315A5BDF0C7F02D8ECDDDB8DA3D3E41FEC13F107DB4C54FB42735742117A284071FD5AC4FAFB9FFA22D8B59F81B7CBBEA3B65ED489D755C20B4496FA1E65211F</a:t>
            </a:r>
            <a:endParaRPr lang="zh-CN" altLang="en-US" sz="100"/>
          </a:p>
        </p:txBody>
      </p:sp>
      <p:sp>
        <p:nvSpPr>
          <p:cNvPr id="3" name="文本框 2">
            <a:extLst>
              <a:ext uri="{FF2B5EF4-FFF2-40B4-BE49-F238E27FC236}">
                <a16:creationId xmlns:a16="http://schemas.microsoft.com/office/drawing/2014/main" id="{360EE856-95FA-4C40-A753-97C8871C0398}"/>
              </a:ext>
            </a:extLst>
          </p:cNvPr>
          <p:cNvSpPr txBox="1"/>
          <p:nvPr/>
        </p:nvSpPr>
        <p:spPr>
          <a:xfrm>
            <a:off x="6102207" y="3522946"/>
            <a:ext cx="5103779" cy="1287532"/>
          </a:xfrm>
          <a:prstGeom prst="rect">
            <a:avLst/>
          </a:prstGeom>
          <a:noFill/>
        </p:spPr>
        <p:txBody>
          <a:bodyPr wrap="square" rtlCol="0">
            <a:spAutoFit/>
          </a:bodyPr>
          <a:lstStyle/>
          <a:p>
            <a:pPr algn="ctr">
              <a:lnSpc>
                <a:spcPct val="150000"/>
              </a:lnSpc>
            </a:pPr>
            <a:r>
              <a:rPr lang="en-US" dirty="0">
                <a:latin typeface="Times New Roman" panose="02020603050405020304" pitchFamily="18" charset="0"/>
                <a:cs typeface="Times New Roman" panose="02020603050405020304" pitchFamily="18" charset="0"/>
              </a:rPr>
              <a:t>Huijun Hong</a:t>
            </a:r>
          </a:p>
          <a:p>
            <a:pPr algn="ctr">
              <a:lnSpc>
                <a:spcPct val="150000"/>
              </a:lnSpc>
            </a:pPr>
            <a:r>
              <a:rPr lang="en-US" dirty="0">
                <a:latin typeface="Times New Roman" panose="02020603050405020304" pitchFamily="18" charset="0"/>
                <a:cs typeface="Times New Roman" panose="02020603050405020304" pitchFamily="18" charset="0"/>
              </a:rPr>
              <a:t>CS699</a:t>
            </a:r>
          </a:p>
          <a:p>
            <a:pPr algn="ctr">
              <a:lnSpc>
                <a:spcPct val="150000"/>
              </a:lnSpc>
            </a:pPr>
            <a:r>
              <a:rPr lang="en-US" dirty="0">
                <a:latin typeface="Times New Roman" panose="02020603050405020304" pitchFamily="18" charset="0"/>
                <a:cs typeface="Times New Roman" panose="02020603050405020304" pitchFamily="18" charset="0"/>
              </a:rPr>
              <a:t>Final Project</a:t>
            </a:r>
          </a:p>
        </p:txBody>
      </p:sp>
    </p:spTree>
    <p:extLst>
      <p:ext uri="{BB962C8B-B14F-4D97-AF65-F5344CB8AC3E}">
        <p14:creationId xmlns:p14="http://schemas.microsoft.com/office/powerpoint/2010/main" val="303877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MH_Other_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noChangeArrowheads="1"/>
          </p:cNvSpPr>
          <p:nvPr>
            <p:custDataLst>
              <p:tags r:id="rId1"/>
            </p:custDataLst>
          </p:nvPr>
        </p:nvSpPr>
        <p:spPr bwMode="auto">
          <a:xfrm>
            <a:off x="2126899" y="1024170"/>
            <a:ext cx="1263598" cy="82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dirty="0">
                <a:solidFill>
                  <a:srgbClr val="0164DC"/>
                </a:solidFill>
                <a:latin typeface="+mn-ea"/>
                <a:ea typeface="+mn-ea"/>
              </a:rPr>
              <a:t>Train</a:t>
            </a:r>
            <a:endParaRPr lang="zh-CN" altLang="en-US" sz="4400" dirty="0">
              <a:solidFill>
                <a:srgbClr val="0164DC"/>
              </a:solidFill>
              <a:latin typeface="+mn-ea"/>
              <a:ea typeface="+mn-ea"/>
            </a:endParaRPr>
          </a:p>
        </p:txBody>
      </p:sp>
      <p:cxnSp>
        <p:nvCxnSpPr>
          <p:cNvPr id="88" name="直接连接符 87"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cxnSp>
        <p:nvCxnSpPr>
          <p:cNvPr id="89" name="直接连接符 88"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sp>
        <p:nvSpPr>
          <p:cNvPr id="91"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59814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err="1">
                <a:solidFill>
                  <a:srgbClr val="0164DC"/>
                </a:solidFill>
                <a:latin typeface="+mn-ea"/>
              </a:rPr>
              <a:t>CfsSubsetEval</a:t>
            </a:r>
            <a:r>
              <a:rPr lang="en-US" altLang="zh-CN" sz="2800" dirty="0">
                <a:solidFill>
                  <a:srgbClr val="0164DC"/>
                </a:solidFill>
                <a:latin typeface="+mn-ea"/>
              </a:rPr>
              <a:t> + RF</a:t>
            </a:r>
            <a:endParaRPr lang="zh-CN" altLang="en-US" sz="2800" dirty="0">
              <a:solidFill>
                <a:srgbClr val="0164DC"/>
              </a:solidFill>
              <a:latin typeface="+mn-ea"/>
            </a:endParaRPr>
          </a:p>
        </p:txBody>
      </p:sp>
      <p:sp>
        <p:nvSpPr>
          <p:cNvPr id="3" name="e7d195523061f1c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hidden="1"/>
          <p:cNvSpPr txBox="1"/>
          <p:nvPr/>
        </p:nvSpPr>
        <p:spPr>
          <a:xfrm>
            <a:off x="-355600" y="1803400"/>
            <a:ext cx="1016000" cy="1016000"/>
          </a:xfrm>
          <a:prstGeom prst="rect">
            <a:avLst/>
          </a:prstGeom>
          <a:noFill/>
        </p:spPr>
        <p:txBody>
          <a:bodyPr vert="wordArtVert" rtlCol="0">
            <a:spAutoFit/>
          </a:bodyPr>
          <a:lstStyle/>
          <a:p>
            <a:r>
              <a:rPr lang="en-US" altLang="zh-CN" sz="100"/>
              <a:t>e7d195523061f1c0c7fdb8e83abb5dcf03375f2c8b662a4106267E0752567F7A4243849C9E2D773FC6511ADD776D3461389E8BB5BAFBB3C937DB9AB1E09A294486DA4CCF35679A92315A5BDF0C7F02D8ECDDDB8DA3D3E41FEC13F107DB4C54FB42735742117A284071FD5AC4FAFB9FFA22D8B59F81B7CBBEA3B65ED489D755C20B4496FA1E65211F</a:t>
            </a:r>
            <a:endParaRPr lang="zh-CN" altLang="en-US" sz="100"/>
          </a:p>
        </p:txBody>
      </p:sp>
      <p:sp>
        <p:nvSpPr>
          <p:cNvPr id="27" name="MH_Other_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a:extLst>
              <a:ext uri="{FF2B5EF4-FFF2-40B4-BE49-F238E27FC236}">
                <a16:creationId xmlns:a16="http://schemas.microsoft.com/office/drawing/2014/main" id="{4D58B90A-6A24-4B5F-A33A-7DE8F0F651CF}"/>
              </a:ext>
            </a:extLst>
          </p:cNvPr>
          <p:cNvSpPr txBox="1">
            <a:spLocks noChangeArrowheads="1"/>
          </p:cNvSpPr>
          <p:nvPr>
            <p:custDataLst>
              <p:tags r:id="rId2"/>
            </p:custDataLst>
          </p:nvPr>
        </p:nvSpPr>
        <p:spPr bwMode="auto">
          <a:xfrm>
            <a:off x="8801503" y="1024170"/>
            <a:ext cx="1263598" cy="82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dirty="0">
                <a:solidFill>
                  <a:srgbClr val="0164DC"/>
                </a:solidFill>
                <a:latin typeface="+mn-ea"/>
                <a:ea typeface="+mn-ea"/>
              </a:rPr>
              <a:t>Test</a:t>
            </a:r>
            <a:endParaRPr lang="zh-CN" altLang="en-US" sz="4400" dirty="0">
              <a:solidFill>
                <a:srgbClr val="0164DC"/>
              </a:solidFill>
              <a:latin typeface="+mn-ea"/>
              <a:ea typeface="+mn-ea"/>
            </a:endParaRPr>
          </a:p>
        </p:txBody>
      </p:sp>
      <p:pic>
        <p:nvPicPr>
          <p:cNvPr id="8" name="图片 7">
            <a:extLst>
              <a:ext uri="{FF2B5EF4-FFF2-40B4-BE49-F238E27FC236}">
                <a16:creationId xmlns:a16="http://schemas.microsoft.com/office/drawing/2014/main" id="{936119D4-31B5-4666-87E9-E02523D3207A}"/>
              </a:ext>
            </a:extLst>
          </p:cNvPr>
          <p:cNvPicPr/>
          <p:nvPr/>
        </p:nvPicPr>
        <p:blipFill>
          <a:blip r:embed="rId4"/>
          <a:stretch>
            <a:fillRect/>
          </a:stretch>
        </p:blipFill>
        <p:spPr>
          <a:xfrm>
            <a:off x="224000" y="1985103"/>
            <a:ext cx="5760000" cy="4320000"/>
          </a:xfrm>
          <a:prstGeom prst="rect">
            <a:avLst/>
          </a:prstGeom>
        </p:spPr>
      </p:pic>
      <p:pic>
        <p:nvPicPr>
          <p:cNvPr id="9" name="图片 8">
            <a:extLst>
              <a:ext uri="{FF2B5EF4-FFF2-40B4-BE49-F238E27FC236}">
                <a16:creationId xmlns:a16="http://schemas.microsoft.com/office/drawing/2014/main" id="{BDBF76B3-7DD7-44D1-B2AD-9FD990A3E88A}"/>
              </a:ext>
            </a:extLst>
          </p:cNvPr>
          <p:cNvPicPr/>
          <p:nvPr/>
        </p:nvPicPr>
        <p:blipFill>
          <a:blip r:embed="rId5"/>
          <a:stretch>
            <a:fillRect/>
          </a:stretch>
        </p:blipFill>
        <p:spPr>
          <a:xfrm>
            <a:off x="6208000" y="1985103"/>
            <a:ext cx="5760000" cy="4320000"/>
          </a:xfrm>
          <a:prstGeom prst="rect">
            <a:avLst/>
          </a:prstGeom>
        </p:spPr>
      </p:pic>
    </p:spTree>
    <p:extLst>
      <p:ext uri="{BB962C8B-B14F-4D97-AF65-F5344CB8AC3E}">
        <p14:creationId xmlns:p14="http://schemas.microsoft.com/office/powerpoint/2010/main" val="339465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MH_Other_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noChangeArrowheads="1"/>
          </p:cNvSpPr>
          <p:nvPr>
            <p:custDataLst>
              <p:tags r:id="rId1"/>
            </p:custDataLst>
          </p:nvPr>
        </p:nvSpPr>
        <p:spPr bwMode="auto">
          <a:xfrm>
            <a:off x="2126899" y="1024170"/>
            <a:ext cx="1263598" cy="82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dirty="0">
                <a:solidFill>
                  <a:srgbClr val="0164DC"/>
                </a:solidFill>
                <a:latin typeface="+mn-ea"/>
                <a:ea typeface="+mn-ea"/>
              </a:rPr>
              <a:t>Train</a:t>
            </a:r>
            <a:endParaRPr lang="zh-CN" altLang="en-US" sz="4400" dirty="0">
              <a:solidFill>
                <a:srgbClr val="0164DC"/>
              </a:solidFill>
              <a:latin typeface="+mn-ea"/>
              <a:ea typeface="+mn-ea"/>
            </a:endParaRPr>
          </a:p>
        </p:txBody>
      </p:sp>
      <p:cxnSp>
        <p:nvCxnSpPr>
          <p:cNvPr id="88" name="直接连接符 87"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cxnSp>
        <p:nvCxnSpPr>
          <p:cNvPr id="89" name="直接连接符 88"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sp>
        <p:nvSpPr>
          <p:cNvPr id="91"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59814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err="1">
                <a:solidFill>
                  <a:srgbClr val="0164DC"/>
                </a:solidFill>
                <a:latin typeface="+mn-ea"/>
              </a:rPr>
              <a:t>CfsSubsetEval</a:t>
            </a:r>
            <a:r>
              <a:rPr lang="en-US" altLang="zh-CN" sz="2800" dirty="0">
                <a:solidFill>
                  <a:srgbClr val="0164DC"/>
                </a:solidFill>
                <a:latin typeface="+mn-ea"/>
              </a:rPr>
              <a:t> + Naïve Bayes</a:t>
            </a:r>
            <a:endParaRPr lang="zh-CN" altLang="en-US" sz="2800" dirty="0">
              <a:solidFill>
                <a:srgbClr val="0164DC"/>
              </a:solidFill>
              <a:latin typeface="+mn-ea"/>
            </a:endParaRPr>
          </a:p>
        </p:txBody>
      </p:sp>
      <p:sp>
        <p:nvSpPr>
          <p:cNvPr id="3" name="e7d195523061f1c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hidden="1"/>
          <p:cNvSpPr txBox="1"/>
          <p:nvPr/>
        </p:nvSpPr>
        <p:spPr>
          <a:xfrm>
            <a:off x="-355600" y="1803400"/>
            <a:ext cx="1016000" cy="1016000"/>
          </a:xfrm>
          <a:prstGeom prst="rect">
            <a:avLst/>
          </a:prstGeom>
          <a:noFill/>
        </p:spPr>
        <p:txBody>
          <a:bodyPr vert="wordArtVert" rtlCol="0">
            <a:spAutoFit/>
          </a:bodyPr>
          <a:lstStyle/>
          <a:p>
            <a:r>
              <a:rPr lang="en-US" altLang="zh-CN" sz="100"/>
              <a:t>e7d195523061f1c0c7fdb8e83abb5dcf03375f2c8b662a4106267E0752567F7A4243849C9E2D773FC6511ADD776D3461389E8BB5BAFBB3C937DB9AB1E09A294486DA4CCF35679A92315A5BDF0C7F02D8ECDDDB8DA3D3E41FEC13F107DB4C54FB42735742117A284071FD5AC4FAFB9FFA22D8B59F81B7CBBEA3B65ED489D755C20B4496FA1E65211F</a:t>
            </a:r>
            <a:endParaRPr lang="zh-CN" altLang="en-US" sz="100"/>
          </a:p>
        </p:txBody>
      </p:sp>
      <p:sp>
        <p:nvSpPr>
          <p:cNvPr id="27" name="MH_Other_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a:extLst>
              <a:ext uri="{FF2B5EF4-FFF2-40B4-BE49-F238E27FC236}">
                <a16:creationId xmlns:a16="http://schemas.microsoft.com/office/drawing/2014/main" id="{4D58B90A-6A24-4B5F-A33A-7DE8F0F651CF}"/>
              </a:ext>
            </a:extLst>
          </p:cNvPr>
          <p:cNvSpPr txBox="1">
            <a:spLocks noChangeArrowheads="1"/>
          </p:cNvSpPr>
          <p:nvPr>
            <p:custDataLst>
              <p:tags r:id="rId2"/>
            </p:custDataLst>
          </p:nvPr>
        </p:nvSpPr>
        <p:spPr bwMode="auto">
          <a:xfrm>
            <a:off x="8801503" y="1024170"/>
            <a:ext cx="1263598" cy="82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dirty="0">
                <a:solidFill>
                  <a:srgbClr val="0164DC"/>
                </a:solidFill>
                <a:latin typeface="+mn-ea"/>
                <a:ea typeface="+mn-ea"/>
              </a:rPr>
              <a:t>Test</a:t>
            </a:r>
            <a:endParaRPr lang="zh-CN" altLang="en-US" sz="4400" dirty="0">
              <a:solidFill>
                <a:srgbClr val="0164DC"/>
              </a:solidFill>
              <a:latin typeface="+mn-ea"/>
              <a:ea typeface="+mn-ea"/>
            </a:endParaRPr>
          </a:p>
        </p:txBody>
      </p:sp>
      <p:pic>
        <p:nvPicPr>
          <p:cNvPr id="8" name="图片 7">
            <a:extLst>
              <a:ext uri="{FF2B5EF4-FFF2-40B4-BE49-F238E27FC236}">
                <a16:creationId xmlns:a16="http://schemas.microsoft.com/office/drawing/2014/main" id="{D49A09E2-7A82-475A-81D4-98D376B2ACB7}"/>
              </a:ext>
            </a:extLst>
          </p:cNvPr>
          <p:cNvPicPr/>
          <p:nvPr/>
        </p:nvPicPr>
        <p:blipFill>
          <a:blip r:embed="rId4"/>
          <a:stretch>
            <a:fillRect/>
          </a:stretch>
        </p:blipFill>
        <p:spPr>
          <a:xfrm>
            <a:off x="131949" y="1939855"/>
            <a:ext cx="5760000" cy="4320000"/>
          </a:xfrm>
          <a:prstGeom prst="rect">
            <a:avLst/>
          </a:prstGeom>
        </p:spPr>
      </p:pic>
      <p:pic>
        <p:nvPicPr>
          <p:cNvPr id="9" name="图片 8">
            <a:extLst>
              <a:ext uri="{FF2B5EF4-FFF2-40B4-BE49-F238E27FC236}">
                <a16:creationId xmlns:a16="http://schemas.microsoft.com/office/drawing/2014/main" id="{82213E6B-D1AE-47AA-A2FC-44EF8EECD9E5}"/>
              </a:ext>
            </a:extLst>
          </p:cNvPr>
          <p:cNvPicPr/>
          <p:nvPr/>
        </p:nvPicPr>
        <p:blipFill>
          <a:blip r:embed="rId5"/>
          <a:stretch>
            <a:fillRect/>
          </a:stretch>
        </p:blipFill>
        <p:spPr>
          <a:xfrm>
            <a:off x="6300053" y="1939855"/>
            <a:ext cx="5760000" cy="4320000"/>
          </a:xfrm>
          <a:prstGeom prst="rect">
            <a:avLst/>
          </a:prstGeom>
        </p:spPr>
      </p:pic>
    </p:spTree>
    <p:extLst>
      <p:ext uri="{BB962C8B-B14F-4D97-AF65-F5344CB8AC3E}">
        <p14:creationId xmlns:p14="http://schemas.microsoft.com/office/powerpoint/2010/main" val="1965599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MH_Other_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noChangeArrowheads="1"/>
          </p:cNvSpPr>
          <p:nvPr>
            <p:custDataLst>
              <p:tags r:id="rId1"/>
            </p:custDataLst>
          </p:nvPr>
        </p:nvSpPr>
        <p:spPr bwMode="auto">
          <a:xfrm>
            <a:off x="2126899" y="1024170"/>
            <a:ext cx="1263598" cy="82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dirty="0">
                <a:solidFill>
                  <a:srgbClr val="0164DC"/>
                </a:solidFill>
                <a:latin typeface="+mn-ea"/>
                <a:ea typeface="+mn-ea"/>
              </a:rPr>
              <a:t>Train</a:t>
            </a:r>
            <a:endParaRPr lang="zh-CN" altLang="en-US" sz="4400" dirty="0">
              <a:solidFill>
                <a:srgbClr val="0164DC"/>
              </a:solidFill>
              <a:latin typeface="+mn-ea"/>
              <a:ea typeface="+mn-ea"/>
            </a:endParaRPr>
          </a:p>
        </p:txBody>
      </p:sp>
      <p:cxnSp>
        <p:nvCxnSpPr>
          <p:cNvPr id="88" name="直接连接符 87"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cxnSp>
        <p:nvCxnSpPr>
          <p:cNvPr id="89" name="直接连接符 88"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sp>
        <p:nvSpPr>
          <p:cNvPr id="91"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59814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err="1">
                <a:solidFill>
                  <a:srgbClr val="0164DC"/>
                </a:solidFill>
                <a:latin typeface="+mn-ea"/>
              </a:rPr>
              <a:t>InfoGainAttributeEval</a:t>
            </a:r>
            <a:r>
              <a:rPr lang="en-US" altLang="zh-CN" sz="2800" dirty="0">
                <a:solidFill>
                  <a:srgbClr val="0164DC"/>
                </a:solidFill>
                <a:latin typeface="+mn-ea"/>
              </a:rPr>
              <a:t>  + J48</a:t>
            </a:r>
            <a:endParaRPr lang="zh-CN" altLang="en-US" sz="2800" dirty="0">
              <a:solidFill>
                <a:srgbClr val="0164DC"/>
              </a:solidFill>
              <a:latin typeface="+mn-ea"/>
            </a:endParaRPr>
          </a:p>
        </p:txBody>
      </p:sp>
      <p:sp>
        <p:nvSpPr>
          <p:cNvPr id="3" name="e7d195523061f1c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hidden="1"/>
          <p:cNvSpPr txBox="1"/>
          <p:nvPr/>
        </p:nvSpPr>
        <p:spPr>
          <a:xfrm>
            <a:off x="-355600" y="1803400"/>
            <a:ext cx="1016000" cy="1016000"/>
          </a:xfrm>
          <a:prstGeom prst="rect">
            <a:avLst/>
          </a:prstGeom>
          <a:noFill/>
        </p:spPr>
        <p:txBody>
          <a:bodyPr vert="wordArtVert" rtlCol="0">
            <a:spAutoFit/>
          </a:bodyPr>
          <a:lstStyle/>
          <a:p>
            <a:r>
              <a:rPr lang="en-US" altLang="zh-CN" sz="100"/>
              <a:t>e7d195523061f1c0c7fdb8e83abb5dcf03375f2c8b662a4106267E0752567F7A4243849C9E2D773FC6511ADD776D3461389E8BB5BAFBB3C937DB9AB1E09A294486DA4CCF35679A92315A5BDF0C7F02D8ECDDDB8DA3D3E41FEC13F107DB4C54FB42735742117A284071FD5AC4FAFB9FFA22D8B59F81B7CBBEA3B65ED489D755C20B4496FA1E65211F</a:t>
            </a:r>
            <a:endParaRPr lang="zh-CN" altLang="en-US" sz="100"/>
          </a:p>
        </p:txBody>
      </p:sp>
      <p:sp>
        <p:nvSpPr>
          <p:cNvPr id="27" name="MH_Other_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a:extLst>
              <a:ext uri="{FF2B5EF4-FFF2-40B4-BE49-F238E27FC236}">
                <a16:creationId xmlns:a16="http://schemas.microsoft.com/office/drawing/2014/main" id="{4D58B90A-6A24-4B5F-A33A-7DE8F0F651CF}"/>
              </a:ext>
            </a:extLst>
          </p:cNvPr>
          <p:cNvSpPr txBox="1">
            <a:spLocks noChangeArrowheads="1"/>
          </p:cNvSpPr>
          <p:nvPr>
            <p:custDataLst>
              <p:tags r:id="rId2"/>
            </p:custDataLst>
          </p:nvPr>
        </p:nvSpPr>
        <p:spPr bwMode="auto">
          <a:xfrm>
            <a:off x="8801503" y="1024170"/>
            <a:ext cx="1263598" cy="82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dirty="0">
                <a:solidFill>
                  <a:srgbClr val="0164DC"/>
                </a:solidFill>
                <a:latin typeface="+mn-ea"/>
                <a:ea typeface="+mn-ea"/>
              </a:rPr>
              <a:t>Test</a:t>
            </a:r>
            <a:endParaRPr lang="zh-CN" altLang="en-US" sz="4400" dirty="0">
              <a:solidFill>
                <a:srgbClr val="0164DC"/>
              </a:solidFill>
              <a:latin typeface="+mn-ea"/>
              <a:ea typeface="+mn-ea"/>
            </a:endParaRPr>
          </a:p>
        </p:txBody>
      </p:sp>
      <p:pic>
        <p:nvPicPr>
          <p:cNvPr id="8" name="图片 7">
            <a:extLst>
              <a:ext uri="{FF2B5EF4-FFF2-40B4-BE49-F238E27FC236}">
                <a16:creationId xmlns:a16="http://schemas.microsoft.com/office/drawing/2014/main" id="{3947367E-1BC3-4BE7-9450-4EBB01DBB84E}"/>
              </a:ext>
            </a:extLst>
          </p:cNvPr>
          <p:cNvPicPr/>
          <p:nvPr/>
        </p:nvPicPr>
        <p:blipFill>
          <a:blip r:embed="rId4"/>
          <a:stretch>
            <a:fillRect/>
          </a:stretch>
        </p:blipFill>
        <p:spPr>
          <a:xfrm>
            <a:off x="72431" y="1853274"/>
            <a:ext cx="5760000" cy="4320000"/>
          </a:xfrm>
          <a:prstGeom prst="rect">
            <a:avLst/>
          </a:prstGeom>
        </p:spPr>
      </p:pic>
      <p:pic>
        <p:nvPicPr>
          <p:cNvPr id="9" name="图片 8">
            <a:extLst>
              <a:ext uri="{FF2B5EF4-FFF2-40B4-BE49-F238E27FC236}">
                <a16:creationId xmlns:a16="http://schemas.microsoft.com/office/drawing/2014/main" id="{C7CA75A9-9F5C-4F9C-9D51-1F27EB9DCA87}"/>
              </a:ext>
            </a:extLst>
          </p:cNvPr>
          <p:cNvPicPr/>
          <p:nvPr/>
        </p:nvPicPr>
        <p:blipFill>
          <a:blip r:embed="rId5"/>
          <a:stretch>
            <a:fillRect/>
          </a:stretch>
        </p:blipFill>
        <p:spPr>
          <a:xfrm>
            <a:off x="6359569" y="1853274"/>
            <a:ext cx="5760000" cy="4320000"/>
          </a:xfrm>
          <a:prstGeom prst="rect">
            <a:avLst/>
          </a:prstGeom>
        </p:spPr>
      </p:pic>
    </p:spTree>
    <p:extLst>
      <p:ext uri="{BB962C8B-B14F-4D97-AF65-F5344CB8AC3E}">
        <p14:creationId xmlns:p14="http://schemas.microsoft.com/office/powerpoint/2010/main" val="35248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MH_Other_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noChangeArrowheads="1"/>
          </p:cNvSpPr>
          <p:nvPr>
            <p:custDataLst>
              <p:tags r:id="rId1"/>
            </p:custDataLst>
          </p:nvPr>
        </p:nvSpPr>
        <p:spPr bwMode="auto">
          <a:xfrm>
            <a:off x="2126899" y="1024170"/>
            <a:ext cx="1263598" cy="82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dirty="0">
                <a:solidFill>
                  <a:srgbClr val="0164DC"/>
                </a:solidFill>
                <a:latin typeface="+mn-ea"/>
                <a:ea typeface="+mn-ea"/>
              </a:rPr>
              <a:t>Train</a:t>
            </a:r>
            <a:endParaRPr lang="zh-CN" altLang="en-US" sz="4400" dirty="0">
              <a:solidFill>
                <a:srgbClr val="0164DC"/>
              </a:solidFill>
              <a:latin typeface="+mn-ea"/>
              <a:ea typeface="+mn-ea"/>
            </a:endParaRPr>
          </a:p>
        </p:txBody>
      </p:sp>
      <p:cxnSp>
        <p:nvCxnSpPr>
          <p:cNvPr id="88" name="直接连接符 87"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cxnSp>
        <p:nvCxnSpPr>
          <p:cNvPr id="89" name="直接连接符 88"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sp>
        <p:nvSpPr>
          <p:cNvPr id="91"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59814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err="1">
                <a:solidFill>
                  <a:srgbClr val="0164DC"/>
                </a:solidFill>
                <a:latin typeface="+mn-ea"/>
              </a:rPr>
              <a:t>InfoGainAttributeEval</a:t>
            </a:r>
            <a:r>
              <a:rPr lang="en-US" altLang="zh-CN" sz="2800" dirty="0">
                <a:solidFill>
                  <a:srgbClr val="0164DC"/>
                </a:solidFill>
                <a:latin typeface="+mn-ea"/>
              </a:rPr>
              <a:t>  + RF</a:t>
            </a:r>
            <a:endParaRPr lang="zh-CN" altLang="en-US" sz="2800" dirty="0">
              <a:solidFill>
                <a:srgbClr val="0164DC"/>
              </a:solidFill>
              <a:latin typeface="+mn-ea"/>
            </a:endParaRPr>
          </a:p>
        </p:txBody>
      </p:sp>
      <p:sp>
        <p:nvSpPr>
          <p:cNvPr id="3" name="e7d195523061f1c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hidden="1"/>
          <p:cNvSpPr txBox="1"/>
          <p:nvPr/>
        </p:nvSpPr>
        <p:spPr>
          <a:xfrm>
            <a:off x="-355600" y="1803400"/>
            <a:ext cx="1016000" cy="1016000"/>
          </a:xfrm>
          <a:prstGeom prst="rect">
            <a:avLst/>
          </a:prstGeom>
          <a:noFill/>
        </p:spPr>
        <p:txBody>
          <a:bodyPr vert="wordArtVert" rtlCol="0">
            <a:spAutoFit/>
          </a:bodyPr>
          <a:lstStyle/>
          <a:p>
            <a:r>
              <a:rPr lang="en-US" altLang="zh-CN" sz="100"/>
              <a:t>e7d195523061f1c0c7fdb8e83abb5dcf03375f2c8b662a4106267E0752567F7A4243849C9E2D773FC6511ADD776D3461389E8BB5BAFBB3C937DB9AB1E09A294486DA4CCF35679A92315A5BDF0C7F02D8ECDDDB8DA3D3E41FEC13F107DB4C54FB42735742117A284071FD5AC4FAFB9FFA22D8B59F81B7CBBEA3B65ED489D755C20B4496FA1E65211F</a:t>
            </a:r>
            <a:endParaRPr lang="zh-CN" altLang="en-US" sz="100"/>
          </a:p>
        </p:txBody>
      </p:sp>
      <p:sp>
        <p:nvSpPr>
          <p:cNvPr id="27" name="MH_Other_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a:extLst>
              <a:ext uri="{FF2B5EF4-FFF2-40B4-BE49-F238E27FC236}">
                <a16:creationId xmlns:a16="http://schemas.microsoft.com/office/drawing/2014/main" id="{4D58B90A-6A24-4B5F-A33A-7DE8F0F651CF}"/>
              </a:ext>
            </a:extLst>
          </p:cNvPr>
          <p:cNvSpPr txBox="1">
            <a:spLocks noChangeArrowheads="1"/>
          </p:cNvSpPr>
          <p:nvPr>
            <p:custDataLst>
              <p:tags r:id="rId2"/>
            </p:custDataLst>
          </p:nvPr>
        </p:nvSpPr>
        <p:spPr bwMode="auto">
          <a:xfrm>
            <a:off x="8801503" y="1024170"/>
            <a:ext cx="1263598" cy="82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dirty="0">
                <a:solidFill>
                  <a:srgbClr val="0164DC"/>
                </a:solidFill>
                <a:latin typeface="+mn-ea"/>
                <a:ea typeface="+mn-ea"/>
              </a:rPr>
              <a:t>Test</a:t>
            </a:r>
            <a:endParaRPr lang="zh-CN" altLang="en-US" sz="4400" dirty="0">
              <a:solidFill>
                <a:srgbClr val="0164DC"/>
              </a:solidFill>
              <a:latin typeface="+mn-ea"/>
              <a:ea typeface="+mn-ea"/>
            </a:endParaRPr>
          </a:p>
        </p:txBody>
      </p:sp>
      <p:pic>
        <p:nvPicPr>
          <p:cNvPr id="8" name="图片 7">
            <a:extLst>
              <a:ext uri="{FF2B5EF4-FFF2-40B4-BE49-F238E27FC236}">
                <a16:creationId xmlns:a16="http://schemas.microsoft.com/office/drawing/2014/main" id="{A4624247-3522-4956-B048-1E443D8EE0EA}"/>
              </a:ext>
            </a:extLst>
          </p:cNvPr>
          <p:cNvPicPr/>
          <p:nvPr/>
        </p:nvPicPr>
        <p:blipFill>
          <a:blip r:embed="rId4"/>
          <a:stretch>
            <a:fillRect/>
          </a:stretch>
        </p:blipFill>
        <p:spPr>
          <a:xfrm>
            <a:off x="83769" y="1853274"/>
            <a:ext cx="5760000" cy="4320000"/>
          </a:xfrm>
          <a:prstGeom prst="rect">
            <a:avLst/>
          </a:prstGeom>
        </p:spPr>
      </p:pic>
      <p:pic>
        <p:nvPicPr>
          <p:cNvPr id="9" name="图片 8">
            <a:extLst>
              <a:ext uri="{FF2B5EF4-FFF2-40B4-BE49-F238E27FC236}">
                <a16:creationId xmlns:a16="http://schemas.microsoft.com/office/drawing/2014/main" id="{86379559-9EF0-4D11-99F5-4D03E31B7A93}"/>
              </a:ext>
            </a:extLst>
          </p:cNvPr>
          <p:cNvPicPr/>
          <p:nvPr/>
        </p:nvPicPr>
        <p:blipFill>
          <a:blip r:embed="rId5"/>
          <a:stretch>
            <a:fillRect/>
          </a:stretch>
        </p:blipFill>
        <p:spPr>
          <a:xfrm>
            <a:off x="6348231" y="1853274"/>
            <a:ext cx="5760000" cy="4320000"/>
          </a:xfrm>
          <a:prstGeom prst="rect">
            <a:avLst/>
          </a:prstGeom>
        </p:spPr>
      </p:pic>
    </p:spTree>
    <p:extLst>
      <p:ext uri="{BB962C8B-B14F-4D97-AF65-F5344CB8AC3E}">
        <p14:creationId xmlns:p14="http://schemas.microsoft.com/office/powerpoint/2010/main" val="984730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MH_Other_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noChangeArrowheads="1"/>
          </p:cNvSpPr>
          <p:nvPr>
            <p:custDataLst>
              <p:tags r:id="rId1"/>
            </p:custDataLst>
          </p:nvPr>
        </p:nvSpPr>
        <p:spPr bwMode="auto">
          <a:xfrm>
            <a:off x="2126899" y="1024170"/>
            <a:ext cx="1263598" cy="82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dirty="0">
                <a:solidFill>
                  <a:srgbClr val="0164DC"/>
                </a:solidFill>
                <a:latin typeface="+mn-ea"/>
                <a:ea typeface="+mn-ea"/>
              </a:rPr>
              <a:t>Train</a:t>
            </a:r>
            <a:endParaRPr lang="zh-CN" altLang="en-US" sz="4400" dirty="0">
              <a:solidFill>
                <a:srgbClr val="0164DC"/>
              </a:solidFill>
              <a:latin typeface="+mn-ea"/>
              <a:ea typeface="+mn-ea"/>
            </a:endParaRPr>
          </a:p>
        </p:txBody>
      </p:sp>
      <p:cxnSp>
        <p:nvCxnSpPr>
          <p:cNvPr id="88" name="直接连接符 87"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cxnSp>
        <p:nvCxnSpPr>
          <p:cNvPr id="89" name="直接连接符 88"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sp>
        <p:nvSpPr>
          <p:cNvPr id="91"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59814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err="1">
                <a:solidFill>
                  <a:srgbClr val="0164DC"/>
                </a:solidFill>
                <a:latin typeface="+mn-ea"/>
              </a:rPr>
              <a:t>InfoGainAttributeEval</a:t>
            </a:r>
            <a:r>
              <a:rPr lang="en-US" altLang="zh-CN" sz="2800" dirty="0">
                <a:solidFill>
                  <a:srgbClr val="0164DC"/>
                </a:solidFill>
                <a:latin typeface="+mn-ea"/>
              </a:rPr>
              <a:t>  + NB</a:t>
            </a:r>
            <a:endParaRPr lang="zh-CN" altLang="en-US" sz="2800" dirty="0">
              <a:solidFill>
                <a:srgbClr val="0164DC"/>
              </a:solidFill>
              <a:latin typeface="+mn-ea"/>
            </a:endParaRPr>
          </a:p>
        </p:txBody>
      </p:sp>
      <p:sp>
        <p:nvSpPr>
          <p:cNvPr id="3" name="e7d195523061f1c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hidden="1"/>
          <p:cNvSpPr txBox="1"/>
          <p:nvPr/>
        </p:nvSpPr>
        <p:spPr>
          <a:xfrm>
            <a:off x="-355600" y="1803400"/>
            <a:ext cx="1016000" cy="1016000"/>
          </a:xfrm>
          <a:prstGeom prst="rect">
            <a:avLst/>
          </a:prstGeom>
          <a:noFill/>
        </p:spPr>
        <p:txBody>
          <a:bodyPr vert="wordArtVert" rtlCol="0">
            <a:spAutoFit/>
          </a:bodyPr>
          <a:lstStyle/>
          <a:p>
            <a:r>
              <a:rPr lang="en-US" altLang="zh-CN" sz="100"/>
              <a:t>e7d195523061f1c0c7fdb8e83abb5dcf03375f2c8b662a4106267E0752567F7A4243849C9E2D773FC6511ADD776D3461389E8BB5BAFBB3C937DB9AB1E09A294486DA4CCF35679A92315A5BDF0C7F02D8ECDDDB8DA3D3E41FEC13F107DB4C54FB42735742117A284071FD5AC4FAFB9FFA22D8B59F81B7CBBEA3B65ED489D755C20B4496FA1E65211F</a:t>
            </a:r>
            <a:endParaRPr lang="zh-CN" altLang="en-US" sz="100"/>
          </a:p>
        </p:txBody>
      </p:sp>
      <p:sp>
        <p:nvSpPr>
          <p:cNvPr id="27" name="MH_Other_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a:extLst>
              <a:ext uri="{FF2B5EF4-FFF2-40B4-BE49-F238E27FC236}">
                <a16:creationId xmlns:a16="http://schemas.microsoft.com/office/drawing/2014/main" id="{4D58B90A-6A24-4B5F-A33A-7DE8F0F651CF}"/>
              </a:ext>
            </a:extLst>
          </p:cNvPr>
          <p:cNvSpPr txBox="1">
            <a:spLocks noChangeArrowheads="1"/>
          </p:cNvSpPr>
          <p:nvPr>
            <p:custDataLst>
              <p:tags r:id="rId2"/>
            </p:custDataLst>
          </p:nvPr>
        </p:nvSpPr>
        <p:spPr bwMode="auto">
          <a:xfrm>
            <a:off x="8801503" y="1024170"/>
            <a:ext cx="1263598" cy="82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dirty="0">
                <a:solidFill>
                  <a:srgbClr val="0164DC"/>
                </a:solidFill>
                <a:latin typeface="+mn-ea"/>
                <a:ea typeface="+mn-ea"/>
              </a:rPr>
              <a:t>Test</a:t>
            </a:r>
            <a:endParaRPr lang="zh-CN" altLang="en-US" sz="4400" dirty="0">
              <a:solidFill>
                <a:srgbClr val="0164DC"/>
              </a:solidFill>
              <a:latin typeface="+mn-ea"/>
              <a:ea typeface="+mn-ea"/>
            </a:endParaRPr>
          </a:p>
        </p:txBody>
      </p:sp>
      <p:pic>
        <p:nvPicPr>
          <p:cNvPr id="8" name="图片 7">
            <a:extLst>
              <a:ext uri="{FF2B5EF4-FFF2-40B4-BE49-F238E27FC236}">
                <a16:creationId xmlns:a16="http://schemas.microsoft.com/office/drawing/2014/main" id="{8D4CF8A7-BBE0-4919-A175-2DB636CE5843}"/>
              </a:ext>
            </a:extLst>
          </p:cNvPr>
          <p:cNvPicPr/>
          <p:nvPr/>
        </p:nvPicPr>
        <p:blipFill>
          <a:blip r:embed="rId4"/>
          <a:stretch>
            <a:fillRect/>
          </a:stretch>
        </p:blipFill>
        <p:spPr>
          <a:xfrm>
            <a:off x="178886" y="1985103"/>
            <a:ext cx="5760000" cy="4320000"/>
          </a:xfrm>
          <a:prstGeom prst="rect">
            <a:avLst/>
          </a:prstGeom>
        </p:spPr>
      </p:pic>
      <p:pic>
        <p:nvPicPr>
          <p:cNvPr id="9" name="图片 8">
            <a:extLst>
              <a:ext uri="{FF2B5EF4-FFF2-40B4-BE49-F238E27FC236}">
                <a16:creationId xmlns:a16="http://schemas.microsoft.com/office/drawing/2014/main" id="{768FE39B-649C-42E0-B463-8293CDF9E298}"/>
              </a:ext>
            </a:extLst>
          </p:cNvPr>
          <p:cNvPicPr/>
          <p:nvPr/>
        </p:nvPicPr>
        <p:blipFill>
          <a:blip r:embed="rId5"/>
          <a:stretch>
            <a:fillRect/>
          </a:stretch>
        </p:blipFill>
        <p:spPr>
          <a:xfrm>
            <a:off x="6253114" y="1985103"/>
            <a:ext cx="5760000" cy="4320000"/>
          </a:xfrm>
          <a:prstGeom prst="rect">
            <a:avLst/>
          </a:prstGeom>
        </p:spPr>
      </p:pic>
    </p:spTree>
    <p:extLst>
      <p:ext uri="{BB962C8B-B14F-4D97-AF65-F5344CB8AC3E}">
        <p14:creationId xmlns:p14="http://schemas.microsoft.com/office/powerpoint/2010/main" val="47310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MH_Other_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noChangeArrowheads="1"/>
          </p:cNvSpPr>
          <p:nvPr>
            <p:custDataLst>
              <p:tags r:id="rId1"/>
            </p:custDataLst>
          </p:nvPr>
        </p:nvSpPr>
        <p:spPr bwMode="auto">
          <a:xfrm>
            <a:off x="2126899" y="1024170"/>
            <a:ext cx="1263598" cy="82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dirty="0">
                <a:solidFill>
                  <a:srgbClr val="0164DC"/>
                </a:solidFill>
                <a:latin typeface="+mn-ea"/>
                <a:ea typeface="+mn-ea"/>
              </a:rPr>
              <a:t>Train</a:t>
            </a:r>
            <a:endParaRPr lang="zh-CN" altLang="en-US" sz="4400" dirty="0">
              <a:solidFill>
                <a:srgbClr val="0164DC"/>
              </a:solidFill>
              <a:latin typeface="+mn-ea"/>
              <a:ea typeface="+mn-ea"/>
            </a:endParaRPr>
          </a:p>
        </p:txBody>
      </p:sp>
      <p:cxnSp>
        <p:nvCxnSpPr>
          <p:cNvPr id="88" name="直接连接符 87"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cxnSp>
        <p:nvCxnSpPr>
          <p:cNvPr id="89" name="直接连接符 88"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sp>
        <p:nvSpPr>
          <p:cNvPr id="91"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59814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a:solidFill>
                  <a:srgbClr val="0164DC"/>
                </a:solidFill>
                <a:latin typeface="+mn-ea"/>
              </a:rPr>
              <a:t>Manual + J48</a:t>
            </a:r>
            <a:endParaRPr lang="zh-CN" altLang="en-US" sz="2800" dirty="0">
              <a:solidFill>
                <a:srgbClr val="0164DC"/>
              </a:solidFill>
              <a:latin typeface="+mn-ea"/>
            </a:endParaRPr>
          </a:p>
        </p:txBody>
      </p:sp>
      <p:sp>
        <p:nvSpPr>
          <p:cNvPr id="3" name="e7d195523061f1c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hidden="1"/>
          <p:cNvSpPr txBox="1"/>
          <p:nvPr/>
        </p:nvSpPr>
        <p:spPr>
          <a:xfrm>
            <a:off x="-355600" y="1803400"/>
            <a:ext cx="1016000" cy="1016000"/>
          </a:xfrm>
          <a:prstGeom prst="rect">
            <a:avLst/>
          </a:prstGeom>
          <a:noFill/>
        </p:spPr>
        <p:txBody>
          <a:bodyPr vert="wordArtVert" rtlCol="0">
            <a:spAutoFit/>
          </a:bodyPr>
          <a:lstStyle/>
          <a:p>
            <a:r>
              <a:rPr lang="en-US" altLang="zh-CN" sz="100"/>
              <a:t>e7d195523061f1c0c7fdb8e83abb5dcf03375f2c8b662a4106267E0752567F7A4243849C9E2D773FC6511ADD776D3461389E8BB5BAFBB3C937DB9AB1E09A294486DA4CCF35679A92315A5BDF0C7F02D8ECDDDB8DA3D3E41FEC13F107DB4C54FB42735742117A284071FD5AC4FAFB9FFA22D8B59F81B7CBBEA3B65ED489D755C20B4496FA1E65211F</a:t>
            </a:r>
            <a:endParaRPr lang="zh-CN" altLang="en-US" sz="100"/>
          </a:p>
        </p:txBody>
      </p:sp>
      <p:sp>
        <p:nvSpPr>
          <p:cNvPr id="27" name="MH_Other_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a:extLst>
              <a:ext uri="{FF2B5EF4-FFF2-40B4-BE49-F238E27FC236}">
                <a16:creationId xmlns:a16="http://schemas.microsoft.com/office/drawing/2014/main" id="{4D58B90A-6A24-4B5F-A33A-7DE8F0F651CF}"/>
              </a:ext>
            </a:extLst>
          </p:cNvPr>
          <p:cNvSpPr txBox="1">
            <a:spLocks noChangeArrowheads="1"/>
          </p:cNvSpPr>
          <p:nvPr>
            <p:custDataLst>
              <p:tags r:id="rId2"/>
            </p:custDataLst>
          </p:nvPr>
        </p:nvSpPr>
        <p:spPr bwMode="auto">
          <a:xfrm>
            <a:off x="8801503" y="1024170"/>
            <a:ext cx="1263598" cy="82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dirty="0">
                <a:solidFill>
                  <a:srgbClr val="0164DC"/>
                </a:solidFill>
                <a:latin typeface="+mn-ea"/>
                <a:ea typeface="+mn-ea"/>
              </a:rPr>
              <a:t>Test</a:t>
            </a:r>
            <a:endParaRPr lang="zh-CN" altLang="en-US" sz="4400" dirty="0">
              <a:solidFill>
                <a:srgbClr val="0164DC"/>
              </a:solidFill>
              <a:latin typeface="+mn-ea"/>
              <a:ea typeface="+mn-ea"/>
            </a:endParaRPr>
          </a:p>
        </p:txBody>
      </p:sp>
      <p:pic>
        <p:nvPicPr>
          <p:cNvPr id="8" name="图片 7">
            <a:extLst>
              <a:ext uri="{FF2B5EF4-FFF2-40B4-BE49-F238E27FC236}">
                <a16:creationId xmlns:a16="http://schemas.microsoft.com/office/drawing/2014/main" id="{9F5EC061-D7FD-45D5-B361-885F8A43C4C4}"/>
              </a:ext>
            </a:extLst>
          </p:cNvPr>
          <p:cNvPicPr/>
          <p:nvPr/>
        </p:nvPicPr>
        <p:blipFill>
          <a:blip r:embed="rId4"/>
          <a:stretch>
            <a:fillRect/>
          </a:stretch>
        </p:blipFill>
        <p:spPr>
          <a:xfrm>
            <a:off x="107061" y="1985103"/>
            <a:ext cx="5760000" cy="4320000"/>
          </a:xfrm>
          <a:prstGeom prst="rect">
            <a:avLst/>
          </a:prstGeom>
        </p:spPr>
      </p:pic>
      <p:pic>
        <p:nvPicPr>
          <p:cNvPr id="9" name="图片 8">
            <a:extLst>
              <a:ext uri="{FF2B5EF4-FFF2-40B4-BE49-F238E27FC236}">
                <a16:creationId xmlns:a16="http://schemas.microsoft.com/office/drawing/2014/main" id="{40B75B53-738B-4134-8B5F-B8F9625E8360}"/>
              </a:ext>
            </a:extLst>
          </p:cNvPr>
          <p:cNvPicPr/>
          <p:nvPr/>
        </p:nvPicPr>
        <p:blipFill>
          <a:blip r:embed="rId5"/>
          <a:stretch>
            <a:fillRect/>
          </a:stretch>
        </p:blipFill>
        <p:spPr>
          <a:xfrm>
            <a:off x="6324941" y="1985103"/>
            <a:ext cx="5760000" cy="4320000"/>
          </a:xfrm>
          <a:prstGeom prst="rect">
            <a:avLst/>
          </a:prstGeom>
        </p:spPr>
      </p:pic>
    </p:spTree>
    <p:extLst>
      <p:ext uri="{BB962C8B-B14F-4D97-AF65-F5344CB8AC3E}">
        <p14:creationId xmlns:p14="http://schemas.microsoft.com/office/powerpoint/2010/main" val="396409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MH_Other_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noChangeArrowheads="1"/>
          </p:cNvSpPr>
          <p:nvPr>
            <p:custDataLst>
              <p:tags r:id="rId1"/>
            </p:custDataLst>
          </p:nvPr>
        </p:nvSpPr>
        <p:spPr bwMode="auto">
          <a:xfrm>
            <a:off x="2126899" y="1024170"/>
            <a:ext cx="1263598" cy="82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dirty="0">
                <a:solidFill>
                  <a:srgbClr val="0164DC"/>
                </a:solidFill>
                <a:latin typeface="+mn-ea"/>
                <a:ea typeface="+mn-ea"/>
              </a:rPr>
              <a:t>Train</a:t>
            </a:r>
            <a:endParaRPr lang="zh-CN" altLang="en-US" sz="4400" dirty="0">
              <a:solidFill>
                <a:srgbClr val="0164DC"/>
              </a:solidFill>
              <a:latin typeface="+mn-ea"/>
              <a:ea typeface="+mn-ea"/>
            </a:endParaRPr>
          </a:p>
        </p:txBody>
      </p:sp>
      <p:cxnSp>
        <p:nvCxnSpPr>
          <p:cNvPr id="88" name="直接连接符 87"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cxnSp>
        <p:nvCxnSpPr>
          <p:cNvPr id="89" name="直接连接符 88"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sp>
        <p:nvSpPr>
          <p:cNvPr id="91"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59814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a:solidFill>
                  <a:srgbClr val="0164DC"/>
                </a:solidFill>
                <a:latin typeface="+mn-ea"/>
              </a:rPr>
              <a:t>Manual + Random Forest</a:t>
            </a:r>
            <a:endParaRPr lang="zh-CN" altLang="en-US" sz="2800" dirty="0">
              <a:solidFill>
                <a:srgbClr val="0164DC"/>
              </a:solidFill>
              <a:latin typeface="+mn-ea"/>
            </a:endParaRPr>
          </a:p>
        </p:txBody>
      </p:sp>
      <p:sp>
        <p:nvSpPr>
          <p:cNvPr id="3" name="e7d195523061f1c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hidden="1"/>
          <p:cNvSpPr txBox="1"/>
          <p:nvPr/>
        </p:nvSpPr>
        <p:spPr>
          <a:xfrm>
            <a:off x="-355600" y="1803400"/>
            <a:ext cx="1016000" cy="1016000"/>
          </a:xfrm>
          <a:prstGeom prst="rect">
            <a:avLst/>
          </a:prstGeom>
          <a:noFill/>
        </p:spPr>
        <p:txBody>
          <a:bodyPr vert="wordArtVert" rtlCol="0">
            <a:spAutoFit/>
          </a:bodyPr>
          <a:lstStyle/>
          <a:p>
            <a:r>
              <a:rPr lang="en-US" altLang="zh-CN" sz="100"/>
              <a:t>e7d195523061f1c0c7fdb8e83abb5dcf03375f2c8b662a4106267E0752567F7A4243849C9E2D773FC6511ADD776D3461389E8BB5BAFBB3C937DB9AB1E09A294486DA4CCF35679A92315A5BDF0C7F02D8ECDDDB8DA3D3E41FEC13F107DB4C54FB42735742117A284071FD5AC4FAFB9FFA22D8B59F81B7CBBEA3B65ED489D755C20B4496FA1E65211F</a:t>
            </a:r>
            <a:endParaRPr lang="zh-CN" altLang="en-US" sz="100"/>
          </a:p>
        </p:txBody>
      </p:sp>
      <p:sp>
        <p:nvSpPr>
          <p:cNvPr id="27" name="MH_Other_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a:extLst>
              <a:ext uri="{FF2B5EF4-FFF2-40B4-BE49-F238E27FC236}">
                <a16:creationId xmlns:a16="http://schemas.microsoft.com/office/drawing/2014/main" id="{4D58B90A-6A24-4B5F-A33A-7DE8F0F651CF}"/>
              </a:ext>
            </a:extLst>
          </p:cNvPr>
          <p:cNvSpPr txBox="1">
            <a:spLocks noChangeArrowheads="1"/>
          </p:cNvSpPr>
          <p:nvPr>
            <p:custDataLst>
              <p:tags r:id="rId2"/>
            </p:custDataLst>
          </p:nvPr>
        </p:nvSpPr>
        <p:spPr bwMode="auto">
          <a:xfrm>
            <a:off x="8801503" y="1024170"/>
            <a:ext cx="1263598" cy="82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dirty="0">
                <a:solidFill>
                  <a:srgbClr val="0164DC"/>
                </a:solidFill>
                <a:latin typeface="+mn-ea"/>
                <a:ea typeface="+mn-ea"/>
              </a:rPr>
              <a:t>Test</a:t>
            </a:r>
            <a:endParaRPr lang="zh-CN" altLang="en-US" sz="4400" dirty="0">
              <a:solidFill>
                <a:srgbClr val="0164DC"/>
              </a:solidFill>
              <a:latin typeface="+mn-ea"/>
              <a:ea typeface="+mn-ea"/>
            </a:endParaRPr>
          </a:p>
        </p:txBody>
      </p:sp>
      <p:pic>
        <p:nvPicPr>
          <p:cNvPr id="10" name="图片 9">
            <a:extLst>
              <a:ext uri="{FF2B5EF4-FFF2-40B4-BE49-F238E27FC236}">
                <a16:creationId xmlns:a16="http://schemas.microsoft.com/office/drawing/2014/main" id="{131CA116-6983-462F-A3BD-55030591A719}"/>
              </a:ext>
            </a:extLst>
          </p:cNvPr>
          <p:cNvPicPr/>
          <p:nvPr/>
        </p:nvPicPr>
        <p:blipFill>
          <a:blip r:embed="rId4"/>
          <a:stretch>
            <a:fillRect/>
          </a:stretch>
        </p:blipFill>
        <p:spPr>
          <a:xfrm>
            <a:off x="131511" y="1985103"/>
            <a:ext cx="5760000" cy="4320000"/>
          </a:xfrm>
          <a:prstGeom prst="rect">
            <a:avLst/>
          </a:prstGeom>
        </p:spPr>
      </p:pic>
      <p:pic>
        <p:nvPicPr>
          <p:cNvPr id="11" name="图片 10">
            <a:extLst>
              <a:ext uri="{FF2B5EF4-FFF2-40B4-BE49-F238E27FC236}">
                <a16:creationId xmlns:a16="http://schemas.microsoft.com/office/drawing/2014/main" id="{A5407D25-BB6F-45E9-A68C-4DF67EEF3134}"/>
              </a:ext>
            </a:extLst>
          </p:cNvPr>
          <p:cNvPicPr/>
          <p:nvPr/>
        </p:nvPicPr>
        <p:blipFill>
          <a:blip r:embed="rId5"/>
          <a:stretch>
            <a:fillRect/>
          </a:stretch>
        </p:blipFill>
        <p:spPr>
          <a:xfrm>
            <a:off x="6300489" y="1985103"/>
            <a:ext cx="5760000" cy="4320000"/>
          </a:xfrm>
          <a:prstGeom prst="rect">
            <a:avLst/>
          </a:prstGeom>
        </p:spPr>
      </p:pic>
    </p:spTree>
    <p:extLst>
      <p:ext uri="{BB962C8B-B14F-4D97-AF65-F5344CB8AC3E}">
        <p14:creationId xmlns:p14="http://schemas.microsoft.com/office/powerpoint/2010/main" val="65620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MH_Other_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noChangeArrowheads="1"/>
          </p:cNvSpPr>
          <p:nvPr>
            <p:custDataLst>
              <p:tags r:id="rId1"/>
            </p:custDataLst>
          </p:nvPr>
        </p:nvSpPr>
        <p:spPr bwMode="auto">
          <a:xfrm>
            <a:off x="2126899" y="1024170"/>
            <a:ext cx="1263598" cy="82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dirty="0">
                <a:solidFill>
                  <a:srgbClr val="0164DC"/>
                </a:solidFill>
                <a:latin typeface="+mn-ea"/>
                <a:ea typeface="+mn-ea"/>
              </a:rPr>
              <a:t>Train</a:t>
            </a:r>
            <a:endParaRPr lang="zh-CN" altLang="en-US" sz="4400" dirty="0">
              <a:solidFill>
                <a:srgbClr val="0164DC"/>
              </a:solidFill>
              <a:latin typeface="+mn-ea"/>
              <a:ea typeface="+mn-ea"/>
            </a:endParaRPr>
          </a:p>
        </p:txBody>
      </p:sp>
      <p:cxnSp>
        <p:nvCxnSpPr>
          <p:cNvPr id="88" name="直接连接符 87"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cxnSp>
        <p:nvCxnSpPr>
          <p:cNvPr id="89" name="直接连接符 88"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sp>
        <p:nvSpPr>
          <p:cNvPr id="91"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59814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a:solidFill>
                  <a:srgbClr val="0164DC"/>
                </a:solidFill>
                <a:latin typeface="+mn-ea"/>
              </a:rPr>
              <a:t>Manual + Naïve Bayes</a:t>
            </a:r>
            <a:endParaRPr lang="zh-CN" altLang="en-US" sz="2800" dirty="0">
              <a:solidFill>
                <a:srgbClr val="0164DC"/>
              </a:solidFill>
              <a:latin typeface="+mn-ea"/>
            </a:endParaRPr>
          </a:p>
        </p:txBody>
      </p:sp>
      <p:sp>
        <p:nvSpPr>
          <p:cNvPr id="3" name="e7d195523061f1c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hidden="1"/>
          <p:cNvSpPr txBox="1"/>
          <p:nvPr/>
        </p:nvSpPr>
        <p:spPr>
          <a:xfrm>
            <a:off x="-355600" y="1803400"/>
            <a:ext cx="1016000" cy="1016000"/>
          </a:xfrm>
          <a:prstGeom prst="rect">
            <a:avLst/>
          </a:prstGeom>
          <a:noFill/>
        </p:spPr>
        <p:txBody>
          <a:bodyPr vert="wordArtVert" rtlCol="0">
            <a:spAutoFit/>
          </a:bodyPr>
          <a:lstStyle/>
          <a:p>
            <a:r>
              <a:rPr lang="en-US" altLang="zh-CN" sz="100"/>
              <a:t>e7d195523061f1c0c7fdb8e83abb5dcf03375f2c8b662a4106267E0752567F7A4243849C9E2D773FC6511ADD776D3461389E8BB5BAFBB3C937DB9AB1E09A294486DA4CCF35679A92315A5BDF0C7F02D8ECDDDB8DA3D3E41FEC13F107DB4C54FB42735742117A284071FD5AC4FAFB9FFA22D8B59F81B7CBBEA3B65ED489D755C20B4496FA1E65211F</a:t>
            </a:r>
            <a:endParaRPr lang="zh-CN" altLang="en-US" sz="100"/>
          </a:p>
        </p:txBody>
      </p:sp>
      <p:sp>
        <p:nvSpPr>
          <p:cNvPr id="27" name="MH_Other_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a:extLst>
              <a:ext uri="{FF2B5EF4-FFF2-40B4-BE49-F238E27FC236}">
                <a16:creationId xmlns:a16="http://schemas.microsoft.com/office/drawing/2014/main" id="{4D58B90A-6A24-4B5F-A33A-7DE8F0F651CF}"/>
              </a:ext>
            </a:extLst>
          </p:cNvPr>
          <p:cNvSpPr txBox="1">
            <a:spLocks noChangeArrowheads="1"/>
          </p:cNvSpPr>
          <p:nvPr>
            <p:custDataLst>
              <p:tags r:id="rId2"/>
            </p:custDataLst>
          </p:nvPr>
        </p:nvSpPr>
        <p:spPr bwMode="auto">
          <a:xfrm>
            <a:off x="8801503" y="1024170"/>
            <a:ext cx="1263598" cy="82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dirty="0">
                <a:solidFill>
                  <a:srgbClr val="0164DC"/>
                </a:solidFill>
                <a:latin typeface="+mn-ea"/>
                <a:ea typeface="+mn-ea"/>
              </a:rPr>
              <a:t>Test</a:t>
            </a:r>
            <a:endParaRPr lang="zh-CN" altLang="en-US" sz="4400" dirty="0">
              <a:solidFill>
                <a:srgbClr val="0164DC"/>
              </a:solidFill>
              <a:latin typeface="+mn-ea"/>
              <a:ea typeface="+mn-ea"/>
            </a:endParaRPr>
          </a:p>
        </p:txBody>
      </p:sp>
      <p:pic>
        <p:nvPicPr>
          <p:cNvPr id="10" name="图片 9">
            <a:extLst>
              <a:ext uri="{FF2B5EF4-FFF2-40B4-BE49-F238E27FC236}">
                <a16:creationId xmlns:a16="http://schemas.microsoft.com/office/drawing/2014/main" id="{B23C9E6F-C2CF-4D18-BDFE-A673C2C0C424}"/>
              </a:ext>
            </a:extLst>
          </p:cNvPr>
          <p:cNvPicPr/>
          <p:nvPr/>
        </p:nvPicPr>
        <p:blipFill>
          <a:blip r:embed="rId4"/>
          <a:stretch>
            <a:fillRect/>
          </a:stretch>
        </p:blipFill>
        <p:spPr>
          <a:xfrm>
            <a:off x="131192" y="1985103"/>
            <a:ext cx="5760000" cy="4320000"/>
          </a:xfrm>
          <a:prstGeom prst="rect">
            <a:avLst/>
          </a:prstGeom>
        </p:spPr>
      </p:pic>
      <p:pic>
        <p:nvPicPr>
          <p:cNvPr id="11" name="图片 10">
            <a:extLst>
              <a:ext uri="{FF2B5EF4-FFF2-40B4-BE49-F238E27FC236}">
                <a16:creationId xmlns:a16="http://schemas.microsoft.com/office/drawing/2014/main" id="{1B37FF44-1911-4C64-A3D8-18824997D045}"/>
              </a:ext>
            </a:extLst>
          </p:cNvPr>
          <p:cNvPicPr/>
          <p:nvPr/>
        </p:nvPicPr>
        <p:blipFill>
          <a:blip r:embed="rId5"/>
          <a:stretch>
            <a:fillRect/>
          </a:stretch>
        </p:blipFill>
        <p:spPr>
          <a:xfrm>
            <a:off x="6359174" y="1985103"/>
            <a:ext cx="5760000" cy="4320000"/>
          </a:xfrm>
          <a:prstGeom prst="rect">
            <a:avLst/>
          </a:prstGeom>
        </p:spPr>
      </p:pic>
    </p:spTree>
    <p:extLst>
      <p:ext uri="{BB962C8B-B14F-4D97-AF65-F5344CB8AC3E}">
        <p14:creationId xmlns:p14="http://schemas.microsoft.com/office/powerpoint/2010/main" val="367527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descr="e7d195523061f1c0c7fdb8e83abb5dcf03375f2c8b662a4106267E0752567F7A4243849C9E2D773FC6511ADD776D3461389E8BB5BAFBB3C937DB9AB1E09A294486DA4CCF35679A92315A5BDF0C7F02D8ECDDDB8DA3D3E41FEC13F107DB4C54FB42735742117A284071FD5AC4FAFB9FFA22D8B59F81B7CBBEA3B65ED489D755C20B4496FA1E65211F">
            <a:extLst>
              <a:ext uri="{FF2B5EF4-FFF2-40B4-BE49-F238E27FC236}">
                <a16:creationId xmlns:a16="http://schemas.microsoft.com/office/drawing/2014/main" id="{9D40F60D-44F1-4EB9-953F-C356A13321F3}"/>
              </a:ext>
            </a:extLst>
          </p:cNvPr>
          <p:cNvCxnSpPr/>
          <p:nvPr/>
        </p:nvCxnSpPr>
        <p:spPr>
          <a:xfrm flipH="1">
            <a:off x="153594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sp>
        <p:nvSpPr>
          <p:cNvPr id="5"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a:extLst>
              <a:ext uri="{FF2B5EF4-FFF2-40B4-BE49-F238E27FC236}">
                <a16:creationId xmlns:a16="http://schemas.microsoft.com/office/drawing/2014/main" id="{ED468826-25DB-4156-BF1E-9F18CF3FB8B9}"/>
              </a:ext>
            </a:extLst>
          </p:cNvPr>
          <p:cNvSpPr txBox="1">
            <a:spLocks/>
          </p:cNvSpPr>
          <p:nvPr/>
        </p:nvSpPr>
        <p:spPr>
          <a:xfrm>
            <a:off x="3306546" y="59814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a:solidFill>
                  <a:srgbClr val="0164DC"/>
                </a:solidFill>
                <a:latin typeface="+mn-ea"/>
              </a:rPr>
              <a:t>Result and Evaluation</a:t>
            </a:r>
            <a:endParaRPr lang="zh-CN" altLang="en-US" sz="2800" dirty="0">
              <a:solidFill>
                <a:srgbClr val="0164DC"/>
              </a:solidFill>
              <a:latin typeface="+mn-ea"/>
            </a:endParaRPr>
          </a:p>
        </p:txBody>
      </p:sp>
      <p:cxnSp>
        <p:nvCxnSpPr>
          <p:cNvPr id="6" name="直接连接符 5" descr="e7d195523061f1c0c7fdb8e83abb5dcf03375f2c8b662a4106267E0752567F7A4243849C9E2D773FC6511ADD776D3461389E8BB5BAFBB3C937DB9AB1E09A294486DA4CCF35679A92315A5BDF0C7F02D8ECDDDB8DA3D3E41FEC13F107DB4C54FB42735742117A284071FD5AC4FAFB9FFA22D8B59F81B7CBBEA3B65ED489D755C20B4496FA1E65211F">
            <a:extLst>
              <a:ext uri="{FF2B5EF4-FFF2-40B4-BE49-F238E27FC236}">
                <a16:creationId xmlns:a16="http://schemas.microsoft.com/office/drawing/2014/main" id="{1AE5D4EB-62BA-4434-873C-C88BF84CC1F1}"/>
              </a:ext>
            </a:extLst>
          </p:cNvPr>
          <p:cNvCxnSpPr/>
          <p:nvPr/>
        </p:nvCxnSpPr>
        <p:spPr>
          <a:xfrm>
            <a:off x="822249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F0D2DBAF-C65A-42AA-A4E8-D1E3346618AA}"/>
              </a:ext>
            </a:extLst>
          </p:cNvPr>
          <p:cNvSpPr txBox="1"/>
          <p:nvPr/>
        </p:nvSpPr>
        <p:spPr>
          <a:xfrm>
            <a:off x="2866417" y="1413753"/>
            <a:ext cx="6290679"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Based on the overall accuracy listed on the table above and other tables, we would like to choose the Random forest classifier with </a:t>
            </a:r>
            <a:r>
              <a:rPr lang="en-US" altLang="zh-CN" dirty="0" err="1">
                <a:latin typeface="Times New Roman" panose="02020603050405020304" pitchFamily="18" charset="0"/>
                <a:cs typeface="Times New Roman" panose="02020603050405020304" pitchFamily="18" charset="0"/>
              </a:rPr>
              <a:t>InfoGainAttributeEval</a:t>
            </a:r>
            <a:r>
              <a:rPr lang="en-US" altLang="zh-C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attribute selection method as the best model since it has the highest accuracy</a:t>
            </a:r>
            <a:r>
              <a:rPr lang="en-US">
                <a:latin typeface="Times New Roman" panose="02020603050405020304" pitchFamily="18" charset="0"/>
                <a:cs typeface="Times New Roman" panose="02020603050405020304" pitchFamily="18" charset="0"/>
              </a:rPr>
              <a:t>, highest </a:t>
            </a:r>
            <a:r>
              <a:rPr lang="en-US" dirty="0">
                <a:latin typeface="Times New Roman" panose="02020603050405020304" pitchFamily="18" charset="0"/>
                <a:cs typeface="Times New Roman" panose="02020603050405020304" pitchFamily="18" charset="0"/>
              </a:rPr>
              <a:t>TP rates, lowest FP rates and largest ROC curve area.</a:t>
            </a:r>
          </a:p>
          <a:p>
            <a:endParaRPr lang="en-US" dirty="0"/>
          </a:p>
        </p:txBody>
      </p:sp>
      <p:pic>
        <p:nvPicPr>
          <p:cNvPr id="7" name="图片 6">
            <a:extLst>
              <a:ext uri="{FF2B5EF4-FFF2-40B4-BE49-F238E27FC236}">
                <a16:creationId xmlns:a16="http://schemas.microsoft.com/office/drawing/2014/main" id="{7F7EB1F2-EA65-486C-9E34-B912151C739C}"/>
              </a:ext>
            </a:extLst>
          </p:cNvPr>
          <p:cNvPicPr>
            <a:picLocks noChangeAspect="1"/>
          </p:cNvPicPr>
          <p:nvPr/>
        </p:nvPicPr>
        <p:blipFill>
          <a:blip r:embed="rId2"/>
          <a:stretch>
            <a:fillRect/>
          </a:stretch>
        </p:blipFill>
        <p:spPr>
          <a:xfrm>
            <a:off x="3781516" y="2849095"/>
            <a:ext cx="4343623" cy="3714941"/>
          </a:xfrm>
          <a:prstGeom prst="rect">
            <a:avLst/>
          </a:prstGeom>
        </p:spPr>
      </p:pic>
    </p:spTree>
    <p:extLst>
      <p:ext uri="{BB962C8B-B14F-4D97-AF65-F5344CB8AC3E}">
        <p14:creationId xmlns:p14="http://schemas.microsoft.com/office/powerpoint/2010/main" val="2048718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直角三角形 5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nvSpPr>
        <p:spPr bwMode="auto">
          <a:xfrm rot="5400000" flipH="1" flipV="1">
            <a:off x="1335662" y="2093337"/>
            <a:ext cx="3428999" cy="6100325"/>
          </a:xfrm>
          <a:prstGeom prst="rtTriangle">
            <a:avLst/>
          </a:prstGeom>
          <a:blipFill dpi="0" rotWithShape="0">
            <a:blip r:embed="rId2"/>
            <a:srcRect/>
            <a:stretch>
              <a:fillRect/>
            </a:stretch>
          </a:blipFill>
          <a:ln>
            <a:noFill/>
          </a:ln>
          <a:effectLst>
            <a:outerShdw blurRad="50800" dist="38100" dir="8100000" algn="tr" rotWithShape="0">
              <a:prstClr val="black">
                <a:alpha val="40000"/>
              </a:prstClr>
            </a:outerShdw>
          </a:effectLst>
        </p:spPr>
        <p:txBody>
          <a:bodyPr anchor="ctr"/>
          <a:lstStyle/>
          <a:p>
            <a:pPr algn="ctr"/>
            <a:endParaRPr lang="zh-CN" altLang="en-US" noProof="1">
              <a:solidFill>
                <a:srgbClr val="FFFFFF"/>
              </a:solidFill>
              <a:latin typeface="Arial Narrow" panose="020B0606020202030204" pitchFamily="34" charset="0"/>
              <a:ea typeface="微软雅黑" panose="020B0503020204020204" pitchFamily="34" charset="-122"/>
            </a:endParaRPr>
          </a:p>
        </p:txBody>
      </p:sp>
      <p:sp>
        <p:nvSpPr>
          <p:cNvPr id="53" name="直角三角形 5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nvSpPr>
        <p:spPr bwMode="auto">
          <a:xfrm rot="5400000" flipH="1">
            <a:off x="7427336" y="2093337"/>
            <a:ext cx="3428999" cy="6100325"/>
          </a:xfrm>
          <a:prstGeom prst="rtTriangle">
            <a:avLst/>
          </a:prstGeom>
          <a:solidFill>
            <a:srgbClr val="E0372C"/>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endParaRPr lang="zh-CN" altLang="en-US" sz="1200" b="1" noProof="1">
              <a:solidFill>
                <a:srgbClr val="F2EBE3"/>
              </a:solidFill>
            </a:endParaRPr>
          </a:p>
        </p:txBody>
      </p:sp>
      <p:sp>
        <p:nvSpPr>
          <p:cNvPr id="54" name="直角三角形 53"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nvSpPr>
        <p:spPr bwMode="auto">
          <a:xfrm rot="5400000" flipH="1" flipV="1">
            <a:off x="2903608" y="3648755"/>
            <a:ext cx="3428999" cy="2989490"/>
          </a:xfrm>
          <a:prstGeom prst="rtTriangle">
            <a:avLst/>
          </a:prstGeom>
          <a:solidFill>
            <a:srgbClr val="0164DC"/>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endParaRPr lang="zh-CN" altLang="en-US" sz="1200" b="1" noProof="1">
              <a:solidFill>
                <a:srgbClr val="F2EBE3"/>
              </a:solidFill>
            </a:endParaRPr>
          </a:p>
        </p:txBody>
      </p:sp>
      <p:sp>
        <p:nvSpPr>
          <p:cNvPr id="55" name="直角三角形 54"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nvSpPr>
        <p:spPr bwMode="auto">
          <a:xfrm rot="5400000" flipH="1">
            <a:off x="5880569" y="3648755"/>
            <a:ext cx="3428999" cy="2989490"/>
          </a:xfrm>
          <a:prstGeom prst="rtTriangle">
            <a:avLst/>
          </a:prstGeom>
          <a:blipFill dpi="0" rotWithShape="0">
            <a:blip r:embed="rId2"/>
            <a:srcRect/>
            <a:stretch>
              <a:fillRect/>
            </a:stretch>
          </a:blipFill>
          <a:ln>
            <a:noFill/>
          </a:ln>
          <a:effectLst>
            <a:outerShdw blurRad="50800" dist="38100" dir="8100000" algn="tr" rotWithShape="0">
              <a:prstClr val="black">
                <a:alpha val="40000"/>
              </a:prstClr>
            </a:outerShdw>
          </a:effectLst>
        </p:spPr>
        <p:txBody>
          <a:bodyPr anchor="ctr"/>
          <a:lstStyle/>
          <a:p>
            <a:pPr algn="ctr"/>
            <a:endParaRPr lang="zh-CN" altLang="en-US" noProof="1">
              <a:solidFill>
                <a:srgbClr val="FFFFFF"/>
              </a:solidFill>
              <a:latin typeface="Arial Narrow" panose="020B0606020202030204" pitchFamily="34" charset="0"/>
              <a:ea typeface="微软雅黑" panose="020B0503020204020204" pitchFamily="34" charset="-122"/>
            </a:endParaRPr>
          </a:p>
        </p:txBody>
      </p:sp>
      <p:sp>
        <p:nvSpPr>
          <p:cNvPr id="57" name="直角三角形 56"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nvSpPr>
        <p:spPr bwMode="auto">
          <a:xfrm rot="16200000" flipH="1" flipV="1">
            <a:off x="6537460" y="-430555"/>
            <a:ext cx="1028705" cy="1851713"/>
          </a:xfrm>
          <a:prstGeom prst="rtTriangle">
            <a:avLst/>
          </a:prstGeom>
          <a:solidFill>
            <a:srgbClr val="0164D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endParaRPr lang="zh-CN" altLang="en-US" sz="1200" b="1" noProof="1">
              <a:solidFill>
                <a:srgbClr val="F2EBE3"/>
              </a:solidFill>
            </a:endParaRPr>
          </a:p>
        </p:txBody>
      </p:sp>
      <p:sp>
        <p:nvSpPr>
          <p:cNvPr id="58" name="直角三角形 57"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nvSpPr>
        <p:spPr bwMode="auto">
          <a:xfrm rot="16200000" flipH="1">
            <a:off x="4688372" y="-430555"/>
            <a:ext cx="1028705" cy="1851713"/>
          </a:xfrm>
          <a:prstGeom prst="rtTriangle">
            <a:avLst/>
          </a:prstGeom>
          <a:solidFill>
            <a:srgbClr val="0164D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endParaRPr lang="zh-CN" altLang="en-US" sz="1200" b="1" noProof="1">
              <a:solidFill>
                <a:srgbClr val="F2EBE3"/>
              </a:solidFill>
            </a:endParaRPr>
          </a:p>
        </p:txBody>
      </p:sp>
      <p:sp>
        <p:nvSpPr>
          <p:cNvPr id="60" name="直角三角形 5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nvSpPr>
        <p:spPr bwMode="auto">
          <a:xfrm rot="16200000" flipH="1">
            <a:off x="5154080" y="41582"/>
            <a:ext cx="1028705" cy="907440"/>
          </a:xfrm>
          <a:prstGeom prst="rtTriangle">
            <a:avLst/>
          </a:prstGeom>
          <a:solidFill>
            <a:srgbClr val="0164D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noProof="1">
              <a:solidFill>
                <a:srgbClr val="F2EBE3"/>
              </a:solidFill>
            </a:endParaRPr>
          </a:p>
        </p:txBody>
      </p:sp>
      <p:sp>
        <p:nvSpPr>
          <p:cNvPr id="59" name="直角三角形 58"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nvSpPr>
        <p:spPr bwMode="auto">
          <a:xfrm rot="16200000" flipH="1" flipV="1">
            <a:off x="6056759" y="41581"/>
            <a:ext cx="1028705" cy="907440"/>
          </a:xfrm>
          <a:prstGeom prst="rtTriangle">
            <a:avLst/>
          </a:prstGeom>
          <a:solidFill>
            <a:srgbClr val="0164D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endParaRPr lang="zh-CN" altLang="en-US" sz="1200" b="1" noProof="1">
              <a:solidFill>
                <a:srgbClr val="F2EBE3"/>
              </a:solidFill>
            </a:endParaRPr>
          </a:p>
        </p:txBody>
      </p:sp>
      <p:sp>
        <p:nvSpPr>
          <p:cNvPr id="20"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1496521"/>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a:solidFill>
                  <a:srgbClr val="0164DC"/>
                </a:solidFill>
                <a:latin typeface="+mn-ea"/>
              </a:rPr>
              <a:t>Best Model</a:t>
            </a:r>
            <a:endParaRPr lang="zh-CN" altLang="en-US" sz="2800" dirty="0">
              <a:solidFill>
                <a:srgbClr val="0164DC"/>
              </a:solidFill>
              <a:latin typeface="+mn-ea"/>
            </a:endParaRPr>
          </a:p>
        </p:txBody>
      </p:sp>
      <p:sp>
        <p:nvSpPr>
          <p:cNvPr id="2" name="e7d195523061f1c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hidden="1"/>
          <p:cNvSpPr txBox="1"/>
          <p:nvPr/>
        </p:nvSpPr>
        <p:spPr>
          <a:xfrm>
            <a:off x="-355600" y="1803400"/>
            <a:ext cx="1016000" cy="1016000"/>
          </a:xfrm>
          <a:prstGeom prst="rect">
            <a:avLst/>
          </a:prstGeom>
          <a:noFill/>
        </p:spPr>
        <p:txBody>
          <a:bodyPr vert="wordArtVert" rtlCol="0">
            <a:spAutoFit/>
          </a:bodyPr>
          <a:lstStyle/>
          <a:p>
            <a:r>
              <a:rPr lang="en-US" altLang="zh-CN" sz="100"/>
              <a:t>e7d195523061f1c0c7fdb8e83abb5dcf03375f2c8b662a4106267E0752567F7A4243849C9E2D773FC6511ADD776D3461389E8BB5BAFBB3C937DB9AB1E09A294486DA4CCF35679A92315A5BDF0C7F02D8ECDDDB8DA3D3E41FEC13F107DB4C54FB42735742117A284071FD5AC4FAFB9FFA22D8B59F81B7CBBEA3B65ED489D755C20B4496FA1E65211F</a:t>
            </a:r>
            <a:endParaRPr lang="zh-CN" altLang="en-US" sz="100"/>
          </a:p>
        </p:txBody>
      </p:sp>
      <p:sp>
        <p:nvSpPr>
          <p:cNvPr id="3" name="文本框 2">
            <a:extLst>
              <a:ext uri="{FF2B5EF4-FFF2-40B4-BE49-F238E27FC236}">
                <a16:creationId xmlns:a16="http://schemas.microsoft.com/office/drawing/2014/main" id="{5793EA51-350C-4661-A1DE-CB4F210A6555}"/>
              </a:ext>
            </a:extLst>
          </p:cNvPr>
          <p:cNvSpPr txBox="1"/>
          <p:nvPr/>
        </p:nvSpPr>
        <p:spPr>
          <a:xfrm>
            <a:off x="875489" y="2146570"/>
            <a:ext cx="10797702" cy="1165960"/>
          </a:xfrm>
          <a:prstGeom prst="rect">
            <a:avLst/>
          </a:prstGeom>
          <a:noFill/>
        </p:spPr>
        <p:txBody>
          <a:bodyPr wrap="square" rtlCol="0">
            <a:spAutoFit/>
          </a:bodyPr>
          <a:lstStyle/>
          <a:p>
            <a:pPr algn="just">
              <a:lnSpc>
                <a:spcPct val="150000"/>
              </a:lnSpc>
              <a:spcBef>
                <a:spcPts val="600"/>
              </a:spcBef>
              <a:spcAft>
                <a:spcPts val="600"/>
              </a:spcAft>
            </a:pPr>
            <a:r>
              <a:rPr lang="en-US" altLang="zh-CN" sz="1200" kern="100" dirty="0">
                <a:solidFill>
                  <a:schemeClr val="tx1">
                    <a:lumMod val="65000"/>
                    <a:lumOff val="35000"/>
                  </a:schemeClr>
                </a:solidFill>
                <a:latin typeface="Times New Roman" panose="02020603050405020304" pitchFamily="18" charset="0"/>
                <a:cs typeface="Times New Roman" panose="02020603050405020304" pitchFamily="18" charset="0"/>
              </a:rPr>
              <a:t>From the above results, I choose </a:t>
            </a:r>
            <a:r>
              <a:rPr lang="en-US" altLang="zh-CN" sz="1200" b="1" kern="100" dirty="0">
                <a:solidFill>
                  <a:schemeClr val="tx1">
                    <a:lumMod val="65000"/>
                    <a:lumOff val="35000"/>
                  </a:schemeClr>
                </a:solidFill>
                <a:latin typeface="Times New Roman" panose="02020603050405020304" pitchFamily="18" charset="0"/>
                <a:cs typeface="Times New Roman" panose="02020603050405020304" pitchFamily="18" charset="0"/>
              </a:rPr>
              <a:t>gain + random forest </a:t>
            </a:r>
            <a:r>
              <a:rPr lang="en-US" altLang="zh-CN" sz="1200" kern="100" dirty="0">
                <a:solidFill>
                  <a:schemeClr val="tx1">
                    <a:lumMod val="65000"/>
                    <a:lumOff val="35000"/>
                  </a:schemeClr>
                </a:solidFill>
                <a:latin typeface="Times New Roman" panose="02020603050405020304" pitchFamily="18" charset="0"/>
                <a:cs typeface="Times New Roman" panose="02020603050405020304" pitchFamily="18" charset="0"/>
              </a:rPr>
              <a:t>as the best model for my task, since it has the highest accuracy, highest TP rates, lowest FP rates and largest ROC curve area.</a:t>
            </a:r>
          </a:p>
          <a:p>
            <a:pPr algn="just">
              <a:lnSpc>
                <a:spcPct val="150000"/>
              </a:lnSpc>
              <a:spcBef>
                <a:spcPts val="600"/>
              </a:spcBef>
              <a:spcAft>
                <a:spcPts val="600"/>
              </a:spcAft>
            </a:pPr>
            <a:endParaRPr lang="en-US" altLang="zh-CN" kern="1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96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直角三角形 5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nvSpPr>
        <p:spPr bwMode="auto">
          <a:xfrm rot="5400000" flipH="1" flipV="1">
            <a:off x="1335662" y="2093337"/>
            <a:ext cx="3428999" cy="6100325"/>
          </a:xfrm>
          <a:prstGeom prst="rtTriangle">
            <a:avLst/>
          </a:prstGeom>
          <a:blipFill dpi="0" rotWithShape="0">
            <a:blip r:embed="rId3"/>
            <a:srcRect/>
            <a:stretch>
              <a:fillRect/>
            </a:stretch>
          </a:blipFill>
          <a:ln>
            <a:noFill/>
          </a:ln>
          <a:effectLst>
            <a:outerShdw blurRad="50800" dist="38100" dir="8100000" algn="tr" rotWithShape="0">
              <a:prstClr val="black">
                <a:alpha val="40000"/>
              </a:prstClr>
            </a:outerShdw>
          </a:effectLst>
        </p:spPr>
        <p:txBody>
          <a:bodyPr anchor="ctr"/>
          <a:lstStyle/>
          <a:p>
            <a:pPr algn="ctr"/>
            <a:endParaRPr lang="zh-CN" altLang="en-US" noProof="1">
              <a:solidFill>
                <a:srgbClr val="FFFFFF"/>
              </a:solidFill>
              <a:latin typeface="Arial Narrow" panose="020B0606020202030204" pitchFamily="34" charset="0"/>
              <a:ea typeface="微软雅黑" panose="020B0503020204020204" pitchFamily="34" charset="-122"/>
            </a:endParaRPr>
          </a:p>
        </p:txBody>
      </p:sp>
      <p:sp>
        <p:nvSpPr>
          <p:cNvPr id="53" name="直角三角形 5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nvSpPr>
        <p:spPr bwMode="auto">
          <a:xfrm rot="5400000" flipH="1">
            <a:off x="7427336" y="2093337"/>
            <a:ext cx="3428999" cy="6100325"/>
          </a:xfrm>
          <a:prstGeom prst="rtTriangle">
            <a:avLst/>
          </a:prstGeom>
          <a:solidFill>
            <a:srgbClr val="E0372C"/>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endParaRPr lang="zh-CN" altLang="en-US" sz="1200" b="1" noProof="1">
              <a:solidFill>
                <a:srgbClr val="F2EBE3"/>
              </a:solidFill>
            </a:endParaRPr>
          </a:p>
        </p:txBody>
      </p:sp>
      <p:sp>
        <p:nvSpPr>
          <p:cNvPr id="54" name="直角三角形 53"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nvSpPr>
        <p:spPr bwMode="auto">
          <a:xfrm rot="5400000" flipH="1" flipV="1">
            <a:off x="2903608" y="3648755"/>
            <a:ext cx="3428999" cy="2989490"/>
          </a:xfrm>
          <a:prstGeom prst="rtTriangle">
            <a:avLst/>
          </a:prstGeom>
          <a:solidFill>
            <a:srgbClr val="0164DC"/>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endParaRPr lang="zh-CN" altLang="en-US" sz="1200" b="1" noProof="1">
              <a:solidFill>
                <a:srgbClr val="F2EBE3"/>
              </a:solidFill>
            </a:endParaRPr>
          </a:p>
        </p:txBody>
      </p:sp>
      <p:sp>
        <p:nvSpPr>
          <p:cNvPr id="55" name="直角三角形 54"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nvSpPr>
        <p:spPr bwMode="auto">
          <a:xfrm rot="5400000" flipH="1">
            <a:off x="5880569" y="3648755"/>
            <a:ext cx="3428999" cy="2989490"/>
          </a:xfrm>
          <a:prstGeom prst="rtTriangle">
            <a:avLst/>
          </a:prstGeom>
          <a:blipFill dpi="0" rotWithShape="0">
            <a:blip r:embed="rId3"/>
            <a:srcRect/>
            <a:stretch>
              <a:fillRect/>
            </a:stretch>
          </a:blipFill>
          <a:ln>
            <a:noFill/>
          </a:ln>
          <a:effectLst>
            <a:outerShdw blurRad="50800" dist="38100" dir="8100000" algn="tr" rotWithShape="0">
              <a:prstClr val="black">
                <a:alpha val="40000"/>
              </a:prstClr>
            </a:outerShdw>
          </a:effectLst>
        </p:spPr>
        <p:txBody>
          <a:bodyPr anchor="ctr"/>
          <a:lstStyle/>
          <a:p>
            <a:pPr algn="ctr"/>
            <a:endParaRPr lang="zh-CN" altLang="en-US" noProof="1">
              <a:solidFill>
                <a:srgbClr val="FFFFFF"/>
              </a:solidFill>
              <a:latin typeface="Arial Narrow" panose="020B0606020202030204" pitchFamily="34" charset="0"/>
              <a:ea typeface="微软雅黑" panose="020B0503020204020204" pitchFamily="34" charset="-122"/>
            </a:endParaRPr>
          </a:p>
        </p:txBody>
      </p:sp>
      <p:sp>
        <p:nvSpPr>
          <p:cNvPr id="57" name="直角三角形 56"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nvSpPr>
        <p:spPr bwMode="auto">
          <a:xfrm rot="16200000" flipH="1" flipV="1">
            <a:off x="6537460" y="-430555"/>
            <a:ext cx="1028705" cy="1851713"/>
          </a:xfrm>
          <a:prstGeom prst="rtTriangle">
            <a:avLst/>
          </a:prstGeom>
          <a:solidFill>
            <a:srgbClr val="0164D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endParaRPr lang="zh-CN" altLang="en-US" sz="1200" b="1" noProof="1">
              <a:solidFill>
                <a:srgbClr val="F2EBE3"/>
              </a:solidFill>
            </a:endParaRPr>
          </a:p>
        </p:txBody>
      </p:sp>
      <p:sp>
        <p:nvSpPr>
          <p:cNvPr id="58" name="直角三角形 57"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nvSpPr>
        <p:spPr bwMode="auto">
          <a:xfrm rot="16200000" flipH="1">
            <a:off x="4688372" y="-430555"/>
            <a:ext cx="1028705" cy="1851713"/>
          </a:xfrm>
          <a:prstGeom prst="rtTriangle">
            <a:avLst/>
          </a:prstGeom>
          <a:solidFill>
            <a:srgbClr val="0164D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endParaRPr lang="zh-CN" altLang="en-US" sz="1200" b="1" noProof="1">
              <a:solidFill>
                <a:srgbClr val="F2EBE3"/>
              </a:solidFill>
            </a:endParaRPr>
          </a:p>
        </p:txBody>
      </p:sp>
      <p:sp>
        <p:nvSpPr>
          <p:cNvPr id="60" name="直角三角形 5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nvSpPr>
        <p:spPr bwMode="auto">
          <a:xfrm rot="16200000" flipH="1">
            <a:off x="5154080" y="41582"/>
            <a:ext cx="1028705" cy="907440"/>
          </a:xfrm>
          <a:prstGeom prst="rtTriangle">
            <a:avLst/>
          </a:prstGeom>
          <a:solidFill>
            <a:srgbClr val="0164D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noProof="1">
              <a:solidFill>
                <a:srgbClr val="F2EBE3"/>
              </a:solidFill>
            </a:endParaRPr>
          </a:p>
        </p:txBody>
      </p:sp>
      <p:sp>
        <p:nvSpPr>
          <p:cNvPr id="59" name="直角三角形 58"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nvSpPr>
        <p:spPr bwMode="auto">
          <a:xfrm rot="16200000" flipH="1" flipV="1">
            <a:off x="6056759" y="41581"/>
            <a:ext cx="1028705" cy="907440"/>
          </a:xfrm>
          <a:prstGeom prst="rtTriangle">
            <a:avLst/>
          </a:prstGeom>
          <a:solidFill>
            <a:srgbClr val="0164DC"/>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endParaRPr lang="zh-CN" altLang="en-US" sz="1200" b="1" noProof="1">
              <a:solidFill>
                <a:srgbClr val="F2EBE3"/>
              </a:solidFill>
            </a:endParaRPr>
          </a:p>
        </p:txBody>
      </p:sp>
      <p:sp>
        <p:nvSpPr>
          <p:cNvPr id="18" name="MH_Text_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custDataLst>
              <p:tags r:id="rId1"/>
            </p:custDataLst>
          </p:nvPr>
        </p:nvSpPr>
        <p:spPr>
          <a:xfrm>
            <a:off x="796078" y="2498106"/>
            <a:ext cx="10606317" cy="660844"/>
          </a:xfrm>
          <a:prstGeom prst="rect">
            <a:avLst/>
          </a:prstGeom>
        </p:spPr>
        <p:txBody>
          <a:bodyPr vert="horz" wrap="square" anchor="ctr" anchorCtr="0">
            <a:noAutofit/>
          </a:bodyPr>
          <a:lstStyle/>
          <a:p>
            <a:pPr algn="just">
              <a:lnSpc>
                <a:spcPct val="150000"/>
              </a:lnSpc>
              <a:spcBef>
                <a:spcPts val="600"/>
              </a:spcBef>
              <a:spcAft>
                <a:spcPts val="600"/>
              </a:spcAft>
            </a:pPr>
            <a:r>
              <a:rPr lang="en-US" altLang="zh-CN" sz="1600" b="1" kern="100" dirty="0">
                <a:solidFill>
                  <a:schemeClr val="tx1">
                    <a:lumMod val="65000"/>
                    <a:lumOff val="35000"/>
                  </a:schemeClr>
                </a:solidFill>
                <a:latin typeface="Times New Roman" panose="02020603050405020304" pitchFamily="18" charset="0"/>
                <a:cs typeface="Times New Roman" panose="02020603050405020304" pitchFamily="18" charset="0"/>
              </a:rPr>
              <a:t>Predicting whether tomorrow is a rainy day.</a:t>
            </a:r>
          </a:p>
          <a:p>
            <a:pPr algn="just">
              <a:lnSpc>
                <a:spcPct val="150000"/>
              </a:lnSpc>
              <a:spcBef>
                <a:spcPts val="600"/>
              </a:spcBef>
              <a:spcAft>
                <a:spcPts val="600"/>
              </a:spcAft>
            </a:pPr>
            <a:r>
              <a:rPr lang="en-US" altLang="zh-CN" sz="1400" kern="100" dirty="0">
                <a:solidFill>
                  <a:schemeClr val="tx1">
                    <a:lumMod val="65000"/>
                    <a:lumOff val="35000"/>
                  </a:schemeClr>
                </a:solidFill>
                <a:latin typeface="Times New Roman" panose="02020603050405020304" pitchFamily="18" charset="0"/>
                <a:cs typeface="Times New Roman" panose="02020603050405020304" pitchFamily="18" charset="0"/>
              </a:rPr>
              <a:t>Weather prediction is an important task because it can be used to protect life and property. Forecasts based on temperature and precipitation are important to agriculture, and therefore to traders within commodity markets.  It can also provide a better plan for people's travel plans.</a:t>
            </a:r>
          </a:p>
        </p:txBody>
      </p:sp>
      <p:sp>
        <p:nvSpPr>
          <p:cNvPr id="20"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1496521"/>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a:solidFill>
                  <a:srgbClr val="0164DC"/>
                </a:solidFill>
                <a:latin typeface="+mn-ea"/>
              </a:rPr>
              <a:t>Data Mining Goal</a:t>
            </a:r>
            <a:endParaRPr lang="zh-CN" altLang="en-US" sz="2800" dirty="0">
              <a:solidFill>
                <a:srgbClr val="0164DC"/>
              </a:solidFill>
              <a:latin typeface="+mn-ea"/>
            </a:endParaRPr>
          </a:p>
        </p:txBody>
      </p:sp>
      <p:sp>
        <p:nvSpPr>
          <p:cNvPr id="2" name="e7d195523061f1c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hidden="1"/>
          <p:cNvSpPr txBox="1"/>
          <p:nvPr/>
        </p:nvSpPr>
        <p:spPr>
          <a:xfrm>
            <a:off x="-355600" y="1803400"/>
            <a:ext cx="1016000" cy="1016000"/>
          </a:xfrm>
          <a:prstGeom prst="rect">
            <a:avLst/>
          </a:prstGeom>
          <a:noFill/>
        </p:spPr>
        <p:txBody>
          <a:bodyPr vert="wordArtVert" rtlCol="0">
            <a:spAutoFit/>
          </a:bodyPr>
          <a:lstStyle/>
          <a:p>
            <a:r>
              <a:rPr lang="en-US" altLang="zh-CN" sz="100"/>
              <a:t>e7d195523061f1c0c7fdb8e83abb5dcf03375f2c8b662a4106267E0752567F7A4243849C9E2D773FC6511ADD776D3461389E8BB5BAFBB3C937DB9AB1E09A294486DA4CCF35679A92315A5BDF0C7F02D8ECDDDB8DA3D3E41FEC13F107DB4C54FB42735742117A284071FD5AC4FAFB9FFA22D8B59F81B7CBBEA3B65ED489D755C20B4496FA1E65211F</a:t>
            </a:r>
            <a:endParaRPr lang="zh-CN" altLang="en-US" sz="100"/>
          </a:p>
        </p:txBody>
      </p:sp>
    </p:spTree>
    <p:extLst>
      <p:ext uri="{BB962C8B-B14F-4D97-AF65-F5344CB8AC3E}">
        <p14:creationId xmlns:p14="http://schemas.microsoft.com/office/powerpoint/2010/main" val="241923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MH_Picture_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a:spLocks/>
          </p:cNvSpPr>
          <p:nvPr>
            <p:custDataLst>
              <p:tags r:id="rId1"/>
            </p:custDataLst>
          </p:nvPr>
        </p:nvSpPr>
        <p:spPr bwMode="auto">
          <a:xfrm>
            <a:off x="6870700" y="1"/>
            <a:ext cx="5321301" cy="6857999"/>
          </a:xfrm>
          <a:custGeom>
            <a:avLst/>
            <a:gdLst>
              <a:gd name="T0" fmla="*/ 717426 w 4600704"/>
              <a:gd name="T1" fmla="*/ 0 h 3420000"/>
              <a:gd name="T2" fmla="*/ 4600575 w 4600704"/>
              <a:gd name="T3" fmla="*/ 0 h 3420000"/>
              <a:gd name="T4" fmla="*/ 4600575 w 4600704"/>
              <a:gd name="T5" fmla="*/ 3419475 h 3420000"/>
              <a:gd name="T6" fmla="*/ 0 w 4600704"/>
              <a:gd name="T7" fmla="*/ 3419475 h 3420000"/>
              <a:gd name="T8" fmla="*/ 0 60000 65536"/>
              <a:gd name="T9" fmla="*/ 0 60000 65536"/>
              <a:gd name="T10" fmla="*/ 0 60000 65536"/>
              <a:gd name="T11" fmla="*/ 0 60000 65536"/>
              <a:gd name="connsiteX0" fmla="*/ 1178614 w 4600704"/>
              <a:gd name="connsiteY0" fmla="*/ 0 h 3420000"/>
              <a:gd name="connsiteX1" fmla="*/ 4600704 w 4600704"/>
              <a:gd name="connsiteY1" fmla="*/ 0 h 3420000"/>
              <a:gd name="connsiteX2" fmla="*/ 4600704 w 4600704"/>
              <a:gd name="connsiteY2" fmla="*/ 3420000 h 3420000"/>
              <a:gd name="connsiteX3" fmla="*/ 0 w 4600704"/>
              <a:gd name="connsiteY3" fmla="*/ 3420000 h 3420000"/>
              <a:gd name="connsiteX4" fmla="*/ 1178614 w 4600704"/>
              <a:gd name="connsiteY4" fmla="*/ 0 h 34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00704" h="3420000">
                <a:moveTo>
                  <a:pt x="1178614" y="0"/>
                </a:moveTo>
                <a:lnTo>
                  <a:pt x="4600704" y="0"/>
                </a:lnTo>
                <a:lnTo>
                  <a:pt x="4600704" y="3420000"/>
                </a:lnTo>
                <a:lnTo>
                  <a:pt x="0" y="3420000"/>
                </a:lnTo>
                <a:lnTo>
                  <a:pt x="1178614" y="0"/>
                </a:lnTo>
                <a:close/>
              </a:path>
            </a:pathLst>
          </a:custGeom>
          <a:blipFill dpi="0" rotWithShape="1">
            <a:blip r:embed="rId5"/>
            <a:srcRect/>
            <a:stretch>
              <a:fillRect/>
            </a:stretch>
          </a:blipFill>
          <a:ln>
            <a:noFill/>
          </a:ln>
          <a:effectLst/>
        </p:spPr>
        <p:txBody>
          <a:bodyPr anchor="ctr"/>
          <a:lstStyle/>
          <a:p>
            <a:pPr algn="ctr"/>
            <a:endParaRPr lang="zh-CN" altLang="en-US">
              <a:solidFill>
                <a:srgbClr val="FFFFFF"/>
              </a:solidFill>
              <a:latin typeface="Arial Narrow" panose="020B0606020202030204" pitchFamily="34" charset="0"/>
              <a:ea typeface="微软雅黑" panose="020B0503020204020204" pitchFamily="34" charset="-122"/>
            </a:endParaRPr>
          </a:p>
        </p:txBody>
      </p:sp>
      <p:sp>
        <p:nvSpPr>
          <p:cNvPr id="16" name="MH_Other_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custDataLst>
              <p:tags r:id="rId2"/>
            </p:custDataLst>
          </p:nvPr>
        </p:nvSpPr>
        <p:spPr>
          <a:xfrm>
            <a:off x="6856412" y="5810250"/>
            <a:ext cx="823913" cy="1047750"/>
          </a:xfrm>
          <a:custGeom>
            <a:avLst/>
            <a:gdLst>
              <a:gd name="connsiteX0" fmla="*/ 219802 w 824735"/>
              <a:gd name="connsiteY0" fmla="*/ 0 h 1047774"/>
              <a:gd name="connsiteX1" fmla="*/ 824735 w 824735"/>
              <a:gd name="connsiteY1" fmla="*/ 1047774 h 1047774"/>
              <a:gd name="connsiteX2" fmla="*/ 0 w 824735"/>
              <a:gd name="connsiteY2" fmla="*/ 1047774 h 1047774"/>
            </a:gdLst>
            <a:ahLst/>
            <a:cxnLst>
              <a:cxn ang="0">
                <a:pos x="connsiteX0" y="connsiteY0"/>
              </a:cxn>
              <a:cxn ang="0">
                <a:pos x="connsiteX1" y="connsiteY1"/>
              </a:cxn>
              <a:cxn ang="0">
                <a:pos x="connsiteX2" y="connsiteY2"/>
              </a:cxn>
            </a:cxnLst>
            <a:rect l="l" t="t" r="r" b="b"/>
            <a:pathLst>
              <a:path w="824735" h="1047774">
                <a:moveTo>
                  <a:pt x="219802" y="0"/>
                </a:moveTo>
                <a:lnTo>
                  <a:pt x="824735" y="1047774"/>
                </a:lnTo>
                <a:lnTo>
                  <a:pt x="0" y="1047774"/>
                </a:lnTo>
                <a:close/>
              </a:path>
            </a:pathLst>
          </a:custGeom>
          <a:solidFill>
            <a:schemeClr val="tx1">
              <a:lumMod val="50000"/>
              <a:lumOff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dirty="0" err="1">
              <a:solidFill>
                <a:srgbClr val="1D283C"/>
              </a:solidFill>
              <a:latin typeface="思源黑体 CN ExtraLight" panose="020B0200000000000000" pitchFamily="34" charset="-122"/>
            </a:endParaRPr>
          </a:p>
        </p:txBody>
      </p:sp>
      <p:sp>
        <p:nvSpPr>
          <p:cNvPr id="3" name="等腰三角形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nvSpPr>
        <p:spPr>
          <a:xfrm flipV="1">
            <a:off x="6778198" y="1"/>
            <a:ext cx="1451290" cy="1842295"/>
          </a:xfrm>
          <a:prstGeom prst="triangle">
            <a:avLst>
              <a:gd name="adj" fmla="val 74502"/>
            </a:avLst>
          </a:prstGeom>
          <a:solidFill>
            <a:srgbClr val="0164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ExtraLight" panose="020B0200000000000000" pitchFamily="34" charset="-122"/>
            </a:endParaRPr>
          </a:p>
        </p:txBody>
      </p:sp>
      <p:sp>
        <p:nvSpPr>
          <p:cNvPr id="17" name="TextBox 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p:nvPr/>
        </p:nvSpPr>
        <p:spPr>
          <a:xfrm>
            <a:off x="814688" y="1381253"/>
            <a:ext cx="4221027" cy="584775"/>
          </a:xfrm>
          <a:prstGeom prst="rect">
            <a:avLst/>
          </a:prstGeom>
          <a:noFill/>
        </p:spPr>
        <p:txBody>
          <a:bodyPr wrap="none" rtlCol="0">
            <a:spAutoFit/>
          </a:bodyPr>
          <a:lstStyle/>
          <a:p>
            <a:r>
              <a:rPr lang="en-US" altLang="zh-CN" sz="3200" dirty="0">
                <a:solidFill>
                  <a:srgbClr val="0164DC"/>
                </a:solidFill>
                <a:latin typeface="+mn-ea"/>
              </a:rPr>
              <a:t>Discussion &amp; Conclusion</a:t>
            </a:r>
            <a:endParaRPr lang="en-US" sz="3200" dirty="0">
              <a:solidFill>
                <a:srgbClr val="0164DC"/>
              </a:solidFill>
              <a:latin typeface="+mn-ea"/>
            </a:endParaRPr>
          </a:p>
        </p:txBody>
      </p:sp>
      <p:sp>
        <p:nvSpPr>
          <p:cNvPr id="18" name="Rectangle 4"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nvSpPr>
        <p:spPr>
          <a:xfrm>
            <a:off x="931277" y="2261809"/>
            <a:ext cx="6044558" cy="3410677"/>
          </a:xfrm>
          <a:prstGeom prst="rect">
            <a:avLst/>
          </a:prstGeom>
        </p:spPr>
        <p:txBody>
          <a:bodyPr wrap="square">
            <a:spAutoFit/>
          </a:bodyPr>
          <a:lstStyle/>
          <a:p>
            <a:pPr indent="228600" algn="just">
              <a:lnSpc>
                <a:spcPct val="106000"/>
              </a:lnSpc>
              <a:spcAft>
                <a:spcPts val="800"/>
              </a:spcAft>
            </a:pPr>
            <a:r>
              <a:rPr lang="en-US" altLang="zh-CN" dirty="0">
                <a:effectLst/>
                <a:latin typeface="Times New Roman" panose="02020603050405020304" pitchFamily="18" charset="0"/>
                <a:ea typeface="等线" panose="02010600030101010101" pitchFamily="2" charset="-122"/>
                <a:cs typeface="Times New Roman" panose="02020603050405020304" pitchFamily="18" charset="0"/>
              </a:rPr>
              <a:t>During the experiments, I encounter some practical problems, for example, I tended to use the “</a:t>
            </a:r>
            <a:r>
              <a:rPr lang="en-US" altLang="zh-CN" dirty="0" err="1">
                <a:effectLst/>
                <a:latin typeface="Times New Roman" panose="02020603050405020304" pitchFamily="18" charset="0"/>
                <a:ea typeface="等线" panose="02010600030101010101" pitchFamily="2" charset="-122"/>
                <a:cs typeface="Times New Roman" panose="02020603050405020304" pitchFamily="18" charset="0"/>
              </a:rPr>
              <a:t>PrincipalComponents</a:t>
            </a:r>
            <a:r>
              <a:rPr lang="en-US" altLang="zh-CN" dirty="0">
                <a:effectLst/>
                <a:latin typeface="Times New Roman" panose="02020603050405020304" pitchFamily="18" charset="0"/>
                <a:ea typeface="等线" panose="02010600030101010101" pitchFamily="2" charset="-122"/>
                <a:cs typeface="Times New Roman" panose="02020603050405020304" pitchFamily="18" charset="0"/>
              </a:rPr>
              <a:t>” method for attribute selection, but an out-of-</a:t>
            </a:r>
            <a:r>
              <a:rPr lang="en-US" altLang="zh-CN" dirty="0" err="1">
                <a:effectLst/>
                <a:latin typeface="Times New Roman" panose="02020603050405020304" pitchFamily="18" charset="0"/>
                <a:ea typeface="等线" panose="02010600030101010101" pitchFamily="2" charset="-122"/>
                <a:cs typeface="Times New Roman" panose="02020603050405020304" pitchFamily="18" charset="0"/>
              </a:rPr>
              <a:t>memoryoccurs</a:t>
            </a:r>
            <a:r>
              <a:rPr lang="en-US" altLang="zh-CN" dirty="0">
                <a:effectLst/>
                <a:latin typeface="Times New Roman" panose="02020603050405020304" pitchFamily="18" charset="0"/>
                <a:ea typeface="等线" panose="02010600030101010101" pitchFamily="2" charset="-122"/>
                <a:cs typeface="Times New Roman" panose="02020603050405020304" pitchFamily="18" charset="0"/>
              </a:rPr>
              <a:t> and WEKA exit immediately, and when I kept two many attributes, random forest also caused the out-of-memory problem. Thus, I have to choose other lightweight methods for attribute selection and keep the most important attribute for training and prediction. There is no “the one” algorithm that is suitable for every task, and not all collected attributes are useful, obtaining a practical model requires both good attributes and good algorithms.</a:t>
            </a:r>
            <a:endParaRPr lang="zh-CN" altLang="zh-CN" dirty="0">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20" name="圆角矩形 1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nvSpPr>
        <p:spPr>
          <a:xfrm>
            <a:off x="931277" y="1207856"/>
            <a:ext cx="1152000" cy="54000"/>
          </a:xfrm>
          <a:prstGeom prst="roundRect">
            <a:avLst/>
          </a:prstGeom>
          <a:solidFill>
            <a:srgbClr val="0164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 name="e7d195523061f1c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hidden="1"/>
          <p:cNvSpPr txBox="1"/>
          <p:nvPr/>
        </p:nvSpPr>
        <p:spPr>
          <a:xfrm>
            <a:off x="-355600" y="1803400"/>
            <a:ext cx="1016000" cy="1016000"/>
          </a:xfrm>
          <a:prstGeom prst="rect">
            <a:avLst/>
          </a:prstGeom>
          <a:noFill/>
        </p:spPr>
        <p:txBody>
          <a:bodyPr vert="wordArtVert" rtlCol="0">
            <a:spAutoFit/>
          </a:bodyPr>
          <a:lstStyle/>
          <a:p>
            <a:r>
              <a:rPr lang="en-US" altLang="zh-CN" sz="100"/>
              <a:t>e7d195523061f1c0c7fdb8e83abb5dcf03375f2c8b662a4106267E0752567F7A4243849C9E2D773FC6511ADD776D3461389E8BB5BAFBB3C937DB9AB1E09A294486DA4CCF35679A92315A5BDF0C7F02D8ECDDDB8DA3D3E41FEC13F107DB4C54FB42735742117A284071FD5AC4FAFB9FFA22D8B59F81B7CBBEA3B65ED489D755C20B4496FA1E65211F</a:t>
            </a:r>
            <a:endParaRPr lang="zh-CN" altLang="en-US" sz="100"/>
          </a:p>
        </p:txBody>
      </p:sp>
    </p:spTree>
    <p:extLst>
      <p:ext uri="{BB962C8B-B14F-4D97-AF65-F5344CB8AC3E}">
        <p14:creationId xmlns:p14="http://schemas.microsoft.com/office/powerpoint/2010/main" val="2004813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nvSpPr>
        <p:spPr>
          <a:xfrm>
            <a:off x="4619292" y="1179775"/>
            <a:ext cx="2966544" cy="2966544"/>
          </a:xfrm>
          <a:prstGeom prst="ellipse">
            <a:avLst/>
          </a:prstGeom>
          <a:solidFill>
            <a:srgbClr val="0164DC"/>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4400" b="1" dirty="0">
                <a:solidFill>
                  <a:schemeClr val="bg1">
                    <a:lumMod val="85000"/>
                  </a:schemeClr>
                </a:solidFill>
              </a:rPr>
              <a:t>THANK</a:t>
            </a:r>
          </a:p>
          <a:p>
            <a:pPr algn="ctr"/>
            <a:r>
              <a:rPr lang="en-US" altLang="zh-CN" sz="4400" b="1" dirty="0">
                <a:solidFill>
                  <a:schemeClr val="bg1">
                    <a:lumMod val="85000"/>
                  </a:schemeClr>
                </a:solidFill>
              </a:rPr>
              <a:t>YOU</a:t>
            </a:r>
            <a:endParaRPr lang="zh-CN" altLang="en-US" sz="4400" b="1" dirty="0">
              <a:solidFill>
                <a:schemeClr val="bg1">
                  <a:lumMod val="85000"/>
                </a:schemeClr>
              </a:solidFill>
            </a:endParaRPr>
          </a:p>
        </p:txBody>
      </p:sp>
      <p:sp>
        <p:nvSpPr>
          <p:cNvPr id="7" name="椭圆 6"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nvSpPr>
        <p:spPr>
          <a:xfrm>
            <a:off x="7352784" y="3686494"/>
            <a:ext cx="748862" cy="748862"/>
          </a:xfrm>
          <a:prstGeom prst="ellipse">
            <a:avLst/>
          </a:prstGeom>
          <a:solidFill>
            <a:srgbClr val="0164D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p>
        </p:txBody>
      </p:sp>
      <p:sp>
        <p:nvSpPr>
          <p:cNvPr id="8" name="椭圆 7"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nvSpPr>
        <p:spPr>
          <a:xfrm>
            <a:off x="8101647" y="4238289"/>
            <a:ext cx="378372" cy="378372"/>
          </a:xfrm>
          <a:prstGeom prst="ellipse">
            <a:avLst/>
          </a:prstGeom>
          <a:solidFill>
            <a:srgbClr val="0164D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p>
        </p:txBody>
      </p:sp>
      <p:sp>
        <p:nvSpPr>
          <p:cNvPr id="9" name="椭圆 8"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nvSpPr>
        <p:spPr>
          <a:xfrm>
            <a:off x="8524688" y="4529952"/>
            <a:ext cx="194441" cy="194441"/>
          </a:xfrm>
          <a:prstGeom prst="ellipse">
            <a:avLst/>
          </a:prstGeom>
          <a:solidFill>
            <a:srgbClr val="0164D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p>
        </p:txBody>
      </p:sp>
      <p:sp>
        <p:nvSpPr>
          <p:cNvPr id="4" name="e7d195523061f1c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hidden="1"/>
          <p:cNvSpPr txBox="1"/>
          <p:nvPr/>
        </p:nvSpPr>
        <p:spPr>
          <a:xfrm>
            <a:off x="-355600" y="1803400"/>
            <a:ext cx="1016000" cy="1016000"/>
          </a:xfrm>
          <a:prstGeom prst="rect">
            <a:avLst/>
          </a:prstGeom>
          <a:noFill/>
        </p:spPr>
        <p:txBody>
          <a:bodyPr vert="wordArtVert" rtlCol="0">
            <a:spAutoFit/>
          </a:bodyPr>
          <a:lstStyle/>
          <a:p>
            <a:r>
              <a:rPr lang="en-US" altLang="zh-CN" sz="100"/>
              <a:t>e7d195523061f1c0c7fdb8e83abb5dcf03375f2c8b662a4106267E0752567F7A4243849C9E2D773FC6511ADD776D3461389E8BB5BAFBB3C937DB9AB1E09A294486DA4CCF35679A92315A5BDF0C7F02D8ECDDDB8DA3D3E41FEC13F107DB4C54FB42735742117A284071FD5AC4FAFB9FFA22D8B59F81B7CBBEA3B65ED489D755C20B4496FA1E65211F</a:t>
            </a:r>
            <a:endParaRPr lang="zh-CN" altLang="en-US" sz="100"/>
          </a:p>
        </p:txBody>
      </p:sp>
    </p:spTree>
    <p:extLst>
      <p:ext uri="{BB962C8B-B14F-4D97-AF65-F5344CB8AC3E}">
        <p14:creationId xmlns:p14="http://schemas.microsoft.com/office/powerpoint/2010/main" val="285675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cxnSp>
        <p:nvCxnSpPr>
          <p:cNvPr id="19" name="直接连接符 18"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sp>
        <p:nvSpPr>
          <p:cNvPr id="21"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59814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a:solidFill>
                  <a:srgbClr val="0164DC"/>
                </a:solidFill>
                <a:latin typeface="+mn-ea"/>
              </a:rPr>
              <a:t>Dataset Description</a:t>
            </a:r>
            <a:endParaRPr lang="zh-CN" altLang="en-US" sz="2800" dirty="0">
              <a:solidFill>
                <a:srgbClr val="0164DC"/>
              </a:solidFill>
              <a:latin typeface="+mn-ea"/>
            </a:endParaRPr>
          </a:p>
        </p:txBody>
      </p:sp>
      <p:sp>
        <p:nvSpPr>
          <p:cNvPr id="2" name="e7d195523061f1c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hidden="1"/>
          <p:cNvSpPr txBox="1"/>
          <p:nvPr/>
        </p:nvSpPr>
        <p:spPr>
          <a:xfrm>
            <a:off x="-355600" y="1803400"/>
            <a:ext cx="1016000" cy="1016000"/>
          </a:xfrm>
          <a:prstGeom prst="rect">
            <a:avLst/>
          </a:prstGeom>
          <a:noFill/>
        </p:spPr>
        <p:txBody>
          <a:bodyPr vert="wordArtVert" rtlCol="0">
            <a:spAutoFit/>
          </a:bodyPr>
          <a:lstStyle/>
          <a:p>
            <a:r>
              <a:rPr lang="en-US" altLang="zh-CN" sz="100"/>
              <a:t>e7d195523061f1c0c7fdb8e83abb5dcf03375f2c8b662a4106267E0752567F7A4243849C9E2D773FC6511ADD776D3461389E8BB5BAFBB3C937DB9AB1E09A294486DA4CCF35679A92315A5BDF0C7F02D8ECDDDB8DA3D3E41FEC13F107DB4C54FB42735742117A284071FD5AC4FAFB9FFA22D8B59F81B7CBBEA3B65ED489D755C20B4496FA1E65211F</a:t>
            </a:r>
            <a:endParaRPr lang="zh-CN" altLang="en-US" sz="100"/>
          </a:p>
        </p:txBody>
      </p:sp>
      <p:graphicFrame>
        <p:nvGraphicFramePr>
          <p:cNvPr id="4" name="表格 3">
            <a:extLst>
              <a:ext uri="{FF2B5EF4-FFF2-40B4-BE49-F238E27FC236}">
                <a16:creationId xmlns:a16="http://schemas.microsoft.com/office/drawing/2014/main" id="{AD0ACDFF-A735-461B-88F6-373C49607126}"/>
              </a:ext>
            </a:extLst>
          </p:cNvPr>
          <p:cNvGraphicFramePr>
            <a:graphicFrameLocks noGrp="1"/>
          </p:cNvGraphicFramePr>
          <p:nvPr>
            <p:extLst>
              <p:ext uri="{D42A27DB-BD31-4B8C-83A1-F6EECF244321}">
                <p14:modId xmlns:p14="http://schemas.microsoft.com/office/powerpoint/2010/main" val="670720763"/>
              </p:ext>
            </p:extLst>
          </p:nvPr>
        </p:nvGraphicFramePr>
        <p:xfrm>
          <a:off x="1259647" y="1674616"/>
          <a:ext cx="10256361" cy="1241263"/>
        </p:xfrm>
        <a:graphic>
          <a:graphicData uri="http://schemas.openxmlformats.org/drawingml/2006/table">
            <a:tbl>
              <a:tblPr firstRow="1" firstCol="1" bandRow="1"/>
              <a:tblGrid>
                <a:gridCol w="3254951">
                  <a:extLst>
                    <a:ext uri="{9D8B030D-6E8A-4147-A177-3AD203B41FA5}">
                      <a16:colId xmlns:a16="http://schemas.microsoft.com/office/drawing/2014/main" val="1159628154"/>
                    </a:ext>
                  </a:extLst>
                </a:gridCol>
                <a:gridCol w="3070433">
                  <a:extLst>
                    <a:ext uri="{9D8B030D-6E8A-4147-A177-3AD203B41FA5}">
                      <a16:colId xmlns:a16="http://schemas.microsoft.com/office/drawing/2014/main" val="1895015817"/>
                    </a:ext>
                  </a:extLst>
                </a:gridCol>
                <a:gridCol w="1725106">
                  <a:extLst>
                    <a:ext uri="{9D8B030D-6E8A-4147-A177-3AD203B41FA5}">
                      <a16:colId xmlns:a16="http://schemas.microsoft.com/office/drawing/2014/main" val="3538283201"/>
                    </a:ext>
                  </a:extLst>
                </a:gridCol>
                <a:gridCol w="2205871">
                  <a:extLst>
                    <a:ext uri="{9D8B030D-6E8A-4147-A177-3AD203B41FA5}">
                      <a16:colId xmlns:a16="http://schemas.microsoft.com/office/drawing/2014/main" val="952397157"/>
                    </a:ext>
                  </a:extLst>
                </a:gridCol>
              </a:tblGrid>
              <a:tr h="302780">
                <a:tc>
                  <a:txBody>
                    <a:bodyPr/>
                    <a:lstStyle/>
                    <a:p>
                      <a:pPr algn="ctr">
                        <a:lnSpc>
                          <a:spcPct val="106000"/>
                        </a:lnSpc>
                        <a:spcAft>
                          <a:spcPts val="800"/>
                        </a:spcAft>
                      </a:pPr>
                      <a:r>
                        <a:rPr lang="en-US" sz="1600" b="1" dirty="0">
                          <a:effectLst/>
                          <a:latin typeface="Times New Roman" panose="02020603050405020304" pitchFamily="18" charset="0"/>
                          <a:ea typeface="等线" panose="02010600030101010101" pitchFamily="2" charset="-122"/>
                          <a:cs typeface="Times New Roman" panose="02020603050405020304" pitchFamily="18" charset="0"/>
                        </a:rPr>
                        <a:t>Source</a:t>
                      </a:r>
                      <a:endParaRPr lang="zh-CN" sz="1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US" sz="1600" b="1" dirty="0">
                          <a:effectLst/>
                          <a:latin typeface="Times New Roman" panose="02020603050405020304" pitchFamily="18" charset="0"/>
                          <a:ea typeface="等线" panose="02010600030101010101" pitchFamily="2" charset="-122"/>
                          <a:cs typeface="Times New Roman" panose="02020603050405020304" pitchFamily="18" charset="0"/>
                        </a:rPr>
                        <a:t>Brief Description</a:t>
                      </a:r>
                      <a:endParaRPr lang="zh-CN" sz="1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US" sz="1600" b="1">
                          <a:effectLst/>
                          <a:latin typeface="Times New Roman" panose="02020603050405020304" pitchFamily="18" charset="0"/>
                          <a:ea typeface="等线" panose="02010600030101010101" pitchFamily="2" charset="-122"/>
                          <a:cs typeface="Times New Roman" panose="02020603050405020304" pitchFamily="18" charset="0"/>
                        </a:rPr>
                        <a:t>Number of Tuples</a:t>
                      </a:r>
                      <a:endParaRPr lang="zh-CN" sz="1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US" sz="1600" b="1" dirty="0">
                          <a:effectLst/>
                          <a:latin typeface="Times New Roman" panose="02020603050405020304" pitchFamily="18" charset="0"/>
                          <a:ea typeface="等线" panose="02010600030101010101" pitchFamily="2" charset="-122"/>
                          <a:cs typeface="Times New Roman" panose="02020603050405020304" pitchFamily="18" charset="0"/>
                        </a:rPr>
                        <a:t>Number of Attributes</a:t>
                      </a:r>
                      <a:endParaRPr lang="zh-CN" sz="1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3403827"/>
                  </a:ext>
                </a:extLst>
              </a:tr>
              <a:tr h="938483">
                <a:tc>
                  <a:txBody>
                    <a:bodyPr/>
                    <a:lstStyle/>
                    <a:p>
                      <a:pPr algn="ctr">
                        <a:lnSpc>
                          <a:spcPct val="106000"/>
                        </a:lnSpc>
                        <a:spcAft>
                          <a:spcPts val="800"/>
                        </a:spcAft>
                      </a:pPr>
                      <a:r>
                        <a:rPr lang="en-US" sz="1600" u="sng" dirty="0">
                          <a:solidFill>
                            <a:srgbClr val="0563C1"/>
                          </a:solidFill>
                          <a:effectLst/>
                          <a:latin typeface="Times New Roman" panose="02020603050405020304" pitchFamily="18" charset="0"/>
                          <a:ea typeface="等线" panose="02010600030101010101" pitchFamily="2" charset="-122"/>
                          <a:cs typeface="Times New Roman" panose="02020603050405020304" pitchFamily="18" charset="0"/>
                          <a:hlinkClick r:id="rId3"/>
                        </a:rPr>
                        <a:t>http://www.bom.gov.au/climate/data/</a:t>
                      </a:r>
                      <a:r>
                        <a:rPr lang="en-US" sz="16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800"/>
                        </a:spcAft>
                      </a:pPr>
                      <a:r>
                        <a:rPr lang="en-US" sz="1600" dirty="0">
                          <a:effectLst/>
                          <a:latin typeface="Times New Roman" panose="02020603050405020304" pitchFamily="18" charset="0"/>
                          <a:ea typeface="等线" panose="02010600030101010101" pitchFamily="2" charset="-122"/>
                          <a:cs typeface="Times New Roman" panose="02020603050405020304" pitchFamily="18" charset="0"/>
                        </a:rPr>
                        <a:t>Daily weather observations during 2007 to 2018 from different locations across Australia.</a:t>
                      </a:r>
                      <a:endParaRPr lang="zh-CN" sz="1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US" sz="1600" dirty="0">
                          <a:effectLst/>
                          <a:latin typeface="Times New Roman" panose="02020603050405020304" pitchFamily="18" charset="0"/>
                          <a:ea typeface="等线" panose="02010600030101010101" pitchFamily="2" charset="-122"/>
                          <a:cs typeface="Times New Roman" panose="02020603050405020304" pitchFamily="18" charset="0"/>
                        </a:rPr>
                        <a:t>145460</a:t>
                      </a:r>
                      <a:endParaRPr lang="zh-CN" sz="1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US" sz="1600" dirty="0">
                          <a:effectLst/>
                          <a:latin typeface="Times New Roman" panose="02020603050405020304" pitchFamily="18" charset="0"/>
                          <a:ea typeface="等线" panose="02010600030101010101" pitchFamily="2" charset="-122"/>
                          <a:cs typeface="Times New Roman" panose="02020603050405020304" pitchFamily="18" charset="0"/>
                        </a:rPr>
                        <a:t>23 (including the class attribute)</a:t>
                      </a:r>
                      <a:endParaRPr lang="zh-CN" sz="1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9628542"/>
                  </a:ext>
                </a:extLst>
              </a:tr>
            </a:tbl>
          </a:graphicData>
        </a:graphic>
      </p:graphicFrame>
      <p:pic>
        <p:nvPicPr>
          <p:cNvPr id="12" name="图片 11" descr="图片包含 图形用户界面&#10;&#10;描述已自动生成">
            <a:extLst>
              <a:ext uri="{FF2B5EF4-FFF2-40B4-BE49-F238E27FC236}">
                <a16:creationId xmlns:a16="http://schemas.microsoft.com/office/drawing/2014/main" id="{AEBCD97D-9F5B-40DD-A625-FE89F228400B}"/>
              </a:ext>
            </a:extLst>
          </p:cNvPr>
          <p:cNvPicPr>
            <a:picLocks noChangeAspect="1"/>
          </p:cNvPicPr>
          <p:nvPr/>
        </p:nvPicPr>
        <p:blipFill>
          <a:blip r:embed="rId4"/>
          <a:stretch>
            <a:fillRect/>
          </a:stretch>
        </p:blipFill>
        <p:spPr>
          <a:xfrm>
            <a:off x="2339782" y="3341915"/>
            <a:ext cx="7512436" cy="1473276"/>
          </a:xfrm>
          <a:prstGeom prst="rect">
            <a:avLst/>
          </a:prstGeom>
        </p:spPr>
      </p:pic>
      <p:pic>
        <p:nvPicPr>
          <p:cNvPr id="14" name="图片 13" descr="日历&#10;&#10;中度可信度描述已自动生成">
            <a:extLst>
              <a:ext uri="{FF2B5EF4-FFF2-40B4-BE49-F238E27FC236}">
                <a16:creationId xmlns:a16="http://schemas.microsoft.com/office/drawing/2014/main" id="{5D897A29-6A9A-4B1C-94E6-5DFE74F9E1C7}"/>
              </a:ext>
            </a:extLst>
          </p:cNvPr>
          <p:cNvPicPr>
            <a:picLocks noChangeAspect="1"/>
          </p:cNvPicPr>
          <p:nvPr/>
        </p:nvPicPr>
        <p:blipFill>
          <a:blip r:embed="rId5"/>
          <a:stretch>
            <a:fillRect/>
          </a:stretch>
        </p:blipFill>
        <p:spPr>
          <a:xfrm>
            <a:off x="2339783" y="4815191"/>
            <a:ext cx="7512436" cy="1663786"/>
          </a:xfrm>
          <a:prstGeom prst="rect">
            <a:avLst/>
          </a:prstGeom>
        </p:spPr>
      </p:pic>
    </p:spTree>
    <p:extLst>
      <p:ext uri="{BB962C8B-B14F-4D97-AF65-F5344CB8AC3E}">
        <p14:creationId xmlns:p14="http://schemas.microsoft.com/office/powerpoint/2010/main" val="534676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a:extLst>
              <a:ext uri="{FF2B5EF4-FFF2-40B4-BE49-F238E27FC236}">
                <a16:creationId xmlns:a16="http://schemas.microsoft.com/office/drawing/2014/main" id="{42A02D72-5DF4-41E2-BBC3-4DD96073DE97}"/>
              </a:ext>
            </a:extLst>
          </p:cNvPr>
          <p:cNvCxnSpPr/>
          <p:nvPr/>
        </p:nvCxnSpPr>
        <p:spPr>
          <a:xfrm flipH="1">
            <a:off x="153594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sp>
        <p:nvSpPr>
          <p:cNvPr id="3"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a:extLst>
              <a:ext uri="{FF2B5EF4-FFF2-40B4-BE49-F238E27FC236}">
                <a16:creationId xmlns:a16="http://schemas.microsoft.com/office/drawing/2014/main" id="{775BBB1F-6645-4C7F-970A-622DA8F11C68}"/>
              </a:ext>
            </a:extLst>
          </p:cNvPr>
          <p:cNvSpPr txBox="1">
            <a:spLocks/>
          </p:cNvSpPr>
          <p:nvPr/>
        </p:nvSpPr>
        <p:spPr>
          <a:xfrm>
            <a:off x="3306546" y="59814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a:solidFill>
                  <a:srgbClr val="0164DC"/>
                </a:solidFill>
                <a:latin typeface="+mn-ea"/>
              </a:rPr>
              <a:t>Dataset Description</a:t>
            </a:r>
            <a:endParaRPr lang="zh-CN" altLang="en-US" sz="2800" dirty="0">
              <a:solidFill>
                <a:srgbClr val="0164DC"/>
              </a:solidFill>
              <a:latin typeface="+mn-ea"/>
            </a:endParaRPr>
          </a:p>
        </p:txBody>
      </p:sp>
      <p:cxnSp>
        <p:nvCxnSpPr>
          <p:cNvPr id="4" name="直接连接符 3" descr="e7d195523061f1c0c7fdb8e83abb5dcf03375f2c8b662a4106267E0752567F7A4243849C9E2D773FC6511ADD776D3461389E8BB5BAFBB3C937DB9AB1E09A294486DA4CCF35679A92315A5BDF0C7F02D8ECDDDB8DA3D3E41FEC13F107DB4C54FB42735742117A284071FD5AC4FAFB9FFA22D8B59F81B7CBBEA3B65ED489D755C20B4496FA1E65211F">
            <a:extLst>
              <a:ext uri="{FF2B5EF4-FFF2-40B4-BE49-F238E27FC236}">
                <a16:creationId xmlns:a16="http://schemas.microsoft.com/office/drawing/2014/main" id="{44F5024E-5422-441A-A0DE-758C85982687}"/>
              </a:ext>
            </a:extLst>
          </p:cNvPr>
          <p:cNvCxnSpPr/>
          <p:nvPr/>
        </p:nvCxnSpPr>
        <p:spPr>
          <a:xfrm>
            <a:off x="822249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graphicFrame>
        <p:nvGraphicFramePr>
          <p:cNvPr id="5" name="表格 4">
            <a:extLst>
              <a:ext uri="{FF2B5EF4-FFF2-40B4-BE49-F238E27FC236}">
                <a16:creationId xmlns:a16="http://schemas.microsoft.com/office/drawing/2014/main" id="{C16222B3-A0BC-4712-B9F7-45B498B8B31D}"/>
              </a:ext>
            </a:extLst>
          </p:cNvPr>
          <p:cNvGraphicFramePr>
            <a:graphicFrameLocks noGrp="1"/>
          </p:cNvGraphicFramePr>
          <p:nvPr>
            <p:extLst>
              <p:ext uri="{D42A27DB-BD31-4B8C-83A1-F6EECF244321}">
                <p14:modId xmlns:p14="http://schemas.microsoft.com/office/powerpoint/2010/main" val="2657580711"/>
              </p:ext>
            </p:extLst>
          </p:nvPr>
        </p:nvGraphicFramePr>
        <p:xfrm>
          <a:off x="3439264" y="1796001"/>
          <a:ext cx="5757545" cy="4627193"/>
        </p:xfrm>
        <a:graphic>
          <a:graphicData uri="http://schemas.openxmlformats.org/drawingml/2006/table">
            <a:tbl>
              <a:tblPr firstRow="1" firstCol="1" bandRow="1"/>
              <a:tblGrid>
                <a:gridCol w="1347470">
                  <a:extLst>
                    <a:ext uri="{9D8B030D-6E8A-4147-A177-3AD203B41FA5}">
                      <a16:colId xmlns:a16="http://schemas.microsoft.com/office/drawing/2014/main" val="1897400237"/>
                    </a:ext>
                  </a:extLst>
                </a:gridCol>
                <a:gridCol w="4410075">
                  <a:extLst>
                    <a:ext uri="{9D8B030D-6E8A-4147-A177-3AD203B41FA5}">
                      <a16:colId xmlns:a16="http://schemas.microsoft.com/office/drawing/2014/main" val="2519232870"/>
                    </a:ext>
                  </a:extLst>
                </a:gridCol>
              </a:tblGrid>
              <a:tr h="0">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Attribute Name</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Brief Description</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4462053"/>
                  </a:ext>
                </a:extLst>
              </a:tr>
              <a:tr h="0">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Date</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800"/>
                        </a:spcAft>
                      </a:pPr>
                      <a:r>
                        <a:rPr lang="en-US" sz="1200">
                          <a:effectLst/>
                          <a:latin typeface="Times New Roman" panose="02020603050405020304" pitchFamily="18" charset="0"/>
                          <a:ea typeface="等线" panose="02010600030101010101" pitchFamily="2" charset="-122"/>
                          <a:cs typeface="Times New Roman" panose="02020603050405020304" pitchFamily="18" charset="0"/>
                        </a:rPr>
                        <a:t>The date that the tuple belongs to.</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805339"/>
                  </a:ext>
                </a:extLst>
              </a:tr>
              <a:tr h="0">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Location</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800"/>
                        </a:spcAft>
                      </a:pPr>
                      <a:r>
                        <a:rPr lang="en-US" sz="1200">
                          <a:effectLst/>
                          <a:latin typeface="Times New Roman" panose="02020603050405020304" pitchFamily="18" charset="0"/>
                          <a:ea typeface="等线" panose="02010600030101010101" pitchFamily="2" charset="-122"/>
                          <a:cs typeface="Times New Roman" panose="02020603050405020304" pitchFamily="18" charset="0"/>
                        </a:rPr>
                        <a:t>Different areas of Australia.</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7999785"/>
                  </a:ext>
                </a:extLst>
              </a:tr>
              <a:tr h="0">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minTemp</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800"/>
                        </a:spcAft>
                      </a:pPr>
                      <a:r>
                        <a:rPr lang="en-US" sz="1200">
                          <a:effectLst/>
                          <a:latin typeface="Times New Roman" panose="02020603050405020304" pitchFamily="18" charset="0"/>
                          <a:ea typeface="等线" panose="02010600030101010101" pitchFamily="2" charset="-122"/>
                          <a:cs typeface="Times New Roman" panose="02020603050405020304" pitchFamily="18" charset="0"/>
                        </a:rPr>
                        <a:t>Minimum temperature.</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5290825"/>
                  </a:ext>
                </a:extLst>
              </a:tr>
              <a:tr h="0">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maxTemp</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800"/>
                        </a:spcAft>
                      </a:pPr>
                      <a:r>
                        <a:rPr lang="en-US" sz="1200">
                          <a:effectLst/>
                          <a:latin typeface="Times New Roman" panose="02020603050405020304" pitchFamily="18" charset="0"/>
                          <a:ea typeface="等线" panose="02010600030101010101" pitchFamily="2" charset="-122"/>
                          <a:cs typeface="Times New Roman" panose="02020603050405020304" pitchFamily="18" charset="0"/>
                        </a:rPr>
                        <a:t>Maximum temperature.</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2410760"/>
                  </a:ext>
                </a:extLst>
              </a:tr>
              <a:tr h="0">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Rainfall</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800"/>
                        </a:spcAft>
                      </a:pPr>
                      <a:r>
                        <a:rPr lang="en-US" sz="1200" dirty="0">
                          <a:effectLst/>
                          <a:latin typeface="Times New Roman" panose="02020603050405020304" pitchFamily="18" charset="0"/>
                          <a:ea typeface="等线" panose="02010600030101010101" pitchFamily="2" charset="-122"/>
                          <a:cs typeface="Times New Roman" panose="02020603050405020304" pitchFamily="18" charset="0"/>
                        </a:rPr>
                        <a:t>The amount of rainfall recorded for the day (mm).</a:t>
                      </a:r>
                      <a:endParaRPr lang="zh-CN" sz="11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3084009"/>
                  </a:ext>
                </a:extLst>
              </a:tr>
              <a:tr h="0">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Evaporation</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800"/>
                        </a:spcAft>
                      </a:pPr>
                      <a:r>
                        <a:rPr lang="en-US" sz="1200">
                          <a:effectLst/>
                          <a:latin typeface="Times New Roman" panose="02020603050405020304" pitchFamily="18" charset="0"/>
                          <a:ea typeface="等线" panose="02010600030101010101" pitchFamily="2" charset="-122"/>
                          <a:cs typeface="Times New Roman" panose="02020603050405020304" pitchFamily="18" charset="0"/>
                        </a:rPr>
                        <a:t>The amount of water evaporation.</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5568856"/>
                  </a:ext>
                </a:extLst>
              </a:tr>
              <a:tr h="0">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Sunshine</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800"/>
                        </a:spcAft>
                      </a:pPr>
                      <a:r>
                        <a:rPr lang="en-US" sz="1200">
                          <a:effectLst/>
                          <a:latin typeface="Times New Roman" panose="02020603050405020304" pitchFamily="18" charset="0"/>
                          <a:ea typeface="等线" panose="02010600030101010101" pitchFamily="2" charset="-122"/>
                          <a:cs typeface="Times New Roman" panose="02020603050405020304" pitchFamily="18" charset="0"/>
                        </a:rPr>
                        <a:t>The degree of sunshine.</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9350320"/>
                  </a:ext>
                </a:extLst>
              </a:tr>
              <a:tr h="0">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WindGustDir</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800"/>
                        </a:spcAft>
                      </a:pPr>
                      <a:r>
                        <a:rPr lang="en-US" sz="1200">
                          <a:effectLst/>
                          <a:latin typeface="Times New Roman" panose="02020603050405020304" pitchFamily="18" charset="0"/>
                          <a:ea typeface="等线" panose="02010600030101010101" pitchFamily="2" charset="-122"/>
                          <a:cs typeface="Times New Roman" panose="02020603050405020304" pitchFamily="18" charset="0"/>
                        </a:rPr>
                        <a:t>The direction of the strongest wind gust in the 24 hours to midnight.</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2911624"/>
                  </a:ext>
                </a:extLst>
              </a:tr>
              <a:tr h="0">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WindGustSpeed</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800"/>
                        </a:spcAft>
                      </a:pPr>
                      <a:r>
                        <a:rPr lang="en-US" sz="1200">
                          <a:effectLst/>
                          <a:latin typeface="Times New Roman" panose="02020603050405020304" pitchFamily="18" charset="0"/>
                          <a:ea typeface="等线" panose="02010600030101010101" pitchFamily="2" charset="-122"/>
                          <a:cs typeface="Times New Roman" panose="02020603050405020304" pitchFamily="18" charset="0"/>
                        </a:rPr>
                        <a:t>The speed of the strongest wind gust in the 24 hours to midnight.</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9819164"/>
                  </a:ext>
                </a:extLst>
              </a:tr>
              <a:tr h="0">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WindDir9am</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800"/>
                        </a:spcAft>
                      </a:pPr>
                      <a:r>
                        <a:rPr lang="en-US" sz="1100">
                          <a:effectLst/>
                          <a:latin typeface="Times New Roman" panose="02020603050405020304" pitchFamily="18" charset="0"/>
                          <a:ea typeface="等线" panose="02010600030101010101" pitchFamily="2" charset="-122"/>
                          <a:cs typeface="Times New Roman" panose="02020603050405020304" pitchFamily="18" charset="0"/>
                        </a:rPr>
                        <a:t>The direction of the strongest wind gust at 9 am.</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850400"/>
                  </a:ext>
                </a:extLst>
              </a:tr>
              <a:tr h="0">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WindDir3pm</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800"/>
                        </a:spcAft>
                      </a:pPr>
                      <a:r>
                        <a:rPr lang="en-US" sz="1100">
                          <a:effectLst/>
                          <a:latin typeface="Times New Roman" panose="02020603050405020304" pitchFamily="18" charset="0"/>
                          <a:ea typeface="等线" panose="02010600030101010101" pitchFamily="2" charset="-122"/>
                          <a:cs typeface="Times New Roman" panose="02020603050405020304" pitchFamily="18" charset="0"/>
                        </a:rPr>
                        <a:t>The direction of the strongest wind gust at 3 pm.</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8436571"/>
                  </a:ext>
                </a:extLst>
              </a:tr>
              <a:tr h="0">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WindSpeed9am</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800"/>
                        </a:spcAft>
                      </a:pPr>
                      <a:r>
                        <a:rPr lang="en-US" sz="1100">
                          <a:effectLst/>
                          <a:latin typeface="Times New Roman" panose="02020603050405020304" pitchFamily="18" charset="0"/>
                          <a:ea typeface="等线" panose="02010600030101010101" pitchFamily="2" charset="-122"/>
                          <a:cs typeface="Times New Roman" panose="02020603050405020304" pitchFamily="18" charset="0"/>
                        </a:rPr>
                        <a:t>The speed of the strongest wind gust at 9 am.</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7733930"/>
                  </a:ext>
                </a:extLst>
              </a:tr>
              <a:tr h="0">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WindSpeed3pm</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800"/>
                        </a:spcAft>
                      </a:pPr>
                      <a:r>
                        <a:rPr lang="en-US" sz="1100">
                          <a:effectLst/>
                          <a:latin typeface="Times New Roman" panose="02020603050405020304" pitchFamily="18" charset="0"/>
                          <a:ea typeface="等线" panose="02010600030101010101" pitchFamily="2" charset="-122"/>
                          <a:cs typeface="Times New Roman" panose="02020603050405020304" pitchFamily="18" charset="0"/>
                        </a:rPr>
                        <a:t>The speed of the strongest wind gust at 3 pm.</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9993394"/>
                  </a:ext>
                </a:extLst>
              </a:tr>
              <a:tr h="0">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Humidity9am</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800"/>
                        </a:spcAft>
                      </a:pPr>
                      <a:r>
                        <a:rPr lang="en-US" sz="1100">
                          <a:effectLst/>
                          <a:latin typeface="Times New Roman" panose="02020603050405020304" pitchFamily="18" charset="0"/>
                          <a:ea typeface="等线" panose="02010600030101010101" pitchFamily="2" charset="-122"/>
                          <a:cs typeface="Times New Roman" panose="02020603050405020304" pitchFamily="18" charset="0"/>
                        </a:rPr>
                        <a:t>Humidity at 9 am.</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4966113"/>
                  </a:ext>
                </a:extLst>
              </a:tr>
              <a:tr h="0">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Humidity3pm</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800"/>
                        </a:spcAft>
                      </a:pPr>
                      <a:r>
                        <a:rPr lang="en-US" sz="1100">
                          <a:effectLst/>
                          <a:latin typeface="Times New Roman" panose="02020603050405020304" pitchFamily="18" charset="0"/>
                          <a:ea typeface="等线" panose="02010600030101010101" pitchFamily="2" charset="-122"/>
                          <a:cs typeface="Times New Roman" panose="02020603050405020304" pitchFamily="18" charset="0"/>
                        </a:rPr>
                        <a:t>Humidity at 3 pm.</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4544085"/>
                  </a:ext>
                </a:extLst>
              </a:tr>
              <a:tr h="0">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Pressure9am</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800"/>
                        </a:spcAft>
                      </a:pPr>
                      <a:r>
                        <a:rPr lang="en-US" sz="1100">
                          <a:effectLst/>
                          <a:latin typeface="Times New Roman" panose="02020603050405020304" pitchFamily="18" charset="0"/>
                          <a:ea typeface="等线" panose="02010600030101010101" pitchFamily="2" charset="-122"/>
                          <a:cs typeface="Times New Roman" panose="02020603050405020304" pitchFamily="18" charset="0"/>
                        </a:rPr>
                        <a:t>Atmospheric pressure at 9 am.</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8129542"/>
                  </a:ext>
                </a:extLst>
              </a:tr>
              <a:tr h="0">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Pressure3pm</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800"/>
                        </a:spcAft>
                      </a:pPr>
                      <a:r>
                        <a:rPr lang="en-US" sz="1100">
                          <a:effectLst/>
                          <a:latin typeface="Times New Roman" panose="02020603050405020304" pitchFamily="18" charset="0"/>
                          <a:ea typeface="等线" panose="02010600030101010101" pitchFamily="2" charset="-122"/>
                          <a:cs typeface="Times New Roman" panose="02020603050405020304" pitchFamily="18" charset="0"/>
                        </a:rPr>
                        <a:t>Atmospheric pressure at 3 pm.</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3100398"/>
                  </a:ext>
                </a:extLst>
              </a:tr>
              <a:tr h="0">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Cloud9am</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800"/>
                        </a:spcAft>
                      </a:pPr>
                      <a:r>
                        <a:rPr lang="en-US" sz="1100">
                          <a:effectLst/>
                          <a:latin typeface="Times New Roman" panose="02020603050405020304" pitchFamily="18" charset="0"/>
                          <a:ea typeface="等线" panose="02010600030101010101" pitchFamily="2" charset="-122"/>
                          <a:cs typeface="Times New Roman" panose="02020603050405020304" pitchFamily="18" charset="0"/>
                        </a:rPr>
                        <a:t>Cloud level at 9 am.</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8782631"/>
                  </a:ext>
                </a:extLst>
              </a:tr>
              <a:tr h="0">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Cloud3pm</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800"/>
                        </a:spcAft>
                      </a:pPr>
                      <a:r>
                        <a:rPr lang="en-US" sz="1100">
                          <a:effectLst/>
                          <a:latin typeface="Times New Roman" panose="02020603050405020304" pitchFamily="18" charset="0"/>
                          <a:ea typeface="等线" panose="02010600030101010101" pitchFamily="2" charset="-122"/>
                          <a:cs typeface="Times New Roman" panose="02020603050405020304" pitchFamily="18" charset="0"/>
                        </a:rPr>
                        <a:t>Cloud level at 3 pm.</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1130249"/>
                  </a:ext>
                </a:extLst>
              </a:tr>
              <a:tr h="0">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Temp9am</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800"/>
                        </a:spcAft>
                      </a:pPr>
                      <a:r>
                        <a:rPr lang="en-US" sz="1100">
                          <a:effectLst/>
                          <a:latin typeface="Times New Roman" panose="02020603050405020304" pitchFamily="18" charset="0"/>
                          <a:ea typeface="等线" panose="02010600030101010101" pitchFamily="2" charset="-122"/>
                          <a:cs typeface="Times New Roman" panose="02020603050405020304" pitchFamily="18" charset="0"/>
                        </a:rPr>
                        <a:t>Temperature at 9 am.</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5703779"/>
                  </a:ext>
                </a:extLst>
              </a:tr>
              <a:tr h="0">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Temp3pm</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800"/>
                        </a:spcAft>
                      </a:pPr>
                      <a:r>
                        <a:rPr lang="en-US" sz="1100">
                          <a:effectLst/>
                          <a:latin typeface="Times New Roman" panose="02020603050405020304" pitchFamily="18" charset="0"/>
                          <a:ea typeface="等线" panose="02010600030101010101" pitchFamily="2" charset="-122"/>
                          <a:cs typeface="Times New Roman" panose="02020603050405020304" pitchFamily="18" charset="0"/>
                        </a:rPr>
                        <a:t>Temperature at 3 pm.</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3350596"/>
                  </a:ext>
                </a:extLst>
              </a:tr>
              <a:tr h="0">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RainToday</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800"/>
                        </a:spcAft>
                      </a:pPr>
                      <a:r>
                        <a:rPr lang="en-US" sz="1200">
                          <a:effectLst/>
                          <a:latin typeface="Times New Roman" panose="02020603050405020304" pitchFamily="18" charset="0"/>
                          <a:ea typeface="等线" panose="02010600030101010101" pitchFamily="2" charset="-122"/>
                          <a:cs typeface="Times New Roman" panose="02020603050405020304" pitchFamily="18" charset="0"/>
                        </a:rPr>
                        <a:t>Whether raining today.</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3093560"/>
                  </a:ext>
                </a:extLst>
              </a:tr>
              <a:tr h="0">
                <a:tc>
                  <a:txBody>
                    <a:bodyPr/>
                    <a:lstStyle/>
                    <a:p>
                      <a:pPr algn="ctr">
                        <a:lnSpc>
                          <a:spcPct val="106000"/>
                        </a:lnSpc>
                        <a:spcAft>
                          <a:spcPts val="800"/>
                        </a:spcAft>
                      </a:pPr>
                      <a:r>
                        <a:rPr lang="en-US" sz="1200" b="1" dirty="0" err="1">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RainTomorrow</a:t>
                      </a:r>
                      <a:r>
                        <a:rPr lang="en-US" sz="1200" b="1"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 (Class Attribute)</a:t>
                      </a:r>
                      <a:endParaRPr lang="zh-CN" sz="1100" dirty="0">
                        <a:solidFill>
                          <a:srgbClr val="FF0000"/>
                        </a:solidFill>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800"/>
                        </a:spcAft>
                      </a:pPr>
                      <a:r>
                        <a:rPr lang="en-US" sz="1200" dirty="0">
                          <a:solidFill>
                            <a:srgbClr val="FF0000"/>
                          </a:solidFill>
                          <a:effectLst/>
                          <a:latin typeface="Times New Roman" panose="02020603050405020304" pitchFamily="18" charset="0"/>
                          <a:ea typeface="等线" panose="02010600030101010101" pitchFamily="2" charset="-122"/>
                          <a:cs typeface="Times New Roman" panose="02020603050405020304" pitchFamily="18" charset="0"/>
                        </a:rPr>
                        <a:t>Whether raining tomorrow.</a:t>
                      </a:r>
                      <a:endParaRPr lang="zh-CN" sz="1100" dirty="0">
                        <a:solidFill>
                          <a:srgbClr val="FF0000"/>
                        </a:solidFill>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900658"/>
                  </a:ext>
                </a:extLst>
              </a:tr>
            </a:tbl>
          </a:graphicData>
        </a:graphic>
      </p:graphicFrame>
    </p:spTree>
    <p:extLst>
      <p:ext uri="{BB962C8B-B14F-4D97-AF65-F5344CB8AC3E}">
        <p14:creationId xmlns:p14="http://schemas.microsoft.com/office/powerpoint/2010/main" val="900942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a:extLst>
              <a:ext uri="{FF2B5EF4-FFF2-40B4-BE49-F238E27FC236}">
                <a16:creationId xmlns:a16="http://schemas.microsoft.com/office/drawing/2014/main" id="{559B5402-5B01-499C-920F-13C2CDAAFFD8}"/>
              </a:ext>
            </a:extLst>
          </p:cNvPr>
          <p:cNvSpPr txBox="1">
            <a:spLocks/>
          </p:cNvSpPr>
          <p:nvPr/>
        </p:nvSpPr>
        <p:spPr>
          <a:xfrm>
            <a:off x="3306546" y="59814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a:solidFill>
                  <a:srgbClr val="0164DC"/>
                </a:solidFill>
                <a:latin typeface="+mn-ea"/>
              </a:rPr>
              <a:t>Data Preprocessing</a:t>
            </a:r>
            <a:endParaRPr lang="en-US" sz="2800" dirty="0">
              <a:solidFill>
                <a:srgbClr val="0164DC"/>
              </a:solidFill>
              <a:latin typeface="+mn-ea"/>
            </a:endParaRPr>
          </a:p>
        </p:txBody>
      </p:sp>
      <p:cxnSp>
        <p:nvCxnSpPr>
          <p:cNvPr id="3" name="直接连接符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a:extLst>
              <a:ext uri="{FF2B5EF4-FFF2-40B4-BE49-F238E27FC236}">
                <a16:creationId xmlns:a16="http://schemas.microsoft.com/office/drawing/2014/main" id="{1BA014E1-998E-4DE9-89ED-FB35F408ABBC}"/>
              </a:ext>
            </a:extLst>
          </p:cNvPr>
          <p:cNvCxnSpPr/>
          <p:nvPr/>
        </p:nvCxnSpPr>
        <p:spPr>
          <a:xfrm flipH="1">
            <a:off x="153594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cxnSp>
        <p:nvCxnSpPr>
          <p:cNvPr id="4" name="直接连接符 3" descr="e7d195523061f1c0c7fdb8e83abb5dcf03375f2c8b662a4106267E0752567F7A4243849C9E2D773FC6511ADD776D3461389E8BB5BAFBB3C937DB9AB1E09A294486DA4CCF35679A92315A5BDF0C7F02D8ECDDDB8DA3D3E41FEC13F107DB4C54FB42735742117A284071FD5AC4FAFB9FFA22D8B59F81B7CBBEA3B65ED489D755C20B4496FA1E65211F">
            <a:extLst>
              <a:ext uri="{FF2B5EF4-FFF2-40B4-BE49-F238E27FC236}">
                <a16:creationId xmlns:a16="http://schemas.microsoft.com/office/drawing/2014/main" id="{F7A249A5-FA95-4A02-9C13-A4ABB118853F}"/>
              </a:ext>
            </a:extLst>
          </p:cNvPr>
          <p:cNvCxnSpPr/>
          <p:nvPr/>
        </p:nvCxnSpPr>
        <p:spPr>
          <a:xfrm>
            <a:off x="822249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2860712A-E5AB-4D07-9A1F-0E138F962D71}"/>
              </a:ext>
            </a:extLst>
          </p:cNvPr>
          <p:cNvSpPr txBox="1"/>
          <p:nvPr/>
        </p:nvSpPr>
        <p:spPr>
          <a:xfrm>
            <a:off x="1507274" y="1318365"/>
            <a:ext cx="3732691"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1.Attributes </a:t>
            </a:r>
            <a:r>
              <a:rPr lang="en-US" dirty="0">
                <a:latin typeface="Times New Roman" panose="02020603050405020304" pitchFamily="18" charset="0"/>
                <a:cs typeface="Times New Roman" panose="02020603050405020304" pitchFamily="18" charset="0"/>
              </a:rPr>
              <a:t>cannot be recognized by WEKA</a:t>
            </a:r>
          </a:p>
        </p:txBody>
      </p:sp>
      <p:pic>
        <p:nvPicPr>
          <p:cNvPr id="7" name="图片 6">
            <a:extLst>
              <a:ext uri="{FF2B5EF4-FFF2-40B4-BE49-F238E27FC236}">
                <a16:creationId xmlns:a16="http://schemas.microsoft.com/office/drawing/2014/main" id="{AE0FE942-30D3-481B-AC50-718BFC5FBBE7}"/>
              </a:ext>
            </a:extLst>
          </p:cNvPr>
          <p:cNvPicPr/>
          <p:nvPr/>
        </p:nvPicPr>
        <p:blipFill>
          <a:blip r:embed="rId2"/>
          <a:stretch>
            <a:fillRect/>
          </a:stretch>
        </p:blipFill>
        <p:spPr>
          <a:xfrm>
            <a:off x="6216096" y="1138660"/>
            <a:ext cx="3599815" cy="813115"/>
          </a:xfrm>
          <a:prstGeom prst="rect">
            <a:avLst/>
          </a:prstGeom>
        </p:spPr>
      </p:pic>
      <p:pic>
        <p:nvPicPr>
          <p:cNvPr id="9" name="图片 8">
            <a:extLst>
              <a:ext uri="{FF2B5EF4-FFF2-40B4-BE49-F238E27FC236}">
                <a16:creationId xmlns:a16="http://schemas.microsoft.com/office/drawing/2014/main" id="{B2CB0910-95B3-4010-B197-C312992AB64A}"/>
              </a:ext>
            </a:extLst>
          </p:cNvPr>
          <p:cNvPicPr/>
          <p:nvPr/>
        </p:nvPicPr>
        <p:blipFill rotWithShape="1">
          <a:blip r:embed="rId3"/>
          <a:srcRect l="3966" t="19724" r="14148"/>
          <a:stretch/>
        </p:blipFill>
        <p:spPr bwMode="auto">
          <a:xfrm>
            <a:off x="6692455" y="2066265"/>
            <a:ext cx="2879725" cy="767080"/>
          </a:xfrm>
          <a:prstGeom prst="rect">
            <a:avLst/>
          </a:prstGeom>
          <a:ln>
            <a:noFill/>
          </a:ln>
          <a:extLst>
            <a:ext uri="{53640926-AAD7-44D8-BBD7-CCE9431645EC}">
              <a14:shadowObscured xmlns:a14="http://schemas.microsoft.com/office/drawing/2010/main"/>
            </a:ext>
          </a:extLst>
        </p:spPr>
      </p:pic>
      <p:pic>
        <p:nvPicPr>
          <p:cNvPr id="10" name="图片 9">
            <a:extLst>
              <a:ext uri="{FF2B5EF4-FFF2-40B4-BE49-F238E27FC236}">
                <a16:creationId xmlns:a16="http://schemas.microsoft.com/office/drawing/2014/main" id="{E666D7C4-5F88-443B-8BF1-9B96949FA6A5}"/>
              </a:ext>
            </a:extLst>
          </p:cNvPr>
          <p:cNvPicPr/>
          <p:nvPr/>
        </p:nvPicPr>
        <p:blipFill rotWithShape="1">
          <a:blip r:embed="rId4"/>
          <a:srcRect l="2147"/>
          <a:stretch/>
        </p:blipFill>
        <p:spPr bwMode="auto">
          <a:xfrm>
            <a:off x="6699352" y="2833345"/>
            <a:ext cx="2879725" cy="975360"/>
          </a:xfrm>
          <a:prstGeom prst="rect">
            <a:avLst/>
          </a:prstGeom>
          <a:ln>
            <a:noFill/>
          </a:ln>
          <a:extLst>
            <a:ext uri="{53640926-AAD7-44D8-BBD7-CCE9431645EC}">
              <a14:shadowObscured xmlns:a14="http://schemas.microsoft.com/office/drawing/2010/main"/>
            </a:ext>
          </a:extLst>
        </p:spPr>
      </p:pic>
      <p:pic>
        <p:nvPicPr>
          <p:cNvPr id="11" name="图片 10">
            <a:extLst>
              <a:ext uri="{FF2B5EF4-FFF2-40B4-BE49-F238E27FC236}">
                <a16:creationId xmlns:a16="http://schemas.microsoft.com/office/drawing/2014/main" id="{2BFB2BF7-F8DB-4889-BF4A-ED9E23382CB0}"/>
              </a:ext>
            </a:extLst>
          </p:cNvPr>
          <p:cNvPicPr/>
          <p:nvPr/>
        </p:nvPicPr>
        <p:blipFill>
          <a:blip r:embed="rId5"/>
          <a:stretch>
            <a:fillRect/>
          </a:stretch>
        </p:blipFill>
        <p:spPr>
          <a:xfrm>
            <a:off x="6096000" y="3964349"/>
            <a:ext cx="4046839" cy="2728282"/>
          </a:xfrm>
          <a:prstGeom prst="rect">
            <a:avLst/>
          </a:prstGeom>
        </p:spPr>
      </p:pic>
      <p:sp>
        <p:nvSpPr>
          <p:cNvPr id="12" name="文本框 11">
            <a:extLst>
              <a:ext uri="{FF2B5EF4-FFF2-40B4-BE49-F238E27FC236}">
                <a16:creationId xmlns:a16="http://schemas.microsoft.com/office/drawing/2014/main" id="{8BF33C68-15DF-42FF-A76F-009A85A3D8D8}"/>
              </a:ext>
            </a:extLst>
          </p:cNvPr>
          <p:cNvSpPr txBox="1"/>
          <p:nvPr/>
        </p:nvSpPr>
        <p:spPr>
          <a:xfrm>
            <a:off x="1507275" y="2488069"/>
            <a:ext cx="3797542"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 There are many missing values(NA) in the source data</a:t>
            </a:r>
          </a:p>
        </p:txBody>
      </p:sp>
      <p:sp>
        <p:nvSpPr>
          <p:cNvPr id="14" name="文本框 13">
            <a:extLst>
              <a:ext uri="{FF2B5EF4-FFF2-40B4-BE49-F238E27FC236}">
                <a16:creationId xmlns:a16="http://schemas.microsoft.com/office/drawing/2014/main" id="{8BE28F54-A17D-4C6E-B92E-8F94E7F4E8B9}"/>
              </a:ext>
            </a:extLst>
          </p:cNvPr>
          <p:cNvSpPr txBox="1"/>
          <p:nvPr/>
        </p:nvSpPr>
        <p:spPr>
          <a:xfrm>
            <a:off x="1507275" y="3934772"/>
            <a:ext cx="352516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3. </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WEKA mistakes the </a:t>
            </a:r>
            <a:r>
              <a:rPr lang="en-US" sz="1800" b="1" dirty="0">
                <a:effectLst/>
                <a:latin typeface="Times New Roman" panose="02020603050405020304" pitchFamily="18" charset="0"/>
                <a:ea typeface="DengXian" panose="02010600030101010101" pitchFamily="2" charset="-122"/>
                <a:cs typeface="Times New Roman" panose="02020603050405020304" pitchFamily="18" charset="0"/>
              </a:rPr>
              <a:t>Could3pm</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as nominal attribute.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2872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p:nvPr/>
        </p:nvSpPr>
        <p:spPr>
          <a:xfrm>
            <a:off x="224774" y="1714215"/>
            <a:ext cx="5482119" cy="3909468"/>
          </a:xfrm>
          <a:prstGeom prst="rect">
            <a:avLst/>
          </a:prstGeom>
        </p:spPr>
        <p:txBody>
          <a:bodyPr wrap="square">
            <a:spAutoFit/>
          </a:bodyPr>
          <a:lstStyle/>
          <a:p>
            <a:pPr marL="342900" lvl="0" indent="-342900">
              <a:lnSpc>
                <a:spcPct val="106000"/>
              </a:lnSpc>
              <a:buFont typeface="+mj-lt"/>
              <a:buAutoNum type="arabicParenR"/>
            </a:pPr>
            <a:r>
              <a:rPr lang="en-US" altLang="zh-CN" sz="1800" dirty="0">
                <a:effectLst/>
                <a:latin typeface="Times New Roman" panose="02020603050405020304" pitchFamily="18" charset="0"/>
                <a:ea typeface="等线" panose="02010600030101010101" pitchFamily="2" charset="-122"/>
                <a:cs typeface="Times New Roman" panose="02020603050405020304" pitchFamily="18" charset="0"/>
              </a:rPr>
              <a:t>manually modify the “</a:t>
            </a:r>
            <a:r>
              <a:rPr lang="en-US" altLang="zh-CN" sz="1800" b="1" dirty="0">
                <a:effectLst/>
                <a:latin typeface="Times New Roman" panose="02020603050405020304" pitchFamily="18" charset="0"/>
                <a:ea typeface="等线" panose="02010600030101010101" pitchFamily="2" charset="-122"/>
                <a:cs typeface="Times New Roman" panose="02020603050405020304" pitchFamily="18" charset="0"/>
              </a:rPr>
              <a:t>string</a:t>
            </a:r>
            <a:r>
              <a:rPr lang="en-US" altLang="zh-CN" sz="1800" dirty="0">
                <a:effectLst/>
                <a:latin typeface="Times New Roman" panose="02020603050405020304" pitchFamily="18" charset="0"/>
                <a:ea typeface="等线" panose="02010600030101010101" pitchFamily="2" charset="-122"/>
                <a:cs typeface="Times New Roman" panose="02020603050405020304" pitchFamily="18" charset="0"/>
              </a:rPr>
              <a:t>” type with “</a:t>
            </a:r>
            <a:r>
              <a:rPr lang="en-US" altLang="zh-CN" sz="1800" b="1" dirty="0">
                <a:effectLst/>
                <a:latin typeface="Times New Roman" panose="02020603050405020304" pitchFamily="18" charset="0"/>
                <a:ea typeface="等线" panose="02010600030101010101" pitchFamily="2" charset="-122"/>
                <a:cs typeface="Times New Roman" panose="02020603050405020304" pitchFamily="18" charset="0"/>
              </a:rPr>
              <a:t>numeric</a:t>
            </a:r>
            <a:r>
              <a:rPr lang="en-US" altLang="zh-CN" sz="1800" dirty="0">
                <a:effectLst/>
                <a:latin typeface="Times New Roman" panose="02020603050405020304" pitchFamily="18" charset="0"/>
                <a:ea typeface="等线" panose="02010600030101010101" pitchFamily="2" charset="-122"/>
                <a:cs typeface="Times New Roman" panose="02020603050405020304" pitchFamily="18" charset="0"/>
              </a:rPr>
              <a:t>” and remove the “</a:t>
            </a:r>
            <a:r>
              <a:rPr lang="en-US" altLang="zh-CN" sz="1800" b="1" dirty="0">
                <a:effectLst/>
                <a:latin typeface="Times New Roman" panose="02020603050405020304" pitchFamily="18" charset="0"/>
                <a:ea typeface="等线" panose="02010600030101010101" pitchFamily="2" charset="-122"/>
                <a:cs typeface="Times New Roman" panose="02020603050405020304" pitchFamily="18" charset="0"/>
              </a:rPr>
              <a:t>NA</a:t>
            </a:r>
            <a:r>
              <a:rPr lang="en-US" altLang="zh-CN" sz="1800" dirty="0">
                <a:effectLst/>
                <a:latin typeface="Times New Roman" panose="02020603050405020304" pitchFamily="18" charset="0"/>
                <a:ea typeface="等线" panose="02010600030101010101" pitchFamily="2" charset="-122"/>
                <a:cs typeface="Times New Roman" panose="02020603050405020304" pitchFamily="18" charset="0"/>
              </a:rPr>
              <a:t>” in the set of nominal attributes.</a:t>
            </a:r>
          </a:p>
          <a:p>
            <a:pPr marL="342900" lvl="0" indent="-342900">
              <a:lnSpc>
                <a:spcPct val="106000"/>
              </a:lnSpc>
              <a:buFont typeface="+mj-lt"/>
              <a:buAutoNum type="arabicParenR"/>
            </a:pP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lnSpc>
                <a:spcPct val="106000"/>
              </a:lnSpc>
              <a:buFont typeface="+mj-lt"/>
              <a:buAutoNum type="arabicParenR"/>
            </a:pPr>
            <a:r>
              <a:rPr lang="en-US" altLang="zh-CN" sz="1800" dirty="0">
                <a:effectLst/>
                <a:latin typeface="Times New Roman" panose="02020603050405020304" pitchFamily="18" charset="0"/>
                <a:ea typeface="等线" panose="02010600030101010101" pitchFamily="2" charset="-122"/>
                <a:cs typeface="Times New Roman" panose="02020603050405020304" pitchFamily="18" charset="0"/>
              </a:rPr>
              <a:t>Replace all the “</a:t>
            </a:r>
            <a:r>
              <a:rPr lang="en-US" altLang="zh-CN" sz="1800" b="1" dirty="0">
                <a:effectLst/>
                <a:latin typeface="Times New Roman" panose="02020603050405020304" pitchFamily="18" charset="0"/>
                <a:ea typeface="等线" panose="02010600030101010101" pitchFamily="2" charset="-122"/>
                <a:cs typeface="Times New Roman" panose="02020603050405020304" pitchFamily="18" charset="0"/>
              </a:rPr>
              <a:t>NA</a:t>
            </a:r>
            <a:r>
              <a:rPr lang="en-US" altLang="zh-CN" sz="1800" dirty="0">
                <a:effectLst/>
                <a:latin typeface="Times New Roman" panose="02020603050405020304" pitchFamily="18" charset="0"/>
                <a:ea typeface="等线" panose="02010600030101010101" pitchFamily="2" charset="-122"/>
                <a:cs typeface="Times New Roman" panose="02020603050405020304" pitchFamily="18" charset="0"/>
              </a:rPr>
              <a:t>” in tuples with “</a:t>
            </a:r>
            <a:r>
              <a:rPr lang="en-US" altLang="zh-CN" sz="1800" b="1" dirty="0">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等线" panose="02010600030101010101" pitchFamily="2" charset="-122"/>
                <a:cs typeface="Times New Roman" panose="02020603050405020304" pitchFamily="18" charset="0"/>
              </a:rPr>
              <a:t>”, which is the standard representation of missing values in WEKA.</a:t>
            </a: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lnSpc>
                <a:spcPct val="106000"/>
              </a:lnSpc>
              <a:spcAft>
                <a:spcPts val="800"/>
              </a:spcAft>
              <a:buFont typeface="+mj-lt"/>
              <a:buAutoNum type="arabicParenR"/>
            </a:pPr>
            <a:endParaRPr lang="en-US" altLang="zh-CN" sz="1800" dirty="0">
              <a:effectLst/>
              <a:latin typeface="Times New Roman" panose="02020603050405020304" pitchFamily="18" charset="0"/>
              <a:ea typeface="等线" panose="02010600030101010101" pitchFamily="2" charset="-122"/>
              <a:cs typeface="Times New Roman" panose="02020603050405020304" pitchFamily="18" charset="0"/>
            </a:endParaRPr>
          </a:p>
          <a:p>
            <a:pPr marL="342900" lvl="0" indent="-342900">
              <a:lnSpc>
                <a:spcPct val="106000"/>
              </a:lnSpc>
              <a:spcAft>
                <a:spcPts val="800"/>
              </a:spcAft>
              <a:buFont typeface="+mj-lt"/>
              <a:buAutoNum type="arabicParenR"/>
            </a:pPr>
            <a:r>
              <a:rPr lang="en-US" altLang="zh-CN" sz="1800" dirty="0">
                <a:effectLst/>
                <a:latin typeface="Times New Roman" panose="02020603050405020304" pitchFamily="18" charset="0"/>
                <a:ea typeface="等线" panose="02010600030101010101" pitchFamily="2" charset="-122"/>
                <a:cs typeface="Times New Roman" panose="02020603050405020304" pitchFamily="18" charset="0"/>
              </a:rPr>
              <a:t>Modify the type of </a:t>
            </a:r>
            <a:r>
              <a:rPr lang="en-US" altLang="zh-CN" sz="1800" b="1" dirty="0">
                <a:effectLst/>
                <a:latin typeface="Times New Roman" panose="02020603050405020304" pitchFamily="18" charset="0"/>
                <a:ea typeface="等线" panose="02010600030101010101" pitchFamily="2" charset="-122"/>
                <a:cs typeface="Times New Roman" panose="02020603050405020304" pitchFamily="18" charset="0"/>
              </a:rPr>
              <a:t>Could3pm </a:t>
            </a:r>
            <a:r>
              <a:rPr lang="en-US" altLang="zh-CN" sz="1800" dirty="0">
                <a:effectLst/>
                <a:latin typeface="Times New Roman" panose="02020603050405020304" pitchFamily="18" charset="0"/>
                <a:ea typeface="等线" panose="02010600030101010101" pitchFamily="2" charset="-122"/>
                <a:cs typeface="Times New Roman" panose="02020603050405020304" pitchFamily="18" charset="0"/>
              </a:rPr>
              <a:t>from “</a:t>
            </a:r>
            <a:r>
              <a:rPr lang="en-US" altLang="zh-CN" sz="1800" b="1" dirty="0">
                <a:effectLst/>
                <a:latin typeface="Times New Roman" panose="02020603050405020304" pitchFamily="18" charset="0"/>
                <a:ea typeface="等线" panose="02010600030101010101" pitchFamily="2" charset="-122"/>
                <a:cs typeface="Times New Roman" panose="02020603050405020304" pitchFamily="18" charset="0"/>
              </a:rPr>
              <a:t>nominal</a:t>
            </a:r>
            <a:r>
              <a:rPr lang="en-US" altLang="zh-CN" sz="1800" dirty="0">
                <a:effectLst/>
                <a:latin typeface="Times New Roman" panose="02020603050405020304" pitchFamily="18" charset="0"/>
                <a:ea typeface="等线" panose="02010600030101010101" pitchFamily="2" charset="-122"/>
                <a:cs typeface="Times New Roman" panose="02020603050405020304" pitchFamily="18" charset="0"/>
              </a:rPr>
              <a:t>” to “</a:t>
            </a:r>
            <a:r>
              <a:rPr lang="en-US" altLang="zh-CN" sz="1800" b="1" dirty="0">
                <a:effectLst/>
                <a:latin typeface="Times New Roman" panose="02020603050405020304" pitchFamily="18" charset="0"/>
                <a:ea typeface="等线" panose="02010600030101010101" pitchFamily="2" charset="-122"/>
                <a:cs typeface="Times New Roman" panose="02020603050405020304" pitchFamily="18" charset="0"/>
              </a:rPr>
              <a:t>numeric</a:t>
            </a:r>
            <a:r>
              <a:rPr lang="en-US" altLang="zh-CN" sz="1800" dirty="0">
                <a:effectLst/>
                <a:latin typeface="Times New Roman" panose="02020603050405020304" pitchFamily="18" charset="0"/>
                <a:ea typeface="等线" panose="02010600030101010101" pitchFamily="2" charset="-122"/>
                <a:cs typeface="Times New Roman" panose="02020603050405020304" pitchFamily="18" charset="0"/>
              </a:rPr>
              <a:t>”.</a:t>
            </a:r>
          </a:p>
          <a:p>
            <a:pPr marL="342900" lvl="0" indent="-342900">
              <a:lnSpc>
                <a:spcPct val="106000"/>
              </a:lnSpc>
              <a:spcAft>
                <a:spcPts val="800"/>
              </a:spcAft>
              <a:buFont typeface="+mj-lt"/>
              <a:buAutoNum type="arabicParenR"/>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marL="342900" lvl="0" indent="-342900">
              <a:lnSpc>
                <a:spcPct val="106000"/>
              </a:lnSpc>
              <a:spcAft>
                <a:spcPts val="800"/>
              </a:spcAft>
              <a:buFont typeface="+mj-lt"/>
              <a:buAutoNum type="arabicParenR"/>
            </a:pPr>
            <a:r>
              <a:rPr lang="en-US" altLang="zh-CN" dirty="0">
                <a:latin typeface="Times New Roman" panose="02020603050405020304" pitchFamily="18" charset="0"/>
                <a:ea typeface="等线" panose="02010600030101010101" pitchFamily="2" charset="-122"/>
              </a:rPr>
              <a:t>R</a:t>
            </a:r>
            <a:r>
              <a:rPr lang="en-US" altLang="zh-CN" sz="1800" dirty="0">
                <a:effectLst/>
                <a:latin typeface="Times New Roman" panose="02020603050405020304" pitchFamily="18" charset="0"/>
                <a:ea typeface="等线" panose="02010600030101010101" pitchFamily="2" charset="-122"/>
              </a:rPr>
              <a:t>eplace all the missing values using the method “</a:t>
            </a:r>
            <a:r>
              <a:rPr lang="en-US" altLang="zh-CN" sz="1800" b="1" dirty="0" err="1">
                <a:effectLst/>
                <a:latin typeface="Times New Roman" panose="02020603050405020304" pitchFamily="18" charset="0"/>
                <a:ea typeface="等线" panose="02010600030101010101" pitchFamily="2" charset="-122"/>
              </a:rPr>
              <a:t>weka.filters.unsupervised.attribute.ReplaceMissingValues</a:t>
            </a:r>
            <a:r>
              <a:rPr lang="en-US" altLang="zh-CN" sz="1800" dirty="0">
                <a:effectLst/>
                <a:latin typeface="Times New Roman" panose="02020603050405020304" pitchFamily="18" charset="0"/>
                <a:ea typeface="等线" panose="02010600030101010101" pitchFamily="2" charset="-122"/>
              </a:rPr>
              <a:t>”</a:t>
            </a:r>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2" name="e7d195523061f1c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hidden="1"/>
          <p:cNvSpPr txBox="1"/>
          <p:nvPr/>
        </p:nvSpPr>
        <p:spPr>
          <a:xfrm>
            <a:off x="-355600" y="1803400"/>
            <a:ext cx="1016000" cy="1016000"/>
          </a:xfrm>
          <a:prstGeom prst="rect">
            <a:avLst/>
          </a:prstGeom>
          <a:noFill/>
        </p:spPr>
        <p:txBody>
          <a:bodyPr vert="wordArtVert" rtlCol="0">
            <a:spAutoFit/>
          </a:bodyPr>
          <a:lstStyle/>
          <a:p>
            <a:r>
              <a:rPr lang="en-US" altLang="zh-CN" sz="100"/>
              <a:t>e7d195523061f1c0c7fdb8e83abb5dcf03375f2c8b662a4106267E0752567F7A4243849C9E2D773FC6511ADD776D3461389E8BB5BAFBB3C937DB9AB1E09A294486DA4CCF35679A92315A5BDF0C7F02D8ECDDDB8DA3D3E41FEC13F107DB4C54FB42735742117A284071FD5AC4FAFB9FFA22D8B59F81B7CBBEA3B65ED489D755C20B4496FA1E65211F</a:t>
            </a:r>
            <a:endParaRPr lang="zh-CN" altLang="en-US" sz="100"/>
          </a:p>
        </p:txBody>
      </p:sp>
      <p:cxnSp>
        <p:nvCxnSpPr>
          <p:cNvPr id="12" name="直接连接符 1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a:extLst>
              <a:ext uri="{FF2B5EF4-FFF2-40B4-BE49-F238E27FC236}">
                <a16:creationId xmlns:a16="http://schemas.microsoft.com/office/drawing/2014/main" id="{35DFAE3C-13EB-400E-985B-0B7AD1C7CF7D}"/>
              </a:ext>
            </a:extLst>
          </p:cNvPr>
          <p:cNvCxnSpPr/>
          <p:nvPr/>
        </p:nvCxnSpPr>
        <p:spPr>
          <a:xfrm flipH="1">
            <a:off x="153594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sp>
        <p:nvSpPr>
          <p:cNvPr id="13"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a:extLst>
              <a:ext uri="{FF2B5EF4-FFF2-40B4-BE49-F238E27FC236}">
                <a16:creationId xmlns:a16="http://schemas.microsoft.com/office/drawing/2014/main" id="{D5A95F0D-7A2B-484F-B708-0DBDDBDF485D}"/>
              </a:ext>
            </a:extLst>
          </p:cNvPr>
          <p:cNvSpPr txBox="1">
            <a:spLocks/>
          </p:cNvSpPr>
          <p:nvPr/>
        </p:nvSpPr>
        <p:spPr>
          <a:xfrm>
            <a:off x="3306546" y="59814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a:solidFill>
                  <a:srgbClr val="0164DC"/>
                </a:solidFill>
                <a:latin typeface="+mn-ea"/>
              </a:rPr>
              <a:t>Data Preprocessing</a:t>
            </a:r>
            <a:endParaRPr lang="en-US" sz="2800" dirty="0">
              <a:solidFill>
                <a:srgbClr val="0164DC"/>
              </a:solidFill>
              <a:latin typeface="+mn-ea"/>
            </a:endParaRPr>
          </a:p>
        </p:txBody>
      </p:sp>
      <p:cxnSp>
        <p:nvCxnSpPr>
          <p:cNvPr id="15" name="直接连接符 14" descr="e7d195523061f1c0c7fdb8e83abb5dcf03375f2c8b662a4106267E0752567F7A4243849C9E2D773FC6511ADD776D3461389E8BB5BAFBB3C937DB9AB1E09A294486DA4CCF35679A92315A5BDF0C7F02D8ECDDDB8DA3D3E41FEC13F107DB4C54FB42735742117A284071FD5AC4FAFB9FFA22D8B59F81B7CBBEA3B65ED489D755C20B4496FA1E65211F">
            <a:extLst>
              <a:ext uri="{FF2B5EF4-FFF2-40B4-BE49-F238E27FC236}">
                <a16:creationId xmlns:a16="http://schemas.microsoft.com/office/drawing/2014/main" id="{46F9E92E-F497-46AB-BCBC-7FFCD4BBD77C}"/>
              </a:ext>
            </a:extLst>
          </p:cNvPr>
          <p:cNvCxnSpPr/>
          <p:nvPr/>
        </p:nvCxnSpPr>
        <p:spPr>
          <a:xfrm>
            <a:off x="822249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AD0E5CD2-032B-43AC-AE70-62309E270393}"/>
              </a:ext>
            </a:extLst>
          </p:cNvPr>
          <p:cNvPicPr/>
          <p:nvPr/>
        </p:nvPicPr>
        <p:blipFill>
          <a:blip r:embed="rId3"/>
          <a:stretch>
            <a:fillRect/>
          </a:stretch>
        </p:blipFill>
        <p:spPr>
          <a:xfrm>
            <a:off x="6485109" y="1094574"/>
            <a:ext cx="2339975" cy="2392680"/>
          </a:xfrm>
          <a:prstGeom prst="rect">
            <a:avLst/>
          </a:prstGeom>
        </p:spPr>
      </p:pic>
      <p:pic>
        <p:nvPicPr>
          <p:cNvPr id="17" name="图片 16">
            <a:extLst>
              <a:ext uri="{FF2B5EF4-FFF2-40B4-BE49-F238E27FC236}">
                <a16:creationId xmlns:a16="http://schemas.microsoft.com/office/drawing/2014/main" id="{04AF00C9-E625-4F58-AB1A-7BF7C682FEBF}"/>
              </a:ext>
            </a:extLst>
          </p:cNvPr>
          <p:cNvPicPr/>
          <p:nvPr/>
        </p:nvPicPr>
        <p:blipFill>
          <a:blip r:embed="rId4"/>
          <a:stretch>
            <a:fillRect/>
          </a:stretch>
        </p:blipFill>
        <p:spPr>
          <a:xfrm>
            <a:off x="9194616" y="1024170"/>
            <a:ext cx="1831739" cy="1305209"/>
          </a:xfrm>
          <a:prstGeom prst="rect">
            <a:avLst/>
          </a:prstGeom>
        </p:spPr>
      </p:pic>
      <p:pic>
        <p:nvPicPr>
          <p:cNvPr id="18" name="图片 17">
            <a:extLst>
              <a:ext uri="{FF2B5EF4-FFF2-40B4-BE49-F238E27FC236}">
                <a16:creationId xmlns:a16="http://schemas.microsoft.com/office/drawing/2014/main" id="{A483ED90-6064-4DB8-BCF5-6EE992315B34}"/>
              </a:ext>
            </a:extLst>
          </p:cNvPr>
          <p:cNvPicPr/>
          <p:nvPr/>
        </p:nvPicPr>
        <p:blipFill>
          <a:blip r:embed="rId5"/>
          <a:stretch>
            <a:fillRect/>
          </a:stretch>
        </p:blipFill>
        <p:spPr>
          <a:xfrm>
            <a:off x="7155911" y="3743317"/>
            <a:ext cx="3512089" cy="1356227"/>
          </a:xfrm>
          <a:prstGeom prst="rect">
            <a:avLst/>
          </a:prstGeom>
        </p:spPr>
      </p:pic>
      <p:pic>
        <p:nvPicPr>
          <p:cNvPr id="19" name="图片 18">
            <a:extLst>
              <a:ext uri="{FF2B5EF4-FFF2-40B4-BE49-F238E27FC236}">
                <a16:creationId xmlns:a16="http://schemas.microsoft.com/office/drawing/2014/main" id="{3965BF73-F539-46BE-BC23-011FD08065FC}"/>
              </a:ext>
            </a:extLst>
          </p:cNvPr>
          <p:cNvPicPr/>
          <p:nvPr/>
        </p:nvPicPr>
        <p:blipFill>
          <a:blip r:embed="rId6"/>
          <a:stretch>
            <a:fillRect/>
          </a:stretch>
        </p:blipFill>
        <p:spPr>
          <a:xfrm>
            <a:off x="6418544" y="5180355"/>
            <a:ext cx="5295265" cy="1079500"/>
          </a:xfrm>
          <a:prstGeom prst="rect">
            <a:avLst/>
          </a:prstGeom>
        </p:spPr>
      </p:pic>
    </p:spTree>
    <p:extLst>
      <p:ext uri="{BB962C8B-B14F-4D97-AF65-F5344CB8AC3E}">
        <p14:creationId xmlns:p14="http://schemas.microsoft.com/office/powerpoint/2010/main" val="283906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9" name="直接连接符 88"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cxnSp>
        <p:nvCxnSpPr>
          <p:cNvPr id="90" name="直接连接符 89"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sp>
        <p:nvSpPr>
          <p:cNvPr id="92"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59814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a:solidFill>
                  <a:srgbClr val="0164DC"/>
                </a:solidFill>
                <a:latin typeface="+mn-ea"/>
              </a:rPr>
              <a:t>Attributes and Algorithms</a:t>
            </a:r>
            <a:endParaRPr lang="zh-CN" altLang="en-US" sz="2800" dirty="0">
              <a:solidFill>
                <a:srgbClr val="0164DC"/>
              </a:solidFill>
              <a:latin typeface="+mn-ea"/>
            </a:endParaRPr>
          </a:p>
        </p:txBody>
      </p:sp>
      <p:sp>
        <p:nvSpPr>
          <p:cNvPr id="2" name="e7d195523061f1c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hidden="1"/>
          <p:cNvSpPr txBox="1"/>
          <p:nvPr/>
        </p:nvSpPr>
        <p:spPr>
          <a:xfrm>
            <a:off x="-355600" y="1803400"/>
            <a:ext cx="1016000" cy="1016000"/>
          </a:xfrm>
          <a:prstGeom prst="rect">
            <a:avLst/>
          </a:prstGeom>
          <a:noFill/>
        </p:spPr>
        <p:txBody>
          <a:bodyPr vert="wordArtVert" rtlCol="0">
            <a:spAutoFit/>
          </a:bodyPr>
          <a:lstStyle/>
          <a:p>
            <a:r>
              <a:rPr lang="en-US" altLang="zh-CN" sz="100"/>
              <a:t>e7d195523061f1c0c7fdb8e83abb5dcf03375f2c8b662a4106267E0752567F7A4243849C9E2D773FC6511ADD776D3461389E8BB5BAFBB3C937DB9AB1E09A294486DA4CCF35679A92315A5BDF0C7F02D8ECDDDB8DA3D3E41FEC13F107DB4C54FB42735742117A284071FD5AC4FAFB9FFA22D8B59F81B7CBBEA3B65ED489D755C20B4496FA1E65211F</a:t>
            </a:r>
            <a:endParaRPr lang="zh-CN" altLang="en-US" sz="100"/>
          </a:p>
        </p:txBody>
      </p:sp>
      <p:pic>
        <p:nvPicPr>
          <p:cNvPr id="5" name="图片 4">
            <a:extLst>
              <a:ext uri="{FF2B5EF4-FFF2-40B4-BE49-F238E27FC236}">
                <a16:creationId xmlns:a16="http://schemas.microsoft.com/office/drawing/2014/main" id="{22AC12C9-CD49-41F2-AD3C-E7CED1A839FB}"/>
              </a:ext>
            </a:extLst>
          </p:cNvPr>
          <p:cNvPicPr>
            <a:picLocks noChangeAspect="1"/>
          </p:cNvPicPr>
          <p:nvPr/>
        </p:nvPicPr>
        <p:blipFill>
          <a:blip r:embed="rId2"/>
          <a:stretch>
            <a:fillRect/>
          </a:stretch>
        </p:blipFill>
        <p:spPr>
          <a:xfrm>
            <a:off x="2758698" y="1024170"/>
            <a:ext cx="5760000" cy="1825291"/>
          </a:xfrm>
          <a:prstGeom prst="rect">
            <a:avLst/>
          </a:prstGeom>
        </p:spPr>
      </p:pic>
      <p:sp>
        <p:nvSpPr>
          <p:cNvPr id="3" name="文本框 2">
            <a:extLst>
              <a:ext uri="{FF2B5EF4-FFF2-40B4-BE49-F238E27FC236}">
                <a16:creationId xmlns:a16="http://schemas.microsoft.com/office/drawing/2014/main" id="{73E450BA-A12C-408C-9E18-23054A8864F0}"/>
              </a:ext>
            </a:extLst>
          </p:cNvPr>
          <p:cNvSpPr txBox="1"/>
          <p:nvPr/>
        </p:nvSpPr>
        <p:spPr>
          <a:xfrm>
            <a:off x="1621277" y="3119336"/>
            <a:ext cx="8936475" cy="3139321"/>
          </a:xfrm>
          <a:prstGeom prst="rect">
            <a:avLst/>
          </a:prstGeom>
          <a:noFill/>
        </p:spPr>
        <p:txBody>
          <a:bodyPr wrap="square" rtlCol="0">
            <a:spAutoFit/>
          </a:bodyPr>
          <a:lstStyle/>
          <a:p>
            <a:r>
              <a:rPr lang="en-US" dirty="0">
                <a:solidFill>
                  <a:srgbClr val="FFC000"/>
                </a:solidFill>
                <a:latin typeface="Times New Roman" panose="02020603050405020304" pitchFamily="18" charset="0"/>
                <a:cs typeface="Times New Roman" panose="02020603050405020304" pitchFamily="18" charset="0"/>
              </a:rPr>
              <a:t>J48 algorithm: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an algorithm to generate a decision tree and it can manage numerical values, large data quantities, and datasets with missing values.</a:t>
            </a:r>
          </a:p>
          <a:p>
            <a:r>
              <a:rPr lang="en-US" dirty="0">
                <a:solidFill>
                  <a:srgbClr val="C00000"/>
                </a:solidFill>
                <a:latin typeface="Times New Roman" panose="02020603050405020304" pitchFamily="18" charset="0"/>
                <a:cs typeface="Times New Roman" panose="02020603050405020304" pitchFamily="18" charset="0"/>
              </a:rPr>
              <a:t>Random forest:</a:t>
            </a:r>
          </a:p>
          <a:p>
            <a:r>
              <a:rPr lang="en-US" dirty="0">
                <a:latin typeface="Times New Roman" panose="02020603050405020304" pitchFamily="18" charset="0"/>
                <a:cs typeface="Times New Roman" panose="02020603050405020304" pitchFamily="18" charset="0"/>
              </a:rPr>
              <a:t>	the classification process uses more than one “tree”. Each tree produces a classifier, and these classifiers vote to determine the algorithm that gets the most votes. This classification algorithm is then used to classify the dataset.</a:t>
            </a:r>
          </a:p>
          <a:p>
            <a:r>
              <a:rPr lang="en-US" dirty="0">
                <a:solidFill>
                  <a:srgbClr val="002060"/>
                </a:solidFill>
                <a:latin typeface="Times New Roman" panose="02020603050405020304" pitchFamily="18" charset="0"/>
                <a:cs typeface="Times New Roman" panose="02020603050405020304" pitchFamily="18" charset="0"/>
              </a:rPr>
              <a:t>Naive Bayes:</a:t>
            </a:r>
          </a:p>
          <a:p>
            <a:r>
              <a:rPr lang="en-US" dirty="0">
                <a:latin typeface="Times New Roman" panose="02020603050405020304" pitchFamily="18" charset="0"/>
                <a:cs typeface="Times New Roman" panose="02020603050405020304" pitchFamily="18" charset="0"/>
              </a:rPr>
              <a:t>	based on the Bayesian theorem and operates on conditional probability, it is a powerful algorithm for predictive modeling. Additionally, the Naive Bayes classifier works quite well concerning real-world situations.</a:t>
            </a:r>
          </a:p>
        </p:txBody>
      </p:sp>
    </p:spTree>
    <p:extLst>
      <p:ext uri="{BB962C8B-B14F-4D97-AF65-F5344CB8AC3E}">
        <p14:creationId xmlns:p14="http://schemas.microsoft.com/office/powerpoint/2010/main" val="1172515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a:extLst>
              <a:ext uri="{FF2B5EF4-FFF2-40B4-BE49-F238E27FC236}">
                <a16:creationId xmlns:a16="http://schemas.microsoft.com/office/drawing/2014/main" id="{A476E669-FB63-4158-AF77-8D532EC9EA32}"/>
              </a:ext>
            </a:extLst>
          </p:cNvPr>
          <p:cNvCxnSpPr/>
          <p:nvPr/>
        </p:nvCxnSpPr>
        <p:spPr>
          <a:xfrm flipH="1">
            <a:off x="153594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sp>
        <p:nvSpPr>
          <p:cNvPr id="3"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a:extLst>
              <a:ext uri="{FF2B5EF4-FFF2-40B4-BE49-F238E27FC236}">
                <a16:creationId xmlns:a16="http://schemas.microsoft.com/office/drawing/2014/main" id="{5488A35B-35D8-4CB5-B48B-14815449C6EB}"/>
              </a:ext>
            </a:extLst>
          </p:cNvPr>
          <p:cNvSpPr txBox="1">
            <a:spLocks/>
          </p:cNvSpPr>
          <p:nvPr/>
        </p:nvSpPr>
        <p:spPr>
          <a:xfrm>
            <a:off x="3306546" y="59814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a:solidFill>
                  <a:srgbClr val="0164DC"/>
                </a:solidFill>
                <a:latin typeface="+mn-ea"/>
              </a:rPr>
              <a:t>Description</a:t>
            </a:r>
            <a:r>
              <a:rPr lang="zh-CN" altLang="en-US" sz="2800" dirty="0">
                <a:solidFill>
                  <a:srgbClr val="0164DC"/>
                </a:solidFill>
                <a:latin typeface="+mn-ea"/>
              </a:rPr>
              <a:t> </a:t>
            </a:r>
            <a:r>
              <a:rPr lang="en-US" altLang="zh-CN" sz="2800" dirty="0">
                <a:solidFill>
                  <a:srgbClr val="0164DC"/>
                </a:solidFill>
                <a:latin typeface="+mn-ea"/>
              </a:rPr>
              <a:t>of Procedure</a:t>
            </a:r>
            <a:r>
              <a:rPr lang="zh-CN" altLang="en-US" sz="2800" dirty="0">
                <a:solidFill>
                  <a:srgbClr val="0164DC"/>
                </a:solidFill>
                <a:latin typeface="+mn-ea"/>
              </a:rPr>
              <a:t> </a:t>
            </a:r>
          </a:p>
        </p:txBody>
      </p:sp>
      <p:cxnSp>
        <p:nvCxnSpPr>
          <p:cNvPr id="4" name="直接连接符 3" descr="e7d195523061f1c0c7fdb8e83abb5dcf03375f2c8b662a4106267E0752567F7A4243849C9E2D773FC6511ADD776D3461389E8BB5BAFBB3C937DB9AB1E09A294486DA4CCF35679A92315A5BDF0C7F02D8ECDDDB8DA3D3E41FEC13F107DB4C54FB42735742117A284071FD5AC4FAFB9FFA22D8B59F81B7CBBEA3B65ED489D755C20B4496FA1E65211F">
            <a:extLst>
              <a:ext uri="{FF2B5EF4-FFF2-40B4-BE49-F238E27FC236}">
                <a16:creationId xmlns:a16="http://schemas.microsoft.com/office/drawing/2014/main" id="{C2637E89-8922-4E79-8D16-C8F918D8F39E}"/>
              </a:ext>
            </a:extLst>
          </p:cNvPr>
          <p:cNvCxnSpPr/>
          <p:nvPr/>
        </p:nvCxnSpPr>
        <p:spPr>
          <a:xfrm>
            <a:off x="822249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graphicFrame>
        <p:nvGraphicFramePr>
          <p:cNvPr id="5" name="表格 4">
            <a:extLst>
              <a:ext uri="{FF2B5EF4-FFF2-40B4-BE49-F238E27FC236}">
                <a16:creationId xmlns:a16="http://schemas.microsoft.com/office/drawing/2014/main" id="{D6323F55-C772-4D13-9CA0-6C71BBEB453F}"/>
              </a:ext>
            </a:extLst>
          </p:cNvPr>
          <p:cNvGraphicFramePr>
            <a:graphicFrameLocks noGrp="1"/>
          </p:cNvGraphicFramePr>
          <p:nvPr>
            <p:extLst>
              <p:ext uri="{D42A27DB-BD31-4B8C-83A1-F6EECF244321}">
                <p14:modId xmlns:p14="http://schemas.microsoft.com/office/powerpoint/2010/main" val="2580361474"/>
              </p:ext>
            </p:extLst>
          </p:nvPr>
        </p:nvGraphicFramePr>
        <p:xfrm>
          <a:off x="2521896" y="1476562"/>
          <a:ext cx="6297930" cy="1147412"/>
        </p:xfrm>
        <a:graphic>
          <a:graphicData uri="http://schemas.openxmlformats.org/drawingml/2006/table">
            <a:tbl>
              <a:tblPr firstRow="1" firstCol="1" bandRow="1"/>
              <a:tblGrid>
                <a:gridCol w="1167130">
                  <a:extLst>
                    <a:ext uri="{9D8B030D-6E8A-4147-A177-3AD203B41FA5}">
                      <a16:colId xmlns:a16="http://schemas.microsoft.com/office/drawing/2014/main" val="406251101"/>
                    </a:ext>
                  </a:extLst>
                </a:gridCol>
                <a:gridCol w="1350010">
                  <a:extLst>
                    <a:ext uri="{9D8B030D-6E8A-4147-A177-3AD203B41FA5}">
                      <a16:colId xmlns:a16="http://schemas.microsoft.com/office/drawing/2014/main" val="3702601569"/>
                    </a:ext>
                  </a:extLst>
                </a:gridCol>
                <a:gridCol w="1890395">
                  <a:extLst>
                    <a:ext uri="{9D8B030D-6E8A-4147-A177-3AD203B41FA5}">
                      <a16:colId xmlns:a16="http://schemas.microsoft.com/office/drawing/2014/main" val="561631962"/>
                    </a:ext>
                  </a:extLst>
                </a:gridCol>
                <a:gridCol w="1890395">
                  <a:extLst>
                    <a:ext uri="{9D8B030D-6E8A-4147-A177-3AD203B41FA5}">
                      <a16:colId xmlns:a16="http://schemas.microsoft.com/office/drawing/2014/main" val="999778130"/>
                    </a:ext>
                  </a:extLst>
                </a:gridCol>
              </a:tblGrid>
              <a:tr h="286853">
                <a:tc>
                  <a:txBody>
                    <a:bodyPr/>
                    <a:lstStyle/>
                    <a:p>
                      <a:pPr algn="ctr">
                        <a:lnSpc>
                          <a:spcPct val="106000"/>
                        </a:lnSpc>
                        <a:spcAft>
                          <a:spcPts val="800"/>
                        </a:spcAft>
                      </a:pPr>
                      <a:r>
                        <a:rPr lang="en-US" sz="1200" b="1" dirty="0">
                          <a:effectLst/>
                          <a:latin typeface="Times New Roman" panose="02020603050405020304" pitchFamily="18" charset="0"/>
                          <a:ea typeface="等线" panose="02010600030101010101" pitchFamily="2" charset="-122"/>
                          <a:cs typeface="Times New Roman" panose="02020603050405020304" pitchFamily="18" charset="0"/>
                        </a:rPr>
                        <a:t>Data Set Name</a:t>
                      </a:r>
                      <a:endParaRPr lang="zh-CN" sz="11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Number of tuples</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Number of negative tuples</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Number of positive tuples</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863483"/>
                  </a:ext>
                </a:extLst>
              </a:tr>
              <a:tr h="286853">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Total Set</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US" sz="1200" dirty="0">
                          <a:effectLst/>
                          <a:latin typeface="Times New Roman" panose="02020603050405020304" pitchFamily="18" charset="0"/>
                          <a:ea typeface="等线" panose="02010600030101010101" pitchFamily="2" charset="-122"/>
                          <a:cs typeface="Times New Roman" panose="02020603050405020304" pitchFamily="18" charset="0"/>
                        </a:rPr>
                        <a:t>142193</a:t>
                      </a:r>
                      <a:endParaRPr lang="zh-CN" sz="11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US" sz="1200">
                          <a:effectLst/>
                          <a:latin typeface="Times New Roman" panose="02020603050405020304" pitchFamily="18" charset="0"/>
                          <a:ea typeface="等线" panose="02010600030101010101" pitchFamily="2" charset="-122"/>
                          <a:cs typeface="Times New Roman" panose="02020603050405020304" pitchFamily="18" charset="0"/>
                        </a:rPr>
                        <a:t>110316</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US" sz="1200">
                          <a:effectLst/>
                          <a:latin typeface="Times New Roman" panose="02020603050405020304" pitchFamily="18" charset="0"/>
                          <a:ea typeface="等线" panose="02010600030101010101" pitchFamily="2" charset="-122"/>
                          <a:cs typeface="Times New Roman" panose="02020603050405020304" pitchFamily="18" charset="0"/>
                        </a:rPr>
                        <a:t>31877</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7301363"/>
                  </a:ext>
                </a:extLst>
              </a:tr>
              <a:tr h="286853">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Training Set</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US" sz="1200">
                          <a:effectLst/>
                          <a:latin typeface="Times New Roman" panose="02020603050405020304" pitchFamily="18" charset="0"/>
                          <a:ea typeface="等线" panose="02010600030101010101" pitchFamily="2" charset="-122"/>
                          <a:cs typeface="Times New Roman" panose="02020603050405020304" pitchFamily="18" charset="0"/>
                        </a:rPr>
                        <a:t>93848</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US" sz="1200">
                          <a:effectLst/>
                          <a:latin typeface="Times New Roman" panose="02020603050405020304" pitchFamily="18" charset="0"/>
                          <a:ea typeface="等线" panose="02010600030101010101" pitchFamily="2" charset="-122"/>
                          <a:cs typeface="Times New Roman" panose="02020603050405020304" pitchFamily="18" charset="0"/>
                        </a:rPr>
                        <a:t>72809</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US" sz="1200">
                          <a:effectLst/>
                          <a:latin typeface="Times New Roman" panose="02020603050405020304" pitchFamily="18" charset="0"/>
                          <a:ea typeface="等线" panose="02010600030101010101" pitchFamily="2" charset="-122"/>
                          <a:cs typeface="Times New Roman" panose="02020603050405020304" pitchFamily="18" charset="0"/>
                        </a:rPr>
                        <a:t>21039</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5432705"/>
                  </a:ext>
                </a:extLst>
              </a:tr>
              <a:tr h="286853">
                <a:tc>
                  <a:txBody>
                    <a:bodyPr/>
                    <a:lstStyle/>
                    <a:p>
                      <a:pPr algn="ctr">
                        <a:lnSpc>
                          <a:spcPct val="106000"/>
                        </a:lnSpc>
                        <a:spcAft>
                          <a:spcPts val="800"/>
                        </a:spcAft>
                      </a:pPr>
                      <a:r>
                        <a:rPr lang="en-US" sz="1200" b="1">
                          <a:effectLst/>
                          <a:latin typeface="Times New Roman" panose="02020603050405020304" pitchFamily="18" charset="0"/>
                          <a:ea typeface="等线" panose="02010600030101010101" pitchFamily="2" charset="-122"/>
                          <a:cs typeface="Times New Roman" panose="02020603050405020304" pitchFamily="18" charset="0"/>
                        </a:rPr>
                        <a:t>Test Set</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US" sz="1200">
                          <a:effectLst/>
                          <a:latin typeface="Times New Roman" panose="02020603050405020304" pitchFamily="18" charset="0"/>
                          <a:ea typeface="等线" panose="02010600030101010101" pitchFamily="2" charset="-122"/>
                          <a:cs typeface="Times New Roman" panose="02020603050405020304" pitchFamily="18" charset="0"/>
                        </a:rPr>
                        <a:t>48345</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US" sz="1200">
                          <a:effectLst/>
                          <a:latin typeface="Times New Roman" panose="02020603050405020304" pitchFamily="18" charset="0"/>
                          <a:ea typeface="等线" panose="02010600030101010101" pitchFamily="2" charset="-122"/>
                          <a:cs typeface="Times New Roman" panose="02020603050405020304" pitchFamily="18" charset="0"/>
                        </a:rPr>
                        <a:t>37507</a:t>
                      </a:r>
                      <a:endParaRPr lang="zh-CN" sz="11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800"/>
                        </a:spcAft>
                      </a:pPr>
                      <a:r>
                        <a:rPr lang="en-US" sz="1200" dirty="0">
                          <a:effectLst/>
                          <a:latin typeface="Times New Roman" panose="02020603050405020304" pitchFamily="18" charset="0"/>
                          <a:ea typeface="等线" panose="02010600030101010101" pitchFamily="2" charset="-122"/>
                          <a:cs typeface="Times New Roman" panose="02020603050405020304" pitchFamily="18" charset="0"/>
                        </a:rPr>
                        <a:t>10838</a:t>
                      </a:r>
                      <a:endParaRPr lang="zh-CN" sz="11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2504623"/>
                  </a:ext>
                </a:extLst>
              </a:tr>
            </a:tbl>
          </a:graphicData>
        </a:graphic>
      </p:graphicFrame>
      <p:sp>
        <p:nvSpPr>
          <p:cNvPr id="6" name="文本框 5">
            <a:extLst>
              <a:ext uri="{FF2B5EF4-FFF2-40B4-BE49-F238E27FC236}">
                <a16:creationId xmlns:a16="http://schemas.microsoft.com/office/drawing/2014/main" id="{94381D16-AB24-46AA-A236-781296EFB6D8}"/>
              </a:ext>
            </a:extLst>
          </p:cNvPr>
          <p:cNvSpPr txBox="1"/>
          <p:nvPr/>
        </p:nvSpPr>
        <p:spPr>
          <a:xfrm>
            <a:off x="577173" y="3345814"/>
            <a:ext cx="6293973"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Training and Testing set were split by</a:t>
            </a:r>
          </a:p>
          <a:p>
            <a:r>
              <a:rPr lang="en-US" dirty="0">
                <a:latin typeface="Times New Roman" panose="02020603050405020304" pitchFamily="18" charset="0"/>
                <a:cs typeface="Times New Roman" panose="02020603050405020304" pitchFamily="18" charset="0"/>
              </a:rPr>
              <a:t>	training set of 66% of total data</a:t>
            </a:r>
          </a:p>
          <a:p>
            <a:r>
              <a:rPr lang="en-US" dirty="0">
                <a:latin typeface="Times New Roman" panose="02020603050405020304" pitchFamily="18" charset="0"/>
                <a:cs typeface="Times New Roman" panose="02020603050405020304" pitchFamily="18" charset="0"/>
              </a:rPr>
              <a:t>	testing set of 34% of total data</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Weka for result table</a:t>
            </a:r>
          </a:p>
          <a:p>
            <a:r>
              <a:rPr lang="en-US" dirty="0">
                <a:latin typeface="Times New Roman" panose="02020603050405020304" pitchFamily="18" charset="0"/>
                <a:cs typeface="Times New Roman" panose="02020603050405020304" pitchFamily="18" charset="0"/>
              </a:rPr>
              <a:t>	TP rate, FP rate, Accuracy and ROC curve …</a:t>
            </a:r>
          </a:p>
        </p:txBody>
      </p:sp>
      <p:pic>
        <p:nvPicPr>
          <p:cNvPr id="8" name="图片 7" descr="图表, 饼图&#10;&#10;描述已自动生成">
            <a:extLst>
              <a:ext uri="{FF2B5EF4-FFF2-40B4-BE49-F238E27FC236}">
                <a16:creationId xmlns:a16="http://schemas.microsoft.com/office/drawing/2014/main" id="{7B194F14-2573-4602-A8B2-80282CF6160E}"/>
              </a:ext>
            </a:extLst>
          </p:cNvPr>
          <p:cNvPicPr>
            <a:picLocks noChangeAspect="1"/>
          </p:cNvPicPr>
          <p:nvPr/>
        </p:nvPicPr>
        <p:blipFill>
          <a:blip r:embed="rId3"/>
          <a:stretch>
            <a:fillRect/>
          </a:stretch>
        </p:blipFill>
        <p:spPr>
          <a:xfrm>
            <a:off x="5822816" y="2864587"/>
            <a:ext cx="6274122" cy="3835597"/>
          </a:xfrm>
          <a:prstGeom prst="rect">
            <a:avLst/>
          </a:prstGeom>
        </p:spPr>
      </p:pic>
    </p:spTree>
    <p:extLst>
      <p:ext uri="{BB962C8B-B14F-4D97-AF65-F5344CB8AC3E}">
        <p14:creationId xmlns:p14="http://schemas.microsoft.com/office/powerpoint/2010/main" val="161098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8BF66D20-7DB1-43EE-B611-CD9DC91FFCD0}"/>
              </a:ext>
            </a:extLst>
          </p:cNvPr>
          <p:cNvPicPr/>
          <p:nvPr/>
        </p:nvPicPr>
        <p:blipFill>
          <a:blip r:embed="rId5"/>
          <a:stretch>
            <a:fillRect/>
          </a:stretch>
        </p:blipFill>
        <p:spPr>
          <a:xfrm>
            <a:off x="224000" y="1985103"/>
            <a:ext cx="5760000" cy="4320000"/>
          </a:xfrm>
          <a:prstGeom prst="rect">
            <a:avLst/>
          </a:prstGeom>
        </p:spPr>
      </p:pic>
      <p:sp>
        <p:nvSpPr>
          <p:cNvPr id="70" name="MH_Other_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noChangeArrowheads="1"/>
          </p:cNvSpPr>
          <p:nvPr>
            <p:custDataLst>
              <p:tags r:id="rId1"/>
            </p:custDataLst>
          </p:nvPr>
        </p:nvSpPr>
        <p:spPr bwMode="auto">
          <a:xfrm>
            <a:off x="2126899" y="1024170"/>
            <a:ext cx="1263598" cy="82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dirty="0">
                <a:solidFill>
                  <a:srgbClr val="0164DC"/>
                </a:solidFill>
                <a:latin typeface="+mn-ea"/>
                <a:ea typeface="+mn-ea"/>
              </a:rPr>
              <a:t>Train</a:t>
            </a:r>
            <a:endParaRPr lang="zh-CN" altLang="en-US" sz="4400" dirty="0">
              <a:solidFill>
                <a:srgbClr val="0164DC"/>
              </a:solidFill>
              <a:latin typeface="+mn-ea"/>
              <a:ea typeface="+mn-ea"/>
            </a:endParaRPr>
          </a:p>
        </p:txBody>
      </p:sp>
      <p:cxnSp>
        <p:nvCxnSpPr>
          <p:cNvPr id="88" name="直接连接符 87"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flipH="1">
            <a:off x="153594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cxnSp>
        <p:nvCxnSpPr>
          <p:cNvPr id="89" name="直接连接符 88"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CxnSpPr/>
          <p:nvPr/>
        </p:nvCxnSpPr>
        <p:spPr>
          <a:xfrm>
            <a:off x="8222496" y="892340"/>
            <a:ext cx="2445504" cy="0"/>
          </a:xfrm>
          <a:prstGeom prst="line">
            <a:avLst/>
          </a:prstGeom>
          <a:ln w="3175">
            <a:solidFill>
              <a:srgbClr val="0164DC"/>
            </a:solidFill>
            <a:headEnd type="diamond"/>
          </a:ln>
        </p:spPr>
        <p:style>
          <a:lnRef idx="1">
            <a:schemeClr val="accent1"/>
          </a:lnRef>
          <a:fillRef idx="0">
            <a:schemeClr val="accent1"/>
          </a:fillRef>
          <a:effectRef idx="0">
            <a:schemeClr val="accent1"/>
          </a:effectRef>
          <a:fontRef idx="minor">
            <a:schemeClr val="tx1"/>
          </a:fontRef>
        </p:style>
      </p:cxnSp>
      <p:sp>
        <p:nvSpPr>
          <p:cNvPr id="91" name="副标题 2" descr="e7d195523061f1c0c7fdb8e83abb5dcf03375f2c8b662a4106267E0752567F7A4243849C9E2D773FC6511ADD776D3461389E8BB5BAFBB3C937DB9AB1E09A294486DA4CCF35679A92315A5BDF0C7F02D8ECDDDB8DA3D3E41FEC13F107DB4C54FB42735742117A284071FD5AC4FAFB9FFA22D8B59F81B7CBBEA3B65ED489D755C20B4496FA1E65211F"/>
          <p:cNvSpPr txBox="1">
            <a:spLocks/>
          </p:cNvSpPr>
          <p:nvPr/>
        </p:nvSpPr>
        <p:spPr>
          <a:xfrm>
            <a:off x="3306546" y="598145"/>
            <a:ext cx="5607935" cy="42602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800" dirty="0" err="1">
                <a:solidFill>
                  <a:srgbClr val="0164DC"/>
                </a:solidFill>
                <a:latin typeface="+mn-ea"/>
              </a:rPr>
              <a:t>CfsSubsetEval</a:t>
            </a:r>
            <a:r>
              <a:rPr lang="en-US" altLang="zh-CN" sz="2800" dirty="0">
                <a:solidFill>
                  <a:srgbClr val="0164DC"/>
                </a:solidFill>
                <a:latin typeface="+mn-ea"/>
              </a:rPr>
              <a:t> + J48</a:t>
            </a:r>
            <a:endParaRPr lang="zh-CN" altLang="en-US" sz="2800" dirty="0">
              <a:solidFill>
                <a:srgbClr val="0164DC"/>
              </a:solidFill>
              <a:latin typeface="+mn-ea"/>
            </a:endParaRPr>
          </a:p>
        </p:txBody>
      </p:sp>
      <p:sp>
        <p:nvSpPr>
          <p:cNvPr id="3" name="e7d195523061f1c0" descr="e7d195523061f1c0c7fdb8e83abb5dcf03375f2c8b662a4106267E0752567F7A4243849C9E2D773FC6511ADD776D3461389E8BB5BAFBB3C937DB9AB1E09A294486DA4CCF35679A92315A5BDF0C7F02D8ECDDDB8DA3D3E41FEC13F107DB4C54FB42735742117A284071FD5AC4FAFB9FFA22D8B59F81B7CBBEA3B65ED489D755C20B4496FA1E65211F" hidden="1"/>
          <p:cNvSpPr txBox="1"/>
          <p:nvPr/>
        </p:nvSpPr>
        <p:spPr>
          <a:xfrm>
            <a:off x="-355600" y="1803400"/>
            <a:ext cx="1016000" cy="1016000"/>
          </a:xfrm>
          <a:prstGeom prst="rect">
            <a:avLst/>
          </a:prstGeom>
          <a:noFill/>
        </p:spPr>
        <p:txBody>
          <a:bodyPr vert="wordArtVert" rtlCol="0">
            <a:spAutoFit/>
          </a:bodyPr>
          <a:lstStyle/>
          <a:p>
            <a:r>
              <a:rPr lang="en-US" altLang="zh-CN" sz="100"/>
              <a:t>e7d195523061f1c0c7fdb8e83abb5dcf03375f2c8b662a4106267E0752567F7A4243849C9E2D773FC6511ADD776D3461389E8BB5BAFBB3C937DB9AB1E09A294486DA4CCF35679A92315A5BDF0C7F02D8ECDDDB8DA3D3E41FEC13F107DB4C54FB42735742117A284071FD5AC4FAFB9FFA22D8B59F81B7CBBEA3B65ED489D755C20B4496FA1E65211F</a:t>
            </a:r>
            <a:endParaRPr lang="zh-CN" altLang="en-US" sz="100"/>
          </a:p>
        </p:txBody>
      </p:sp>
      <p:sp>
        <p:nvSpPr>
          <p:cNvPr id="27" name="MH_Other_1" descr="e7d195523061f1c0c7fdb8e83abb5dcf03375f2c8b662a4106267E0752567F7A4243849C9E2D773FC6511ADD776D3461389E8BB5BAFBB3C937DB9AB1E09A294486DA4CCF35679A92315A5BDF0C7F02D8ECDDDB8DA3D3E41FEC13F107DB4C54FB42735742117A284071FD5AC4FAFB9FFA22D8B59F81B7CBBEA3B65ED489D755C20B4496FA1E65211F">
            <a:extLst>
              <a:ext uri="{FF2B5EF4-FFF2-40B4-BE49-F238E27FC236}">
                <a16:creationId xmlns:a16="http://schemas.microsoft.com/office/drawing/2014/main" id="{4D58B90A-6A24-4B5F-A33A-7DE8F0F651CF}"/>
              </a:ext>
            </a:extLst>
          </p:cNvPr>
          <p:cNvSpPr txBox="1">
            <a:spLocks noChangeArrowheads="1"/>
          </p:cNvSpPr>
          <p:nvPr>
            <p:custDataLst>
              <p:tags r:id="rId2"/>
            </p:custDataLst>
          </p:nvPr>
        </p:nvSpPr>
        <p:spPr bwMode="auto">
          <a:xfrm>
            <a:off x="8801503" y="1024170"/>
            <a:ext cx="1263598" cy="82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dirty="0">
                <a:solidFill>
                  <a:srgbClr val="0164DC"/>
                </a:solidFill>
                <a:latin typeface="+mn-ea"/>
                <a:ea typeface="+mn-ea"/>
              </a:rPr>
              <a:t>Test</a:t>
            </a:r>
            <a:endParaRPr lang="zh-CN" altLang="en-US" sz="4400" dirty="0">
              <a:solidFill>
                <a:srgbClr val="0164DC"/>
              </a:solidFill>
              <a:latin typeface="+mn-ea"/>
              <a:ea typeface="+mn-ea"/>
            </a:endParaRPr>
          </a:p>
        </p:txBody>
      </p:sp>
      <p:pic>
        <p:nvPicPr>
          <p:cNvPr id="29" name="图片 28">
            <a:extLst>
              <a:ext uri="{FF2B5EF4-FFF2-40B4-BE49-F238E27FC236}">
                <a16:creationId xmlns:a16="http://schemas.microsoft.com/office/drawing/2014/main" id="{37BB3626-404A-4236-97F7-C832FB9CF2CD}"/>
              </a:ext>
            </a:extLst>
          </p:cNvPr>
          <p:cNvPicPr/>
          <p:nvPr/>
        </p:nvPicPr>
        <p:blipFill>
          <a:blip r:embed="rId6"/>
          <a:stretch>
            <a:fillRect/>
          </a:stretch>
        </p:blipFill>
        <p:spPr>
          <a:xfrm>
            <a:off x="6208000" y="1985103"/>
            <a:ext cx="5760000" cy="4320000"/>
          </a:xfrm>
          <a:prstGeom prst="rect">
            <a:avLst/>
          </a:prstGeom>
        </p:spPr>
      </p:pic>
    </p:spTree>
    <p:extLst>
      <p:ext uri="{BB962C8B-B14F-4D97-AF65-F5344CB8AC3E}">
        <p14:creationId xmlns:p14="http://schemas.microsoft.com/office/powerpoint/2010/main" val="47777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51104225405"/>
  <p:tag name="MH_LIBRARY" val="GRAPHIC"/>
  <p:tag name="MH_TYPE" val="Text"/>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1213211949"/>
  <p:tag name="MH_LIBRARY" val="GRAPHIC"/>
  <p:tag name="MH_TYPE" val="Other"/>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1213211949"/>
  <p:tag name="MH_LIBRARY" val="GRAPHIC"/>
  <p:tag name="MH_TYPE" val="Other"/>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1213211949"/>
  <p:tag name="MH_LIBRARY" val="GRAPHIC"/>
  <p:tag name="MH_TYPE" val="Other"/>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51213211949"/>
  <p:tag name="MH_LIBRARY" val="GRAPHIC"/>
  <p:tag name="MH_TYPE" val="Other"/>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1213211949"/>
  <p:tag name="MH_LIBRARY" val="GRAPHIC"/>
  <p:tag name="MH_TYPE" val="Other"/>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51213211949"/>
  <p:tag name="MH_LIBRARY" val="GRAPHIC"/>
  <p:tag name="MH_TYPE" val="Other"/>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51213211949"/>
  <p:tag name="MH_LIBRARY" val="GRAPHIC"/>
  <p:tag name="MH_TYPE" val="Other"/>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51213211949"/>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51213211949"/>
  <p:tag name="MH_LIBRARY" val="GRAPHIC"/>
  <p:tag name="MH_TYPE" val="Other"/>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51213211949"/>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1213211949"/>
  <p:tag name="MH_LIBRARY" val="GRAPHIC"/>
  <p:tag name="MH_TYPE" val="Other"/>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51213211402"/>
  <p:tag name="MH_LIBRARY" val="GRAPHIC"/>
  <p:tag name="MH_TYPE" val="Pictur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51213211402"/>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1213211949"/>
  <p:tag name="MH_LIBRARY" val="GRAPHIC"/>
  <p:tag name="MH_TYPE" val="Other"/>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1213211949"/>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1213211949"/>
  <p:tag name="MH_LIBRARY" val="GRAPHIC"/>
  <p:tag name="MH_TYPE" val="Other"/>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1213211949"/>
  <p:tag name="MH_LIBRARY" val="GRAPHIC"/>
  <p:tag name="MH_TYPE" val="Other"/>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1213211949"/>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213211949"/>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51213211949"/>
  <p:tag name="MH_LIBRARY" val="GRAPHIC"/>
  <p:tag name="MH_TYPE" val="Other"/>
  <p:tag name="MH_ORDER" val="1"/>
</p:tagLst>
</file>

<file path=ppt/theme/theme1.xml><?xml version="1.0" encoding="utf-8"?>
<a:theme xmlns:a="http://schemas.openxmlformats.org/drawingml/2006/main" name="Office 主题">
  <a:themeElements>
    <a:clrScheme name="新建 Microsoft PowerPoint 演示文稿.pptx">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思源黑体 LIGHT">
      <a:majorFont>
        <a:latin typeface="微软雅黑"/>
        <a:ea typeface="思源黑体 CN Light"/>
        <a:cs typeface=""/>
      </a:majorFont>
      <a:minorFont>
        <a:latin typeface="Arial"/>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164DC"/>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7d195523061f1c0 xmlns="http://e7d195523061f1c0/custom/data/def">
  <_7b1dac89e7d195523061f1c0316ecb71 xmlns="">e7d195523061f1c0c7fdb8e83abb5dcf03375f2c8b662a4106267E0752567F7A4243849C9E2D773FC6511ADD776D3461389E8BB5BAFBB3C937DB9AB1E09A294486DA4CCF35679A92315A5BDF0C7F02D8ECDDDB8DA3D3E41FEC13F107DB4C54FB42735742117A284071FD5AC4FAFB9FFA22D8B59F81B7CBBEA3B65ED489D755C20B4496FA1E65211F</_7b1dac89e7d195523061f1c0316ecb71>
</e7d195523061f1c0>
</file>

<file path=customXml/itemProps1.xml><?xml version="1.0" encoding="utf-8"?>
<ds:datastoreItem xmlns:ds="http://schemas.openxmlformats.org/officeDocument/2006/customXml" ds:itemID="{DF833431-55EA-459C-B7A4-710BF8D1A014}">
  <ds:schemaRefs>
    <ds:schemaRef ds:uri="http://e7d195523061f1c0/custom/data/def"/>
    <ds:schemaRef ds:uri=""/>
  </ds:schemaRefs>
</ds:datastoreItem>
</file>

<file path=docProps/app.xml><?xml version="1.0" encoding="utf-8"?>
<Properties xmlns="http://schemas.openxmlformats.org/officeDocument/2006/extended-properties" xmlns:vt="http://schemas.openxmlformats.org/officeDocument/2006/docPropsVTypes">
  <TotalTime>1623</TotalTime>
  <Words>920</Words>
  <Application>Microsoft Office PowerPoint</Application>
  <PresentationFormat>宽屏</PresentationFormat>
  <Paragraphs>168</Paragraphs>
  <Slides>21</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微软雅黑</vt:lpstr>
      <vt:lpstr>思源黑体 CN ExtraLight</vt:lpstr>
      <vt:lpstr>思源黑体 CN Light</vt:lpstr>
      <vt:lpstr>Arial</vt:lpstr>
      <vt:lpstr>Arial Narrow</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©PPTSTORE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dc:description>©PPTSTORE 版权所有</dc:description>
  <cp:lastModifiedBy>Hong, Huijun</cp:lastModifiedBy>
  <cp:revision>216</cp:revision>
  <dcterms:created xsi:type="dcterms:W3CDTF">2015-05-04T14:05:29Z</dcterms:created>
  <dcterms:modified xsi:type="dcterms:W3CDTF">2021-04-26T19:31:56Z</dcterms:modified>
  <cp:category>锐旗设计；https://9ppt.taobao.com</cp:category>
</cp:coreProperties>
</file>