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55" r:id="rId2"/>
    <p:sldId id="698" r:id="rId3"/>
    <p:sldId id="657" r:id="rId4"/>
    <p:sldId id="659" r:id="rId5"/>
    <p:sldId id="660" r:id="rId6"/>
    <p:sldId id="661" r:id="rId7"/>
    <p:sldId id="705" r:id="rId8"/>
    <p:sldId id="664" r:id="rId9"/>
    <p:sldId id="700" r:id="rId10"/>
    <p:sldId id="666" r:id="rId11"/>
    <p:sldId id="701" r:id="rId12"/>
    <p:sldId id="702" r:id="rId13"/>
    <p:sldId id="667" r:id="rId14"/>
    <p:sldId id="703" r:id="rId15"/>
    <p:sldId id="704" r:id="rId16"/>
    <p:sldId id="669" r:id="rId17"/>
    <p:sldId id="670" r:id="rId18"/>
    <p:sldId id="674" r:id="rId19"/>
    <p:sldId id="682" r:id="rId20"/>
    <p:sldId id="676" r:id="rId21"/>
    <p:sldId id="683" r:id="rId22"/>
    <p:sldId id="678" r:id="rId23"/>
    <p:sldId id="684" r:id="rId24"/>
    <p:sldId id="680" r:id="rId25"/>
    <p:sldId id="685" r:id="rId26"/>
    <p:sldId id="686" r:id="rId27"/>
    <p:sldId id="690" r:id="rId28"/>
    <p:sldId id="687" r:id="rId29"/>
    <p:sldId id="689" r:id="rId30"/>
    <p:sldId id="691" r:id="rId31"/>
    <p:sldId id="663" r:id="rId32"/>
    <p:sldId id="671" r:id="rId33"/>
    <p:sldId id="672" r:id="rId34"/>
    <p:sldId id="673" r:id="rId35"/>
    <p:sldId id="693" r:id="rId36"/>
    <p:sldId id="694" r:id="rId37"/>
    <p:sldId id="695" r:id="rId38"/>
    <p:sldId id="699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008000"/>
    <a:srgbClr val="33CC33"/>
    <a:srgbClr val="9966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6" autoAdjust="0"/>
    <p:restoredTop sz="95295" autoAdjust="0"/>
  </p:normalViewPr>
  <p:slideViewPr>
    <p:cSldViewPr>
      <p:cViewPr varScale="1">
        <p:scale>
          <a:sx n="99" d="100"/>
          <a:sy n="9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59" d="100"/>
          <a:sy n="59" d="100"/>
        </p:scale>
        <p:origin x="-1752" y="-96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4288" y="-7938"/>
            <a:ext cx="31924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t" anchorCtr="0" compatLnSpc="1">
            <a:prstTxWarp prst="textNoShape">
              <a:avLst/>
            </a:prstTxWarp>
          </a:bodyPr>
          <a:lstStyle>
            <a:lvl1pPr defTabSz="930275">
              <a:defRPr sz="11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-7938"/>
            <a:ext cx="31924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1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913606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b" anchorCtr="0" compatLnSpc="1">
            <a:prstTxWarp prst="textNoShape">
              <a:avLst/>
            </a:prstTxWarp>
          </a:bodyPr>
          <a:lstStyle>
            <a:lvl1pPr defTabSz="930275">
              <a:defRPr sz="11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3606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100" i="1"/>
            </a:lvl1pPr>
          </a:lstStyle>
          <a:p>
            <a:pPr>
              <a:defRPr/>
            </a:pPr>
            <a:fld id="{C7D9E619-6B94-448B-9282-C776499C4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4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7463"/>
            <a:ext cx="31702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t" anchorCtr="0" compatLnSpc="1">
            <a:prstTxWarp prst="textNoShape">
              <a:avLst/>
            </a:prstTxWarp>
          </a:bodyPr>
          <a:lstStyle>
            <a:lvl1pPr defTabSz="962025">
              <a:defRPr sz="11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17463"/>
            <a:ext cx="31702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t" anchorCtr="0" compatLnSpc="1">
            <a:prstTxWarp prst="textNoShape">
              <a:avLst/>
            </a:prstTxWarp>
          </a:bodyPr>
          <a:lstStyle>
            <a:lvl1pPr algn="r" defTabSz="962025">
              <a:defRPr sz="11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2225" y="755650"/>
            <a:ext cx="4732338" cy="3549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6125"/>
            <a:ext cx="5368925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1" tIns="48490" rIns="96981" bIns="484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94788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b" anchorCtr="0" compatLnSpc="1">
            <a:prstTxWarp prst="textNoShape">
              <a:avLst/>
            </a:prstTxWarp>
          </a:bodyPr>
          <a:lstStyle>
            <a:lvl1pPr defTabSz="962025">
              <a:defRPr sz="11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94788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5" tIns="0" rIns="20065" bIns="0" numCol="1" anchor="b" anchorCtr="0" compatLnSpc="1">
            <a:prstTxWarp prst="textNoShape">
              <a:avLst/>
            </a:prstTxWarp>
          </a:bodyPr>
          <a:lstStyle>
            <a:lvl1pPr algn="r" defTabSz="962025">
              <a:defRPr sz="1100" i="1"/>
            </a:lvl1pPr>
          </a:lstStyle>
          <a:p>
            <a:pPr>
              <a:defRPr/>
            </a:pPr>
            <a:fld id="{03681C8C-B248-4DE1-89BF-323F97F95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8700" cy="3629025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6763"/>
            <a:ext cx="5399087" cy="4338637"/>
          </a:xfrm>
          <a:noFill/>
          <a:ln/>
        </p:spPr>
        <p:txBody>
          <a:bodyPr lIns="94790" tIns="47396" rIns="94790" bIns="47396"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81C8C-B248-4DE1-89BF-323F97F95B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81C8C-B248-4DE1-89BF-323F97F95B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81C8C-B248-4DE1-89BF-323F97F95B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1028700" y="1527175"/>
            <a:ext cx="10172700" cy="5337175"/>
            <a:chOff x="-648" y="962"/>
            <a:chExt cx="6408" cy="3362"/>
          </a:xfrm>
        </p:grpSpPr>
        <p:sp>
          <p:nvSpPr>
            <p:cNvPr id="5" name="Freeform 2"/>
            <p:cNvSpPr>
              <a:spLocks/>
            </p:cNvSpPr>
            <p:nvPr/>
          </p:nvSpPr>
          <p:spPr bwMode="invGray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8980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ltGray">
            <a:xfrm>
              <a:off x="-648" y="962"/>
              <a:ext cx="4237" cy="3362"/>
            </a:xfrm>
            <a:custGeom>
              <a:avLst/>
              <a:gdLst>
                <a:gd name="G0" fmla="+- 0 0 0"/>
                <a:gd name="G1" fmla="+- 21360 0 0"/>
                <a:gd name="G2" fmla="+- 21600 0 0"/>
                <a:gd name="T0" fmla="*/ 3211 w 21600"/>
                <a:gd name="T1" fmla="*/ 0 h 21360"/>
                <a:gd name="T2" fmla="*/ 21600 w 21600"/>
                <a:gd name="T3" fmla="*/ 21360 h 21360"/>
                <a:gd name="T4" fmla="*/ 0 w 21600"/>
                <a:gd name="T5" fmla="*/ 21360 h 2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60" fill="none" extrusionOk="0">
                  <a:moveTo>
                    <a:pt x="3210" y="0"/>
                  </a:moveTo>
                  <a:cubicBezTo>
                    <a:pt x="13781" y="1589"/>
                    <a:pt x="21600" y="10670"/>
                    <a:pt x="21600" y="21360"/>
                  </a:cubicBezTo>
                </a:path>
                <a:path w="21600" h="21360" stroke="0" extrusionOk="0">
                  <a:moveTo>
                    <a:pt x="3210" y="0"/>
                  </a:moveTo>
                  <a:cubicBezTo>
                    <a:pt x="13781" y="1589"/>
                    <a:pt x="21600" y="10670"/>
                    <a:pt x="21600" y="21360"/>
                  </a:cubicBezTo>
                  <a:lnTo>
                    <a:pt x="0" y="2136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76200" y="609600"/>
            <a:ext cx="8991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" y="3429000"/>
            <a:ext cx="89916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400800"/>
            <a:ext cx="1905000" cy="304800"/>
          </a:xfrm>
        </p:spPr>
        <p:txBody>
          <a:bodyPr wrap="none" lIns="92075" tIns="46038" rIns="92075" bIns="46038" anchor="ctr"/>
          <a:lstStyle>
            <a:lvl1pPr>
              <a:defRPr sz="10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265363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6484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62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066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448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14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DBF827D-6431-4770-A98B-94B5543F4579}" type="slidenum">
              <a:rPr lang="en-US" sz="1400" b="1"/>
              <a:pPr algn="r">
                <a:defRPr/>
              </a:pPr>
              <a:t>‹#›</a:t>
            </a:fld>
            <a:endParaRPr lang="en-US" sz="1400" dirty="0">
              <a:solidFill>
                <a:srgbClr val="008000"/>
              </a:solidFill>
            </a:endParaRPr>
          </a:p>
        </p:txBody>
      </p:sp>
      <p:pic>
        <p:nvPicPr>
          <p:cNvPr id="6152" name="Picture 10"/>
          <p:cNvPicPr>
            <a:picLocks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42938" y="6416675"/>
            <a:ext cx="9271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600200" y="6324600"/>
            <a:ext cx="2814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rgbClr val="996633"/>
                </a:solidFill>
                <a:latin typeface="Californian FB" pitchFamily="18" charset="0"/>
              </a:rPr>
              <a:t>Wright State University, College of Engineering</a:t>
            </a:r>
          </a:p>
          <a:p>
            <a:pPr>
              <a:defRPr/>
            </a:pPr>
            <a:r>
              <a:rPr lang="en-US" sz="1000" b="1" dirty="0">
                <a:solidFill>
                  <a:srgbClr val="008000"/>
                </a:solidFill>
                <a:latin typeface="Californian FB" pitchFamily="18" charset="0"/>
              </a:rPr>
              <a:t>Dr. Raymer, Computer Science &amp; Engineering</a:t>
            </a:r>
            <a:endParaRPr lang="en-US" sz="1000" dirty="0">
              <a:latin typeface="Californian FB" pitchFamily="18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7010400" y="6323013"/>
            <a:ext cx="152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rgbClr val="996633"/>
                </a:solidFill>
                <a:latin typeface="Californian FB" pitchFamily="18" charset="0"/>
              </a:rPr>
              <a:t>CEG 320/520</a:t>
            </a:r>
          </a:p>
          <a:p>
            <a:pPr>
              <a:defRPr/>
            </a:pPr>
            <a:r>
              <a:rPr lang="en-US" sz="1000" b="1" dirty="0">
                <a:solidFill>
                  <a:srgbClr val="008000"/>
                </a:solidFill>
                <a:latin typeface="Californian FB" pitchFamily="18" charset="0"/>
              </a:rPr>
              <a:t>Comp. Org. &amp; Assembly</a:t>
            </a:r>
            <a:endParaRPr lang="en-US" sz="1000" b="1" dirty="0">
              <a:latin typeface="Californian FB" pitchFamily="18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609600" y="6172200"/>
            <a:ext cx="800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609600" y="1295400"/>
            <a:ext cx="800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2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063875"/>
            <a:ext cx="6400800" cy="3136900"/>
          </a:xfrm>
        </p:spPr>
        <p:txBody>
          <a:bodyPr/>
          <a:lstStyle/>
          <a:p>
            <a:r>
              <a:rPr lang="en-US" smtClean="0"/>
              <a:t>The LC-3 Instruction Set Architecture</a:t>
            </a:r>
            <a:endParaRPr lang="en-US" sz="1600" smtClean="0"/>
          </a:p>
          <a:p>
            <a:endParaRPr lang="en-US" sz="1600" smtClean="0"/>
          </a:p>
          <a:p>
            <a:pPr>
              <a:buFont typeface="Monotype Sorts" pitchFamily="2" charset="2"/>
              <a:buChar char="l"/>
            </a:pPr>
            <a:r>
              <a:rPr lang="en-US" sz="1600" i="1" smtClean="0"/>
              <a:t>ISA Overview </a:t>
            </a:r>
          </a:p>
          <a:p>
            <a:pPr>
              <a:buFont typeface="Monotype Sorts" pitchFamily="2" charset="2"/>
              <a:buChar char="l"/>
            </a:pPr>
            <a:r>
              <a:rPr lang="en-US" sz="1600" i="1" smtClean="0"/>
              <a:t>Operate instructions</a:t>
            </a:r>
          </a:p>
          <a:p>
            <a:pPr>
              <a:buFont typeface="Monotype Sorts" pitchFamily="2" charset="2"/>
              <a:buChar char="l"/>
            </a:pPr>
            <a:r>
              <a:rPr lang="en-US" sz="1600" i="1" smtClean="0"/>
              <a:t> Data Movement instructions</a:t>
            </a:r>
          </a:p>
          <a:p>
            <a:pPr>
              <a:buFont typeface="Monotype Sorts" pitchFamily="2" charset="2"/>
              <a:buChar char="l"/>
            </a:pPr>
            <a:r>
              <a:rPr lang="en-US" sz="1600" i="1" smtClean="0"/>
              <a:t> Control Instructions</a:t>
            </a:r>
          </a:p>
          <a:p>
            <a:pPr>
              <a:buFont typeface="Monotype Sorts" pitchFamily="2" charset="2"/>
              <a:buChar char="l"/>
            </a:pPr>
            <a:r>
              <a:rPr lang="en-US" sz="1600" i="1" smtClean="0"/>
              <a:t>LC-3 data path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ADD:  Two's complement 16-bit Addition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284163" indent="-284163">
              <a:lnSpc>
                <a:spcPct val="90000"/>
              </a:lnSpc>
              <a:tabLst>
                <a:tab pos="915988" algn="l"/>
                <a:tab pos="5033963" algn="l"/>
              </a:tabLst>
            </a:pPr>
            <a:r>
              <a:rPr lang="en-US" sz="1800" smtClean="0"/>
              <a:t>BINARY OPERATION</a:t>
            </a:r>
          </a:p>
          <a:p>
            <a:pPr marL="284163" indent="-284163">
              <a:lnSpc>
                <a:spcPct val="90000"/>
              </a:lnSpc>
              <a:tabLst>
                <a:tab pos="915988" algn="l"/>
                <a:tab pos="5033963" algn="l"/>
              </a:tabLst>
            </a:pPr>
            <a:endParaRPr lang="en-US" sz="1800" smtClean="0"/>
          </a:p>
          <a:p>
            <a:pPr marL="284163" indent="-284163">
              <a:lnSpc>
                <a:spcPct val="90000"/>
              </a:lnSpc>
              <a:tabLst>
                <a:tab pos="915988" algn="l"/>
                <a:tab pos="5033963" algn="l"/>
              </a:tabLst>
            </a:pPr>
            <a:r>
              <a:rPr lang="en-US" sz="1800" smtClean="0"/>
              <a:t>Assembler Instruction</a:t>
            </a:r>
            <a:endParaRPr lang="en-US" sz="1200" smtClean="0"/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endParaRPr lang="en-US" sz="1200" b="1" smtClean="0"/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i="1" smtClean="0"/>
              <a:t>(register addressing)</a:t>
            </a:r>
            <a:endParaRPr lang="en-US" sz="1200" b="1" smtClean="0"/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smtClean="0"/>
              <a:t>ADD  DR, SR1, SR2    ; DR = SR1 + SR2  	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i="1" smtClean="0"/>
              <a:t>(immediate addressing)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smtClean="0"/>
              <a:t>ADD  DR, SR1, imm5   ; DR = SR1 + Sext(imm5)</a:t>
            </a:r>
          </a:p>
          <a:p>
            <a:pPr marL="284163" indent="-284163">
              <a:lnSpc>
                <a:spcPct val="90000"/>
              </a:lnSpc>
              <a:tabLst>
                <a:tab pos="915988" algn="l"/>
                <a:tab pos="5033963" algn="l"/>
              </a:tabLst>
            </a:pPr>
            <a:endParaRPr lang="en-US" sz="1800" smtClean="0"/>
          </a:p>
          <a:p>
            <a:pPr marL="284163" indent="-284163">
              <a:lnSpc>
                <a:spcPct val="90000"/>
              </a:lnSpc>
              <a:tabLst>
                <a:tab pos="915988" algn="l"/>
                <a:tab pos="5033963" algn="l"/>
              </a:tabLst>
            </a:pPr>
            <a:r>
              <a:rPr lang="en-US" sz="1800" smtClean="0"/>
              <a:t>Encoding</a:t>
            </a:r>
            <a:endParaRPr lang="en-US" sz="1600" smtClean="0"/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smtClean="0"/>
              <a:t>		0001  DR  SR1  0  00  SR2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smtClean="0"/>
              <a:t>		0001  DR  SR1  1   imm5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endParaRPr lang="en-US" sz="1200" b="1" smtClean="0"/>
          </a:p>
          <a:p>
            <a:pPr marL="284163" indent="-284163">
              <a:lnSpc>
                <a:spcPct val="90000"/>
              </a:lnSpc>
              <a:tabLst>
                <a:tab pos="915988" algn="l"/>
                <a:tab pos="5033963" algn="l"/>
              </a:tabLst>
            </a:pPr>
            <a:r>
              <a:rPr lang="en-US" sz="1800" smtClean="0"/>
              <a:t>Examples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smtClean="0"/>
              <a:t>		ADD   R1, R4, R5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r>
              <a:rPr lang="en-US" sz="1200" b="1" smtClean="0"/>
              <a:t>		ADD   R1, R4, # -2</a:t>
            </a:r>
          </a:p>
          <a:p>
            <a:pPr marL="284163" indent="-284163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5033963" algn="l"/>
              </a:tabLst>
            </a:pPr>
            <a:endParaRPr lang="en-US" sz="1200" b="1" smtClean="0"/>
          </a:p>
          <a:p>
            <a:pPr marL="568325" lvl="1" indent="-169863">
              <a:lnSpc>
                <a:spcPct val="90000"/>
              </a:lnSpc>
              <a:tabLst>
                <a:tab pos="915988" algn="l"/>
                <a:tab pos="5033963" algn="l"/>
              </a:tabLst>
            </a:pPr>
            <a:r>
              <a:rPr lang="en-US" sz="1400" smtClean="0"/>
              <a:t>Note:  Condition codes are set</a:t>
            </a:r>
          </a:p>
        </p:txBody>
      </p:sp>
      <p:pic>
        <p:nvPicPr>
          <p:cNvPr id="74756" name="Picture 4" descr="fig5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1524000"/>
            <a:ext cx="4437063" cy="4156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038599" cy="1143000"/>
          </a:xfrm>
        </p:spPr>
        <p:txBody>
          <a:bodyPr/>
          <a:lstStyle/>
          <a:p>
            <a:r>
              <a:rPr lang="en-US" dirty="0" smtClean="0"/>
              <a:t>Control signals for ADD (immed5)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ADD R1,R4,-2</a:t>
            </a:r>
            <a:endParaRPr lang="en-US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SR1 = 100; SR2MUX = IR; ALUK = ADD; </a:t>
            </a:r>
            <a:r>
              <a:rPr lang="en-US" sz="1600" dirty="0" err="1" smtClean="0">
                <a:latin typeface="+mn-lt"/>
              </a:rPr>
              <a:t>GateALU</a:t>
            </a:r>
            <a:r>
              <a:rPr lang="en-US" sz="1600" dirty="0" smtClean="0">
                <a:latin typeface="+mn-lt"/>
              </a:rPr>
              <a:t> = 1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>
                <a:latin typeface="+mn-lt"/>
              </a:rPr>
              <a:t>Wait for signal propagation/sub-cycle tick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DR = 001; LD.REG = 1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>
                <a:latin typeface="+mn-lt"/>
              </a:rPr>
              <a:t>Wait for signal propagation/sub-cycle tick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RELEASE ALL</a:t>
            </a:r>
            <a:endParaRPr lang="en-US" sz="1600" dirty="0">
              <a:latin typeface="+mn-lt"/>
            </a:endParaRPr>
          </a:p>
        </p:txBody>
      </p:sp>
      <p:pic>
        <p:nvPicPr>
          <p:cNvPr id="7" name="Picture 4" descr="fig5_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4422"/>
            <a:ext cx="4724400" cy="594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038599" cy="1143000"/>
          </a:xfrm>
        </p:spPr>
        <p:txBody>
          <a:bodyPr/>
          <a:lstStyle/>
          <a:p>
            <a:r>
              <a:rPr lang="en-US" dirty="0" smtClean="0"/>
              <a:t>Control signals for ADD (register)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ADD R1,R4,R5</a:t>
            </a:r>
            <a:endParaRPr lang="en-US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SR1 = 100; SR2 = 101; SR2MUX = </a:t>
            </a:r>
            <a:r>
              <a:rPr lang="en-US" sz="1600" dirty="0" err="1" smtClean="0">
                <a:latin typeface="+mn-lt"/>
              </a:rPr>
              <a:t>REGfile</a:t>
            </a:r>
            <a:r>
              <a:rPr lang="en-US" sz="1600" dirty="0" smtClean="0">
                <a:latin typeface="+mn-lt"/>
              </a:rPr>
              <a:t>; ALUK = ADD; </a:t>
            </a:r>
            <a:r>
              <a:rPr lang="en-US" sz="1600" dirty="0" err="1" smtClean="0">
                <a:latin typeface="+mn-lt"/>
              </a:rPr>
              <a:t>GateALU</a:t>
            </a:r>
            <a:r>
              <a:rPr lang="en-US" sz="1600" dirty="0" smtClean="0">
                <a:latin typeface="+mn-lt"/>
              </a:rPr>
              <a:t> = 1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>
                <a:latin typeface="+mn-lt"/>
              </a:rPr>
              <a:t>Wait for signal propagation/sub-cycle tick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DR = 001; LD.REG = 1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>
                <a:latin typeface="+mn-lt"/>
              </a:rPr>
              <a:t>Wait for signal propagation/sub-cycle tick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RELEASE ALL</a:t>
            </a:r>
            <a:endParaRPr lang="en-US" sz="1600" dirty="0">
              <a:latin typeface="+mn-lt"/>
            </a:endParaRPr>
          </a:p>
        </p:txBody>
      </p:sp>
      <p:pic>
        <p:nvPicPr>
          <p:cNvPr id="7" name="Picture 4" descr="fig5_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4422"/>
            <a:ext cx="4724400" cy="594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AND:  Bitwise Logical AND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5720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smtClean="0"/>
              <a:t>Assembler Instruction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AND  DR, SR1, SR2   ; DR = SR1  AND SR2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AND  DR, SR1, imm5  ; DR = SR1 AND Sext(imm5)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 </a:t>
            </a:r>
          </a:p>
          <a:p>
            <a:pPr marL="222250" indent="-222250">
              <a:lnSpc>
                <a:spcPct val="90000"/>
              </a:lnSpc>
            </a:pPr>
            <a:r>
              <a:rPr lang="en-US" smtClean="0"/>
              <a:t>Encoding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0101  DR  SR1  0  00  SR2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0101  DR  SR1  1   imm5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 </a:t>
            </a:r>
          </a:p>
          <a:p>
            <a:pPr marL="222250" indent="-222250">
              <a:lnSpc>
                <a:spcPct val="90000"/>
              </a:lnSpc>
            </a:pPr>
            <a:r>
              <a:rPr lang="en-US" smtClean="0"/>
              <a:t>Examples</a:t>
            </a:r>
            <a:endParaRPr lang="en-US" b="1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AND   R2, R3, R6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AND   R2, R2, #0    ; Clear R2 to 0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</a:t>
            </a:r>
            <a:r>
              <a:rPr lang="en-US" sz="1000" smtClean="0">
                <a:solidFill>
                  <a:schemeClr val="bg2"/>
                </a:solidFill>
              </a:rPr>
              <a:t>Question: </a:t>
            </a:r>
            <a:r>
              <a:rPr lang="en-US" sz="1000" i="1" smtClean="0">
                <a:solidFill>
                  <a:schemeClr val="bg2"/>
                </a:solidFill>
              </a:rPr>
              <a:t>if the immediate value is only 6 bits, how can it mask the whole of R2?</a:t>
            </a:r>
            <a:endParaRPr lang="en-US" sz="1000" smtClean="0">
              <a:solidFill>
                <a:schemeClr val="bg2"/>
              </a:solidFill>
            </a:endParaRP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400" b="1" smtClean="0"/>
          </a:p>
          <a:p>
            <a:pPr marL="568325" lvl="1" indent="-169863">
              <a:lnSpc>
                <a:spcPct val="90000"/>
              </a:lnSpc>
            </a:pPr>
            <a:r>
              <a:rPr lang="en-US" sz="1600" smtClean="0"/>
              <a:t>Note:  Condition codes are set.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8991600" cy="1143000"/>
          </a:xfrm>
        </p:spPr>
        <p:txBody>
          <a:bodyPr/>
          <a:lstStyle/>
          <a:p>
            <a:r>
              <a:rPr lang="en-US" dirty="0" smtClean="0"/>
              <a:t>The whole enchilada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4876800"/>
          </a:xfrm>
        </p:spPr>
        <p:txBody>
          <a:bodyPr/>
          <a:lstStyle/>
          <a:p>
            <a:r>
              <a:rPr lang="en-US" sz="2400" dirty="0" smtClean="0"/>
              <a:t>So, we now understand the data path in </a:t>
            </a:r>
            <a:r>
              <a:rPr lang="en-US" sz="2400" b="1" dirty="0" smtClean="0"/>
              <a:t>great detail</a:t>
            </a:r>
            <a:r>
              <a:rPr lang="en-US" sz="2400" dirty="0" smtClean="0"/>
              <a:t> for register and immediate instructions.</a:t>
            </a:r>
          </a:p>
          <a:p>
            <a:r>
              <a:rPr lang="en-US" sz="2400" dirty="0" smtClean="0"/>
              <a:t>For memory access instructions, we need to worry about the entire instruction cycle (all 6 steps), so let’s revisit a simple instruction: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133615" y="3581400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+mn-lt"/>
              </a:rPr>
              <a:t>ADD R1,R4,R5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4343400" cy="1143000"/>
          </a:xfrm>
        </p:spPr>
        <p:txBody>
          <a:bodyPr/>
          <a:lstStyle/>
          <a:p>
            <a:r>
              <a:rPr lang="en-US" dirty="0" smtClean="0"/>
              <a:t>The complete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3886200" cy="4267200"/>
          </a:xfrm>
        </p:spPr>
        <p:txBody>
          <a:bodyPr/>
          <a:lstStyle/>
          <a:p>
            <a:r>
              <a:rPr lang="en-US" sz="1600" dirty="0" err="1" smtClean="0"/>
              <a:t>GatePC</a:t>
            </a:r>
            <a:r>
              <a:rPr lang="en-US" sz="1600" dirty="0" smtClean="0"/>
              <a:t> = 1; LD.MAR = 1; MEM.EN, R.W = Read, LD.MDR = 1</a:t>
            </a:r>
          </a:p>
          <a:p>
            <a:r>
              <a:rPr lang="en-US" sz="1600" i="1" dirty="0" smtClean="0"/>
              <a:t>Wait, then release all</a:t>
            </a:r>
            <a:endParaRPr lang="en-US" sz="1600" dirty="0" smtClean="0"/>
          </a:p>
          <a:p>
            <a:r>
              <a:rPr lang="en-US" sz="1600" dirty="0" err="1" smtClean="0"/>
              <a:t>GateMDR</a:t>
            </a:r>
            <a:r>
              <a:rPr lang="en-US" sz="1600" dirty="0" smtClean="0"/>
              <a:t> = 1; LD.IR = 1; PCMUX = +1; LD.PC</a:t>
            </a:r>
          </a:p>
          <a:p>
            <a:r>
              <a:rPr lang="en-US" sz="1600" i="1" dirty="0" smtClean="0"/>
              <a:t>Now the control unit can see the IR, so it “knows” what to do next</a:t>
            </a:r>
          </a:p>
          <a:p>
            <a:r>
              <a:rPr lang="en-US" sz="1600" i="1" dirty="0" smtClean="0"/>
              <a:t>Wait, then release all</a:t>
            </a:r>
          </a:p>
          <a:p>
            <a:r>
              <a:rPr lang="en-US" sz="1600" dirty="0" smtClean="0"/>
              <a:t>SR1 = 100; SR2 = 101; SR2MUX = </a:t>
            </a:r>
            <a:r>
              <a:rPr lang="en-US" sz="1600" dirty="0" err="1" smtClean="0"/>
              <a:t>REGfile</a:t>
            </a:r>
            <a:r>
              <a:rPr lang="en-US" sz="1600" dirty="0" smtClean="0"/>
              <a:t>; ALUK = ADD; </a:t>
            </a:r>
            <a:r>
              <a:rPr lang="en-US" sz="1600" dirty="0" err="1" smtClean="0"/>
              <a:t>GateALU</a:t>
            </a:r>
            <a:r>
              <a:rPr lang="en-US" sz="1600" dirty="0" smtClean="0"/>
              <a:t> = 1</a:t>
            </a:r>
          </a:p>
          <a:p>
            <a:r>
              <a:rPr lang="en-US" sz="1600" dirty="0" smtClean="0"/>
              <a:t>DR = 001; LD. REG = 1</a:t>
            </a:r>
          </a:p>
          <a:p>
            <a:r>
              <a:rPr lang="en-US" sz="1600" i="1" dirty="0" smtClean="0"/>
              <a:t>Wait, then release all</a:t>
            </a:r>
            <a:br>
              <a:rPr lang="en-US" sz="1600" i="1" dirty="0" smtClean="0"/>
            </a:br>
            <a:r>
              <a:rPr lang="en-US" sz="1600" i="1" dirty="0" smtClean="0"/>
              <a:t>	</a:t>
            </a:r>
          </a:p>
          <a:p>
            <a:pPr>
              <a:buNone/>
            </a:pPr>
            <a:r>
              <a:rPr lang="en-US" sz="1600" i="1" dirty="0" smtClean="0"/>
              <a:t>	Now, where is the PC pointing?</a:t>
            </a:r>
            <a:endParaRPr lang="en-US" sz="1600" i="1" dirty="0"/>
          </a:p>
        </p:txBody>
      </p:sp>
      <p:pic>
        <p:nvPicPr>
          <p:cNvPr id="9" name="Picture 4" descr="fig5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94422"/>
            <a:ext cx="4724400" cy="594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9600" y="1371600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ADD R1,R4,R5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Movement Instructions - 1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4925"/>
            <a:ext cx="8001000" cy="4791075"/>
          </a:xfrm>
        </p:spPr>
        <p:txBody>
          <a:bodyPr/>
          <a:lstStyle/>
          <a:p>
            <a:pPr marL="222250" indent="-222250"/>
            <a:r>
              <a:rPr lang="en-US" smtClean="0"/>
              <a:t>Move Data</a:t>
            </a:r>
          </a:p>
          <a:p>
            <a:pPr marL="630238" lvl="1" indent="-231775"/>
            <a:r>
              <a:rPr lang="en-US" sz="1800" smtClean="0"/>
              <a:t>from register to memory =&gt; store</a:t>
            </a:r>
          </a:p>
          <a:p>
            <a:pPr marL="915988" lvl="2" indent="-171450"/>
            <a:r>
              <a:rPr lang="en-US" smtClean="0"/>
              <a:t>nominated register is Source</a:t>
            </a:r>
          </a:p>
          <a:p>
            <a:pPr marL="630238" lvl="1" indent="-231775"/>
            <a:r>
              <a:rPr lang="en-US" sz="1800" smtClean="0"/>
              <a:t>from memory to register =&gt; load</a:t>
            </a:r>
          </a:p>
          <a:p>
            <a:pPr marL="915988" lvl="2" indent="-171450"/>
            <a:r>
              <a:rPr lang="en-US" smtClean="0"/>
              <a:t>nominated register is Destination</a:t>
            </a:r>
          </a:p>
          <a:p>
            <a:pPr marL="630238" lvl="1" indent="-231775"/>
            <a:r>
              <a:rPr lang="en-US" sz="1800" smtClean="0"/>
              <a:t>The LC-3 cannot move data from memory to memory</a:t>
            </a:r>
          </a:p>
          <a:p>
            <a:pPr marL="630238" lvl="1" indent="-231775"/>
            <a:r>
              <a:rPr lang="en-US" sz="1800" smtClean="0"/>
              <a:t>also to/from I/O devices (later)</a:t>
            </a:r>
            <a:endParaRPr lang="en-US" sz="1400" smtClean="0"/>
          </a:p>
          <a:p>
            <a:pPr marL="222250" indent="-222250"/>
            <a:r>
              <a:rPr lang="en-US" smtClean="0"/>
              <a:t>LC-3 Load/Store Instructions</a:t>
            </a:r>
          </a:p>
          <a:p>
            <a:pPr marL="630238" lvl="1" indent="-231775"/>
            <a:r>
              <a:rPr lang="en-US" sz="1800" smtClean="0"/>
              <a:t>LD, LDI, LDR, LEA, ST, STI, STR</a:t>
            </a:r>
          </a:p>
          <a:p>
            <a:pPr marL="630238" lvl="1" indent="-231775"/>
            <a:r>
              <a:rPr lang="en-US" sz="1800" smtClean="0"/>
              <a:t>Format: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252538" y="5122863"/>
            <a:ext cx="6586537" cy="895350"/>
            <a:chOff x="890" y="3352"/>
            <a:chExt cx="4149" cy="564"/>
          </a:xfrm>
        </p:grpSpPr>
        <p:sp>
          <p:nvSpPr>
            <p:cNvPr id="76808" name="Line 5"/>
            <p:cNvSpPr>
              <a:spLocks noChangeShapeType="1"/>
            </p:cNvSpPr>
            <p:nvPr/>
          </p:nvSpPr>
          <p:spPr bwMode="auto">
            <a:xfrm>
              <a:off x="2173" y="3355"/>
              <a:ext cx="0" cy="29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890" y="3356"/>
              <a:ext cx="4121" cy="2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Line 7"/>
            <p:cNvSpPr>
              <a:spLocks noChangeShapeType="1"/>
            </p:cNvSpPr>
            <p:nvPr/>
          </p:nvSpPr>
          <p:spPr bwMode="auto">
            <a:xfrm>
              <a:off x="3007" y="3370"/>
              <a:ext cx="0" cy="29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Rectangle 8"/>
            <p:cNvSpPr>
              <a:spLocks noChangeArrowheads="1"/>
            </p:cNvSpPr>
            <p:nvPr/>
          </p:nvSpPr>
          <p:spPr bwMode="auto">
            <a:xfrm>
              <a:off x="918" y="3352"/>
              <a:ext cx="412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15   14   13   12   11   10   9   8   7   6   5   4   3   2   1   0 </a:t>
              </a:r>
            </a:p>
          </p:txBody>
        </p:sp>
        <p:sp>
          <p:nvSpPr>
            <p:cNvPr id="76812" name="Text Box 9"/>
            <p:cNvSpPr txBox="1">
              <a:spLocks noChangeArrowheads="1"/>
            </p:cNvSpPr>
            <p:nvPr/>
          </p:nvSpPr>
          <p:spPr bwMode="auto">
            <a:xfrm>
              <a:off x="1239" y="3655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opcode</a:t>
              </a:r>
            </a:p>
          </p:txBody>
        </p:sp>
        <p:sp>
          <p:nvSpPr>
            <p:cNvPr id="76813" name="Text Box 10"/>
            <p:cNvSpPr txBox="1">
              <a:spLocks noChangeArrowheads="1"/>
            </p:cNvSpPr>
            <p:nvPr/>
          </p:nvSpPr>
          <p:spPr bwMode="auto">
            <a:xfrm>
              <a:off x="2242" y="3659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DR or SR</a:t>
              </a:r>
            </a:p>
          </p:txBody>
        </p:sp>
        <p:sp>
          <p:nvSpPr>
            <p:cNvPr id="76814" name="Text Box 11"/>
            <p:cNvSpPr txBox="1">
              <a:spLocks noChangeArrowheads="1"/>
            </p:cNvSpPr>
            <p:nvPr/>
          </p:nvSpPr>
          <p:spPr bwMode="auto">
            <a:xfrm>
              <a:off x="3163" y="3666"/>
              <a:ext cx="17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Address generator bits</a:t>
              </a:r>
            </a:p>
          </p:txBody>
        </p:sp>
      </p:grpSp>
      <p:sp>
        <p:nvSpPr>
          <p:cNvPr id="76805" name="Rectangle 12"/>
          <p:cNvSpPr>
            <a:spLocks noChangeArrowheads="1"/>
          </p:cNvSpPr>
          <p:nvPr/>
        </p:nvSpPr>
        <p:spPr bwMode="auto">
          <a:xfrm>
            <a:off x="1447800" y="5562600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13"/>
          <p:cNvSpPr>
            <a:spLocks noChangeArrowheads="1"/>
          </p:cNvSpPr>
          <p:nvPr/>
        </p:nvSpPr>
        <p:spPr bwMode="auto">
          <a:xfrm>
            <a:off x="3276600" y="5562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14"/>
          <p:cNvSpPr>
            <a:spLocks noChangeArrowheads="1"/>
          </p:cNvSpPr>
          <p:nvPr/>
        </p:nvSpPr>
        <p:spPr bwMode="auto">
          <a:xfrm>
            <a:off x="4648200" y="5562600"/>
            <a:ext cx="3048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Movement Instructions - 2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marL="222250" indent="-222250"/>
            <a:r>
              <a:rPr lang="en-US" smtClean="0"/>
              <a:t>What do you do with the 9 Addr Gen bits IR[8:0]?  </a:t>
            </a:r>
          </a:p>
          <a:p>
            <a:pPr marL="222250" indent="-222250"/>
            <a:r>
              <a:rPr lang="en-US" smtClean="0"/>
              <a:t>LC-3 Load/Store Addressing modes:</a:t>
            </a:r>
            <a:endParaRPr lang="en-US" sz="1000" smtClean="0"/>
          </a:p>
          <a:p>
            <a:pPr marL="506413" lvl="1" indent="-169863"/>
            <a:r>
              <a:rPr lang="en-US" sz="1800" smtClean="0"/>
              <a:t>direct or PC-Relative: LD &amp; ST</a:t>
            </a:r>
          </a:p>
          <a:p>
            <a:pPr marL="792163" lvl="2" indent="-171450"/>
            <a:r>
              <a:rPr lang="en-US" smtClean="0"/>
              <a:t>The EA is the Sign Extended Addr. Generator added to the current value of the Program Counter - i.e.</a:t>
            </a:r>
          </a:p>
          <a:p>
            <a:pPr marL="1076325" lvl="3" indent="-169863"/>
            <a:r>
              <a:rPr lang="en-US" smtClean="0"/>
              <a:t>EA = (PC) + SEXT( IR[8:0] )</a:t>
            </a:r>
          </a:p>
          <a:p>
            <a:pPr marL="1076325" lvl="3" indent="-169863"/>
            <a:r>
              <a:rPr lang="en-US" smtClean="0"/>
              <a:t>DR &lt;= Mem[ EA ]</a:t>
            </a:r>
          </a:p>
          <a:p>
            <a:pPr marL="506413" lvl="1" indent="-169863"/>
            <a:r>
              <a:rPr lang="en-US" sz="1800" smtClean="0"/>
              <a:t>indirect: LDI &amp; SDI</a:t>
            </a:r>
          </a:p>
          <a:p>
            <a:pPr marL="1076325" lvl="3" indent="-169863"/>
            <a:r>
              <a:rPr lang="en-US" smtClean="0"/>
              <a:t>EA = Mem[ (PC) + SEXT( IR[8:0] ) ]</a:t>
            </a:r>
          </a:p>
          <a:p>
            <a:pPr marL="1076325" lvl="3" indent="-169863"/>
            <a:r>
              <a:rPr lang="en-US" smtClean="0"/>
              <a:t>DR &lt;= Mem[ EA ]</a:t>
            </a:r>
          </a:p>
          <a:p>
            <a:pPr marL="506413" lvl="1" indent="-169863"/>
            <a:r>
              <a:rPr lang="en-US" sz="1800" smtClean="0"/>
              <a:t>base + offset (relative): LDR &amp; STR </a:t>
            </a:r>
            <a:r>
              <a:rPr lang="en-US" sz="1600" smtClean="0"/>
              <a:t>(BaseReg is specified by IR[8:6])</a:t>
            </a:r>
            <a:r>
              <a:rPr lang="en-US" sz="1800" smtClean="0"/>
              <a:t> </a:t>
            </a:r>
          </a:p>
          <a:p>
            <a:pPr marL="1076325" lvl="3" indent="-169863"/>
            <a:r>
              <a:rPr lang="en-US" smtClean="0"/>
              <a:t>EA = BaseReg + SEXT( IR[5:0] )</a:t>
            </a:r>
          </a:p>
          <a:p>
            <a:pPr marL="1076325" lvl="3" indent="-169863"/>
            <a:r>
              <a:rPr lang="en-US" smtClean="0"/>
              <a:t>DR &lt;= Mem[ EA ] </a:t>
            </a:r>
          </a:p>
          <a:p>
            <a:pPr marL="506413" lvl="1" indent="-169863"/>
            <a:r>
              <a:rPr lang="en-US" sz="1800" smtClean="0"/>
              <a:t>immediate: LEA</a:t>
            </a:r>
          </a:p>
          <a:p>
            <a:pPr marL="792163" lvl="2" indent="-171450"/>
            <a:r>
              <a:rPr lang="en-US" smtClean="0"/>
              <a:t>Does NOT access Memory!  It “LOADS” an address for later use!; - i.e.</a:t>
            </a:r>
          </a:p>
          <a:p>
            <a:pPr marL="1076325" lvl="3" indent="-169863"/>
            <a:r>
              <a:rPr lang="en-US" smtClean="0"/>
              <a:t>DR &lt;= (PC) + SEXT( IR[8:0] )</a:t>
            </a:r>
          </a:p>
          <a:p>
            <a:pPr marL="1076325" lvl="3" indent="-169863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LD:  Load Direct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3886200" cy="4572000"/>
          </a:xfrm>
        </p:spPr>
        <p:txBody>
          <a:bodyPr/>
          <a:lstStyle/>
          <a:p>
            <a:pPr marL="222250" indent="-222250"/>
            <a:r>
              <a:rPr lang="en-US" sz="1800" b="1" dirty="0" smtClean="0"/>
              <a:t>Assembler Inst.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dirty="0" smtClean="0"/>
              <a:t> 	LD  DR, LABEL        ; DR &lt;= </a:t>
            </a:r>
            <a:r>
              <a:rPr lang="en-US" sz="1200" b="1" dirty="0" err="1" smtClean="0"/>
              <a:t>Mem</a:t>
            </a:r>
            <a:r>
              <a:rPr lang="en-US" sz="1200" b="1" dirty="0" smtClean="0"/>
              <a:t>[LABEL]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dirty="0" smtClean="0"/>
              <a:t>   </a:t>
            </a:r>
          </a:p>
          <a:p>
            <a:pPr marL="222250" indent="-222250"/>
            <a:r>
              <a:rPr lang="en-US" sz="1800" b="1" dirty="0" smtClean="0"/>
              <a:t>Encoding</a:t>
            </a:r>
            <a:endParaRPr lang="en-US" sz="1200" b="1" dirty="0" smtClean="0"/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dirty="0" smtClean="0"/>
              <a:t>	0010  DR  PCoffset9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dirty="0" smtClean="0"/>
              <a:t>   </a:t>
            </a:r>
          </a:p>
          <a:p>
            <a:pPr marL="222250" indent="-222250"/>
            <a:r>
              <a:rPr lang="en-US" sz="1800" b="1" dirty="0" smtClean="0"/>
              <a:t>Examples</a:t>
            </a:r>
            <a:endParaRPr lang="en-US" sz="1800" dirty="0" smtClean="0"/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dirty="0" smtClean="0"/>
              <a:t>	LD   R2, </a:t>
            </a:r>
            <a:r>
              <a:rPr lang="en-US" sz="1200" b="1" dirty="0" err="1" smtClean="0"/>
              <a:t>param</a:t>
            </a:r>
            <a:r>
              <a:rPr lang="en-US" sz="1200" b="1" dirty="0" smtClean="0"/>
              <a:t>           ; R2 &lt;= </a:t>
            </a:r>
            <a:r>
              <a:rPr lang="en-US" sz="1200" b="1" dirty="0" err="1" smtClean="0"/>
              <a:t>Mem</a:t>
            </a:r>
            <a:r>
              <a:rPr lang="en-US" sz="1200" b="1" dirty="0" smtClean="0"/>
              <a:t>[</a:t>
            </a:r>
            <a:r>
              <a:rPr lang="en-US" sz="1200" b="1" dirty="0" err="1" smtClean="0"/>
              <a:t>param</a:t>
            </a:r>
            <a:r>
              <a:rPr lang="en-US" sz="1200" b="1" dirty="0" smtClean="0"/>
              <a:t>] </a:t>
            </a:r>
          </a:p>
          <a:p>
            <a:pPr marL="222250" indent="-222250">
              <a:buFont typeface="Monotype Sorts" pitchFamily="2" charset="2"/>
              <a:buNone/>
            </a:pPr>
            <a:endParaRPr lang="en-US" sz="1600" dirty="0" smtClean="0"/>
          </a:p>
          <a:p>
            <a:pPr marL="222250" indent="-222250">
              <a:buFontTx/>
              <a:buNone/>
            </a:pPr>
            <a:r>
              <a:rPr lang="en-US" sz="1600" dirty="0" smtClean="0"/>
              <a:t>Notes:  </a:t>
            </a:r>
          </a:p>
          <a:p>
            <a:pPr marL="568325" lvl="1" indent="-169863">
              <a:buFontTx/>
              <a:buChar char="-"/>
            </a:pPr>
            <a:r>
              <a:rPr lang="en-US" sz="1400" dirty="0" smtClean="0"/>
              <a:t>The LABEL must be within +256/-255 lines of the instruction.</a:t>
            </a:r>
          </a:p>
          <a:p>
            <a:pPr marL="568325" lvl="1" indent="-169863">
              <a:buFontTx/>
              <a:buChar char="-"/>
            </a:pPr>
            <a:r>
              <a:rPr lang="en-US" sz="1400" dirty="0" smtClean="0"/>
              <a:t>Condition codes are set.</a:t>
            </a:r>
          </a:p>
        </p:txBody>
      </p:sp>
      <p:pic>
        <p:nvPicPr>
          <p:cNvPr id="78852" name="Picture 4" descr="fig5_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1600200"/>
            <a:ext cx="5105400" cy="4448175"/>
          </a:xfrm>
          <a:noFill/>
        </p:spPr>
      </p:pic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4800600" y="1371600"/>
            <a:ext cx="1979613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latin typeface="Arial" charset="0"/>
              </a:rPr>
              <a:t>LD R2, x1AF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mtClean="0"/>
              <a:t>ST:  Store Direct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8006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b="1" smtClean="0"/>
              <a:t>Assembler Inst.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ST  SR, LABEL        ;  Mem[LABEL] &lt;= SR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400" b="1" smtClean="0"/>
          </a:p>
          <a:p>
            <a:pPr marL="222250" indent="-222250">
              <a:lnSpc>
                <a:spcPct val="90000"/>
              </a:lnSpc>
            </a:pPr>
            <a:r>
              <a:rPr lang="en-US" b="1" smtClean="0"/>
              <a:t>Encoding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0011  SR  offset9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400" b="1" smtClean="0"/>
          </a:p>
          <a:p>
            <a:pPr marL="222250" indent="-222250">
              <a:lnSpc>
                <a:spcPct val="90000"/>
              </a:lnSpc>
            </a:pPr>
            <a:r>
              <a:rPr lang="en-US" b="1" smtClean="0"/>
              <a:t>Examples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ST   R2, VALUE      ; Mem[VALUE] &lt;= R2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/>
              <a:t>Notes: 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/>
              <a:t>	- The LABEL must within +/- 256 lines of the instruction.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/>
              <a:t>	- Condition codes are NOT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specific ISA: The LC-3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have:</a:t>
            </a:r>
          </a:p>
          <a:p>
            <a:pPr lvl="1"/>
            <a:r>
              <a:rPr lang="en-US" sz="1800" dirty="0" smtClean="0"/>
              <a:t>Reviewed data encoding and simple digital concepts</a:t>
            </a:r>
          </a:p>
          <a:p>
            <a:pPr lvl="1"/>
            <a:r>
              <a:rPr lang="en-US" sz="1800" dirty="0" smtClean="0"/>
              <a:t>Introduced a general model for computer organization</a:t>
            </a:r>
          </a:p>
          <a:p>
            <a:pPr lvl="1"/>
            <a:r>
              <a:rPr lang="en-US" sz="1800" dirty="0" smtClean="0"/>
              <a:t>Discussed a general model for computer execution (the instruction cycle)</a:t>
            </a:r>
          </a:p>
          <a:p>
            <a:r>
              <a:rPr lang="en-US" dirty="0" smtClean="0"/>
              <a:t>Now its time to focus on a specific example:  The LC-3 ISA</a:t>
            </a:r>
          </a:p>
          <a:p>
            <a:pPr lvl="1"/>
            <a:r>
              <a:rPr lang="en-US" sz="1800" dirty="0" smtClean="0"/>
              <a:t>The LC-3 uses a 16-bit word and is word-addressable</a:t>
            </a:r>
          </a:p>
          <a:p>
            <a:pPr lvl="2"/>
            <a:r>
              <a:rPr lang="en-US" dirty="0" smtClean="0"/>
              <a:t>How large can the LC-3 memory be?</a:t>
            </a:r>
          </a:p>
          <a:p>
            <a:pPr lvl="1"/>
            <a:r>
              <a:rPr lang="en-US" sz="1800" dirty="0" smtClean="0"/>
              <a:t>All instructions are represented as 16-bit words</a:t>
            </a:r>
          </a:p>
          <a:p>
            <a:pPr lvl="1"/>
            <a:r>
              <a:rPr lang="en-US" sz="1800" dirty="0" smtClean="0"/>
              <a:t>All data is represented as 16-bit words</a:t>
            </a:r>
          </a:p>
          <a:p>
            <a:pPr lvl="2"/>
            <a:r>
              <a:rPr lang="en-US" dirty="0" smtClean="0"/>
              <a:t>Native Data Type: only 2’s complement integer</a:t>
            </a:r>
          </a:p>
          <a:p>
            <a:pPr lvl="1"/>
            <a:r>
              <a:rPr lang="en-US" sz="1800" dirty="0" smtClean="0"/>
              <a:t>The LC-3 uses eight 16-bit GPRs: R0-R7</a:t>
            </a:r>
          </a:p>
          <a:p>
            <a:pPr lvl="1"/>
            <a:r>
              <a:rPr lang="en-US" sz="1800" dirty="0" smtClean="0"/>
              <a:t>The LC-3 maintains three 1-bit status codes: N, Z,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LDI:  Load Indirect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3886200" cy="4572000"/>
          </a:xfrm>
        </p:spPr>
        <p:txBody>
          <a:bodyPr/>
          <a:lstStyle/>
          <a:p>
            <a:pPr marL="222250" indent="-222250"/>
            <a:r>
              <a:rPr lang="en-US" sz="1800" b="1" smtClean="0"/>
              <a:t>Assembler Inst.</a:t>
            </a:r>
            <a:endParaRPr lang="en-US" sz="1800" smtClean="0"/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smtClean="0"/>
              <a:t>	LDI  DR, LABEL     ; DR &lt;= Mem[Mem[LABEL]]  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smtClean="0"/>
              <a:t> </a:t>
            </a:r>
          </a:p>
          <a:p>
            <a:pPr marL="222250" indent="-222250"/>
            <a:r>
              <a:rPr lang="en-US" sz="1800" b="1" smtClean="0"/>
              <a:t>Encoding</a:t>
            </a:r>
            <a:endParaRPr lang="en-US" sz="1800" smtClean="0"/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smtClean="0"/>
              <a:t>	1010  DR  PCoffset9</a:t>
            </a:r>
          </a:p>
          <a:p>
            <a:pPr marL="222250" indent="-222250">
              <a:buFont typeface="Monotype Sorts" pitchFamily="2" charset="2"/>
              <a:buNone/>
            </a:pPr>
            <a:endParaRPr lang="en-US" sz="1200" b="1" smtClean="0"/>
          </a:p>
          <a:p>
            <a:pPr marL="222250" indent="-222250"/>
            <a:r>
              <a:rPr lang="en-US" sz="1800" b="1" smtClean="0"/>
              <a:t>Examples</a:t>
            </a:r>
            <a:endParaRPr lang="en-US" sz="1800" smtClean="0"/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smtClean="0"/>
              <a:t>	LDI  R2, POINTER    ; R2 &lt;= Mem[Mem[POINTER]] 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200" b="1" smtClean="0"/>
              <a:t>  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600" smtClean="0"/>
              <a:t>Notes:  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600" smtClean="0"/>
              <a:t>	- The LABEL must be within +256/-255 lines of the instruction.</a:t>
            </a:r>
          </a:p>
          <a:p>
            <a:pPr marL="222250" indent="-222250">
              <a:buFont typeface="Monotype Sorts" pitchFamily="2" charset="2"/>
              <a:buNone/>
            </a:pPr>
            <a:r>
              <a:rPr lang="en-US" sz="1600" smtClean="0"/>
              <a:t>    - Condition codes are set.</a:t>
            </a:r>
          </a:p>
        </p:txBody>
      </p:sp>
      <p:pic>
        <p:nvPicPr>
          <p:cNvPr id="80900" name="Picture 4" descr="fig5_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38600" y="1547813"/>
            <a:ext cx="4953000" cy="4389437"/>
          </a:xfrm>
          <a:noFill/>
        </p:spPr>
      </p:pic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4343400" y="1447800"/>
            <a:ext cx="20986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latin typeface="Arial" charset="0"/>
              </a:rPr>
              <a:t>LDI R3, x1CC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mtClean="0"/>
              <a:t>STI:  Store Indirect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768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b="1" dirty="0" smtClean="0"/>
              <a:t>Assembler Inst.</a:t>
            </a:r>
            <a:endParaRPr lang="en-US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dirty="0" smtClean="0"/>
              <a:t>		STI  SR, LABEL    ;  </a:t>
            </a:r>
            <a:r>
              <a:rPr lang="en-US" sz="1400" b="1" dirty="0" err="1" smtClean="0"/>
              <a:t>Mem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Mem</a:t>
            </a:r>
            <a:r>
              <a:rPr lang="en-US" sz="1400" b="1" dirty="0" smtClean="0"/>
              <a:t>[LABEL]] &lt;= SR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dirty="0" smtClean="0"/>
              <a:t>  </a:t>
            </a:r>
          </a:p>
          <a:p>
            <a:pPr marL="222250" indent="-222250">
              <a:lnSpc>
                <a:spcPct val="90000"/>
              </a:lnSpc>
            </a:pPr>
            <a:r>
              <a:rPr lang="en-US" b="1" dirty="0" smtClean="0"/>
              <a:t>Encoding</a:t>
            </a:r>
            <a:endParaRPr lang="en-US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dirty="0" smtClean="0"/>
              <a:t>	</a:t>
            </a:r>
            <a:r>
              <a:rPr lang="en-US" sz="1400" b="1" smtClean="0"/>
              <a:t>	1011  </a:t>
            </a:r>
            <a:r>
              <a:rPr lang="en-US" sz="1400" b="1" dirty="0" smtClean="0"/>
              <a:t>SR  offset9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dirty="0" smtClean="0"/>
              <a:t>   </a:t>
            </a:r>
          </a:p>
          <a:p>
            <a:pPr marL="222250" indent="-222250">
              <a:lnSpc>
                <a:spcPct val="90000"/>
              </a:lnSpc>
            </a:pPr>
            <a:r>
              <a:rPr lang="en-US" b="1" dirty="0" smtClean="0"/>
              <a:t>Examples</a:t>
            </a:r>
            <a:endParaRPr lang="en-US" sz="1400" b="1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dirty="0" smtClean="0"/>
              <a:t>		STI  R2, POINTER  ; </a:t>
            </a:r>
            <a:r>
              <a:rPr lang="en-US" sz="1400" b="1" dirty="0" err="1" smtClean="0"/>
              <a:t>Mem</a:t>
            </a:r>
            <a:r>
              <a:rPr lang="en-US" sz="1400" b="1" dirty="0" smtClean="0"/>
              <a:t>[</a:t>
            </a:r>
            <a:r>
              <a:rPr lang="en-US" sz="1400" b="1" dirty="0" err="1" smtClean="0"/>
              <a:t>Mem</a:t>
            </a:r>
            <a:r>
              <a:rPr lang="en-US" sz="1400" b="1" dirty="0" smtClean="0"/>
              <a:t>[POINTER]] &lt;= R2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Notes: 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 - The LABEL must be within +/- 256 lines of the instruction.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 - Condition codes are NOT set.</a:t>
            </a:r>
            <a:r>
              <a:rPr lang="en-US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 descr="fig5_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1371600"/>
            <a:ext cx="4953000" cy="4335463"/>
          </a:xfrm>
          <a:noFill/>
        </p:spPr>
      </p:pic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LDR:  Load </a:t>
            </a:r>
            <a:r>
              <a:rPr lang="en-US" dirty="0" err="1" smtClean="0"/>
              <a:t>Base+Index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5105400" cy="47244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sz="1800" b="1" dirty="0" smtClean="0"/>
              <a:t>Assembler Inst.</a:t>
            </a:r>
            <a:endParaRPr lang="en-US" sz="1800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dirty="0" smtClean="0"/>
              <a:t>	LDR DR, </a:t>
            </a:r>
            <a:r>
              <a:rPr lang="en-US" sz="1200" b="1" dirty="0" err="1" smtClean="0"/>
              <a:t>BaseR</a:t>
            </a:r>
            <a:r>
              <a:rPr lang="en-US" sz="1200" b="1" dirty="0" smtClean="0"/>
              <a:t>, offset        ; DR &lt;= </a:t>
            </a:r>
            <a:r>
              <a:rPr lang="en-US" sz="1200" b="1" dirty="0" err="1" smtClean="0"/>
              <a:t>Mem</a:t>
            </a:r>
            <a:r>
              <a:rPr lang="en-US" sz="1200" b="1" dirty="0" smtClean="0"/>
              <a:t>[ </a:t>
            </a:r>
            <a:r>
              <a:rPr lang="en-US" sz="1200" b="1" dirty="0" err="1" smtClean="0"/>
              <a:t>BaseR+SEXT</a:t>
            </a:r>
            <a:r>
              <a:rPr lang="en-US" sz="1200" b="1" dirty="0" smtClean="0"/>
              <a:t>( IR[5:0] )]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200" b="1" dirty="0" smtClean="0"/>
          </a:p>
          <a:p>
            <a:pPr marL="222250" indent="-222250">
              <a:lnSpc>
                <a:spcPct val="90000"/>
              </a:lnSpc>
            </a:pPr>
            <a:r>
              <a:rPr lang="en-US" sz="1800" b="1" dirty="0" smtClean="0"/>
              <a:t>Encoding</a:t>
            </a:r>
            <a:endParaRPr lang="en-US" sz="1200" b="1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dirty="0" smtClean="0"/>
              <a:t>	0110  DR  </a:t>
            </a:r>
            <a:r>
              <a:rPr lang="en-US" sz="1200" b="1" dirty="0" err="1" smtClean="0"/>
              <a:t>BaseR</a:t>
            </a:r>
            <a:r>
              <a:rPr lang="en-US" sz="1200" b="1" dirty="0" smtClean="0"/>
              <a:t>  offset6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200" b="1" dirty="0" smtClean="0"/>
          </a:p>
          <a:p>
            <a:pPr marL="222250" indent="-222250">
              <a:lnSpc>
                <a:spcPct val="90000"/>
              </a:lnSpc>
            </a:pPr>
            <a:r>
              <a:rPr lang="en-US" sz="1800" b="1" dirty="0" smtClean="0"/>
              <a:t>Examples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dirty="0" smtClean="0"/>
              <a:t>	LDR   R2, R3, #15                  ; R2 &lt;= </a:t>
            </a:r>
            <a:r>
              <a:rPr lang="en-US" sz="1200" b="1" dirty="0" err="1" smtClean="0"/>
              <a:t>Mem</a:t>
            </a:r>
            <a:r>
              <a:rPr lang="en-US" sz="1200" b="1" dirty="0" smtClean="0"/>
              <a:t>[(R3)+15]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200" b="1" dirty="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/>
              <a:t>Notes:  </a:t>
            </a:r>
          </a:p>
          <a:p>
            <a:pPr marL="222250" indent="-2222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The 6 bit offset is a 2’s complement number, so range is -32 to +31.</a:t>
            </a:r>
          </a:p>
          <a:p>
            <a:pPr marL="222250" indent="-2222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Condition codes are set.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5486400" y="56388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latin typeface="Arial" charset="0"/>
              </a:rPr>
              <a:t>LDR R1, R2, x1D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STR:  Store Base+Index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768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b="1" smtClean="0"/>
              <a:t>Assembler Inst.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STR SR, BaseR, offset6 ;     Mem[BaseR+SEXT(offset6)] &lt;= (SR)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400" b="1" smtClean="0"/>
          </a:p>
          <a:p>
            <a:pPr marL="222250" indent="-222250">
              <a:lnSpc>
                <a:spcPct val="90000"/>
              </a:lnSpc>
            </a:pPr>
            <a:r>
              <a:rPr lang="en-US" b="1" smtClean="0"/>
              <a:t>Encoding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0111  SR  BaseR offset6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   </a:t>
            </a:r>
          </a:p>
          <a:p>
            <a:pPr marL="222250" indent="-222250">
              <a:lnSpc>
                <a:spcPct val="90000"/>
              </a:lnSpc>
            </a:pPr>
            <a:r>
              <a:rPr lang="en-US" b="1" smtClean="0"/>
              <a:t>Examples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STR   R2, R4, #15   ;      Mem[R4+15] &lt;= (R2)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400" b="1" smtClean="0"/>
          </a:p>
          <a:p>
            <a:pPr marL="568325" lvl="1" indent="-169863">
              <a:lnSpc>
                <a:spcPct val="90000"/>
              </a:lnSpc>
              <a:buFontTx/>
              <a:buNone/>
            </a:pPr>
            <a:r>
              <a:rPr lang="en-US" sz="1600" smtClean="0"/>
              <a:t>Notes:  The offset is sign-extended to 16 bits.</a:t>
            </a:r>
          </a:p>
          <a:p>
            <a:pPr marL="568325" lvl="1" indent="-169863">
              <a:lnSpc>
                <a:spcPct val="90000"/>
              </a:lnSpc>
              <a:buFontTx/>
              <a:buNone/>
            </a:pPr>
            <a:r>
              <a:rPr lang="en-US" sz="1600" smtClean="0"/>
              <a:t>		     Condition codes are not set.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 descr="fig5_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76400"/>
            <a:ext cx="5257800" cy="3478213"/>
          </a:xfrm>
          <a:noFill/>
        </p:spPr>
      </p:pic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LEA:  Load Effective Address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sz="1800" b="1" smtClean="0"/>
              <a:t>Assembler Inst.</a:t>
            </a:r>
            <a:endParaRPr lang="en-US" sz="180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LEA  DR, LABEL        ; DR &lt;= LABEL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   </a:t>
            </a:r>
          </a:p>
          <a:p>
            <a:pPr marL="222250" indent="-222250">
              <a:lnSpc>
                <a:spcPct val="90000"/>
              </a:lnSpc>
            </a:pPr>
            <a:r>
              <a:rPr lang="en-US" sz="1800" b="1" smtClean="0"/>
              <a:t>Encoding</a:t>
            </a:r>
            <a:endParaRPr lang="en-US" sz="180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1110  DR  offset9  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      (i.e. address of LABEL = (PC) + SEXT(offset9)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   </a:t>
            </a:r>
          </a:p>
          <a:p>
            <a:pPr marL="222250" indent="-222250">
              <a:lnSpc>
                <a:spcPct val="90000"/>
              </a:lnSpc>
            </a:pPr>
            <a:r>
              <a:rPr lang="en-US" sz="1800" b="1" smtClean="0"/>
              <a:t>Examples</a:t>
            </a:r>
            <a:endParaRPr lang="en-US" sz="180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LEA   R2, DATA ; R2 gets the address of DATA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 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smtClean="0"/>
              <a:t>Notes: 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smtClean="0"/>
              <a:t>	- The LABEL must be within +/- 256 lines of the instruction.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smtClean="0"/>
              <a:t>	- Condition codes are set.</a:t>
            </a:r>
          </a:p>
        </p:txBody>
      </p:sp>
      <p:sp>
        <p:nvSpPr>
          <p:cNvPr id="84997" name="Text Box 6"/>
          <p:cNvSpPr txBox="1">
            <a:spLocks noChangeArrowheads="1"/>
          </p:cNvSpPr>
          <p:nvPr/>
        </p:nvSpPr>
        <p:spPr bwMode="auto">
          <a:xfrm>
            <a:off x="5562600" y="5334000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latin typeface="Arial" charset="0"/>
              </a:rPr>
              <a:t>LEA R5, #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Examples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001000" cy="1281113"/>
          </a:xfrm>
        </p:spPr>
        <p:txBody>
          <a:bodyPr/>
          <a:lstStyle/>
          <a:p>
            <a:pPr marL="222250" indent="-22225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/>
              <a:t>What is the EA for the following instructions?</a:t>
            </a:r>
            <a:endParaRPr lang="en-US" sz="80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800" smtClean="0"/>
          </a:p>
          <a:p>
            <a:pPr marL="222250" indent="-22225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smtClean="0"/>
              <a:t>Given:</a:t>
            </a:r>
            <a:r>
              <a:rPr lang="en-US" sz="1800" smtClean="0"/>
              <a:t> </a:t>
            </a:r>
            <a:r>
              <a:rPr lang="en-US" sz="1600" smtClean="0"/>
              <a:t>PC = x2081, R6 = x2035, LOC = x2044,  Mem[x2044] = x3456</a:t>
            </a:r>
            <a:endParaRPr lang="en-US" sz="1800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5425" y="2401888"/>
            <a:ext cx="4346575" cy="3333750"/>
          </a:xfrm>
        </p:spPr>
        <p:txBody>
          <a:bodyPr/>
          <a:lstStyle/>
          <a:p>
            <a:pPr marL="568325" lvl="1" indent="-169863">
              <a:lnSpc>
                <a:spcPct val="90000"/>
              </a:lnSpc>
              <a:buFontTx/>
              <a:buNone/>
            </a:pPr>
            <a:endParaRPr lang="en-US" sz="1600" b="1" smtClean="0"/>
          </a:p>
          <a:p>
            <a:pPr marL="568325" lvl="1" indent="-169863">
              <a:lnSpc>
                <a:spcPct val="90000"/>
              </a:lnSpc>
            </a:pPr>
            <a:endParaRPr lang="en-US" sz="1600" b="1" smtClean="0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572000" y="2609850"/>
            <a:ext cx="4111625" cy="3063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ADD R1, R3, R2</a:t>
            </a: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Register addressing: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DR &lt;= ?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ADD R5, R1, #15</a:t>
            </a: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Immediate addressing: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DR &lt;= ?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LD  R1, LOC</a:t>
            </a: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 addressing: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DR &lt;= ?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81000" y="2403475"/>
            <a:ext cx="4227513" cy="35274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lvl="1"/>
            <a:r>
              <a:rPr lang="en-US">
                <a:latin typeface="Arial" charset="0"/>
              </a:rPr>
              <a:t>0110 001 110 00 1100</a:t>
            </a:r>
          </a:p>
          <a:p>
            <a:pPr lvl="1">
              <a:lnSpc>
                <a:spcPct val="90000"/>
              </a:lnSpc>
            </a:pPr>
            <a:endParaRPr lang="en-US" b="1">
              <a:latin typeface="Arial" charset="0"/>
            </a:endParaRPr>
          </a:p>
          <a:p>
            <a:pPr lvl="1"/>
            <a:r>
              <a:rPr lang="en-US" b="1">
                <a:latin typeface="Arial" charset="0"/>
              </a:rPr>
              <a:t>LDR R1, R6, #12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Base+Offset addressing:</a:t>
            </a:r>
          </a:p>
          <a:p>
            <a:pPr lvl="1"/>
            <a:r>
              <a:rPr lang="en-US">
                <a:latin typeface="Arial" charset="0"/>
              </a:rPr>
              <a:t>EA = (R6)+12 = x2035 + x000C </a:t>
            </a:r>
          </a:p>
          <a:p>
            <a:pPr lvl="1"/>
            <a:r>
              <a:rPr lang="en-US">
                <a:latin typeface="Arial" charset="0"/>
              </a:rPr>
              <a:t>		  = x2041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1010 010 1 1100 0011</a:t>
            </a:r>
          </a:p>
          <a:p>
            <a:pPr lvl="1"/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latin typeface="Arial" charset="0"/>
              </a:rPr>
              <a:t>LDI R2, LOC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Indirect addressing: </a:t>
            </a:r>
          </a:p>
          <a:p>
            <a:pPr lvl="1"/>
            <a:r>
              <a:rPr lang="en-US">
                <a:latin typeface="Arial" charset="0"/>
              </a:rPr>
              <a:t>EA = Mem[x2044] = x3456</a:t>
            </a: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Instructions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76800"/>
          </a:xfrm>
        </p:spPr>
        <p:txBody>
          <a:bodyPr/>
          <a:lstStyle/>
          <a:p>
            <a:pPr marL="222250" indent="-222250"/>
            <a:r>
              <a:rPr lang="en-US" smtClean="0"/>
              <a:t>Change the Program Counter</a:t>
            </a:r>
          </a:p>
          <a:p>
            <a:pPr marL="568325" lvl="1" indent="-169863"/>
            <a:r>
              <a:rPr lang="en-US" sz="1800" smtClean="0"/>
              <a:t>Conditionally or unconditionally</a:t>
            </a:r>
          </a:p>
          <a:p>
            <a:pPr marL="568325" lvl="1" indent="-169863"/>
            <a:r>
              <a:rPr lang="en-US" sz="1800" smtClean="0"/>
              <a:t>Store the original PC (subroutine calls) or not (goto)</a:t>
            </a:r>
          </a:p>
          <a:p>
            <a:pPr marL="854075" lvl="2" indent="-171450"/>
            <a:endParaRPr lang="en-US" smtClean="0"/>
          </a:p>
          <a:p>
            <a:pPr marL="222250" indent="-222250"/>
            <a:r>
              <a:rPr lang="en-US" smtClean="0"/>
              <a:t>LC-3 Control Instructions</a:t>
            </a:r>
          </a:p>
          <a:p>
            <a:pPr marL="568325" lvl="1" indent="-169863"/>
            <a:r>
              <a:rPr lang="en-US" sz="1600" smtClean="0"/>
              <a:t>BRx, JMP/RET, JSR/JSRR, TRAP, RTI</a:t>
            </a:r>
          </a:p>
          <a:p>
            <a:pPr marL="854075" lvl="2" indent="-171450"/>
            <a:r>
              <a:rPr lang="en-US" sz="1400" smtClean="0"/>
              <a:t>JMP/RET &amp; JSRR use base+offset addressing with zero offset </a:t>
            </a:r>
          </a:p>
          <a:p>
            <a:pPr marL="854075" lvl="2" indent="-171450"/>
            <a:r>
              <a:rPr lang="en-US" sz="1400" smtClean="0"/>
              <a:t>BRx uses PC-Relative addressing with 9-bit offset</a:t>
            </a:r>
          </a:p>
          <a:p>
            <a:pPr marL="854075" lvl="2" indent="-171450"/>
            <a:r>
              <a:rPr lang="en-US" sz="1400" smtClean="0"/>
              <a:t>JSR uses PC-Relative addressing with 11-bit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JMP: Jump or GoTo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b="1" smtClean="0"/>
              <a:t>Assembler Inst.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JMP  BaseR</a:t>
            </a:r>
          </a:p>
          <a:p>
            <a:pPr marL="568325" lvl="1" indent="-169863">
              <a:lnSpc>
                <a:spcPct val="90000"/>
              </a:lnSpc>
              <a:buFontTx/>
              <a:buNone/>
            </a:pPr>
            <a:r>
              <a:rPr lang="en-US" sz="1200" b="1" smtClean="0"/>
              <a:t>		</a:t>
            </a:r>
            <a:r>
              <a:rPr lang="en-US" sz="1600" smtClean="0"/>
              <a:t>Take the next instruction from the address stored in BaseR</a:t>
            </a:r>
          </a:p>
          <a:p>
            <a:pPr marL="568325" lvl="1" indent="-169863">
              <a:lnSpc>
                <a:spcPct val="90000"/>
              </a:lnSpc>
              <a:buFontTx/>
              <a:buNone/>
            </a:pPr>
            <a:endParaRPr lang="en-US" sz="1200" b="1" smtClean="0"/>
          </a:p>
          <a:p>
            <a:pPr marL="222250" indent="-222250">
              <a:lnSpc>
                <a:spcPct val="90000"/>
              </a:lnSpc>
            </a:pPr>
            <a:r>
              <a:rPr lang="en-US" b="1" smtClean="0"/>
              <a:t>Encoding</a:t>
            </a:r>
            <a:endParaRPr lang="en-US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1100  000 BaseR 00 0000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400" b="1" smtClean="0"/>
          </a:p>
          <a:p>
            <a:pPr marL="222250" indent="-222250">
              <a:lnSpc>
                <a:spcPct val="90000"/>
              </a:lnSpc>
            </a:pPr>
            <a:r>
              <a:rPr lang="en-US" b="1" smtClean="0"/>
              <a:t>Example</a:t>
            </a:r>
            <a:r>
              <a:rPr lang="en-US" smtClean="0"/>
              <a:t>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400" b="1" smtClean="0"/>
              <a:t>		JMP R5   ; if (R5) = x3500, the address x3500 is written to the PC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ourier New" pitchFamily="49" charset="0"/>
              </a:rPr>
              <a:t> </a:t>
            </a:r>
            <a:r>
              <a:rPr lang="en-US" smtClean="0"/>
              <a:t>BR:  Conditional Branch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4114800" cy="4572000"/>
          </a:xfrm>
        </p:spPr>
        <p:txBody>
          <a:bodyPr/>
          <a:lstStyle/>
          <a:p>
            <a:pPr marL="222250" indent="-222250">
              <a:lnSpc>
                <a:spcPct val="90000"/>
              </a:lnSpc>
            </a:pPr>
            <a:r>
              <a:rPr lang="en-US" sz="1800" b="1" smtClean="0"/>
              <a:t>Assembler Inst.</a:t>
            </a:r>
            <a:endParaRPr lang="en-US" sz="180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BRx  LABEL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where x = n, z, p, nz, np, zp, or nzp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</a:t>
            </a:r>
            <a:r>
              <a:rPr lang="en-US" sz="1600" smtClean="0"/>
              <a:t>Branch to LABEL iff the selected condition code are set</a:t>
            </a:r>
          </a:p>
          <a:p>
            <a:pPr marL="506413" lvl="1" indent="-169863" algn="ctr">
              <a:lnSpc>
                <a:spcPct val="90000"/>
              </a:lnSpc>
              <a:buFontTx/>
              <a:buNone/>
            </a:pPr>
            <a:endParaRPr lang="en-US" sz="1000" b="1" smtClean="0"/>
          </a:p>
          <a:p>
            <a:pPr marL="222250" indent="-222250">
              <a:lnSpc>
                <a:spcPct val="90000"/>
              </a:lnSpc>
            </a:pPr>
            <a:r>
              <a:rPr lang="en-US" sz="1800" b="1" smtClean="0"/>
              <a:t>Encoding</a:t>
            </a:r>
            <a:endParaRPr lang="en-US" sz="1800" smtClean="0"/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0000 n z p  PCoffset9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endParaRPr lang="en-US" sz="1200" b="1" smtClean="0"/>
          </a:p>
          <a:p>
            <a:pPr marL="222250" indent="-222250">
              <a:lnSpc>
                <a:spcPct val="90000"/>
              </a:lnSpc>
            </a:pPr>
            <a:r>
              <a:rPr lang="en-US" sz="1800" b="1" smtClean="0"/>
              <a:t>Examples</a:t>
            </a:r>
            <a:r>
              <a:rPr lang="en-US" sz="1800" smtClean="0"/>
              <a:t> </a:t>
            </a:r>
          </a:p>
          <a:p>
            <a:pPr marL="222250" indent="-22225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 b="1" smtClean="0"/>
              <a:t>	BRzp LOOP ; branch to LOOP if previous op returned zero or positive.</a:t>
            </a:r>
          </a:p>
          <a:p>
            <a:pPr marL="506413" lvl="1" indent="-169863">
              <a:lnSpc>
                <a:spcPct val="90000"/>
              </a:lnSpc>
              <a:buFontTx/>
              <a:buNone/>
            </a:pPr>
            <a:r>
              <a:rPr lang="en-US" sz="1400" smtClean="0"/>
              <a:t> </a:t>
            </a:r>
          </a:p>
        </p:txBody>
      </p:sp>
      <p:pic>
        <p:nvPicPr>
          <p:cNvPr id="89092" name="Picture 4" descr="fig5_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76800" y="1371600"/>
            <a:ext cx="3651250" cy="4495800"/>
          </a:xfrm>
          <a:noFill/>
        </p:spPr>
      </p:pic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6096000" y="5638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latin typeface="Arial" charset="0"/>
              </a:rPr>
              <a:t>BRz  x0D9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loops using BR</a:t>
            </a:r>
          </a:p>
        </p:txBody>
      </p:sp>
      <p:pic>
        <p:nvPicPr>
          <p:cNvPr id="90115" name="Picture 3" descr="fig5_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18923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 descr="fig5_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275" y="2459038"/>
            <a:ext cx="202088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62038" y="1803400"/>
            <a:ext cx="2468562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Counter control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651500" y="1879600"/>
            <a:ext cx="248443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Sentinel control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609600" y="5486400"/>
            <a:ext cx="3816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Add 12 integers in array @ 0x3100</a:t>
            </a:r>
          </a:p>
          <a:p>
            <a:r>
              <a:rPr lang="en-US"/>
              <a:t>There are two Branches: what are they?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419600" y="5638800"/>
            <a:ext cx="45799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Add integers in null terminated array @ 0x3100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LC-3 Instructions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37100"/>
          </a:xfrm>
        </p:spPr>
        <p:txBody>
          <a:bodyPr/>
          <a:lstStyle/>
          <a:p>
            <a:pPr marL="222250" indent="-222250"/>
            <a:r>
              <a:rPr lang="en-US" smtClean="0"/>
              <a:t>Three types of instructions</a:t>
            </a:r>
          </a:p>
          <a:p>
            <a:pPr marL="630238" lvl="1" indent="-231775"/>
            <a:r>
              <a:rPr lang="en-US" sz="1800" b="1" smtClean="0"/>
              <a:t>Operate:</a:t>
            </a:r>
            <a:r>
              <a:rPr lang="en-US" sz="1800" smtClean="0"/>
              <a:t> Manipulate data directly</a:t>
            </a:r>
          </a:p>
          <a:p>
            <a:pPr marL="915988" lvl="2" indent="-171450"/>
            <a:r>
              <a:rPr lang="en-US" smtClean="0"/>
              <a:t>ADD, AND, NOT</a:t>
            </a:r>
          </a:p>
          <a:p>
            <a:pPr marL="630238" lvl="1" indent="-231775"/>
            <a:r>
              <a:rPr lang="en-US" sz="1800" b="1" smtClean="0"/>
              <a:t>Data Movement:</a:t>
            </a:r>
            <a:r>
              <a:rPr lang="en-US" sz="1800" smtClean="0"/>
              <a:t> Move data between memory and registers</a:t>
            </a:r>
          </a:p>
          <a:p>
            <a:pPr marL="915988" lvl="2" indent="-171450"/>
            <a:r>
              <a:rPr lang="en-US" smtClean="0"/>
              <a:t>LD, LDI, LDR, LEA, ST, STI, STR</a:t>
            </a:r>
          </a:p>
          <a:p>
            <a:pPr marL="630238" lvl="1" indent="-231775"/>
            <a:r>
              <a:rPr lang="en-US" sz="1800" b="1" smtClean="0"/>
              <a:t>Control:</a:t>
            </a:r>
            <a:r>
              <a:rPr lang="en-US" sz="1800" smtClean="0"/>
              <a:t> Change the sequence of instruction execution</a:t>
            </a:r>
          </a:p>
          <a:p>
            <a:pPr marL="915988" lvl="2" indent="-171450"/>
            <a:r>
              <a:rPr lang="en-US" smtClean="0"/>
              <a:t>BR, JMP/RET, JSR/JSSR, TRAP, RTI</a:t>
            </a:r>
          </a:p>
          <a:p>
            <a:pPr marL="222250" indent="-222250"/>
            <a:r>
              <a:rPr lang="en-US" smtClean="0"/>
              <a:t>Addressing Modes:</a:t>
            </a:r>
          </a:p>
          <a:p>
            <a:pPr marL="915988" lvl="2" indent="-171450"/>
            <a:r>
              <a:rPr lang="en-US" smtClean="0"/>
              <a:t>Immediate (non-memory addressing mode)</a:t>
            </a:r>
          </a:p>
          <a:p>
            <a:pPr marL="915988" lvl="2" indent="-171450"/>
            <a:r>
              <a:rPr lang="en-US" smtClean="0"/>
              <a:t>Register (non-memory addressing modes)</a:t>
            </a:r>
          </a:p>
          <a:p>
            <a:pPr marL="915988" lvl="2" indent="-171450"/>
            <a:r>
              <a:rPr lang="en-US" smtClean="0"/>
              <a:t>Direct (memory addressing mode)</a:t>
            </a:r>
          </a:p>
          <a:p>
            <a:pPr marL="915988" lvl="2" indent="-171450"/>
            <a:r>
              <a:rPr lang="en-US" smtClean="0"/>
              <a:t>Indirect (memory addressing mode)</a:t>
            </a:r>
          </a:p>
          <a:p>
            <a:pPr marL="915988" lvl="2" indent="-171450"/>
            <a:r>
              <a:rPr lang="en-US" smtClean="0"/>
              <a:t>Base+Offset (memory addressing modes)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TRAP Instruction (The basics)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4800600" cy="4800600"/>
          </a:xfrm>
        </p:spPr>
        <p:txBody>
          <a:bodyPr/>
          <a:lstStyle/>
          <a:p>
            <a:pPr marL="222250" indent="-222250">
              <a:spcAft>
                <a:spcPct val="20000"/>
              </a:spcAft>
            </a:pPr>
            <a:r>
              <a:rPr lang="en-US" sz="1800" smtClean="0"/>
              <a:t>Traps will be covered in detail later</a:t>
            </a:r>
          </a:p>
          <a:p>
            <a:pPr marL="630238" lvl="1" indent="-231775">
              <a:spcAft>
                <a:spcPct val="20000"/>
              </a:spcAft>
            </a:pPr>
            <a:r>
              <a:rPr lang="en-US" sz="1600" smtClean="0"/>
              <a:t>Used to invoke an system routine.</a:t>
            </a:r>
          </a:p>
          <a:p>
            <a:pPr marL="630238" lvl="1" indent="-231775">
              <a:spcAft>
                <a:spcPct val="20000"/>
              </a:spcAft>
            </a:pPr>
            <a:r>
              <a:rPr lang="en-US" sz="1600" smtClean="0"/>
              <a:t>Trap vector table:  a list of locations of the service call routines.</a:t>
            </a:r>
          </a:p>
          <a:p>
            <a:pPr marL="630238" lvl="1" indent="-231775">
              <a:spcAft>
                <a:spcPct val="20000"/>
              </a:spcAft>
            </a:pPr>
            <a:r>
              <a:rPr lang="en-US" sz="1600" smtClean="0"/>
              <a:t>TRAP has one operand, the trap vector:</a:t>
            </a:r>
          </a:p>
          <a:p>
            <a:pPr marL="915988" lvl="2" indent="-171450">
              <a:spcAft>
                <a:spcPct val="20000"/>
              </a:spcAft>
            </a:pPr>
            <a:r>
              <a:rPr lang="en-US" sz="1400" smtClean="0"/>
              <a:t>PC is set to the value stored at that location of the vector table.</a:t>
            </a:r>
          </a:p>
          <a:p>
            <a:pPr marL="222250" indent="-222250">
              <a:spcAft>
                <a:spcPct val="20000"/>
              </a:spcAft>
            </a:pPr>
            <a:r>
              <a:rPr lang="en-US" sz="1800" smtClean="0"/>
              <a:t>But we need some I/O services now: 	</a:t>
            </a:r>
          </a:p>
          <a:p>
            <a:pPr marL="630238" lvl="1" indent="-231775">
              <a:spcAft>
                <a:spcPct val="20000"/>
              </a:spcAft>
              <a:buFontTx/>
              <a:buNone/>
            </a:pPr>
            <a:r>
              <a:rPr lang="en-US" sz="1600" smtClean="0"/>
              <a:t>	* x20:  R0 &lt;- input ANSI character from stdin</a:t>
            </a:r>
          </a:p>
          <a:p>
            <a:pPr marL="630238" lvl="1" indent="-231775">
              <a:spcAft>
                <a:spcPct val="20000"/>
              </a:spcAft>
              <a:buFontTx/>
              <a:buNone/>
            </a:pPr>
            <a:r>
              <a:rPr lang="en-US" sz="1600" smtClean="0"/>
              <a:t>	* x23:  R0 &lt;- input ANSI character from stdin 			with prompt &amp; echo</a:t>
            </a:r>
          </a:p>
          <a:p>
            <a:pPr marL="630238" lvl="1" indent="-231775">
              <a:spcAft>
                <a:spcPct val="20000"/>
              </a:spcAft>
              <a:buFontTx/>
              <a:buNone/>
            </a:pPr>
            <a:r>
              <a:rPr lang="en-US" sz="1600" smtClean="0"/>
              <a:t>	* x21:  output ANSI character to stdout &lt;- R0</a:t>
            </a:r>
          </a:p>
          <a:p>
            <a:pPr marL="630238" lvl="1" indent="-231775">
              <a:spcAft>
                <a:spcPct val="20000"/>
              </a:spcAft>
              <a:buFontTx/>
              <a:buNone/>
            </a:pPr>
            <a:r>
              <a:rPr lang="en-US" sz="1600" smtClean="0"/>
              <a:t>	* x25:  halt the program</a:t>
            </a:r>
          </a:p>
          <a:p>
            <a:pPr marL="630238" lvl="1" indent="-231775">
              <a:spcAft>
                <a:spcPct val="20000"/>
              </a:spcAft>
            </a:pPr>
            <a:r>
              <a:rPr lang="en-US" sz="1600" smtClean="0"/>
              <a:t>More details later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334000" y="1371600"/>
            <a:ext cx="419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tabLst>
                <a:tab pos="1200150" algn="l"/>
              </a:tabLst>
            </a:pPr>
            <a:r>
              <a:rPr lang="en-US" sz="2000" b="1"/>
              <a:t>Assembler Inst.</a:t>
            </a:r>
            <a:endParaRPr lang="en-US" sz="2000"/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r>
              <a:rPr lang="en-US" sz="1400" b="1"/>
              <a:t>	TRAP  trapvec</a:t>
            </a:r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endParaRPr lang="en-US" sz="1400" b="1"/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tabLst>
                <a:tab pos="1200150" algn="l"/>
              </a:tabLst>
            </a:pPr>
            <a:r>
              <a:rPr lang="en-US" sz="2000" b="1"/>
              <a:t>Encoding</a:t>
            </a:r>
            <a:endParaRPr lang="en-US" sz="2000"/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r>
              <a:rPr lang="en-US" sz="1400" b="1"/>
              <a:t>	1111 0000 trapvect8</a:t>
            </a:r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endParaRPr lang="en-US" sz="1400" b="1"/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tabLst>
                <a:tab pos="1200150" algn="l"/>
              </a:tabLst>
            </a:pPr>
            <a:r>
              <a:rPr lang="en-US" sz="2000" b="1"/>
              <a:t>Examples</a:t>
            </a:r>
            <a:endParaRPr lang="en-US" sz="2000"/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r>
              <a:rPr lang="en-US" sz="1400" b="1"/>
              <a:t>	TRAP  x23</a:t>
            </a:r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endParaRPr lang="en-US" sz="1400" b="1"/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1200150" algn="l"/>
              </a:tabLst>
            </a:pPr>
            <a:r>
              <a:rPr lang="en-US"/>
              <a:t>Notes:	</a:t>
            </a:r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-"/>
              <a:tabLst>
                <a:tab pos="1200150" algn="l"/>
              </a:tabLst>
            </a:pPr>
            <a:r>
              <a:rPr lang="en-US"/>
              <a:t>R7 &lt;= (PC) (for eventual return)</a:t>
            </a:r>
          </a:p>
          <a:p>
            <a:pPr marL="222250" indent="-2222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-"/>
              <a:tabLst>
                <a:tab pos="1200150" algn="l"/>
              </a:tabLst>
            </a:pPr>
            <a:r>
              <a:rPr lang="en-US"/>
              <a:t>PC &lt;= Mem[Zext(trapvect8)]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Immediate &amp; Register Operands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49800"/>
          </a:xfrm>
        </p:spPr>
        <p:txBody>
          <a:bodyPr/>
          <a:lstStyle/>
          <a:p>
            <a:pPr marL="222250" indent="-222250"/>
            <a:r>
              <a:rPr lang="en-US" smtClean="0"/>
              <a:t>Immediate</a:t>
            </a:r>
          </a:p>
          <a:p>
            <a:pPr marL="568325" lvl="1" indent="-169863"/>
            <a:endParaRPr lang="en-US" sz="1800" smtClean="0"/>
          </a:p>
          <a:p>
            <a:pPr marL="568325" lvl="1" indent="-169863"/>
            <a:endParaRPr lang="en-US" sz="1800" smtClean="0"/>
          </a:p>
          <a:p>
            <a:pPr marL="568325" lvl="1" indent="-169863"/>
            <a:endParaRPr lang="en-US" sz="1800" smtClean="0"/>
          </a:p>
          <a:p>
            <a:pPr marL="568325" lvl="1" indent="-169863"/>
            <a:endParaRPr lang="en-US" sz="900" smtClean="0"/>
          </a:p>
          <a:p>
            <a:pPr marL="568325" lvl="1" indent="-169863"/>
            <a:r>
              <a:rPr lang="en-US" sz="1600" smtClean="0"/>
              <a:t>If bit 5 = 1, the value in IR[4:0] (“immediate”) is </a:t>
            </a:r>
            <a:r>
              <a:rPr lang="en-US" sz="1600" i="1" smtClean="0"/>
              <a:t>sign extended (SEXT)</a:t>
            </a:r>
            <a:r>
              <a:rPr lang="en-US" sz="1600" smtClean="0"/>
              <a:t> to</a:t>
            </a:r>
          </a:p>
          <a:p>
            <a:pPr marL="568325" lvl="1" indent="-169863">
              <a:buFontTx/>
              <a:buNone/>
            </a:pPr>
            <a:r>
              <a:rPr lang="en-US" sz="1600" smtClean="0"/>
              <a:t>   16 bits and added to the contents of the source register SR1 (IR[8:6]). </a:t>
            </a:r>
          </a:p>
          <a:p>
            <a:pPr marL="222250" indent="-222250"/>
            <a:r>
              <a:rPr lang="en-US" smtClean="0"/>
              <a:t>Register</a:t>
            </a:r>
          </a:p>
          <a:p>
            <a:pPr marL="568325" lvl="1" indent="-169863"/>
            <a:endParaRPr lang="en-US" sz="1800" smtClean="0"/>
          </a:p>
          <a:p>
            <a:pPr marL="568325" lvl="1" indent="-169863"/>
            <a:endParaRPr lang="en-US" sz="1800" smtClean="0"/>
          </a:p>
          <a:p>
            <a:pPr marL="568325" lvl="1" indent="-169863"/>
            <a:endParaRPr lang="en-US" sz="1600" smtClean="0"/>
          </a:p>
          <a:p>
            <a:pPr marL="568325" lvl="1" indent="-169863"/>
            <a:endParaRPr lang="en-US" sz="900" smtClean="0"/>
          </a:p>
          <a:p>
            <a:pPr marL="568325" lvl="1" indent="-169863"/>
            <a:endParaRPr lang="en-US" sz="1600" smtClean="0"/>
          </a:p>
          <a:p>
            <a:pPr marL="568325" lvl="1" indent="-169863"/>
            <a:r>
              <a:rPr lang="en-US" sz="1600" smtClean="0"/>
              <a:t>if bit 5 = 0, the contents of source register SR2 (IR[2:0]) are added to the contents of source register SR1 (IR[8:6]).</a:t>
            </a:r>
          </a:p>
          <a:p>
            <a:pPr marL="568325" lvl="1" indent="-169863"/>
            <a:r>
              <a:rPr lang="en-US" sz="1600" smtClean="0"/>
              <a:t>In both cases, the result goes to the destination register DR (IR[11:9]). 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028825" y="1670050"/>
            <a:ext cx="5135563" cy="427038"/>
            <a:chOff x="595" y="1421"/>
            <a:chExt cx="3235" cy="269"/>
          </a:xfrm>
        </p:grpSpPr>
        <p:sp>
          <p:nvSpPr>
            <p:cNvPr id="92192" name="Rectangle 5"/>
            <p:cNvSpPr>
              <a:spLocks noChangeArrowheads="1"/>
            </p:cNvSpPr>
            <p:nvPr/>
          </p:nvSpPr>
          <p:spPr bwMode="auto">
            <a:xfrm>
              <a:off x="595" y="1421"/>
              <a:ext cx="739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opcode</a:t>
              </a:r>
            </a:p>
          </p:txBody>
        </p:sp>
        <p:sp>
          <p:nvSpPr>
            <p:cNvPr id="92193" name="Rectangle 6"/>
            <p:cNvSpPr>
              <a:spLocks noChangeArrowheads="1"/>
            </p:cNvSpPr>
            <p:nvPr/>
          </p:nvSpPr>
          <p:spPr bwMode="auto">
            <a:xfrm>
              <a:off x="1315" y="1421"/>
              <a:ext cx="2515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operands</a:t>
              </a:r>
            </a:p>
          </p:txBody>
        </p:sp>
      </p:grpSp>
      <p:grpSp>
        <p:nvGrpSpPr>
          <p:cNvPr id="92165" name="Group 7"/>
          <p:cNvGrpSpPr>
            <a:grpSpLocks/>
          </p:cNvGrpSpPr>
          <p:nvPr/>
        </p:nvGrpSpPr>
        <p:grpSpPr bwMode="auto">
          <a:xfrm>
            <a:off x="2044700" y="2076450"/>
            <a:ext cx="5127625" cy="782638"/>
            <a:chOff x="620" y="1965"/>
            <a:chExt cx="3230" cy="493"/>
          </a:xfrm>
        </p:grpSpPr>
        <p:grpSp>
          <p:nvGrpSpPr>
            <p:cNvPr id="92181" name="Group 8"/>
            <p:cNvGrpSpPr>
              <a:grpSpLocks/>
            </p:cNvGrpSpPr>
            <p:nvPr/>
          </p:nvGrpSpPr>
          <p:grpSpPr bwMode="auto">
            <a:xfrm>
              <a:off x="623" y="2189"/>
              <a:ext cx="3227" cy="269"/>
              <a:chOff x="623" y="2189"/>
              <a:chExt cx="3227" cy="269"/>
            </a:xfrm>
          </p:grpSpPr>
          <p:sp>
            <p:nvSpPr>
              <p:cNvPr id="92187" name="Rectangle 9"/>
              <p:cNvSpPr>
                <a:spLocks noChangeArrowheads="1"/>
              </p:cNvSpPr>
              <p:nvPr/>
            </p:nvSpPr>
            <p:spPr bwMode="auto">
              <a:xfrm>
                <a:off x="623" y="2189"/>
                <a:ext cx="739" cy="269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92188" name="Rectangle 10"/>
              <p:cNvSpPr>
                <a:spLocks noChangeArrowheads="1"/>
              </p:cNvSpPr>
              <p:nvPr/>
            </p:nvSpPr>
            <p:spPr bwMode="auto">
              <a:xfrm>
                <a:off x="1363" y="2189"/>
                <a:ext cx="576" cy="269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Arial" charset="0"/>
                  </a:rPr>
                  <a:t>DR</a:t>
                </a:r>
              </a:p>
            </p:txBody>
          </p:sp>
          <p:sp>
            <p:nvSpPr>
              <p:cNvPr id="92189" name="Rectangle 11"/>
              <p:cNvSpPr>
                <a:spLocks noChangeArrowheads="1"/>
              </p:cNvSpPr>
              <p:nvPr/>
            </p:nvSpPr>
            <p:spPr bwMode="auto">
              <a:xfrm>
                <a:off x="1929" y="2189"/>
                <a:ext cx="576" cy="269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Arial" charset="0"/>
                  </a:rPr>
                  <a:t>SR1</a:t>
                </a:r>
              </a:p>
            </p:txBody>
          </p:sp>
          <p:sp>
            <p:nvSpPr>
              <p:cNvPr id="92190" name="Rectangle 12"/>
              <p:cNvSpPr>
                <a:spLocks noChangeArrowheads="1"/>
              </p:cNvSpPr>
              <p:nvPr/>
            </p:nvSpPr>
            <p:spPr bwMode="auto">
              <a:xfrm>
                <a:off x="2505" y="2189"/>
                <a:ext cx="212" cy="269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92191" name="Rectangle 13"/>
              <p:cNvSpPr>
                <a:spLocks noChangeArrowheads="1"/>
              </p:cNvSpPr>
              <p:nvPr/>
            </p:nvSpPr>
            <p:spPr bwMode="auto">
              <a:xfrm>
                <a:off x="2717" y="2189"/>
                <a:ext cx="1133" cy="269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Arial" charset="0"/>
                  </a:rPr>
                  <a:t>imm</a:t>
                </a:r>
              </a:p>
            </p:txBody>
          </p:sp>
        </p:grpSp>
        <p:sp>
          <p:nvSpPr>
            <p:cNvPr id="92182" name="Text Box 14"/>
            <p:cNvSpPr txBox="1">
              <a:spLocks noChangeArrowheads="1"/>
            </p:cNvSpPr>
            <p:nvPr/>
          </p:nvSpPr>
          <p:spPr bwMode="auto">
            <a:xfrm>
              <a:off x="620" y="1965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[15:12]</a:t>
              </a:r>
            </a:p>
          </p:txBody>
        </p:sp>
        <p:sp>
          <p:nvSpPr>
            <p:cNvPr id="92183" name="Text Box 15"/>
            <p:cNvSpPr txBox="1">
              <a:spLocks noChangeArrowheads="1"/>
            </p:cNvSpPr>
            <p:nvPr/>
          </p:nvSpPr>
          <p:spPr bwMode="auto">
            <a:xfrm>
              <a:off x="1375" y="1965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[11:9]</a:t>
              </a:r>
            </a:p>
          </p:txBody>
        </p:sp>
        <p:sp>
          <p:nvSpPr>
            <p:cNvPr id="92184" name="Text Box 16"/>
            <p:cNvSpPr txBox="1">
              <a:spLocks noChangeArrowheads="1"/>
            </p:cNvSpPr>
            <p:nvPr/>
          </p:nvSpPr>
          <p:spPr bwMode="auto">
            <a:xfrm>
              <a:off x="2005" y="1965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[8:6]</a:t>
              </a:r>
            </a:p>
          </p:txBody>
        </p:sp>
        <p:sp>
          <p:nvSpPr>
            <p:cNvPr id="92185" name="Text Box 17"/>
            <p:cNvSpPr txBox="1">
              <a:spLocks noChangeArrowheads="1"/>
            </p:cNvSpPr>
            <p:nvPr/>
          </p:nvSpPr>
          <p:spPr bwMode="auto">
            <a:xfrm>
              <a:off x="2446" y="1965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[5]</a:t>
              </a:r>
            </a:p>
          </p:txBody>
        </p:sp>
        <p:sp>
          <p:nvSpPr>
            <p:cNvPr id="92186" name="Text Box 18"/>
            <p:cNvSpPr txBox="1">
              <a:spLocks noChangeArrowheads="1"/>
            </p:cNvSpPr>
            <p:nvPr/>
          </p:nvSpPr>
          <p:spPr bwMode="auto">
            <a:xfrm>
              <a:off x="3051" y="1965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[4:0]</a:t>
              </a:r>
            </a:p>
          </p:txBody>
        </p:sp>
      </p:grpSp>
      <p:grpSp>
        <p:nvGrpSpPr>
          <p:cNvPr id="92166" name="Group 19"/>
          <p:cNvGrpSpPr>
            <a:grpSpLocks/>
          </p:cNvGrpSpPr>
          <p:nvPr/>
        </p:nvGrpSpPr>
        <p:grpSpPr bwMode="auto">
          <a:xfrm>
            <a:off x="2146300" y="4462463"/>
            <a:ext cx="4849813" cy="782637"/>
            <a:chOff x="946" y="3203"/>
            <a:chExt cx="3055" cy="493"/>
          </a:xfrm>
        </p:grpSpPr>
        <p:sp>
          <p:nvSpPr>
            <p:cNvPr id="92170" name="Rectangle 20"/>
            <p:cNvSpPr>
              <a:spLocks noChangeArrowheads="1"/>
            </p:cNvSpPr>
            <p:nvPr/>
          </p:nvSpPr>
          <p:spPr bwMode="auto">
            <a:xfrm>
              <a:off x="949" y="3427"/>
              <a:ext cx="739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92171" name="Rectangle 21"/>
            <p:cNvSpPr>
              <a:spLocks noChangeArrowheads="1"/>
            </p:cNvSpPr>
            <p:nvPr/>
          </p:nvSpPr>
          <p:spPr bwMode="auto">
            <a:xfrm>
              <a:off x="1689" y="3427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92172" name="Rectangle 22"/>
            <p:cNvSpPr>
              <a:spLocks noChangeArrowheads="1"/>
            </p:cNvSpPr>
            <p:nvPr/>
          </p:nvSpPr>
          <p:spPr bwMode="auto">
            <a:xfrm>
              <a:off x="2255" y="3427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SR1</a:t>
              </a:r>
            </a:p>
          </p:txBody>
        </p:sp>
        <p:sp>
          <p:nvSpPr>
            <p:cNvPr id="92173" name="Rectangle 23"/>
            <p:cNvSpPr>
              <a:spLocks noChangeArrowheads="1"/>
            </p:cNvSpPr>
            <p:nvPr/>
          </p:nvSpPr>
          <p:spPr bwMode="auto">
            <a:xfrm>
              <a:off x="2831" y="3427"/>
              <a:ext cx="212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92174" name="Text Box 24"/>
            <p:cNvSpPr txBox="1">
              <a:spLocks noChangeArrowheads="1"/>
            </p:cNvSpPr>
            <p:nvPr/>
          </p:nvSpPr>
          <p:spPr bwMode="auto">
            <a:xfrm>
              <a:off x="946" y="3203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[15:12]</a:t>
              </a:r>
            </a:p>
          </p:txBody>
        </p: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1701" y="3203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[11:9]</a:t>
              </a:r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2331" y="3203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[8:6]</a:t>
              </a:r>
            </a:p>
          </p:txBody>
        </p:sp>
        <p:sp>
          <p:nvSpPr>
            <p:cNvPr id="92177" name="Text Box 27"/>
            <p:cNvSpPr txBox="1">
              <a:spLocks noChangeArrowheads="1"/>
            </p:cNvSpPr>
            <p:nvPr/>
          </p:nvSpPr>
          <p:spPr bwMode="auto">
            <a:xfrm>
              <a:off x="2772" y="3203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[5]</a:t>
              </a:r>
            </a:p>
          </p:txBody>
        </p:sp>
        <p:sp>
          <p:nvSpPr>
            <p:cNvPr id="92178" name="Text Box 28"/>
            <p:cNvSpPr txBox="1">
              <a:spLocks noChangeArrowheads="1"/>
            </p:cNvSpPr>
            <p:nvPr/>
          </p:nvSpPr>
          <p:spPr bwMode="auto">
            <a:xfrm>
              <a:off x="3530" y="3203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[2:0]</a:t>
              </a:r>
            </a:p>
          </p:txBody>
        </p:sp>
        <p:sp>
          <p:nvSpPr>
            <p:cNvPr id="92179" name="Rectangle 29"/>
            <p:cNvSpPr>
              <a:spLocks noChangeArrowheads="1"/>
            </p:cNvSpPr>
            <p:nvPr/>
          </p:nvSpPr>
          <p:spPr bwMode="auto">
            <a:xfrm>
              <a:off x="3425" y="3427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SR2</a:t>
              </a:r>
            </a:p>
          </p:txBody>
        </p:sp>
        <p:sp>
          <p:nvSpPr>
            <p:cNvPr id="92180" name="Rectangle 30"/>
            <p:cNvSpPr>
              <a:spLocks noChangeArrowheads="1"/>
            </p:cNvSpPr>
            <p:nvPr/>
          </p:nvSpPr>
          <p:spPr bwMode="auto">
            <a:xfrm>
              <a:off x="3042" y="3427"/>
              <a:ext cx="385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92167" name="Group 31"/>
          <p:cNvGrpSpPr>
            <a:grpSpLocks/>
          </p:cNvGrpSpPr>
          <p:nvPr/>
        </p:nvGrpSpPr>
        <p:grpSpPr bwMode="auto">
          <a:xfrm>
            <a:off x="2120900" y="4057650"/>
            <a:ext cx="5135563" cy="427038"/>
            <a:chOff x="595" y="1421"/>
            <a:chExt cx="3235" cy="269"/>
          </a:xfrm>
        </p:grpSpPr>
        <p:sp>
          <p:nvSpPr>
            <p:cNvPr id="92168" name="Rectangle 32"/>
            <p:cNvSpPr>
              <a:spLocks noChangeArrowheads="1"/>
            </p:cNvSpPr>
            <p:nvPr/>
          </p:nvSpPr>
          <p:spPr bwMode="auto">
            <a:xfrm>
              <a:off x="595" y="1421"/>
              <a:ext cx="739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opcode</a:t>
              </a:r>
            </a:p>
          </p:txBody>
        </p:sp>
        <p:sp>
          <p:nvSpPr>
            <p:cNvPr id="92169" name="Rectangle 33"/>
            <p:cNvSpPr>
              <a:spLocks noChangeArrowheads="1"/>
            </p:cNvSpPr>
            <p:nvPr/>
          </p:nvSpPr>
          <p:spPr bwMode="auto">
            <a:xfrm>
              <a:off x="1315" y="1421"/>
              <a:ext cx="2515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operands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Addressing Modes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marL="222250" indent="-222250"/>
            <a:r>
              <a:rPr lang="en-US" smtClean="0"/>
              <a:t>Direct addressing (PC-Relative)</a:t>
            </a:r>
          </a:p>
          <a:p>
            <a:pPr marL="506413" lvl="1" indent="-169863"/>
            <a:endParaRPr lang="en-US" sz="2000" smtClean="0"/>
          </a:p>
          <a:p>
            <a:pPr marL="506413" lvl="1" indent="-169863"/>
            <a:endParaRPr lang="en-US" sz="2000" smtClean="0"/>
          </a:p>
          <a:p>
            <a:pPr marL="1311275" lvl="4" indent="-120650">
              <a:buFontTx/>
              <a:buNone/>
            </a:pPr>
            <a:endParaRPr lang="en-US" sz="700" smtClean="0"/>
          </a:p>
          <a:p>
            <a:pPr marL="506413" lvl="1" indent="-169863"/>
            <a:endParaRPr lang="en-US" sz="1600" smtClean="0"/>
          </a:p>
          <a:p>
            <a:pPr marL="506413" lvl="1" indent="-169863"/>
            <a:endParaRPr lang="en-US" sz="1800" smtClean="0"/>
          </a:p>
          <a:p>
            <a:pPr marL="506413" lvl="1" indent="-169863"/>
            <a:r>
              <a:rPr lang="en-US" sz="1800" smtClean="0"/>
              <a:t>effective address = (PC) + SEXT( IR[8:0] )</a:t>
            </a:r>
            <a:endParaRPr lang="en-US" sz="2000" smtClean="0"/>
          </a:p>
          <a:p>
            <a:pPr marL="506413" lvl="1" indent="-169863">
              <a:lnSpc>
                <a:spcPct val="140000"/>
              </a:lnSpc>
            </a:pPr>
            <a:r>
              <a:rPr lang="en-US" sz="1800" smtClean="0"/>
              <a:t>operand location must be within approx. 256 locations</a:t>
            </a:r>
          </a:p>
          <a:p>
            <a:pPr marL="506413" lvl="1" indent="-169863">
              <a:lnSpc>
                <a:spcPct val="80000"/>
              </a:lnSpc>
              <a:buFontTx/>
              <a:buNone/>
            </a:pPr>
            <a:r>
              <a:rPr lang="en-US" sz="1800" smtClean="0"/>
              <a:t>   of the instruction</a:t>
            </a:r>
          </a:p>
          <a:p>
            <a:pPr marL="792163" lvl="2" indent="-171450">
              <a:lnSpc>
                <a:spcPct val="120000"/>
              </a:lnSpc>
            </a:pPr>
            <a:r>
              <a:rPr lang="en-US" sz="1500" smtClean="0"/>
              <a:t>actually between +256 and -255 locations of the instruction</a:t>
            </a:r>
          </a:p>
          <a:p>
            <a:pPr marL="792163" lvl="2" indent="-171450">
              <a:lnSpc>
                <a:spcPct val="80000"/>
              </a:lnSpc>
              <a:buFont typeface="Monotype Sorts" pitchFamily="2" charset="2"/>
              <a:buNone/>
            </a:pPr>
            <a:r>
              <a:rPr lang="en-US" sz="1500" smtClean="0"/>
              <a:t>   being executed (why?)</a:t>
            </a:r>
            <a:endParaRPr lang="en-US" sz="1400" smtClean="0"/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952625" y="2201863"/>
            <a:ext cx="5126038" cy="782637"/>
            <a:chOff x="1320" y="1187"/>
            <a:chExt cx="3229" cy="493"/>
          </a:xfrm>
        </p:grpSpPr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1323" y="1411"/>
              <a:ext cx="739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LD</a:t>
              </a: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2063" y="1411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2629" y="1411"/>
              <a:ext cx="1920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Addr. Gen. bits</a:t>
              </a: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320" y="1187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[15:12]</a:t>
              </a:r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075" y="1187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[11:9]</a:t>
              </a:r>
            </a:p>
          </p:txBody>
        </p:sp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434" y="1206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[8:0]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Addressing Modes - 2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marL="222250" indent="-222250"/>
            <a:r>
              <a:rPr lang="en-US" smtClean="0"/>
              <a:t>Indirect addressing</a:t>
            </a:r>
          </a:p>
          <a:p>
            <a:pPr marL="506413" lvl="1" indent="-169863"/>
            <a:endParaRPr lang="en-US" sz="1600" smtClean="0"/>
          </a:p>
          <a:p>
            <a:pPr marL="506413" lvl="1" indent="-169863"/>
            <a:endParaRPr lang="en-US" sz="1600" smtClean="0"/>
          </a:p>
          <a:p>
            <a:pPr marL="506413" lvl="1" indent="-169863"/>
            <a:endParaRPr lang="en-US" sz="1600" smtClean="0"/>
          </a:p>
          <a:p>
            <a:pPr marL="506413" lvl="1" indent="-169863"/>
            <a:endParaRPr lang="en-US" sz="1600" smtClean="0"/>
          </a:p>
          <a:p>
            <a:pPr marL="506413" lvl="1" indent="-169863"/>
            <a:endParaRPr lang="en-US" sz="1600" smtClean="0"/>
          </a:p>
          <a:p>
            <a:pPr marL="506413" lvl="1" indent="-169863"/>
            <a:r>
              <a:rPr lang="en-US" sz="1600" smtClean="0"/>
              <a:t>Same initial mechanism as direct mode (i.e. PC-Relative), but the calculated memory location now contains the </a:t>
            </a:r>
            <a:r>
              <a:rPr lang="en-US" sz="1600" i="1" smtClean="0">
                <a:solidFill>
                  <a:schemeClr val="accent2"/>
                </a:solidFill>
              </a:rPr>
              <a:t>address of the operand,</a:t>
            </a:r>
            <a:r>
              <a:rPr lang="en-US" sz="1600" i="1" smtClean="0">
                <a:solidFill>
                  <a:srgbClr val="0000FF"/>
                </a:solidFill>
              </a:rPr>
              <a:t> </a:t>
            </a:r>
            <a:r>
              <a:rPr lang="en-US" sz="1600" smtClean="0"/>
              <a:t>(i.e. the ea is indirect):</a:t>
            </a:r>
          </a:p>
          <a:p>
            <a:pPr marL="506413" lvl="1" indent="-169863">
              <a:buFontTx/>
              <a:buNone/>
            </a:pPr>
            <a:r>
              <a:rPr lang="en-US" sz="1600" smtClean="0"/>
              <a:t>	pointer address = (PC) + SEXT( IR[8:0] ) </a:t>
            </a:r>
          </a:p>
          <a:p>
            <a:pPr marL="506413" lvl="1" indent="-169863">
              <a:buFontTx/>
              <a:buNone/>
            </a:pPr>
            <a:r>
              <a:rPr lang="en-US" sz="1600" smtClean="0"/>
              <a:t>	effective address = Mem[ (PC) + SEXT( IR[8:0] ) ]</a:t>
            </a:r>
          </a:p>
          <a:p>
            <a:pPr marL="506413" lvl="1" indent="-169863">
              <a:buFontTx/>
              <a:buNone/>
            </a:pPr>
            <a:endParaRPr lang="en-US" sz="1600" i="1" smtClean="0"/>
          </a:p>
          <a:p>
            <a:pPr marL="792163" lvl="2" indent="-171450"/>
            <a:r>
              <a:rPr lang="en-US" sz="1400" smtClean="0"/>
              <a:t>Note that the memory has to be accessed twice to get the actual operand.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1933575" y="2311400"/>
            <a:ext cx="5126038" cy="782638"/>
            <a:chOff x="1320" y="1187"/>
            <a:chExt cx="3229" cy="493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323" y="1411"/>
              <a:ext cx="739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LDI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2063" y="1411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629" y="1411"/>
              <a:ext cx="1920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Addr. Gen. bits</a:t>
              </a: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1320" y="1187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[15:12]</a:t>
              </a:r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2075" y="1187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[11:9]</a:t>
              </a:r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3434" y="1206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[8:0]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Addressing Modes - 3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85888"/>
            <a:ext cx="8150225" cy="4773612"/>
          </a:xfrm>
        </p:spPr>
        <p:txBody>
          <a:bodyPr/>
          <a:lstStyle/>
          <a:p>
            <a:pPr marL="222250" indent="-222250"/>
            <a:r>
              <a:rPr lang="en-US" smtClean="0"/>
              <a:t>Relative (Base+Offset) addressing</a:t>
            </a:r>
          </a:p>
          <a:p>
            <a:pPr marL="222250" indent="-222250"/>
            <a:endParaRPr lang="en-US" smtClean="0"/>
          </a:p>
          <a:p>
            <a:pPr marL="222250" indent="-222250"/>
            <a:endParaRPr lang="en-US" smtClean="0"/>
          </a:p>
          <a:p>
            <a:pPr marL="630238" lvl="1" indent="-231775">
              <a:buFontTx/>
              <a:buNone/>
            </a:pPr>
            <a:endParaRPr lang="en-US" sz="700" smtClean="0"/>
          </a:p>
          <a:p>
            <a:pPr marL="630238" lvl="1" indent="-231775"/>
            <a:endParaRPr lang="en-US" sz="1800" smtClean="0"/>
          </a:p>
          <a:p>
            <a:pPr marL="630238" lvl="1" indent="-231775"/>
            <a:endParaRPr lang="en-US" sz="1800" smtClean="0"/>
          </a:p>
          <a:p>
            <a:pPr marL="630238" lvl="1" indent="-231775"/>
            <a:r>
              <a:rPr lang="en-US" sz="1800" smtClean="0"/>
              <a:t>effective address = (BaseRegister) + offset</a:t>
            </a:r>
          </a:p>
          <a:p>
            <a:pPr marL="915988" lvl="2" indent="-171450"/>
            <a:r>
              <a:rPr lang="en-US" smtClean="0"/>
              <a:t>sign extend (SEXT) the 6 bit offset ([5:0]) to 16 bits</a:t>
            </a:r>
          </a:p>
          <a:p>
            <a:pPr marL="915988" lvl="2" indent="-171450"/>
            <a:r>
              <a:rPr lang="en-US" smtClean="0"/>
              <a:t>add it to the contents of the Base Register ([8:6])</a:t>
            </a:r>
          </a:p>
          <a:p>
            <a:pPr marL="915988" lvl="2" indent="-171450"/>
            <a:endParaRPr lang="en-US" smtClean="0"/>
          </a:p>
          <a:p>
            <a:pPr marL="630238" lvl="1" indent="-231775"/>
            <a:r>
              <a:rPr lang="en-US" sz="1800" smtClean="0"/>
              <a:t>differences from Direct addressing (PC-Relative):</a:t>
            </a:r>
          </a:p>
          <a:p>
            <a:pPr marL="915988" lvl="2" indent="-171450"/>
            <a:r>
              <a:rPr lang="en-US" smtClean="0"/>
              <a:t>base+offset field is 6 bits, PC-Relative offset field is 9 bits</a:t>
            </a:r>
          </a:p>
          <a:p>
            <a:pPr marL="915988" lvl="2" indent="-171450"/>
            <a:r>
              <a:rPr lang="en-US" smtClean="0"/>
              <a:t>base+offset can address any location in memory, PC-Relative</a:t>
            </a:r>
          </a:p>
          <a:p>
            <a:pPr marL="915988" lvl="2" indent="-171450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/>
              <a:t>   offset only within +/- 256 locations of the instruction.</a:t>
            </a: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1560513" y="2184400"/>
            <a:ext cx="4849812" cy="798513"/>
            <a:chOff x="946" y="1129"/>
            <a:chExt cx="3055" cy="503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949" y="1363"/>
              <a:ext cx="739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LDR</a:t>
              </a: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1689" y="1363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2255" y="1363"/>
              <a:ext cx="576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BaseR</a:t>
              </a:r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946" y="1139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[15:12]</a:t>
              </a:r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1701" y="1139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[11:9]</a:t>
              </a:r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2331" y="1139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[8:6]</a:t>
              </a: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3166" y="1129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[5:0]</a:t>
              </a:r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2830" y="1363"/>
              <a:ext cx="1171" cy="26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offset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4" descr="fig5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0"/>
            <a:ext cx="5448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533400"/>
            <a:ext cx="3101975" cy="584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Data Path - 1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3276600" cy="4800600"/>
          </a:xfrm>
        </p:spPr>
        <p:txBody>
          <a:bodyPr/>
          <a:lstStyle/>
          <a:p>
            <a:pPr marL="176213" lvl="1" indent="0"/>
            <a:r>
              <a:rPr lang="en-US" sz="1800" smtClean="0"/>
              <a:t>Global Bus</a:t>
            </a:r>
          </a:p>
          <a:p>
            <a:pPr marL="457200" lvl="2" indent="-166688"/>
            <a:r>
              <a:rPr lang="en-US" sz="1600" smtClean="0"/>
              <a:t>16-bit, data &amp; address</a:t>
            </a:r>
          </a:p>
          <a:p>
            <a:pPr marL="457200" lvl="2" indent="-166688"/>
            <a:r>
              <a:rPr lang="en-US" sz="1600" smtClean="0"/>
              <a:t>connects all components</a:t>
            </a:r>
          </a:p>
          <a:p>
            <a:pPr marL="457200" lvl="2" indent="-166688"/>
            <a:r>
              <a:rPr lang="en-US" sz="1600" smtClean="0"/>
              <a:t>is shared by all</a:t>
            </a:r>
            <a:endParaRPr lang="en-US" sz="900" smtClean="0"/>
          </a:p>
          <a:p>
            <a:pPr marL="61913" indent="-61913"/>
            <a:endParaRPr lang="en-US" sz="800" smtClean="0"/>
          </a:p>
          <a:p>
            <a:pPr marL="176213" lvl="1" indent="0"/>
            <a:r>
              <a:rPr lang="en-US" sz="1800" smtClean="0"/>
              <a:t>Memory</a:t>
            </a:r>
          </a:p>
          <a:p>
            <a:pPr marL="457200" lvl="2" indent="-166688"/>
            <a:r>
              <a:rPr lang="en-US" sz="1600" smtClean="0"/>
              <a:t>Memory Address Register: MAR</a:t>
            </a:r>
          </a:p>
          <a:p>
            <a:pPr marL="803275" lvl="3" indent="-173038"/>
            <a:r>
              <a:rPr lang="en-US" sz="1400" smtClean="0"/>
              <a:t>address of location to be accessed</a:t>
            </a:r>
          </a:p>
          <a:p>
            <a:pPr marL="457200" lvl="2" indent="-166688"/>
            <a:r>
              <a:rPr lang="en-US" sz="1600" smtClean="0"/>
              <a:t>Memory Data Register: MDR</a:t>
            </a:r>
          </a:p>
          <a:p>
            <a:pPr marL="803275" lvl="3" indent="-173038"/>
            <a:r>
              <a:rPr lang="en-US" sz="1400" smtClean="0"/>
              <a:t>data loaded or to be 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 descr="fig5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0"/>
            <a:ext cx="5448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28638"/>
            <a:ext cx="2960687" cy="584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Data Path - 2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3200400" cy="4876800"/>
          </a:xfrm>
        </p:spPr>
        <p:txBody>
          <a:bodyPr/>
          <a:lstStyle/>
          <a:p>
            <a:pPr marL="114300" lvl="1" indent="0">
              <a:lnSpc>
                <a:spcPct val="90000"/>
              </a:lnSpc>
            </a:pPr>
            <a:r>
              <a:rPr lang="en-US" sz="1800" smtClean="0"/>
              <a:t>ALU &amp; Registers</a:t>
            </a:r>
          </a:p>
          <a:p>
            <a:pPr marL="395288" lvl="2" indent="-166688">
              <a:lnSpc>
                <a:spcPct val="90000"/>
              </a:lnSpc>
            </a:pPr>
            <a:r>
              <a:rPr lang="en-US" sz="1600" smtClean="0"/>
              <a:t>Two ALU sources</a:t>
            </a:r>
          </a:p>
          <a:p>
            <a:pPr marL="681038" lvl="3" indent="-161925">
              <a:lnSpc>
                <a:spcPct val="90000"/>
              </a:lnSpc>
            </a:pPr>
            <a:r>
              <a:rPr lang="en-US" sz="1400" smtClean="0"/>
              <a:t>source 1: register</a:t>
            </a:r>
          </a:p>
          <a:p>
            <a:pPr marL="681038" lvl="3" indent="-161925">
              <a:lnSpc>
                <a:spcPct val="90000"/>
              </a:lnSpc>
            </a:pPr>
            <a:r>
              <a:rPr lang="en-US" sz="1400" smtClean="0"/>
              <a:t>source 2: register or IR</a:t>
            </a:r>
          </a:p>
          <a:p>
            <a:pPr marL="395288" lvl="2" indent="-166688">
              <a:lnSpc>
                <a:spcPct val="90000"/>
              </a:lnSpc>
            </a:pPr>
            <a:r>
              <a:rPr lang="en-US" sz="1600" smtClean="0"/>
              <a:t>Result:  goes onto bus, then to DR</a:t>
            </a:r>
            <a:endParaRPr lang="en-US" sz="900" smtClean="0">
              <a:latin typeface="Courier New" pitchFamily="49" charset="0"/>
            </a:endParaRPr>
          </a:p>
          <a:p>
            <a:pPr marL="395288" lvl="2" indent="-166688">
              <a:lnSpc>
                <a:spcPct val="90000"/>
              </a:lnSpc>
            </a:pPr>
            <a:endParaRPr lang="en-US" sz="900" smtClean="0"/>
          </a:p>
          <a:p>
            <a:pPr marL="114300" lvl="1" indent="0">
              <a:lnSpc>
                <a:spcPct val="90000"/>
              </a:lnSpc>
            </a:pPr>
            <a:r>
              <a:rPr lang="en-US" sz="1800" smtClean="0"/>
              <a:t>PC &amp; PCMUX</a:t>
            </a:r>
          </a:p>
          <a:p>
            <a:pPr marL="395288" lvl="2" indent="-166688">
              <a:lnSpc>
                <a:spcPct val="90000"/>
              </a:lnSpc>
            </a:pPr>
            <a:r>
              <a:rPr lang="en-US" sz="1600" smtClean="0"/>
              <a:t>PC sends address to MAR for instruction fetch</a:t>
            </a:r>
          </a:p>
          <a:p>
            <a:pPr marL="395288" lvl="2" indent="-166688">
              <a:lnSpc>
                <a:spcPct val="90000"/>
              </a:lnSpc>
            </a:pPr>
            <a:r>
              <a:rPr lang="en-US" sz="1600" smtClean="0"/>
              <a:t>PCMUX: a 3:1 mux that selects the new PC</a:t>
            </a:r>
          </a:p>
          <a:p>
            <a:pPr marL="681038" lvl="3" indent="-161925">
              <a:lnSpc>
                <a:spcPct val="90000"/>
              </a:lnSpc>
            </a:pPr>
            <a:r>
              <a:rPr lang="en-US" sz="1400" smtClean="0"/>
              <a:t>Incremented PC</a:t>
            </a:r>
          </a:p>
          <a:p>
            <a:pPr marL="681038" lvl="3" indent="-161925">
              <a:lnSpc>
                <a:spcPct val="90000"/>
              </a:lnSpc>
            </a:pPr>
            <a:r>
              <a:rPr lang="en-US" sz="1400" smtClean="0"/>
              <a:t>offset PC (9 or 11 bits)</a:t>
            </a:r>
          </a:p>
          <a:p>
            <a:pPr marL="681038" lvl="3" indent="-161925">
              <a:lnSpc>
                <a:spcPct val="90000"/>
              </a:lnSpc>
            </a:pPr>
            <a:r>
              <a:rPr lang="en-US" sz="1400" smtClean="0"/>
              <a:t>offset BaseR (6 bits or 0)</a:t>
            </a:r>
          </a:p>
          <a:p>
            <a:pPr marL="681038" lvl="3" indent="-161925">
              <a:lnSpc>
                <a:spcPct val="90000"/>
              </a:lnSpc>
            </a:pPr>
            <a:r>
              <a:rPr lang="en-US" sz="1400" smtClean="0"/>
              <a:t>TRAP vector contents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 descr="fig5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13" y="0"/>
            <a:ext cx="54498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28638"/>
            <a:ext cx="3275012" cy="584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Data Path - 3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3200400" cy="4876800"/>
          </a:xfrm>
        </p:spPr>
        <p:txBody>
          <a:bodyPr/>
          <a:lstStyle/>
          <a:p>
            <a:pPr marL="114300" lvl="1" indent="115888"/>
            <a:r>
              <a:rPr lang="en-US" sz="1800" smtClean="0"/>
              <a:t>MARMUX</a:t>
            </a:r>
          </a:p>
          <a:p>
            <a:pPr marL="344488" lvl="2" indent="50800"/>
            <a:r>
              <a:rPr lang="en-US" sz="1600" smtClean="0"/>
              <a:t>A 2:1 mux that selects the source of MAR</a:t>
            </a:r>
          </a:p>
          <a:p>
            <a:pPr marL="681038" lvl="3" indent="-171450"/>
            <a:r>
              <a:rPr lang="en-US" sz="1400" smtClean="0"/>
              <a:t>PC-Relative addressing</a:t>
            </a:r>
          </a:p>
          <a:p>
            <a:pPr marL="681038" lvl="3" indent="-171450"/>
            <a:r>
              <a:rPr lang="en-US" sz="1400" smtClean="0"/>
              <a:t>BaseR + offset addressing</a:t>
            </a:r>
          </a:p>
          <a:p>
            <a:pPr marL="681038" lvl="3" indent="-171450"/>
            <a:r>
              <a:rPr lang="en-US" sz="1400" smtClean="0"/>
              <a:t>Trap vector</a:t>
            </a:r>
            <a:endParaRPr lang="en-US" sz="1000" smtClean="0">
              <a:latin typeface="Courier New" pitchFamily="49" charset="0"/>
            </a:endParaRPr>
          </a:p>
          <a:p>
            <a:pPr marL="344488" lvl="2" indent="50800"/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 descr="fig5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4113" y="0"/>
            <a:ext cx="54498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28638"/>
            <a:ext cx="3275012" cy="584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LC33 Instruction word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marL="222250" indent="-222250">
              <a:lnSpc>
                <a:spcPct val="90000"/>
              </a:lnSpc>
              <a:tabLst>
                <a:tab pos="4457700" algn="l"/>
              </a:tabLst>
            </a:pPr>
            <a:r>
              <a:rPr lang="en-US" sz="1800" smtClean="0"/>
              <a:t>LC-3 Instructions word: 16 bits</a:t>
            </a:r>
          </a:p>
          <a:p>
            <a:pPr marL="568325" lvl="1" indent="-169863">
              <a:lnSpc>
                <a:spcPct val="90000"/>
              </a:lnSpc>
              <a:tabLst>
                <a:tab pos="4457700" algn="l"/>
              </a:tabLst>
            </a:pPr>
            <a:r>
              <a:rPr lang="en-US" sz="1600" smtClean="0"/>
              <a:t>4-bit opcode =&gt; 16 instructions (RISC)</a:t>
            </a:r>
          </a:p>
          <a:p>
            <a:pPr marL="568325" lvl="1" indent="-169863">
              <a:lnSpc>
                <a:spcPct val="90000"/>
              </a:lnSpc>
              <a:tabLst>
                <a:tab pos="4457700" algn="l"/>
              </a:tabLst>
            </a:pPr>
            <a:r>
              <a:rPr lang="en-US" sz="1600" smtClean="0"/>
              <a:t>remaining 12 bits specify operand(s), according to the addressing mode proper to each instruction.</a:t>
            </a:r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600" smtClean="0"/>
              <a:t>Opcode: Specifies what the instruction does</a:t>
            </a:r>
          </a:p>
          <a:p>
            <a:pPr marL="854075" lvl="2" indent="-1714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400" smtClean="0"/>
              <a:t>IR[15:12]: 4 bits allow 16 instructions</a:t>
            </a:r>
          </a:p>
          <a:p>
            <a:pPr marL="854075" lvl="2" indent="-1714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400" smtClean="0"/>
              <a:t>specifies the instruction to be executed</a:t>
            </a:r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600" smtClean="0"/>
              <a:t>Operands: Specifies what the instruction acts on</a:t>
            </a:r>
          </a:p>
          <a:p>
            <a:pPr marL="854075" lvl="2" indent="-1714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400" smtClean="0"/>
              <a:t>IR[11:0]: contains specifications for:</a:t>
            </a:r>
          </a:p>
          <a:p>
            <a:pPr marL="854075" lvl="2" indent="-1714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400" smtClean="0"/>
              <a:t>Registers: 8 GPRs (i.e. require 3 bits for addressing)</a:t>
            </a:r>
          </a:p>
          <a:p>
            <a:pPr marL="854075" lvl="2" indent="-1714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400" smtClean="0"/>
              <a:t>Address Generation bits: Offset (11 or 9 or 6 bits) (more later)</a:t>
            </a:r>
          </a:p>
          <a:p>
            <a:pPr marL="854075" lvl="2" indent="-1714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400" smtClean="0"/>
              <a:t>Immediate value: 5 bits</a:t>
            </a:r>
          </a:p>
          <a:p>
            <a:pPr marL="222250" indent="-222250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800" smtClean="0"/>
              <a:t>Examples</a:t>
            </a:r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600" smtClean="0"/>
              <a:t>ADD        DR,      SR1,      SR2       ;   DR </a:t>
            </a:r>
            <a:r>
              <a:rPr lang="en-US" sz="1600" smtClean="0">
                <a:sym typeface="Symbol" pitchFamily="18" charset="2"/>
              </a:rPr>
              <a:t> (SR1) + (SR2)</a:t>
            </a:r>
            <a:r>
              <a:rPr lang="en-US" sz="1600" smtClean="0"/>
              <a:t>   </a:t>
            </a:r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buFontTx/>
              <a:buNone/>
              <a:tabLst>
                <a:tab pos="4457700" algn="l"/>
              </a:tabLst>
            </a:pPr>
            <a:r>
              <a:rPr lang="en-US" sz="1600" smtClean="0"/>
              <a:t>[15:12]    [11:9]     [8:6]       [2:0]</a:t>
            </a:r>
            <a:endParaRPr lang="en-US" sz="400" smtClean="0">
              <a:solidFill>
                <a:schemeClr val="bg2"/>
              </a:solidFill>
            </a:endParaRPr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buFontTx/>
              <a:buNone/>
              <a:tabLst>
                <a:tab pos="4457700" algn="l"/>
              </a:tabLst>
            </a:pPr>
            <a:endParaRPr lang="en-US" sz="700" smtClean="0"/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tabLst>
                <a:tab pos="4457700" algn="l"/>
              </a:tabLst>
            </a:pPr>
            <a:r>
              <a:rPr lang="en-US" sz="1600" smtClean="0"/>
              <a:t>LDR        DR,     BaseR,   Offset     ;   DR </a:t>
            </a:r>
            <a:r>
              <a:rPr lang="en-US" sz="1600" smtClean="0">
                <a:sym typeface="Symbol" pitchFamily="18" charset="2"/>
              </a:rPr>
              <a:t> Mem[BaseR + Offset]</a:t>
            </a:r>
            <a:r>
              <a:rPr lang="en-US" sz="1600" smtClean="0"/>
              <a:t> </a:t>
            </a:r>
          </a:p>
          <a:p>
            <a:pPr marL="568325" lvl="1" indent="-169863">
              <a:lnSpc>
                <a:spcPct val="90000"/>
              </a:lnSpc>
              <a:spcBef>
                <a:spcPct val="15000"/>
              </a:spcBef>
              <a:buFontTx/>
              <a:buNone/>
              <a:tabLst>
                <a:tab pos="4457700" algn="l"/>
              </a:tabLst>
            </a:pPr>
            <a:r>
              <a:rPr lang="en-US" sz="1600" smtClean="0"/>
              <a:t>[15:12]    [11:9]     [8:6]       [5:0]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Addressing Modes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marL="222250" indent="-222250"/>
            <a:r>
              <a:rPr lang="en-US" smtClean="0"/>
              <a:t>The LC-3 supports five addressing modes:</a:t>
            </a:r>
          </a:p>
          <a:p>
            <a:pPr marL="630238" lvl="1" indent="-231775"/>
            <a:r>
              <a:rPr lang="en-US" sz="1800" smtClean="0"/>
              <a:t>the operand is located:</a:t>
            </a:r>
          </a:p>
          <a:p>
            <a:pPr marL="915988" lvl="2" indent="-171450">
              <a:spcAft>
                <a:spcPct val="20000"/>
              </a:spcAft>
            </a:pPr>
            <a:r>
              <a:rPr lang="en-US" smtClean="0"/>
              <a:t>in the instruction itself (#1: </a:t>
            </a:r>
            <a:r>
              <a:rPr lang="en-US" smtClean="0">
                <a:solidFill>
                  <a:srgbClr val="0000FF"/>
                </a:solidFill>
              </a:rPr>
              <a:t>immediate a.k.a literal</a:t>
            </a:r>
            <a:r>
              <a:rPr lang="en-US" smtClean="0"/>
              <a:t>)</a:t>
            </a:r>
          </a:p>
          <a:p>
            <a:pPr marL="915988" lvl="2" indent="-171450">
              <a:spcAft>
                <a:spcPct val="20000"/>
              </a:spcAft>
            </a:pPr>
            <a:r>
              <a:rPr lang="en-US" smtClean="0"/>
              <a:t>in a </a:t>
            </a:r>
            <a:r>
              <a:rPr lang="en-US" smtClean="0">
                <a:solidFill>
                  <a:srgbClr val="0000FF"/>
                </a:solidFill>
              </a:rPr>
              <a:t>register</a:t>
            </a:r>
            <a:r>
              <a:rPr lang="en-US" smtClean="0"/>
              <a:t> (#2)</a:t>
            </a:r>
          </a:p>
          <a:p>
            <a:pPr marL="915988" lvl="2" indent="-171450">
              <a:spcAft>
                <a:spcPct val="20000"/>
              </a:spcAft>
            </a:pPr>
            <a:r>
              <a:rPr lang="en-US" smtClean="0"/>
              <a:t>in </a:t>
            </a:r>
            <a:r>
              <a:rPr lang="en-US" smtClean="0">
                <a:solidFill>
                  <a:srgbClr val="0000FF"/>
                </a:solidFill>
              </a:rPr>
              <a:t>memory</a:t>
            </a:r>
            <a:r>
              <a:rPr lang="en-US" smtClean="0"/>
              <a:t>:</a:t>
            </a:r>
          </a:p>
          <a:p>
            <a:pPr marL="1200150" lvl="3" indent="-169863">
              <a:spcAft>
                <a:spcPct val="20000"/>
              </a:spcAft>
            </a:pPr>
            <a:r>
              <a:rPr lang="en-US" smtClean="0"/>
              <a:t>Note: the </a:t>
            </a:r>
            <a:r>
              <a:rPr lang="en-US" u="sng" smtClean="0"/>
              <a:t>effective address</a:t>
            </a:r>
            <a:r>
              <a:rPr lang="en-US" smtClean="0"/>
              <a:t> (ea) is the memory location of the operand</a:t>
            </a:r>
          </a:p>
          <a:p>
            <a:pPr marL="1200150" lvl="3" indent="-169863">
              <a:spcAft>
                <a:spcPct val="20000"/>
              </a:spcAft>
            </a:pPr>
            <a:r>
              <a:rPr lang="en-US" smtClean="0"/>
              <a:t>the ea is encoded in the instruction (#3: </a:t>
            </a:r>
            <a:r>
              <a:rPr lang="en-US" smtClean="0">
                <a:solidFill>
                  <a:srgbClr val="0000FF"/>
                </a:solidFill>
              </a:rPr>
              <a:t>direct, or PC-relative</a:t>
            </a:r>
            <a:r>
              <a:rPr lang="en-US" smtClean="0"/>
              <a:t>)</a:t>
            </a:r>
          </a:p>
          <a:p>
            <a:pPr marL="1200150" lvl="3" indent="-169863">
              <a:spcAft>
                <a:spcPct val="20000"/>
              </a:spcAft>
            </a:pPr>
            <a:r>
              <a:rPr lang="en-US" smtClean="0"/>
              <a:t>a pointer to the ea is encoded in the instruction (#4: </a:t>
            </a:r>
            <a:r>
              <a:rPr lang="en-US" smtClean="0">
                <a:solidFill>
                  <a:srgbClr val="0000FF"/>
                </a:solidFill>
              </a:rPr>
              <a:t>indirect</a:t>
            </a:r>
            <a:r>
              <a:rPr lang="en-US" smtClean="0"/>
              <a:t>)</a:t>
            </a:r>
          </a:p>
          <a:p>
            <a:pPr marL="1200150" lvl="3" indent="-169863">
              <a:spcAft>
                <a:spcPct val="20000"/>
              </a:spcAft>
            </a:pPr>
            <a:r>
              <a:rPr lang="en-US" smtClean="0"/>
              <a:t>a pointer to the ea is stored in a register (#5: </a:t>
            </a:r>
            <a:r>
              <a:rPr lang="en-US" smtClean="0">
                <a:solidFill>
                  <a:srgbClr val="0000FF"/>
                </a:solidFill>
              </a:rPr>
              <a:t>base+offset, a.k.a. relative</a:t>
            </a:r>
            <a:r>
              <a:rPr lang="en-US" smtClean="0"/>
              <a:t>) </a:t>
            </a:r>
          </a:p>
          <a:p>
            <a:pPr marL="222250" indent="-222250">
              <a:spcAft>
                <a:spcPct val="20000"/>
              </a:spcAft>
            </a:pPr>
            <a:r>
              <a:rPr lang="en-US" smtClean="0"/>
              <a:t>LC-3 Operate instructions use only immediate and register modes</a:t>
            </a:r>
          </a:p>
          <a:p>
            <a:pPr marL="222250" indent="-222250">
              <a:spcAft>
                <a:spcPct val="20000"/>
              </a:spcAft>
            </a:pPr>
            <a:r>
              <a:rPr lang="en-US" smtClean="0"/>
              <a:t>LC-3 Data movement instructions use all five modes</a:t>
            </a:r>
          </a:p>
          <a:p>
            <a:pPr marL="1200150" lvl="3" indent="-169863">
              <a:spcAft>
                <a:spcPct val="20000"/>
              </a:spcAf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Operate Instructions - 1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6064"/>
            <a:ext cx="8153400" cy="4800600"/>
          </a:xfrm>
        </p:spPr>
        <p:txBody>
          <a:bodyPr/>
          <a:lstStyle/>
          <a:p>
            <a:pPr marL="222250" indent="-222250"/>
            <a:r>
              <a:rPr lang="en-US" dirty="0" smtClean="0"/>
              <a:t>Arithmetic and Logic</a:t>
            </a:r>
          </a:p>
          <a:p>
            <a:pPr marL="506413" lvl="1" indent="-169863"/>
            <a:r>
              <a:rPr lang="en-US" sz="1600" dirty="0" smtClean="0"/>
              <a:t>Arithmetic: add, subtract, multiply, divide (the LC-3 only has add)</a:t>
            </a:r>
          </a:p>
          <a:p>
            <a:pPr marL="506413" lvl="1" indent="-169863"/>
            <a:r>
              <a:rPr lang="en-US" sz="1600" dirty="0" smtClean="0"/>
              <a:t>Logic: and, or, not, </a:t>
            </a:r>
            <a:r>
              <a:rPr lang="en-US" sz="1600" dirty="0" err="1" smtClean="0"/>
              <a:t>xor</a:t>
            </a:r>
            <a:r>
              <a:rPr lang="en-US" sz="1600" dirty="0" smtClean="0"/>
              <a:t> (the LC-3 only has and, not)</a:t>
            </a:r>
          </a:p>
          <a:p>
            <a:pPr marL="506413" lvl="1" indent="-169863"/>
            <a:endParaRPr lang="en-US" sz="1800" dirty="0" smtClean="0"/>
          </a:p>
          <a:p>
            <a:pPr marL="222250" indent="-222250"/>
            <a:r>
              <a:rPr lang="en-US" dirty="0" smtClean="0"/>
              <a:t>LC-3: NOT, ADD, AND</a:t>
            </a:r>
          </a:p>
          <a:p>
            <a:pPr marL="222250" indent="-222250"/>
            <a:endParaRPr lang="en-US" dirty="0" smtClean="0"/>
          </a:p>
          <a:p>
            <a:pPr marL="222250" indent="-222250"/>
            <a:endParaRPr lang="en-US" dirty="0" smtClean="0"/>
          </a:p>
          <a:p>
            <a:pPr marL="222250" indent="-222250"/>
            <a:endParaRPr lang="en-US" dirty="0" smtClean="0"/>
          </a:p>
          <a:p>
            <a:pPr marL="222250" indent="-222250"/>
            <a:endParaRPr lang="en-US" dirty="0" smtClean="0"/>
          </a:p>
          <a:p>
            <a:pPr marL="222250" indent="-222250">
              <a:buFont typeface="Monotype Sorts" pitchFamily="2" charset="2"/>
              <a:buNone/>
            </a:pPr>
            <a:r>
              <a:rPr lang="en-US" sz="1900" dirty="0" smtClean="0"/>
              <a:t>           </a:t>
            </a:r>
          </a:p>
          <a:p>
            <a:pPr marL="222250" indent="-222250"/>
            <a:endParaRPr lang="en-US" sz="1900" dirty="0" smtClean="0"/>
          </a:p>
          <a:p>
            <a:pPr marL="222250" indent="-222250"/>
            <a:endParaRPr lang="en-US" sz="1900" dirty="0" smtClean="0"/>
          </a:p>
          <a:p>
            <a:pPr marL="222250" indent="-222250"/>
            <a:endParaRPr lang="en-US" sz="1900" dirty="0" smtClean="0"/>
          </a:p>
          <a:p>
            <a:pPr marL="222250" indent="-222250"/>
            <a:r>
              <a:rPr lang="en-US" sz="1900" dirty="0" smtClean="0"/>
              <a:t> AND (</a:t>
            </a:r>
            <a:r>
              <a:rPr lang="en-US" sz="1900" dirty="0" err="1" smtClean="0"/>
              <a:t>opcode</a:t>
            </a:r>
            <a:r>
              <a:rPr lang="en-US" sz="1900" dirty="0" smtClean="0"/>
              <a:t> = 0101) has the same structure as ADD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1998663" y="5137150"/>
            <a:ext cx="4572000" cy="304800"/>
            <a:chOff x="1259" y="3363"/>
            <a:chExt cx="2880" cy="192"/>
          </a:xfrm>
        </p:grpSpPr>
        <p:sp>
          <p:nvSpPr>
            <p:cNvPr id="72729" name="Rectangle 5"/>
            <p:cNvSpPr>
              <a:spLocks noChangeArrowheads="1"/>
            </p:cNvSpPr>
            <p:nvPr/>
          </p:nvSpPr>
          <p:spPr bwMode="auto">
            <a:xfrm>
              <a:off x="1259" y="3363"/>
              <a:ext cx="720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0 0 0 1</a:t>
              </a:r>
            </a:p>
          </p:txBody>
        </p:sp>
        <p:sp>
          <p:nvSpPr>
            <p:cNvPr id="72730" name="Rectangle 6"/>
            <p:cNvSpPr>
              <a:spLocks noChangeArrowheads="1"/>
            </p:cNvSpPr>
            <p:nvPr/>
          </p:nvSpPr>
          <p:spPr bwMode="auto">
            <a:xfrm>
              <a:off x="1979" y="3363"/>
              <a:ext cx="576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0 1 1</a:t>
              </a:r>
            </a:p>
          </p:txBody>
        </p:sp>
        <p:sp>
          <p:nvSpPr>
            <p:cNvPr id="72731" name="Rectangle 7"/>
            <p:cNvSpPr>
              <a:spLocks noChangeArrowheads="1"/>
            </p:cNvSpPr>
            <p:nvPr/>
          </p:nvSpPr>
          <p:spPr bwMode="auto">
            <a:xfrm>
              <a:off x="2555" y="3363"/>
              <a:ext cx="576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0 1 0</a:t>
              </a:r>
            </a:p>
          </p:txBody>
        </p:sp>
        <p:sp>
          <p:nvSpPr>
            <p:cNvPr id="72732" name="Rectangle 8"/>
            <p:cNvSpPr>
              <a:spLocks noChangeArrowheads="1"/>
            </p:cNvSpPr>
            <p:nvPr/>
          </p:nvSpPr>
          <p:spPr bwMode="auto">
            <a:xfrm>
              <a:off x="3129" y="3363"/>
              <a:ext cx="192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 0 </a:t>
              </a:r>
            </a:p>
          </p:txBody>
        </p:sp>
        <p:sp>
          <p:nvSpPr>
            <p:cNvPr id="72733" name="Rectangle 9"/>
            <p:cNvSpPr>
              <a:spLocks noChangeArrowheads="1"/>
            </p:cNvSpPr>
            <p:nvPr/>
          </p:nvSpPr>
          <p:spPr bwMode="auto">
            <a:xfrm>
              <a:off x="3656" y="3363"/>
              <a:ext cx="483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1 0 1</a:t>
              </a:r>
            </a:p>
          </p:txBody>
        </p:sp>
        <p:sp>
          <p:nvSpPr>
            <p:cNvPr id="72734" name="Rectangle 10"/>
            <p:cNvSpPr>
              <a:spLocks noChangeArrowheads="1"/>
            </p:cNvSpPr>
            <p:nvPr/>
          </p:nvSpPr>
          <p:spPr bwMode="auto">
            <a:xfrm>
              <a:off x="3320" y="3363"/>
              <a:ext cx="336" cy="19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 0 0 </a:t>
              </a:r>
            </a:p>
          </p:txBody>
        </p:sp>
      </p:grpSp>
      <p:grpSp>
        <p:nvGrpSpPr>
          <p:cNvPr id="72709" name="Group 11"/>
          <p:cNvGrpSpPr>
            <a:grpSpLocks/>
          </p:cNvGrpSpPr>
          <p:nvPr/>
        </p:nvGrpSpPr>
        <p:grpSpPr bwMode="auto">
          <a:xfrm>
            <a:off x="2097088" y="3276600"/>
            <a:ext cx="4633912" cy="2581275"/>
            <a:chOff x="1313" y="2172"/>
            <a:chExt cx="2919" cy="1626"/>
          </a:xfrm>
        </p:grpSpPr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1328" y="356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72718" name="Text Box 13"/>
            <p:cNvSpPr txBox="1">
              <a:spLocks noChangeArrowheads="1"/>
            </p:cNvSpPr>
            <p:nvPr/>
          </p:nvSpPr>
          <p:spPr bwMode="auto">
            <a:xfrm>
              <a:off x="2091" y="356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72719" name="Text Box 14"/>
            <p:cNvSpPr txBox="1">
              <a:spLocks noChangeArrowheads="1"/>
            </p:cNvSpPr>
            <p:nvPr/>
          </p:nvSpPr>
          <p:spPr bwMode="auto">
            <a:xfrm>
              <a:off x="2667" y="356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72720" name="Text Box 15"/>
            <p:cNvSpPr txBox="1">
              <a:spLocks noChangeArrowheads="1"/>
            </p:cNvSpPr>
            <p:nvPr/>
          </p:nvSpPr>
          <p:spPr bwMode="auto">
            <a:xfrm>
              <a:off x="1906" y="307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dest reg</a:t>
              </a:r>
            </a:p>
          </p:txBody>
        </p:sp>
        <p:sp>
          <p:nvSpPr>
            <p:cNvPr id="72721" name="Text Box 16"/>
            <p:cNvSpPr txBox="1">
              <a:spLocks noChangeArrowheads="1"/>
            </p:cNvSpPr>
            <p:nvPr/>
          </p:nvSpPr>
          <p:spPr bwMode="auto">
            <a:xfrm>
              <a:off x="2623" y="3072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src reg</a:t>
              </a:r>
            </a:p>
          </p:txBody>
        </p:sp>
        <p:sp>
          <p:nvSpPr>
            <p:cNvPr id="72722" name="Text Box 17"/>
            <p:cNvSpPr txBox="1">
              <a:spLocks noChangeArrowheads="1"/>
            </p:cNvSpPr>
            <p:nvPr/>
          </p:nvSpPr>
          <p:spPr bwMode="auto">
            <a:xfrm>
              <a:off x="3676" y="3072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src reg</a:t>
              </a:r>
            </a:p>
          </p:txBody>
        </p:sp>
        <p:sp>
          <p:nvSpPr>
            <p:cNvPr id="72723" name="Text Box 18"/>
            <p:cNvSpPr txBox="1">
              <a:spLocks noChangeArrowheads="1"/>
            </p:cNvSpPr>
            <p:nvPr/>
          </p:nvSpPr>
          <p:spPr bwMode="auto">
            <a:xfrm>
              <a:off x="3794" y="356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R5</a:t>
              </a:r>
            </a:p>
          </p:txBody>
        </p:sp>
        <p:sp>
          <p:nvSpPr>
            <p:cNvPr id="72724" name="Text Box 19"/>
            <p:cNvSpPr txBox="1">
              <a:spLocks noChangeArrowheads="1"/>
            </p:cNvSpPr>
            <p:nvPr/>
          </p:nvSpPr>
          <p:spPr bwMode="auto">
            <a:xfrm>
              <a:off x="1313" y="266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NOT</a:t>
              </a:r>
            </a:p>
          </p:txBody>
        </p:sp>
        <p:sp>
          <p:nvSpPr>
            <p:cNvPr id="72725" name="Text Box 20"/>
            <p:cNvSpPr txBox="1">
              <a:spLocks noChangeArrowheads="1"/>
            </p:cNvSpPr>
            <p:nvPr/>
          </p:nvSpPr>
          <p:spPr bwMode="auto">
            <a:xfrm>
              <a:off x="2075" y="266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72726" name="Text Box 21"/>
            <p:cNvSpPr txBox="1">
              <a:spLocks noChangeArrowheads="1"/>
            </p:cNvSpPr>
            <p:nvPr/>
          </p:nvSpPr>
          <p:spPr bwMode="auto">
            <a:xfrm>
              <a:off x="2651" y="266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72727" name="Text Box 22"/>
            <p:cNvSpPr txBox="1">
              <a:spLocks noChangeArrowheads="1"/>
            </p:cNvSpPr>
            <p:nvPr/>
          </p:nvSpPr>
          <p:spPr bwMode="auto">
            <a:xfrm>
              <a:off x="1890" y="217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dest reg</a:t>
              </a:r>
            </a:p>
          </p:txBody>
        </p:sp>
        <p:sp>
          <p:nvSpPr>
            <p:cNvPr id="72728" name="Text Box 23"/>
            <p:cNvSpPr txBox="1">
              <a:spLocks noChangeArrowheads="1"/>
            </p:cNvSpPr>
            <p:nvPr/>
          </p:nvSpPr>
          <p:spPr bwMode="auto">
            <a:xfrm>
              <a:off x="2607" y="2172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Arial" charset="0"/>
                </a:rPr>
                <a:t>src reg</a:t>
              </a:r>
            </a:p>
          </p:txBody>
        </p:sp>
      </p:grpSp>
      <p:grpSp>
        <p:nvGrpSpPr>
          <p:cNvPr id="72710" name="Group 24"/>
          <p:cNvGrpSpPr>
            <a:grpSpLocks/>
          </p:cNvGrpSpPr>
          <p:nvPr/>
        </p:nvGrpSpPr>
        <p:grpSpPr bwMode="auto">
          <a:xfrm>
            <a:off x="1971675" y="3678238"/>
            <a:ext cx="4551363" cy="295275"/>
            <a:chOff x="1266" y="2421"/>
            <a:chExt cx="2867" cy="186"/>
          </a:xfrm>
        </p:grpSpPr>
        <p:sp>
          <p:nvSpPr>
            <p:cNvPr id="72711" name="Rectangle 25"/>
            <p:cNvSpPr>
              <a:spLocks noChangeArrowheads="1"/>
            </p:cNvSpPr>
            <p:nvPr/>
          </p:nvSpPr>
          <p:spPr bwMode="auto">
            <a:xfrm>
              <a:off x="1266" y="2423"/>
              <a:ext cx="720" cy="18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1 0 0 1</a:t>
              </a:r>
            </a:p>
          </p:txBody>
        </p:sp>
        <p:sp>
          <p:nvSpPr>
            <p:cNvPr id="72712" name="Rectangle 26"/>
            <p:cNvSpPr>
              <a:spLocks noChangeArrowheads="1"/>
            </p:cNvSpPr>
            <p:nvPr/>
          </p:nvSpPr>
          <p:spPr bwMode="auto">
            <a:xfrm>
              <a:off x="1986" y="2423"/>
              <a:ext cx="576" cy="18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0 1 1</a:t>
              </a:r>
            </a:p>
          </p:txBody>
        </p:sp>
        <p:sp>
          <p:nvSpPr>
            <p:cNvPr id="72713" name="Rectangle 27"/>
            <p:cNvSpPr>
              <a:spLocks noChangeArrowheads="1"/>
            </p:cNvSpPr>
            <p:nvPr/>
          </p:nvSpPr>
          <p:spPr bwMode="auto">
            <a:xfrm>
              <a:off x="2562" y="2423"/>
              <a:ext cx="576" cy="18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0 1 0</a:t>
              </a:r>
            </a:p>
          </p:txBody>
        </p:sp>
        <p:sp>
          <p:nvSpPr>
            <p:cNvPr id="72714" name="Rectangle 28"/>
            <p:cNvSpPr>
              <a:spLocks noChangeArrowheads="1"/>
            </p:cNvSpPr>
            <p:nvPr/>
          </p:nvSpPr>
          <p:spPr bwMode="auto">
            <a:xfrm>
              <a:off x="3138" y="2421"/>
              <a:ext cx="195" cy="18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 1 </a:t>
              </a:r>
            </a:p>
          </p:txBody>
        </p:sp>
        <p:sp>
          <p:nvSpPr>
            <p:cNvPr id="72715" name="Rectangle 29"/>
            <p:cNvSpPr>
              <a:spLocks noChangeArrowheads="1"/>
            </p:cNvSpPr>
            <p:nvPr/>
          </p:nvSpPr>
          <p:spPr bwMode="auto">
            <a:xfrm>
              <a:off x="3661" y="2421"/>
              <a:ext cx="472" cy="18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1 1 1 </a:t>
              </a:r>
            </a:p>
          </p:txBody>
        </p:sp>
        <p:sp>
          <p:nvSpPr>
            <p:cNvPr id="72716" name="Rectangle 30"/>
            <p:cNvSpPr>
              <a:spLocks noChangeArrowheads="1"/>
            </p:cNvSpPr>
            <p:nvPr/>
          </p:nvSpPr>
          <p:spPr bwMode="auto">
            <a:xfrm>
              <a:off x="3333" y="2421"/>
              <a:ext cx="328" cy="18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00FF"/>
                  </a:solidFill>
                  <a:latin typeface="Arial" charset="0"/>
                </a:rPr>
                <a:t>1 1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“Hiding” in the control unit, we find the Processor Status Register (PSR)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instructions set the condition codes according to their results</a:t>
            </a:r>
          </a:p>
          <a:p>
            <a:pPr lvl="1"/>
            <a:r>
              <a:rPr lang="en-US" sz="1600" dirty="0" smtClean="0"/>
              <a:t>Z = result was zero</a:t>
            </a:r>
          </a:p>
          <a:p>
            <a:pPr lvl="1"/>
            <a:r>
              <a:rPr lang="en-US" sz="1600" dirty="0" smtClean="0"/>
              <a:t>N = result was negative</a:t>
            </a:r>
          </a:p>
          <a:p>
            <a:pPr lvl="1"/>
            <a:r>
              <a:rPr lang="en-US" sz="1600" dirty="0" smtClean="0"/>
              <a:t>P = result was positive</a:t>
            </a:r>
            <a:endParaRPr lang="en-US" sz="300" dirty="0" smtClean="0"/>
          </a:p>
          <a:p>
            <a:pPr marL="0" lvl="2" indent="0" algn="ctr">
              <a:buNone/>
            </a:pPr>
            <a:endParaRPr lang="en-US" sz="1400" dirty="0" smtClean="0"/>
          </a:p>
          <a:p>
            <a:pPr marL="0" lvl="2" indent="0" algn="ctr">
              <a:buNone/>
            </a:pPr>
            <a:r>
              <a:rPr lang="en-US" dirty="0" smtClean="0"/>
              <a:t>Note that </a:t>
            </a:r>
            <a:r>
              <a:rPr lang="en-US" i="1" dirty="0" smtClean="0"/>
              <a:t>one and only one</a:t>
            </a:r>
            <a:r>
              <a:rPr lang="en-US" dirty="0" smtClean="0"/>
              <a:t> of these conditions can be true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Codes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05000" y="2133600"/>
            <a:ext cx="5715000" cy="795010"/>
            <a:chOff x="1905000" y="2133600"/>
            <a:chExt cx="5715000" cy="795010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2058194" y="2361406"/>
              <a:ext cx="457200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2439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2820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3201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3582194" y="2361406"/>
              <a:ext cx="457200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3963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4344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4725194" y="2361406"/>
              <a:ext cx="457200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5106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5487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5868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>
              <a:off x="6249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6630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7011194" y="2361406"/>
              <a:ext cx="4572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Rectangle 3"/>
            <p:cNvSpPr/>
            <p:nvPr/>
          </p:nvSpPr>
          <p:spPr bwMode="auto">
            <a:xfrm>
              <a:off x="1905000" y="2133600"/>
              <a:ext cx="5715000" cy="457200"/>
            </a:xfrm>
            <a:prstGeom prst="rect">
              <a:avLst/>
            </a:prstGeom>
            <a:solidFill>
              <a:srgbClr val="DDDDDD">
                <a:alpha val="49804"/>
              </a:srgb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001838" algn="l"/>
                  <a:tab pos="4684713" algn="ctr"/>
                  <a:tab pos="5029200" algn="ctr"/>
                  <a:tab pos="5426075" algn="ctr"/>
                </a:tabLst>
              </a:pP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Priv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	Priority	N	Z	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05000" y="2667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n-lt"/>
                </a:rPr>
                <a:t>15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266700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n-lt"/>
                </a:rPr>
                <a:t>10 – 8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2667000"/>
              <a:ext cx="10831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12713" algn="ctr"/>
                  <a:tab pos="457200" algn="ctr"/>
                  <a:tab pos="854075" algn="ctr"/>
                </a:tabLst>
              </a:pPr>
              <a:r>
                <a:rPr lang="en-US" sz="1100" dirty="0" smtClean="0">
                  <a:latin typeface="+mn-lt"/>
                </a:rPr>
                <a:t>	2	1	0</a:t>
              </a:r>
              <a:endParaRPr lang="en-US" sz="11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NOT:  Bitwise Logical NOT</a:t>
            </a:r>
            <a:endParaRPr lang="en-US" b="1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962400" cy="4572000"/>
          </a:xfrm>
        </p:spPr>
        <p:txBody>
          <a:bodyPr/>
          <a:lstStyle/>
          <a:p>
            <a:pPr marL="222250" indent="-222250">
              <a:tabLst>
                <a:tab pos="915988" algn="l"/>
              </a:tabLst>
            </a:pPr>
            <a:r>
              <a:rPr lang="en-US" sz="1800" dirty="0" smtClean="0"/>
              <a:t>UNARY OPERATION</a:t>
            </a:r>
          </a:p>
          <a:p>
            <a:pPr marL="222250" indent="-222250">
              <a:tabLst>
                <a:tab pos="915988" algn="l"/>
              </a:tabLst>
            </a:pPr>
            <a:endParaRPr lang="en-US" sz="1800" dirty="0" smtClean="0"/>
          </a:p>
          <a:p>
            <a:pPr marL="222250" indent="-222250">
              <a:tabLst>
                <a:tab pos="915988" algn="l"/>
              </a:tabLst>
            </a:pPr>
            <a:r>
              <a:rPr lang="en-US" sz="1800" dirty="0" smtClean="0"/>
              <a:t>Assembler Inst.</a:t>
            </a:r>
          </a:p>
          <a:p>
            <a:pPr marL="222250" indent="-222250">
              <a:buFont typeface="Monotype Sorts" pitchFamily="2" charset="2"/>
              <a:buNone/>
              <a:tabLst>
                <a:tab pos="915988" algn="l"/>
              </a:tabLst>
            </a:pPr>
            <a:r>
              <a:rPr lang="en-US" sz="1200" b="1" dirty="0" smtClean="0"/>
              <a:t>		NOT  DR, SR        ; DR = NOT SR</a:t>
            </a:r>
          </a:p>
          <a:p>
            <a:pPr marL="222250" indent="-222250">
              <a:buFont typeface="Monotype Sorts" pitchFamily="2" charset="2"/>
              <a:buNone/>
              <a:tabLst>
                <a:tab pos="915988" algn="l"/>
              </a:tabLst>
            </a:pPr>
            <a:endParaRPr lang="en-US" sz="1200" b="1" dirty="0" smtClean="0"/>
          </a:p>
          <a:p>
            <a:pPr marL="222250" indent="-222250">
              <a:tabLst>
                <a:tab pos="915988" algn="l"/>
              </a:tabLst>
            </a:pPr>
            <a:r>
              <a:rPr lang="en-US" sz="1800" dirty="0" smtClean="0"/>
              <a:t>Encoding</a:t>
            </a:r>
          </a:p>
          <a:p>
            <a:pPr marL="222250" indent="-222250">
              <a:buFont typeface="Monotype Sorts" pitchFamily="2" charset="2"/>
              <a:buNone/>
              <a:tabLst>
                <a:tab pos="915988" algn="l"/>
              </a:tabLst>
            </a:pPr>
            <a:r>
              <a:rPr lang="en-US" sz="1200" b="1" dirty="0" smtClean="0"/>
              <a:t>		1001  DR  SR  111111</a:t>
            </a:r>
          </a:p>
          <a:p>
            <a:pPr marL="222250" indent="-222250">
              <a:buFont typeface="Monotype Sorts" pitchFamily="2" charset="2"/>
              <a:buNone/>
              <a:tabLst>
                <a:tab pos="915988" algn="l"/>
              </a:tabLst>
            </a:pPr>
            <a:endParaRPr lang="en-US" sz="1200" b="1" dirty="0" smtClean="0"/>
          </a:p>
          <a:p>
            <a:pPr marL="222250" indent="-222250">
              <a:tabLst>
                <a:tab pos="915988" algn="l"/>
              </a:tabLst>
            </a:pPr>
            <a:r>
              <a:rPr lang="en-US" sz="1800" dirty="0" smtClean="0"/>
              <a:t>Example</a:t>
            </a:r>
          </a:p>
          <a:p>
            <a:pPr marL="222250" indent="-222250">
              <a:buFont typeface="Monotype Sorts" pitchFamily="2" charset="2"/>
              <a:buNone/>
              <a:tabLst>
                <a:tab pos="915988" algn="l"/>
              </a:tabLst>
            </a:pPr>
            <a:r>
              <a:rPr lang="en-US" sz="1200" b="1" dirty="0" smtClean="0"/>
              <a:t>		NOT   R3, R5</a:t>
            </a:r>
          </a:p>
          <a:p>
            <a:pPr marL="222250" indent="-222250">
              <a:buFont typeface="Monotype Sorts" pitchFamily="2" charset="2"/>
              <a:buNone/>
              <a:tabLst>
                <a:tab pos="915988" algn="l"/>
              </a:tabLst>
            </a:pPr>
            <a:r>
              <a:rPr lang="en-US" sz="1200" b="1" dirty="0" smtClean="0"/>
              <a:t> </a:t>
            </a:r>
          </a:p>
          <a:p>
            <a:pPr marL="568325" lvl="1" indent="-169863">
              <a:tabLst>
                <a:tab pos="915988" algn="l"/>
              </a:tabLst>
            </a:pPr>
            <a:r>
              <a:rPr lang="en-US" sz="1400" dirty="0" smtClean="0"/>
              <a:t>Note:  Condition codes are set.</a:t>
            </a:r>
            <a:endParaRPr lang="en-US" sz="1800" dirty="0" smtClean="0">
              <a:latin typeface="Courier New" pitchFamily="49" charset="0"/>
            </a:endParaRPr>
          </a:p>
        </p:txBody>
      </p:sp>
      <p:pic>
        <p:nvPicPr>
          <p:cNvPr id="73732" name="Picture 6" descr="fig5_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81600" y="1371600"/>
            <a:ext cx="3416300" cy="4721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038599" cy="1143000"/>
          </a:xfrm>
        </p:spPr>
        <p:txBody>
          <a:bodyPr/>
          <a:lstStyle/>
          <a:p>
            <a:r>
              <a:rPr lang="en-US" dirty="0" smtClean="0"/>
              <a:t>Control signals for NOT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87801"/>
            <a:ext cx="4648200" cy="59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1447800"/>
            <a:ext cx="136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NOT   R3, R5</a:t>
            </a:r>
            <a:endParaRPr lang="en-US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SR1 = 101; ALUK = NOT; </a:t>
            </a:r>
            <a:r>
              <a:rPr lang="en-US" sz="1600" dirty="0" err="1" smtClean="0">
                <a:latin typeface="+mn-lt"/>
              </a:rPr>
              <a:t>GateALU</a:t>
            </a:r>
            <a:r>
              <a:rPr lang="en-US" sz="1600" dirty="0" smtClean="0">
                <a:latin typeface="+mn-lt"/>
              </a:rPr>
              <a:t> = 1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>
                <a:latin typeface="+mn-lt"/>
              </a:rPr>
              <a:t>Wait for signal propagation/sub-cycle tick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DR = 011; LD.REG = 1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>
                <a:latin typeface="+mn-lt"/>
              </a:rPr>
              <a:t>Wait for signal propagation/sub-cycle tick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RELEASE ALL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rlh">
  <a:themeElements>
    <a:clrScheme name="rlh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sm" len="sm"/>
          <a:tailEnd type="none" w="sm" len="sm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lh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lh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lh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lh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lh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E:\MSoffice\Templates\rlh.pot</Template>
  <TotalTime>27633</TotalTime>
  <Words>2048</Words>
  <Application>Microsoft Office PowerPoint</Application>
  <PresentationFormat>On-screen Show (4:3)</PresentationFormat>
  <Paragraphs>554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rlh</vt:lpstr>
      <vt:lpstr>Chapter 5</vt:lpstr>
      <vt:lpstr>A specific ISA: The LC-3</vt:lpstr>
      <vt:lpstr>LC-3 Instructions</vt:lpstr>
      <vt:lpstr>LC33 Instruction word</vt:lpstr>
      <vt:lpstr>Addressing Modes</vt:lpstr>
      <vt:lpstr>Operate Instructions - 1</vt:lpstr>
      <vt:lpstr>Condition Codes</vt:lpstr>
      <vt:lpstr>NOT:  Bitwise Logical NOT</vt:lpstr>
      <vt:lpstr>Control signals for NOT</vt:lpstr>
      <vt:lpstr>ADD:  Two's complement 16-bit Addition</vt:lpstr>
      <vt:lpstr>Control signals for ADD (immed5)</vt:lpstr>
      <vt:lpstr>Control signals for ADD (register)</vt:lpstr>
      <vt:lpstr>AND:  Bitwise Logical AND</vt:lpstr>
      <vt:lpstr>The whole enchilada</vt:lpstr>
      <vt:lpstr>The complete instruction cycle</vt:lpstr>
      <vt:lpstr>Data Movement Instructions - 1</vt:lpstr>
      <vt:lpstr>Data Movement Instructions - 2</vt:lpstr>
      <vt:lpstr>LD:  Load Direct</vt:lpstr>
      <vt:lpstr> ST:  Store Direct</vt:lpstr>
      <vt:lpstr>LDI:  Load Indirect</vt:lpstr>
      <vt:lpstr> STI:  Store Indirect</vt:lpstr>
      <vt:lpstr> LDR:  Load Base+Index</vt:lpstr>
      <vt:lpstr>STR:  Store Base+Index</vt:lpstr>
      <vt:lpstr>LEA:  Load Effective Address</vt:lpstr>
      <vt:lpstr>Examples</vt:lpstr>
      <vt:lpstr>Control Instructions</vt:lpstr>
      <vt:lpstr>JMP: Jump or GoTo</vt:lpstr>
      <vt:lpstr> BR:  Conditional Branch </vt:lpstr>
      <vt:lpstr>Building loops using BR</vt:lpstr>
      <vt:lpstr>TRAP Instruction (The basics)</vt:lpstr>
      <vt:lpstr>Immediate &amp; Register Operands</vt:lpstr>
      <vt:lpstr>Memory Addressing Modes</vt:lpstr>
      <vt:lpstr>Memory Addressing Modes - 2</vt:lpstr>
      <vt:lpstr>Memory Addressing Modes - 3</vt:lpstr>
      <vt:lpstr>Data Path - 1</vt:lpstr>
      <vt:lpstr>Data Path - 2</vt:lpstr>
      <vt:lpstr>Data Path - 3</vt:lpstr>
      <vt:lpstr>Data Path</vt:lpstr>
    </vt:vector>
  </TitlesOfParts>
  <Company>Wright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 360/560 - EE 451/651 Section I Notes</dc:title>
  <dc:creator>Michael L. Raymer &amp; Travis E. Doom</dc:creator>
  <dc:description>These slides contain material from textbooks by J. Wakerly and M. Mano as well as original slides created by Dr. R. Haggard and Dr. T. Doom</dc:description>
  <cp:lastModifiedBy>Michael Lee Raymer</cp:lastModifiedBy>
  <cp:revision>498</cp:revision>
  <cp:lastPrinted>1999-09-29T17:26:27Z</cp:lastPrinted>
  <dcterms:created xsi:type="dcterms:W3CDTF">1997-08-29T15:58:04Z</dcterms:created>
  <dcterms:modified xsi:type="dcterms:W3CDTF">2012-04-11T19:52:18Z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doom@cs.wright.edu</vt:lpwstr>
  </property>
  <property fmtid="{D5CDD505-2E9C-101B-9397-08002B2CF9AE}" pid="8" name="HomePage">
    <vt:lpwstr>http://www.wright.edu/~tdoom</vt:lpwstr>
  </property>
  <property fmtid="{D5CDD505-2E9C-101B-9397-08002B2CF9AE}" pid="9" name="Other">
    <vt:lpwstr>Assistant Professor of Computer Science, Computer Engineering, and Electrical Engineering; Wright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Documents\CEG360\Slides\export</vt:lpwstr>
  </property>
</Properties>
</file>