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8"/>
  </p:notesMasterIdLst>
  <p:sldIdLst>
    <p:sldId id="256" r:id="rId2"/>
    <p:sldId id="284" r:id="rId3"/>
    <p:sldId id="285" r:id="rId4"/>
    <p:sldId id="286" r:id="rId5"/>
    <p:sldId id="257" r:id="rId6"/>
    <p:sldId id="291" r:id="rId7"/>
    <p:sldId id="292" r:id="rId8"/>
    <p:sldId id="293" r:id="rId9"/>
    <p:sldId id="326" r:id="rId10"/>
    <p:sldId id="327" r:id="rId11"/>
    <p:sldId id="294" r:id="rId12"/>
    <p:sldId id="295" r:id="rId13"/>
    <p:sldId id="296" r:id="rId14"/>
    <p:sldId id="325" r:id="rId15"/>
    <p:sldId id="297" r:id="rId16"/>
    <p:sldId id="298" r:id="rId17"/>
    <p:sldId id="319" r:id="rId18"/>
    <p:sldId id="320" r:id="rId19"/>
    <p:sldId id="272" r:id="rId20"/>
    <p:sldId id="270" r:id="rId21"/>
    <p:sldId id="273" r:id="rId22"/>
    <p:sldId id="283" r:id="rId23"/>
    <p:sldId id="321" r:id="rId24"/>
    <p:sldId id="322" r:id="rId25"/>
    <p:sldId id="287" r:id="rId26"/>
    <p:sldId id="301" r:id="rId27"/>
    <p:sldId id="302" r:id="rId28"/>
    <p:sldId id="303" r:id="rId29"/>
    <p:sldId id="304" r:id="rId30"/>
    <p:sldId id="305" r:id="rId31"/>
    <p:sldId id="323" r:id="rId32"/>
    <p:sldId id="306" r:id="rId33"/>
    <p:sldId id="307" r:id="rId34"/>
    <p:sldId id="309" r:id="rId35"/>
    <p:sldId id="310" r:id="rId36"/>
    <p:sldId id="311" r:id="rId37"/>
    <p:sldId id="312" r:id="rId38"/>
    <p:sldId id="313" r:id="rId39"/>
    <p:sldId id="314" r:id="rId40"/>
    <p:sldId id="315" r:id="rId41"/>
    <p:sldId id="316" r:id="rId42"/>
    <p:sldId id="317" r:id="rId43"/>
    <p:sldId id="318" r:id="rId44"/>
    <p:sldId id="324" r:id="rId45"/>
    <p:sldId id="328" r:id="rId46"/>
    <p:sldId id="329"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1" autoAdjust="0"/>
    <p:restoredTop sz="94532" autoAdjust="0"/>
  </p:normalViewPr>
  <p:slideViewPr>
    <p:cSldViewPr>
      <p:cViewPr varScale="1">
        <p:scale>
          <a:sx n="101" d="100"/>
          <a:sy n="101" d="100"/>
        </p:scale>
        <p:origin x="-3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32DC726-A3E8-43C1-9FA9-873462450F0D}" type="datetimeFigureOut">
              <a:rPr lang="en-US"/>
              <a:pPr>
                <a:defRPr/>
              </a:pPr>
              <a:t>12/10/2009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BF33B82-55FF-4B17-9C38-8DD7FD2B001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Using the ideal microphone freq response and the current frequency response we can theoretically obtain the necessary  feedback. The s term and constant term need to be altered so the closed loop freq response matches the ideal case. By adding a proportional term and derivative term in the feedback path the system poles can be altered to the desired closed loop poles. Using the open loop frequency response G(s) and equating it to the desired closed loop frequency response we are able to solve for the necessary constants needed for the PD controller. The only problem we are running into is we have yet to be given the constants associated with the microphone</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53D035-2D99-4982-A41E-4042E4B56C9C}" type="slidenum">
              <a:rPr lang="en-US"/>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329C3A-F1D7-44B9-A824-03763334FD51}"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87C30078-EAF0-4C50-92F6-B9E39961FE02}" type="datetimeFigureOut">
              <a:rPr lang="en-US"/>
              <a:pPr>
                <a:defRPr/>
              </a:pPr>
              <a:t>12/10/2009</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62BBFD5D-83F7-47FC-AB0D-9655EE652AB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1CF9E8C-F931-4204-B047-D1D78C5492AB}" type="datetimeFigureOut">
              <a:rPr lang="en-US"/>
              <a:pPr>
                <a:defRPr/>
              </a:pPr>
              <a:t>12/10/2009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5D3146A-0981-426D-9D5E-A1E8AECA2E9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0FC00EBE-F345-426C-B944-06C2B8B266A2}" type="datetimeFigureOut">
              <a:rPr lang="en-US"/>
              <a:pPr>
                <a:defRPr/>
              </a:pPr>
              <a:t>12/10/2009</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DC05B2F-E81B-4A69-8DBA-2557676809C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07E3ADE-2397-43F3-AC11-E4EF3479AFB3}" type="datetimeFigureOut">
              <a:rPr lang="en-US"/>
              <a:pPr>
                <a:defRPr/>
              </a:pPr>
              <a:t>12/10/2009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A7F218-A1F5-4352-AFBF-DEFFA468FD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02C22B27-7681-478F-B84E-3D365FBFF52D}" type="datetimeFigureOut">
              <a:rPr lang="en-US"/>
              <a:pPr>
                <a:defRPr/>
              </a:pPr>
              <a:t>12/10/2009</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1281C1D5-A9F2-4177-8151-86F60559A192}"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146EE83C-B001-4164-AA61-BB5ECA6AE94D}" type="datetimeFigureOut">
              <a:rPr lang="en-US"/>
              <a:pPr>
                <a:defRPr/>
              </a:pPr>
              <a:t>12/10/2009</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0664B20D-45F8-411F-9228-E7FECF7DDC43}"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343A87B9-F122-4327-8400-AA251DBB6717}" type="datetimeFigureOut">
              <a:rPr lang="en-US"/>
              <a:pPr>
                <a:defRPr/>
              </a:pPr>
              <a:t>12/10/2009</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5A196E8B-E3DD-4C34-9F96-3D55BEC9413D}"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66CE443-DC74-4D15-855A-9D2B197572E3}" type="datetimeFigureOut">
              <a:rPr lang="en-US"/>
              <a:pPr>
                <a:defRPr/>
              </a:pPr>
              <a:t>12/10/2009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E2977B76-9BE0-4279-B19A-59192D7D247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5C6AE0E-50BC-4EFF-86E2-E3E3F3966A6F}" type="datetimeFigureOut">
              <a:rPr lang="en-US"/>
              <a:pPr>
                <a:defRPr/>
              </a:pPr>
              <a:t>12/10/2009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7F494CDA-0176-453C-8F6A-D5FD775993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241A2F3-4C40-46B3-BBE1-4504009E7980}" type="datetimeFigureOut">
              <a:rPr lang="en-US"/>
              <a:pPr>
                <a:defRPr/>
              </a:pPr>
              <a:t>12/10/2009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5FBFF38-A701-4773-A44C-7EC9D118CDA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F4BE3D8B-AFCC-4287-9C9C-387F1B24CDD3}" type="datetimeFigureOut">
              <a:rPr lang="en-US"/>
              <a:pPr>
                <a:defRPr/>
              </a:pPr>
              <a:t>12/10/2009</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43463EA2-CD09-4AF5-82A9-BF7D9219996E}"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6EBA791D-CCDD-460A-9802-669C3E31D9A2}" type="datetimeFigureOut">
              <a:rPr lang="en-US"/>
              <a:pPr>
                <a:defRPr/>
              </a:pPr>
              <a:t>12/10/2009</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defRPr>
            </a:lvl1pPr>
          </a:lstStyle>
          <a:p>
            <a:pPr>
              <a:defRPr/>
            </a:pPr>
            <a:fld id="{7FC4F185-8FD5-44FB-929D-1F055A5234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4" r:id="rId1"/>
    <p:sldLayoutId id="2147483863" r:id="rId2"/>
    <p:sldLayoutId id="2147483865" r:id="rId3"/>
    <p:sldLayoutId id="2147483866" r:id="rId4"/>
    <p:sldLayoutId id="2147483867" r:id="rId5"/>
    <p:sldLayoutId id="2147483862" r:id="rId6"/>
    <p:sldLayoutId id="2147483868" r:id="rId7"/>
    <p:sldLayoutId id="2147483861" r:id="rId8"/>
    <p:sldLayoutId id="2147483869" r:id="rId9"/>
    <p:sldLayoutId id="2147483860" r:id="rId10"/>
    <p:sldLayoutId id="2147483870"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8CDD7"/>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C0BEAF"/>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886200"/>
            <a:ext cx="7010400" cy="1981200"/>
          </a:xfrm>
        </p:spPr>
        <p:txBody>
          <a:bodyPr>
            <a:normAutofit fontScale="90000"/>
          </a:bodyPr>
          <a:lstStyle/>
          <a:p>
            <a:pPr algn="ctr" eaLnBrk="1" fontAlgn="auto" hangingPunct="1">
              <a:spcAft>
                <a:spcPts val="0"/>
              </a:spcAft>
              <a:defRPr/>
            </a:pPr>
            <a:r>
              <a:rPr lang="en-US" dirty="0" smtClean="0"/>
              <a:t>Major Design Project #</a:t>
            </a:r>
            <a:r>
              <a:rPr lang="en-US" dirty="0" smtClean="0"/>
              <a:t>32</a:t>
            </a:r>
            <a:br>
              <a:rPr lang="en-US" dirty="0" smtClean="0"/>
            </a:br>
            <a:r>
              <a:rPr lang="en-US" dirty="0" smtClean="0"/>
              <a:t/>
            </a:r>
            <a:br>
              <a:rPr lang="en-US" dirty="0" smtClean="0"/>
            </a:br>
            <a:r>
              <a:rPr lang="en-US" dirty="0" err="1" smtClean="0"/>
              <a:t>Mems</a:t>
            </a:r>
            <a:r>
              <a:rPr lang="en-US" dirty="0" smtClean="0"/>
              <a:t> </a:t>
            </a:r>
            <a:r>
              <a:rPr lang="en-US" dirty="0" smtClean="0"/>
              <a:t>Microphone FEEDBACK CONTROLLER</a:t>
            </a:r>
            <a:endParaRPr lang="en-US" dirty="0"/>
          </a:p>
        </p:txBody>
      </p:sp>
      <p:sp>
        <p:nvSpPr>
          <p:cNvPr id="14338" name="Subtitle 2"/>
          <p:cNvSpPr>
            <a:spLocks noGrp="1"/>
          </p:cNvSpPr>
          <p:nvPr>
            <p:ph type="subTitle" idx="1"/>
          </p:nvPr>
        </p:nvSpPr>
        <p:spPr>
          <a:xfrm>
            <a:off x="2362200" y="6049963"/>
            <a:ext cx="6705600" cy="685800"/>
          </a:xfrm>
        </p:spPr>
        <p:txBody>
          <a:bodyPr/>
          <a:lstStyle/>
          <a:p>
            <a:pPr eaLnBrk="1" hangingPunct="1"/>
            <a:r>
              <a:rPr lang="en-US" dirty="0" smtClean="0"/>
              <a:t>Wesley Chiu, Adam Hess, Andrew Steinmann</a:t>
            </a:r>
          </a:p>
        </p:txBody>
      </p:sp>
    </p:spTree>
  </p:cSld>
  <p:clrMapOvr>
    <a:masterClrMapping/>
  </p:clrMapOvr>
  <p:transition advTm="742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Design: S-Domain</a:t>
            </a:r>
            <a:endParaRPr lang="en-US" dirty="0"/>
          </a:p>
        </p:txBody>
      </p:sp>
      <p:graphicFrame>
        <p:nvGraphicFramePr>
          <p:cNvPr id="4" name="Object 2"/>
          <p:cNvGraphicFramePr>
            <a:graphicFrameLocks noChangeAspect="1"/>
          </p:cNvGraphicFramePr>
          <p:nvPr/>
        </p:nvGraphicFramePr>
        <p:xfrm>
          <a:off x="838200" y="3733800"/>
          <a:ext cx="4165600" cy="1090325"/>
        </p:xfrm>
        <a:graphic>
          <a:graphicData uri="http://schemas.openxmlformats.org/presentationml/2006/ole">
            <p:oleObj spid="_x0000_s57346" name="Equation" r:id="rId3" imgW="1777680" imgH="419040" progId="Equation.3">
              <p:embed/>
            </p:oleObj>
          </a:graphicData>
        </a:graphic>
      </p:graphicFrame>
      <p:graphicFrame>
        <p:nvGraphicFramePr>
          <p:cNvPr id="5" name="Object 3"/>
          <p:cNvGraphicFramePr>
            <a:graphicFrameLocks noChangeAspect="1"/>
          </p:cNvGraphicFramePr>
          <p:nvPr/>
        </p:nvGraphicFramePr>
        <p:xfrm>
          <a:off x="1066800" y="2286000"/>
          <a:ext cx="3702050" cy="1126185"/>
        </p:xfrm>
        <a:graphic>
          <a:graphicData uri="http://schemas.openxmlformats.org/presentationml/2006/ole">
            <p:oleObj spid="_x0000_s57347" name="Equation" r:id="rId4" imgW="1320480" imgH="444240" progId="Equation.3">
              <p:embed/>
            </p:oleObj>
          </a:graphicData>
        </a:graphic>
      </p:graphicFrame>
      <p:sp>
        <p:nvSpPr>
          <p:cNvPr id="6" name="Content Placeholder 12"/>
          <p:cNvSpPr txBox="1">
            <a:spLocks/>
          </p:cNvSpPr>
          <p:nvPr/>
        </p:nvSpPr>
        <p:spPr bwMode="auto">
          <a:xfrm>
            <a:off x="533400" y="1524000"/>
            <a:ext cx="8153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marR="0" lvl="0" indent="-319088" algn="l" defTabSz="914400" rtl="0" eaLnBrk="1" fontAlgn="base" latinLnBrk="0" hangingPunct="1">
              <a:lnSpc>
                <a:spcPct val="100000"/>
              </a:lnSpc>
              <a:spcBef>
                <a:spcPts val="700"/>
              </a:spcBef>
              <a:spcAft>
                <a:spcPct val="0"/>
              </a:spcAft>
              <a:buClr>
                <a:schemeClr val="accent2"/>
              </a:buClr>
              <a:buSzPct val="60000"/>
              <a:buFont typeface="Wingdings" pitchFamily="2" charset="2"/>
              <a:buChar char="q"/>
              <a:tabLst/>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Rectangle 6"/>
          <p:cNvSpPr/>
          <p:nvPr/>
        </p:nvSpPr>
        <p:spPr>
          <a:xfrm>
            <a:off x="5410200" y="2362200"/>
            <a:ext cx="4572000" cy="2031325"/>
          </a:xfrm>
          <a:prstGeom prst="rect">
            <a:avLst/>
          </a:prstGeom>
        </p:spPr>
        <p:txBody>
          <a:bodyPr>
            <a:spAutoFit/>
          </a:bodyPr>
          <a:lstStyle/>
          <a:p>
            <a:r>
              <a:rPr lang="en-US" dirty="0" smtClean="0"/>
              <a:t>I – Mass moment of inertia</a:t>
            </a:r>
          </a:p>
          <a:p>
            <a:r>
              <a:rPr lang="en-US" dirty="0" err="1" smtClean="0"/>
              <a:t>k</a:t>
            </a:r>
            <a:r>
              <a:rPr lang="en-US" baseline="-25000" dirty="0" err="1" smtClean="0"/>
              <a:t>t</a:t>
            </a:r>
            <a:r>
              <a:rPr lang="en-US" dirty="0" smtClean="0"/>
              <a:t> – </a:t>
            </a:r>
            <a:r>
              <a:rPr lang="en-US" dirty="0" err="1" smtClean="0"/>
              <a:t>Torsional</a:t>
            </a:r>
            <a:r>
              <a:rPr lang="en-US" dirty="0" smtClean="0"/>
              <a:t> stiffness</a:t>
            </a:r>
          </a:p>
          <a:p>
            <a:r>
              <a:rPr lang="en-US" dirty="0" smtClean="0"/>
              <a:t>c</a:t>
            </a:r>
            <a:r>
              <a:rPr lang="en-US" baseline="-25000" dirty="0" smtClean="0"/>
              <a:t>t</a:t>
            </a:r>
            <a:r>
              <a:rPr lang="en-US" dirty="0" smtClean="0"/>
              <a:t> – </a:t>
            </a:r>
            <a:r>
              <a:rPr lang="en-US" dirty="0" err="1" smtClean="0"/>
              <a:t>Torsional</a:t>
            </a:r>
            <a:r>
              <a:rPr lang="en-US" dirty="0" smtClean="0"/>
              <a:t> dashpot</a:t>
            </a:r>
          </a:p>
          <a:p>
            <a:r>
              <a:rPr lang="en-US" dirty="0" smtClean="0"/>
              <a:t>Alpha – low cutoff frequency</a:t>
            </a:r>
          </a:p>
          <a:p>
            <a:r>
              <a:rPr lang="en-US" dirty="0" smtClean="0"/>
              <a:t>Beta – high cutoff frequency</a:t>
            </a:r>
          </a:p>
          <a:p>
            <a:r>
              <a:rPr lang="en-US" dirty="0" smtClean="0"/>
              <a:t>I</a:t>
            </a:r>
            <a:r>
              <a:rPr lang="en-US" baseline="-25000" dirty="0" smtClean="0"/>
              <a:t>A </a:t>
            </a:r>
            <a:r>
              <a:rPr lang="en-US" dirty="0" smtClean="0"/>
              <a:t> - area moment of inertia</a:t>
            </a:r>
          </a:p>
          <a:p>
            <a:r>
              <a:rPr lang="en-US" dirty="0" smtClean="0"/>
              <a:t>c</a:t>
            </a:r>
            <a:r>
              <a:rPr lang="en-US" baseline="-25000" dirty="0" smtClean="0"/>
              <a:t>p</a:t>
            </a:r>
            <a:r>
              <a:rPr lang="en-US" dirty="0" smtClean="0"/>
              <a:t> – speed of sound</a:t>
            </a:r>
          </a:p>
        </p:txBody>
      </p:sp>
    </p:spTree>
  </p:cSld>
  <p:clrMapOvr>
    <a:masterClrMapping/>
  </p:clrMapOvr>
  <p:transition advTm="2831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612775" y="228600"/>
            <a:ext cx="8153400" cy="990600"/>
          </a:xfrm>
        </p:spPr>
        <p:txBody>
          <a:bodyPr/>
          <a:lstStyle/>
          <a:p>
            <a:pPr eaLnBrk="1" hangingPunct="1"/>
            <a:r>
              <a:rPr lang="en-US" dirty="0" smtClean="0"/>
              <a:t>Control System Block Diagram</a:t>
            </a:r>
          </a:p>
        </p:txBody>
      </p:sp>
      <p:graphicFrame>
        <p:nvGraphicFramePr>
          <p:cNvPr id="2050" name="Object 2"/>
          <p:cNvGraphicFramePr>
            <a:graphicFrameLocks noChangeAspect="1"/>
          </p:cNvGraphicFramePr>
          <p:nvPr/>
        </p:nvGraphicFramePr>
        <p:xfrm>
          <a:off x="914400" y="5257800"/>
          <a:ext cx="7454809" cy="1184646"/>
        </p:xfrm>
        <a:graphic>
          <a:graphicData uri="http://schemas.openxmlformats.org/presentationml/2006/ole">
            <p:oleObj spid="_x0000_s2050" name="Equation" r:id="rId4" imgW="2603160" imgH="457200" progId="Equation.3">
              <p:embed/>
            </p:oleObj>
          </a:graphicData>
        </a:graphic>
      </p:graphicFrame>
      <p:sp>
        <p:nvSpPr>
          <p:cNvPr id="11" name="Content Placeholder 12"/>
          <p:cNvSpPr txBox="1">
            <a:spLocks/>
          </p:cNvSpPr>
          <p:nvPr/>
        </p:nvSpPr>
        <p:spPr bwMode="auto">
          <a:xfrm>
            <a:off x="612775" y="1600200"/>
            <a:ext cx="8153400" cy="4495800"/>
          </a:xfrm>
          <a:prstGeom prst="rect">
            <a:avLst/>
          </a:prstGeom>
          <a:noFill/>
          <a:ln w="9525">
            <a:noFill/>
            <a:miter lim="800000"/>
            <a:headEnd/>
            <a:tailEnd/>
          </a:ln>
        </p:spPr>
        <p:txBody>
          <a:bodyPr/>
          <a:lstStyle/>
          <a:p>
            <a:pPr marL="319088" indent="-319088">
              <a:spcBef>
                <a:spcPts val="700"/>
              </a:spcBef>
              <a:buClr>
                <a:schemeClr val="accent2"/>
              </a:buClr>
              <a:buSzPct val="60000"/>
              <a:buFont typeface="Wingdings" pitchFamily="2" charset="2"/>
              <a:buChar char=""/>
              <a:defRPr/>
            </a:pPr>
            <a:r>
              <a:rPr lang="en-US" sz="2900" dirty="0">
                <a:latin typeface="+mn-lt"/>
              </a:rPr>
              <a:t>Linear Model – Assumes </a:t>
            </a:r>
            <a:r>
              <a:rPr lang="en-US" sz="2900" dirty="0" err="1">
                <a:latin typeface="+mn-lt"/>
              </a:rPr>
              <a:t>V</a:t>
            </a:r>
            <a:r>
              <a:rPr lang="en-US" sz="2900" baseline="-25000" dirty="0" err="1">
                <a:latin typeface="+mn-lt"/>
              </a:rPr>
              <a:t>b</a:t>
            </a:r>
            <a:r>
              <a:rPr lang="en-US" sz="2900" dirty="0">
                <a:latin typeface="+mn-lt"/>
              </a:rPr>
              <a:t>&gt;&gt;</a:t>
            </a:r>
            <a:r>
              <a:rPr lang="en-US" sz="2900" dirty="0" err="1">
                <a:latin typeface="+mn-lt"/>
              </a:rPr>
              <a:t>V</a:t>
            </a:r>
            <a:r>
              <a:rPr lang="en-US" sz="2900" baseline="-25000" dirty="0" err="1">
                <a:latin typeface="+mn-lt"/>
              </a:rPr>
              <a:t>f</a:t>
            </a:r>
            <a:endParaRPr lang="en-US" sz="2900" baseline="-25000" dirty="0">
              <a:latin typeface="+mn-lt"/>
            </a:endParaRPr>
          </a:p>
        </p:txBody>
      </p:sp>
      <p:pic>
        <p:nvPicPr>
          <p:cNvPr id="2053" name="Picture 5"/>
          <p:cNvPicPr>
            <a:picLocks noChangeAspect="1" noChangeArrowheads="1"/>
          </p:cNvPicPr>
          <p:nvPr/>
        </p:nvPicPr>
        <p:blipFill>
          <a:blip r:embed="rId5" cstate="print"/>
          <a:srcRect/>
          <a:stretch>
            <a:fillRect/>
          </a:stretch>
        </p:blipFill>
        <p:spPr bwMode="auto">
          <a:xfrm>
            <a:off x="838200" y="2133600"/>
            <a:ext cx="7400925" cy="3076575"/>
          </a:xfrm>
          <a:prstGeom prst="rect">
            <a:avLst/>
          </a:prstGeom>
          <a:noFill/>
          <a:ln w="9525">
            <a:noFill/>
            <a:miter lim="800000"/>
            <a:headEnd/>
            <a:tailEnd/>
          </a:ln>
        </p:spPr>
      </p:pic>
    </p:spTree>
  </p:cSld>
  <p:clrMapOvr>
    <a:masterClrMapping/>
  </p:clrMapOvr>
  <p:transition advTm="3292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le 1"/>
          <p:cNvSpPr>
            <a:spLocks noGrp="1"/>
          </p:cNvSpPr>
          <p:nvPr>
            <p:ph type="title"/>
          </p:nvPr>
        </p:nvSpPr>
        <p:spPr>
          <a:xfrm>
            <a:off x="612775" y="228600"/>
            <a:ext cx="8153400" cy="990600"/>
          </a:xfrm>
        </p:spPr>
        <p:txBody>
          <a:bodyPr/>
          <a:lstStyle/>
          <a:p>
            <a:pPr eaLnBrk="1" hangingPunct="1"/>
            <a:r>
              <a:rPr lang="en-US" dirty="0" smtClean="0"/>
              <a:t>Controller Gain Calculation</a:t>
            </a:r>
          </a:p>
        </p:txBody>
      </p:sp>
      <p:graphicFrame>
        <p:nvGraphicFramePr>
          <p:cNvPr id="3074" name="Content Placeholder 3"/>
          <p:cNvGraphicFramePr>
            <a:graphicFrameLocks/>
          </p:cNvGraphicFramePr>
          <p:nvPr>
            <p:ph sz="quarter" idx="1"/>
          </p:nvPr>
        </p:nvGraphicFramePr>
        <p:xfrm>
          <a:off x="1641475" y="1816100"/>
          <a:ext cx="6096000" cy="4064000"/>
        </p:xfrm>
        <a:graphic>
          <a:graphicData uri="http://schemas.openxmlformats.org/presentationml/2006/ole">
            <p:oleObj spid="_x0000_s3074" name="Equation" r:id="rId3" imgW="0" imgH="0" progId="Equation.3">
              <p:embed/>
            </p:oleObj>
          </a:graphicData>
        </a:graphic>
      </p:graphicFrame>
      <p:graphicFrame>
        <p:nvGraphicFramePr>
          <p:cNvPr id="3075" name="Object 3"/>
          <p:cNvGraphicFramePr>
            <a:graphicFrameLocks noChangeAspect="1"/>
          </p:cNvGraphicFramePr>
          <p:nvPr/>
        </p:nvGraphicFramePr>
        <p:xfrm>
          <a:off x="2971800" y="1676400"/>
          <a:ext cx="4757738" cy="1965325"/>
        </p:xfrm>
        <a:graphic>
          <a:graphicData uri="http://schemas.openxmlformats.org/presentationml/2006/ole">
            <p:oleObj spid="_x0000_s3075" name="Equation" r:id="rId4" imgW="1600200" imgH="660240" progId="Equation.3">
              <p:embed/>
            </p:oleObj>
          </a:graphicData>
        </a:graphic>
      </p:graphicFrame>
      <p:graphicFrame>
        <p:nvGraphicFramePr>
          <p:cNvPr id="3076" name="Object 4"/>
          <p:cNvGraphicFramePr>
            <a:graphicFrameLocks noChangeAspect="1"/>
          </p:cNvGraphicFramePr>
          <p:nvPr/>
        </p:nvGraphicFramePr>
        <p:xfrm>
          <a:off x="2895600" y="3810000"/>
          <a:ext cx="4606925" cy="2041525"/>
        </p:xfrm>
        <a:graphic>
          <a:graphicData uri="http://schemas.openxmlformats.org/presentationml/2006/ole">
            <p:oleObj spid="_x0000_s3076" name="Equation" r:id="rId5" imgW="1549080" imgH="685800" progId="Equation.3">
              <p:embed/>
            </p:oleObj>
          </a:graphicData>
        </a:graphic>
      </p:graphicFrame>
      <p:sp>
        <p:nvSpPr>
          <p:cNvPr id="8" name="Content Placeholder 12"/>
          <p:cNvSpPr txBox="1">
            <a:spLocks/>
          </p:cNvSpPr>
          <p:nvPr/>
        </p:nvSpPr>
        <p:spPr bwMode="auto">
          <a:xfrm>
            <a:off x="612775" y="1600200"/>
            <a:ext cx="8153400" cy="4495800"/>
          </a:xfrm>
          <a:prstGeom prst="rect">
            <a:avLst/>
          </a:prstGeom>
          <a:noFill/>
          <a:ln w="9525">
            <a:noFill/>
            <a:miter lim="800000"/>
            <a:headEnd/>
            <a:tailEnd/>
          </a:ln>
        </p:spPr>
        <p:txBody>
          <a:bodyPr/>
          <a:lstStyle/>
          <a:p>
            <a:pPr marL="319088" indent="-319088">
              <a:spcBef>
                <a:spcPts val="700"/>
              </a:spcBef>
              <a:buClr>
                <a:schemeClr val="accent2"/>
              </a:buClr>
              <a:buSzPct val="60000"/>
              <a:buFont typeface="Wingdings" pitchFamily="2" charset="2"/>
              <a:buChar char=""/>
              <a:defRPr/>
            </a:pPr>
            <a:r>
              <a:rPr lang="en-US" sz="2900" dirty="0">
                <a:latin typeface="+mn-lt"/>
              </a:rPr>
              <a:t>Solve for </a:t>
            </a:r>
            <a:r>
              <a:rPr lang="en-US" sz="2900" dirty="0" err="1">
                <a:latin typeface="+mn-lt"/>
              </a:rPr>
              <a:t>K</a:t>
            </a:r>
            <a:r>
              <a:rPr lang="en-US" sz="2900" baseline="-25000" dirty="0" err="1">
                <a:latin typeface="+mn-lt"/>
              </a:rPr>
              <a:t>d</a:t>
            </a:r>
            <a:endParaRPr lang="en-US" sz="2900" baseline="-25000" dirty="0">
              <a:latin typeface="+mn-lt"/>
            </a:endParaRP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r>
              <a:rPr lang="en-US" sz="2900" dirty="0">
                <a:latin typeface="+mn-lt"/>
              </a:rPr>
              <a:t>Solve for </a:t>
            </a:r>
            <a:r>
              <a:rPr lang="en-US" sz="2900" dirty="0" err="1">
                <a:latin typeface="+mn-lt"/>
              </a:rPr>
              <a:t>K</a:t>
            </a:r>
            <a:r>
              <a:rPr lang="en-US" sz="2900" baseline="-25000" dirty="0" err="1">
                <a:latin typeface="+mn-lt"/>
              </a:rPr>
              <a:t>p</a:t>
            </a:r>
            <a:endParaRPr lang="en-US" sz="2900" baseline="-25000" dirty="0">
              <a:latin typeface="+mn-lt"/>
            </a:endParaRP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endParaRPr lang="en-US" sz="2900" baseline="-25000" dirty="0">
              <a:latin typeface="+mn-lt"/>
            </a:endParaRPr>
          </a:p>
          <a:p>
            <a:pPr marL="319088" indent="-319088">
              <a:spcBef>
                <a:spcPts val="700"/>
              </a:spcBef>
              <a:buClr>
                <a:schemeClr val="accent2"/>
              </a:buClr>
              <a:buSzPct val="60000"/>
              <a:buFont typeface="Wingdings" pitchFamily="2" charset="2"/>
              <a:buChar char=""/>
              <a:defRPr/>
            </a:pPr>
            <a:endParaRPr lang="en-US" sz="2900" baseline="-25000" dirty="0">
              <a:latin typeface="+mn-lt"/>
            </a:endParaRPr>
          </a:p>
          <a:p>
            <a:pPr marL="319088" indent="-319088">
              <a:spcBef>
                <a:spcPts val="700"/>
              </a:spcBef>
              <a:buClr>
                <a:schemeClr val="accent2"/>
              </a:buClr>
              <a:buSzPct val="60000"/>
              <a:buFont typeface="Wingdings" pitchFamily="2" charset="2"/>
              <a:buChar char=""/>
              <a:defRPr/>
            </a:pPr>
            <a:endParaRPr lang="en-US" sz="2900" baseline="-25000" dirty="0">
              <a:latin typeface="+mn-lt"/>
            </a:endParaRPr>
          </a:p>
        </p:txBody>
      </p:sp>
    </p:spTree>
  </p:cSld>
  <p:clrMapOvr>
    <a:masterClrMapping/>
  </p:clrMapOvr>
  <p:transition advTm="1637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612775" y="228600"/>
            <a:ext cx="8153400" cy="990600"/>
          </a:xfrm>
        </p:spPr>
        <p:txBody>
          <a:bodyPr/>
          <a:lstStyle/>
          <a:p>
            <a:pPr eaLnBrk="1" hangingPunct="1"/>
            <a:r>
              <a:rPr lang="en-US" smtClean="0"/>
              <a:t>Linear Simulink Model</a:t>
            </a:r>
          </a:p>
        </p:txBody>
      </p:sp>
      <p:pic>
        <p:nvPicPr>
          <p:cNvPr id="27649" name="Picture 1"/>
          <p:cNvPicPr>
            <a:picLocks noChangeAspect="1" noChangeArrowheads="1"/>
          </p:cNvPicPr>
          <p:nvPr/>
        </p:nvPicPr>
        <p:blipFill>
          <a:blip r:embed="rId2" cstate="print"/>
          <a:srcRect/>
          <a:stretch>
            <a:fillRect/>
          </a:stretch>
        </p:blipFill>
        <p:spPr bwMode="auto">
          <a:xfrm>
            <a:off x="228600" y="1981200"/>
            <a:ext cx="8659799" cy="4695825"/>
          </a:xfrm>
          <a:prstGeom prst="rect">
            <a:avLst/>
          </a:prstGeom>
          <a:noFill/>
          <a:ln w="9525">
            <a:noFill/>
            <a:miter lim="800000"/>
            <a:headEnd/>
            <a:tailEnd/>
          </a:ln>
          <a:effectLst/>
        </p:spPr>
      </p:pic>
      <p:sp>
        <p:nvSpPr>
          <p:cNvPr id="4" name="TextBox 3"/>
          <p:cNvSpPr txBox="1"/>
          <p:nvPr/>
        </p:nvSpPr>
        <p:spPr>
          <a:xfrm>
            <a:off x="685800" y="1676400"/>
            <a:ext cx="8077200" cy="381000"/>
          </a:xfrm>
          <a:prstGeom prst="rect">
            <a:avLst/>
          </a:prstGeom>
          <a:noFill/>
        </p:spPr>
        <p:txBody>
          <a:bodyPr wrap="square" rtlCol="0">
            <a:spAutoFit/>
          </a:bodyPr>
          <a:lstStyle/>
          <a:p>
            <a:endParaRPr lang="en-US" dirty="0"/>
          </a:p>
        </p:txBody>
      </p:sp>
    </p:spTree>
  </p:cSld>
  <p:clrMapOvr>
    <a:masterClrMapping/>
  </p:clrMapOvr>
  <p:transition advTm="1875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of Gain Calculations</a:t>
            </a:r>
            <a:endParaRPr lang="en-US" dirty="0"/>
          </a:p>
        </p:txBody>
      </p:sp>
      <p:pic>
        <p:nvPicPr>
          <p:cNvPr id="56322" name="Picture 2"/>
          <p:cNvPicPr>
            <a:picLocks noGrp="1" noChangeAspect="1" noChangeArrowheads="1"/>
          </p:cNvPicPr>
          <p:nvPr>
            <p:ph sz="quarter" idx="1"/>
          </p:nvPr>
        </p:nvPicPr>
        <p:blipFill>
          <a:blip r:embed="rId2" cstate="print"/>
          <a:srcRect/>
          <a:stretch>
            <a:fillRect/>
          </a:stretch>
        </p:blipFill>
        <p:spPr bwMode="auto">
          <a:xfrm>
            <a:off x="609600" y="1600200"/>
            <a:ext cx="7454914" cy="5257800"/>
          </a:xfrm>
          <a:prstGeom prst="rect">
            <a:avLst/>
          </a:prstGeom>
          <a:noFill/>
          <a:ln w="9525">
            <a:noFill/>
            <a:miter lim="800000"/>
            <a:headEnd/>
            <a:tailEnd/>
          </a:ln>
          <a:effectLst/>
        </p:spPr>
      </p:pic>
    </p:spTree>
  </p:cSld>
  <p:clrMapOvr>
    <a:masterClrMapping/>
  </p:clrMapOvr>
  <p:transition advTm="18125"/>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612775" y="228600"/>
            <a:ext cx="8153400" cy="990600"/>
          </a:xfrm>
        </p:spPr>
        <p:txBody>
          <a:bodyPr/>
          <a:lstStyle/>
          <a:p>
            <a:pPr eaLnBrk="1" hangingPunct="1"/>
            <a:r>
              <a:rPr lang="en-US" smtClean="0"/>
              <a:t>Parameter Variation</a:t>
            </a:r>
          </a:p>
        </p:txBody>
      </p:sp>
      <p:graphicFrame>
        <p:nvGraphicFramePr>
          <p:cNvPr id="4098" name="Content Placeholder 7"/>
          <p:cNvGraphicFramePr>
            <a:graphicFrameLocks noChangeAspect="1"/>
          </p:cNvGraphicFramePr>
          <p:nvPr>
            <p:ph sz="quarter" idx="1"/>
          </p:nvPr>
        </p:nvGraphicFramePr>
        <p:xfrm>
          <a:off x="1820863" y="2501900"/>
          <a:ext cx="1760537" cy="1003300"/>
        </p:xfrm>
        <a:graphic>
          <a:graphicData uri="http://schemas.openxmlformats.org/presentationml/2006/ole">
            <p:oleObj spid="_x0000_s4098" name="Equation" r:id="rId3" imgW="634680" imgH="444240" progId="Equation.3">
              <p:embed/>
            </p:oleObj>
          </a:graphicData>
        </a:graphic>
      </p:graphicFrame>
      <p:sp>
        <p:nvSpPr>
          <p:cNvPr id="9" name="Content Placeholder 12"/>
          <p:cNvSpPr txBox="1">
            <a:spLocks/>
          </p:cNvSpPr>
          <p:nvPr/>
        </p:nvSpPr>
        <p:spPr bwMode="auto">
          <a:xfrm>
            <a:off x="612775" y="1676400"/>
            <a:ext cx="8153400" cy="4419600"/>
          </a:xfrm>
          <a:prstGeom prst="rect">
            <a:avLst/>
          </a:prstGeom>
          <a:noFill/>
          <a:ln w="9525">
            <a:noFill/>
            <a:miter lim="800000"/>
            <a:headEnd/>
            <a:tailEnd/>
          </a:ln>
        </p:spPr>
        <p:txBody>
          <a:bodyPr/>
          <a:lstStyle/>
          <a:p>
            <a:pPr marL="319088" indent="-319088">
              <a:spcBef>
                <a:spcPts val="700"/>
              </a:spcBef>
              <a:buClr>
                <a:schemeClr val="accent2"/>
              </a:buClr>
              <a:buSzPct val="60000"/>
              <a:buFont typeface="Wingdings" pitchFamily="2" charset="2"/>
              <a:buChar char=""/>
              <a:defRPr/>
            </a:pPr>
            <a:r>
              <a:rPr lang="en-US" sz="2900" dirty="0">
                <a:latin typeface="+mn-lt"/>
              </a:rPr>
              <a:t>Varied </a:t>
            </a:r>
            <a:r>
              <a:rPr lang="en-US" sz="2900" dirty="0" err="1">
                <a:latin typeface="+mn-lt"/>
              </a:rPr>
              <a:t>k</a:t>
            </a:r>
            <a:r>
              <a:rPr lang="en-US" sz="2900" baseline="-25000" dirty="0" err="1">
                <a:latin typeface="+mn-lt"/>
              </a:rPr>
              <a:t>t</a:t>
            </a:r>
            <a:r>
              <a:rPr lang="en-US" sz="2900" dirty="0">
                <a:latin typeface="+mn-lt"/>
              </a:rPr>
              <a:t>, I and c</a:t>
            </a:r>
            <a:r>
              <a:rPr lang="en-US" sz="2900" baseline="-25000" dirty="0">
                <a:latin typeface="+mn-lt"/>
              </a:rPr>
              <a:t>t</a:t>
            </a:r>
            <a:r>
              <a:rPr lang="en-US" sz="2900" dirty="0">
                <a:latin typeface="+mn-lt"/>
              </a:rPr>
              <a:t> independently</a:t>
            </a:r>
          </a:p>
          <a:p>
            <a:pPr marL="319088" indent="-319088">
              <a:spcBef>
                <a:spcPts val="700"/>
              </a:spcBef>
              <a:buClr>
                <a:schemeClr val="accent2"/>
              </a:buClr>
              <a:buSzPct val="60000"/>
              <a:buFont typeface="Wingdings" pitchFamily="2" charset="2"/>
              <a:buChar char=""/>
              <a:defRPr/>
            </a:pPr>
            <a:endParaRPr lang="en-US" sz="2900" dirty="0">
              <a:latin typeface="+mn-lt"/>
            </a:endParaRPr>
          </a:p>
          <a:p>
            <a:pPr marL="319088" indent="-319088">
              <a:spcBef>
                <a:spcPts val="700"/>
              </a:spcBef>
              <a:buClr>
                <a:schemeClr val="accent2"/>
              </a:buClr>
              <a:buSzPct val="60000"/>
              <a:buFont typeface="Wingdings" pitchFamily="2" charset="2"/>
              <a:buChar char=""/>
              <a:defRPr/>
            </a:pPr>
            <a:r>
              <a:rPr lang="en-US" sz="2900" dirty="0">
                <a:latin typeface="+mn-lt"/>
              </a:rPr>
              <a:t>Since                  varying I and </a:t>
            </a:r>
            <a:r>
              <a:rPr lang="en-US" sz="2900" dirty="0" err="1">
                <a:latin typeface="+mn-lt"/>
              </a:rPr>
              <a:t>kt</a:t>
            </a:r>
            <a:r>
              <a:rPr lang="en-US" sz="2900" dirty="0">
                <a:latin typeface="+mn-lt"/>
              </a:rPr>
              <a:t> will have largest effect</a:t>
            </a:r>
          </a:p>
          <a:p>
            <a:pPr marL="319088" indent="-319088">
              <a:spcBef>
                <a:spcPts val="700"/>
              </a:spcBef>
              <a:buClr>
                <a:schemeClr val="accent2"/>
              </a:buClr>
              <a:buSzPct val="60000"/>
              <a:defRPr/>
            </a:pPr>
            <a:endParaRPr lang="en-US" sz="2900" dirty="0">
              <a:latin typeface="+mn-lt"/>
            </a:endParaRPr>
          </a:p>
        </p:txBody>
      </p:sp>
    </p:spTree>
  </p:cSld>
  <p:clrMapOvr>
    <a:masterClrMapping/>
  </p:clrMapOvr>
  <p:transition advTm="2181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12775" y="228600"/>
            <a:ext cx="8153400" cy="990600"/>
          </a:xfrm>
        </p:spPr>
        <p:txBody>
          <a:bodyPr/>
          <a:lstStyle/>
          <a:p>
            <a:pPr eaLnBrk="1" hangingPunct="1"/>
            <a:r>
              <a:rPr lang="en-US" sz="4000" dirty="0" smtClean="0"/>
              <a:t>Variation of </a:t>
            </a:r>
            <a:r>
              <a:rPr lang="en-US" sz="4000" dirty="0" err="1" smtClean="0"/>
              <a:t>Torsional</a:t>
            </a:r>
            <a:r>
              <a:rPr lang="en-US" sz="4000" dirty="0" smtClean="0"/>
              <a:t> Stiffness </a:t>
            </a:r>
          </a:p>
        </p:txBody>
      </p:sp>
      <p:sp>
        <p:nvSpPr>
          <p:cNvPr id="32770" name="Content Placeholder 2"/>
          <p:cNvSpPr>
            <a:spLocks noGrp="1"/>
          </p:cNvSpPr>
          <p:nvPr>
            <p:ph sz="quarter" idx="1"/>
          </p:nvPr>
        </p:nvSpPr>
        <p:spPr>
          <a:xfrm>
            <a:off x="612775" y="1600200"/>
            <a:ext cx="8153400" cy="4495800"/>
          </a:xfrm>
        </p:spPr>
        <p:txBody>
          <a:bodyPr/>
          <a:lstStyle/>
          <a:p>
            <a:pPr eaLnBrk="1" hangingPunct="1"/>
            <a:r>
              <a:rPr lang="en-US" smtClean="0"/>
              <a:t>Variation in kt – given kt= 7.58e-7</a:t>
            </a:r>
          </a:p>
          <a:p>
            <a:pPr eaLnBrk="1" hangingPunct="1">
              <a:buFont typeface="Wingdings" pitchFamily="2" charset="2"/>
              <a:buNone/>
            </a:pPr>
            <a:endParaRPr lang="en-US" smtClean="0"/>
          </a:p>
        </p:txBody>
      </p:sp>
      <p:pic>
        <p:nvPicPr>
          <p:cNvPr id="32771" name="Picture 3"/>
          <p:cNvPicPr>
            <a:picLocks noChangeAspect="1" noChangeArrowheads="1"/>
          </p:cNvPicPr>
          <p:nvPr/>
        </p:nvPicPr>
        <p:blipFill>
          <a:blip r:embed="rId2" cstate="print"/>
          <a:srcRect/>
          <a:stretch>
            <a:fillRect/>
          </a:stretch>
        </p:blipFill>
        <p:spPr bwMode="auto">
          <a:xfrm>
            <a:off x="304800" y="2133600"/>
            <a:ext cx="8534400" cy="4572000"/>
          </a:xfrm>
          <a:prstGeom prst="rect">
            <a:avLst/>
          </a:prstGeom>
          <a:noFill/>
          <a:ln w="9525">
            <a:noFill/>
            <a:miter lim="800000"/>
            <a:headEnd/>
            <a:tailEnd/>
          </a:ln>
        </p:spPr>
      </p:pic>
    </p:spTree>
  </p:cSld>
  <p:clrMapOvr>
    <a:masterClrMapping/>
  </p:clrMapOvr>
  <p:transition advTm="1714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12775" y="228600"/>
            <a:ext cx="8153400" cy="990600"/>
          </a:xfrm>
        </p:spPr>
        <p:txBody>
          <a:bodyPr/>
          <a:lstStyle/>
          <a:p>
            <a:pPr eaLnBrk="1" hangingPunct="1"/>
            <a:r>
              <a:rPr lang="en-US" sz="4200" dirty="0" smtClean="0"/>
              <a:t>Variation of Mass Moment of Inertia</a:t>
            </a:r>
          </a:p>
        </p:txBody>
      </p:sp>
      <p:sp>
        <p:nvSpPr>
          <p:cNvPr id="33794" name="Content Placeholder 2"/>
          <p:cNvSpPr>
            <a:spLocks noGrp="1"/>
          </p:cNvSpPr>
          <p:nvPr>
            <p:ph sz="quarter" idx="1"/>
          </p:nvPr>
        </p:nvSpPr>
        <p:spPr>
          <a:xfrm>
            <a:off x="612775" y="1600200"/>
            <a:ext cx="8153400" cy="4495800"/>
          </a:xfrm>
        </p:spPr>
        <p:txBody>
          <a:bodyPr/>
          <a:lstStyle/>
          <a:p>
            <a:pPr eaLnBrk="1" hangingPunct="1"/>
            <a:r>
              <a:rPr lang="en-US" smtClean="0"/>
              <a:t>Variation in I – given I= 7.45e-15</a:t>
            </a:r>
          </a:p>
          <a:p>
            <a:pPr eaLnBrk="1" hangingPunct="1">
              <a:buFont typeface="Wingdings" pitchFamily="2" charset="2"/>
              <a:buNone/>
            </a:pPr>
            <a:endParaRPr lang="en-US" smtClean="0"/>
          </a:p>
        </p:txBody>
      </p:sp>
      <p:pic>
        <p:nvPicPr>
          <p:cNvPr id="33795" name="Picture 2"/>
          <p:cNvPicPr>
            <a:picLocks noChangeAspect="1" noChangeArrowheads="1"/>
          </p:cNvPicPr>
          <p:nvPr/>
        </p:nvPicPr>
        <p:blipFill>
          <a:blip r:embed="rId2" cstate="print"/>
          <a:srcRect/>
          <a:stretch>
            <a:fillRect/>
          </a:stretch>
        </p:blipFill>
        <p:spPr bwMode="auto">
          <a:xfrm>
            <a:off x="457200" y="2057400"/>
            <a:ext cx="8305800" cy="4648200"/>
          </a:xfrm>
          <a:prstGeom prst="rect">
            <a:avLst/>
          </a:prstGeom>
          <a:noFill/>
          <a:ln w="9525">
            <a:noFill/>
            <a:miter lim="800000"/>
            <a:headEnd/>
            <a:tailEnd/>
          </a:ln>
        </p:spPr>
      </p:pic>
    </p:spTree>
  </p:cSld>
  <p:clrMapOvr>
    <a:masterClrMapping/>
  </p:clrMapOvr>
  <p:transition advTm="34579"/>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12775" y="228600"/>
            <a:ext cx="8153400" cy="990600"/>
          </a:xfrm>
        </p:spPr>
        <p:txBody>
          <a:bodyPr/>
          <a:lstStyle/>
          <a:p>
            <a:pPr eaLnBrk="1" hangingPunct="1"/>
            <a:r>
              <a:rPr lang="en-US" dirty="0" smtClean="0"/>
              <a:t>Variation of </a:t>
            </a:r>
            <a:r>
              <a:rPr lang="en-US" dirty="0" err="1" smtClean="0"/>
              <a:t>Torsional</a:t>
            </a:r>
            <a:r>
              <a:rPr lang="en-US" dirty="0" smtClean="0"/>
              <a:t> Dashpot</a:t>
            </a:r>
          </a:p>
        </p:txBody>
      </p:sp>
      <p:sp>
        <p:nvSpPr>
          <p:cNvPr id="34818" name="Content Placeholder 2"/>
          <p:cNvSpPr>
            <a:spLocks noGrp="1"/>
          </p:cNvSpPr>
          <p:nvPr>
            <p:ph sz="quarter" idx="1"/>
          </p:nvPr>
        </p:nvSpPr>
        <p:spPr>
          <a:xfrm>
            <a:off x="612775" y="1600200"/>
            <a:ext cx="8153400" cy="4495800"/>
          </a:xfrm>
        </p:spPr>
        <p:txBody>
          <a:bodyPr/>
          <a:lstStyle/>
          <a:p>
            <a:pPr eaLnBrk="1" hangingPunct="1"/>
            <a:r>
              <a:rPr lang="en-US" smtClean="0"/>
              <a:t>Variation in ct – given ct= 6.4500e-12</a:t>
            </a:r>
          </a:p>
          <a:p>
            <a:pPr eaLnBrk="1" hangingPunct="1">
              <a:buFont typeface="Wingdings" pitchFamily="2" charset="2"/>
              <a:buNone/>
            </a:pPr>
            <a:endParaRPr lang="en-US" smtClean="0"/>
          </a:p>
        </p:txBody>
      </p:sp>
      <p:pic>
        <p:nvPicPr>
          <p:cNvPr id="34819" name="Picture 3"/>
          <p:cNvPicPr>
            <a:picLocks noChangeAspect="1" noChangeArrowheads="1"/>
          </p:cNvPicPr>
          <p:nvPr/>
        </p:nvPicPr>
        <p:blipFill>
          <a:blip r:embed="rId2" cstate="print"/>
          <a:srcRect/>
          <a:stretch>
            <a:fillRect/>
          </a:stretch>
        </p:blipFill>
        <p:spPr bwMode="auto">
          <a:xfrm>
            <a:off x="381000" y="2057400"/>
            <a:ext cx="8382000" cy="4648200"/>
          </a:xfrm>
          <a:prstGeom prst="rect">
            <a:avLst/>
          </a:prstGeom>
          <a:noFill/>
          <a:ln w="9525">
            <a:noFill/>
            <a:miter lim="800000"/>
            <a:headEnd/>
            <a:tailEnd/>
          </a:ln>
        </p:spPr>
      </p:pic>
    </p:spTree>
  </p:cSld>
  <p:clrMapOvr>
    <a:masterClrMapping/>
  </p:clrMapOvr>
  <p:transition advTm="1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12775" y="228600"/>
            <a:ext cx="8153400" cy="990600"/>
          </a:xfrm>
        </p:spPr>
        <p:txBody>
          <a:bodyPr/>
          <a:lstStyle/>
          <a:p>
            <a:pPr eaLnBrk="1" hangingPunct="1"/>
            <a:r>
              <a:rPr lang="en-US" dirty="0" smtClean="0"/>
              <a:t>Laser </a:t>
            </a:r>
            <a:r>
              <a:rPr lang="en-US" dirty="0" err="1" smtClean="0"/>
              <a:t>Vibrometer</a:t>
            </a:r>
            <a:endParaRPr lang="en-US" dirty="0" smtClean="0"/>
          </a:p>
        </p:txBody>
      </p:sp>
      <p:sp>
        <p:nvSpPr>
          <p:cNvPr id="35842" name="Content Placeholder 2"/>
          <p:cNvSpPr>
            <a:spLocks noGrp="1"/>
          </p:cNvSpPr>
          <p:nvPr>
            <p:ph sz="quarter" idx="1"/>
          </p:nvPr>
        </p:nvSpPr>
        <p:spPr>
          <a:xfrm>
            <a:off x="612775" y="1600200"/>
            <a:ext cx="8153400" cy="4495800"/>
          </a:xfrm>
        </p:spPr>
        <p:txBody>
          <a:bodyPr/>
          <a:lstStyle/>
          <a:p>
            <a:pPr eaLnBrk="1" hangingPunct="1"/>
            <a:r>
              <a:rPr lang="en-US" dirty="0" smtClean="0"/>
              <a:t>A bridge step before testing with optical sensor.</a:t>
            </a:r>
          </a:p>
          <a:p>
            <a:pPr eaLnBrk="1" hangingPunct="1">
              <a:buFont typeface="Wingdings" pitchFamily="2" charset="2"/>
              <a:buNone/>
            </a:pPr>
            <a:endParaRPr lang="en-US" dirty="0" smtClean="0"/>
          </a:p>
          <a:p>
            <a:pPr eaLnBrk="1" hangingPunct="1"/>
            <a:r>
              <a:rPr lang="en-US" dirty="0" smtClean="0"/>
              <a:t>Used to measure the response of the microphone.</a:t>
            </a:r>
          </a:p>
          <a:p>
            <a:pPr lvl="1" eaLnBrk="1" hangingPunct="1"/>
            <a:r>
              <a:rPr lang="en-US" dirty="0" smtClean="0"/>
              <a:t>Outputs a displacement voltage - Proportional</a:t>
            </a:r>
          </a:p>
          <a:p>
            <a:pPr lvl="1" eaLnBrk="1" hangingPunct="1"/>
            <a:r>
              <a:rPr lang="en-US" dirty="0" smtClean="0"/>
              <a:t>Outputs a velocity voltage     -     Derivative</a:t>
            </a:r>
          </a:p>
          <a:p>
            <a:pPr eaLnBrk="1" hangingPunct="1"/>
            <a:endParaRPr lang="en-US" dirty="0" smtClean="0"/>
          </a:p>
          <a:p>
            <a:pPr lvl="1" eaLnBrk="1" hangingPunct="1">
              <a:buFont typeface="Wingdings 2" pitchFamily="18" charset="2"/>
              <a:buNone/>
            </a:pPr>
            <a:endParaRPr lang="en-US" dirty="0" smtClean="0"/>
          </a:p>
        </p:txBody>
      </p:sp>
    </p:spTree>
  </p:cSld>
  <p:clrMapOvr>
    <a:masterClrMapping/>
  </p:clrMapOvr>
  <p:transition advTm="1876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pPr algn="ctr" eaLnBrk="1" hangingPunct="1"/>
            <a:r>
              <a:rPr lang="en-US" sz="4800" smtClean="0"/>
              <a:t>Introduction</a:t>
            </a:r>
          </a:p>
        </p:txBody>
      </p:sp>
      <p:sp>
        <p:nvSpPr>
          <p:cNvPr id="15362" name="Content Placeholder 2"/>
          <p:cNvSpPr>
            <a:spLocks noGrp="1"/>
          </p:cNvSpPr>
          <p:nvPr>
            <p:ph sz="quarter" idx="1"/>
          </p:nvPr>
        </p:nvSpPr>
        <p:spPr>
          <a:xfrm>
            <a:off x="609600" y="1828800"/>
            <a:ext cx="8153400" cy="4495800"/>
          </a:xfrm>
        </p:spPr>
        <p:txBody>
          <a:bodyPr/>
          <a:lstStyle/>
          <a:p>
            <a:pPr eaLnBrk="1" hangingPunct="1"/>
            <a:r>
              <a:rPr lang="en-US" smtClean="0"/>
              <a:t>Problems of current hearing-aids</a:t>
            </a:r>
          </a:p>
          <a:p>
            <a:pPr lvl="1" eaLnBrk="1" hangingPunct="1"/>
            <a:r>
              <a:rPr lang="en-US" smtClean="0"/>
              <a:t>Poor performance in noisy environments</a:t>
            </a:r>
          </a:p>
          <a:p>
            <a:pPr lvl="1" eaLnBrk="1" hangingPunct="1"/>
            <a:r>
              <a:rPr lang="en-US" smtClean="0"/>
              <a:t>Constant electronic static noise</a:t>
            </a:r>
          </a:p>
          <a:p>
            <a:pPr eaLnBrk="1" hangingPunct="1"/>
            <a:endParaRPr lang="en-US" smtClean="0"/>
          </a:p>
          <a:p>
            <a:pPr lvl="1" eaLnBrk="1" hangingPunct="1">
              <a:buFont typeface="Wingdings 2" pitchFamily="18" charset="2"/>
              <a:buNone/>
            </a:pPr>
            <a:endParaRPr lang="en-US" smtClean="0"/>
          </a:p>
        </p:txBody>
      </p:sp>
      <p:pic>
        <p:nvPicPr>
          <p:cNvPr id="15363" name="Picture 1"/>
          <p:cNvPicPr>
            <a:picLocks noChangeAspect="1" noChangeArrowheads="1"/>
          </p:cNvPicPr>
          <p:nvPr/>
        </p:nvPicPr>
        <p:blipFill>
          <a:blip r:embed="rId2" cstate="print"/>
          <a:srcRect/>
          <a:stretch>
            <a:fillRect/>
          </a:stretch>
        </p:blipFill>
        <p:spPr bwMode="auto">
          <a:xfrm>
            <a:off x="2590800" y="3259138"/>
            <a:ext cx="3733800" cy="3598862"/>
          </a:xfrm>
          <a:prstGeom prst="rect">
            <a:avLst/>
          </a:prstGeom>
          <a:noFill/>
          <a:ln w="9525">
            <a:noFill/>
            <a:miter lim="800000"/>
            <a:headEnd/>
            <a:tailEnd/>
          </a:ln>
        </p:spPr>
      </p:pic>
    </p:spTree>
  </p:cSld>
  <p:clrMapOvr>
    <a:masterClrMapping/>
  </p:clrMapOvr>
  <p:transition advTm="901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6" descr="fig1.bmp"/>
          <p:cNvPicPr>
            <a:picLocks noChangeAspect="1"/>
          </p:cNvPicPr>
          <p:nvPr/>
        </p:nvPicPr>
        <p:blipFill>
          <a:blip r:embed="rId2" cstate="print"/>
          <a:srcRect/>
          <a:stretch>
            <a:fillRect/>
          </a:stretch>
        </p:blipFill>
        <p:spPr bwMode="auto">
          <a:xfrm>
            <a:off x="0" y="1524000"/>
            <a:ext cx="8896350" cy="3752850"/>
          </a:xfrm>
          <a:prstGeom prst="rect">
            <a:avLst/>
          </a:prstGeom>
          <a:noFill/>
          <a:ln w="9525">
            <a:noFill/>
            <a:miter lim="800000"/>
            <a:headEnd/>
            <a:tailEnd/>
          </a:ln>
        </p:spPr>
      </p:pic>
      <p:sp>
        <p:nvSpPr>
          <p:cNvPr id="36866" name="Title 1"/>
          <p:cNvSpPr>
            <a:spLocks noGrp="1"/>
          </p:cNvSpPr>
          <p:nvPr>
            <p:ph type="title"/>
          </p:nvPr>
        </p:nvSpPr>
        <p:spPr>
          <a:xfrm>
            <a:off x="457200" y="228600"/>
            <a:ext cx="8153400" cy="990600"/>
          </a:xfrm>
        </p:spPr>
        <p:txBody>
          <a:bodyPr/>
          <a:lstStyle/>
          <a:p>
            <a:pPr eaLnBrk="1" hangingPunct="1"/>
            <a:r>
              <a:rPr lang="en-US" dirty="0" smtClean="0"/>
              <a:t>Summer Circuit I</a:t>
            </a:r>
          </a:p>
        </p:txBody>
      </p:sp>
      <p:sp>
        <p:nvSpPr>
          <p:cNvPr id="36867" name="TextBox 4"/>
          <p:cNvSpPr txBox="1">
            <a:spLocks noChangeArrowheads="1"/>
          </p:cNvSpPr>
          <p:nvPr/>
        </p:nvSpPr>
        <p:spPr bwMode="auto">
          <a:xfrm>
            <a:off x="1371600" y="4800600"/>
            <a:ext cx="1676400" cy="369888"/>
          </a:xfrm>
          <a:prstGeom prst="rect">
            <a:avLst/>
          </a:prstGeom>
          <a:noFill/>
          <a:ln w="9525">
            <a:noFill/>
            <a:miter lim="800000"/>
            <a:headEnd/>
            <a:tailEnd/>
          </a:ln>
        </p:spPr>
        <p:txBody>
          <a:bodyPr>
            <a:spAutoFit/>
          </a:bodyPr>
          <a:lstStyle/>
          <a:p>
            <a:r>
              <a:rPr lang="en-US">
                <a:latin typeface="Tw Cen MT" pitchFamily="34" charset="0"/>
              </a:rPr>
              <a:t>Bias</a:t>
            </a:r>
          </a:p>
        </p:txBody>
      </p:sp>
      <p:sp>
        <p:nvSpPr>
          <p:cNvPr id="36868" name="TextBox 5"/>
          <p:cNvSpPr txBox="1">
            <a:spLocks noChangeArrowheads="1"/>
          </p:cNvSpPr>
          <p:nvPr/>
        </p:nvSpPr>
        <p:spPr bwMode="auto">
          <a:xfrm>
            <a:off x="1371600" y="3657600"/>
            <a:ext cx="1524000" cy="369888"/>
          </a:xfrm>
          <a:prstGeom prst="rect">
            <a:avLst/>
          </a:prstGeom>
          <a:noFill/>
          <a:ln w="9525">
            <a:noFill/>
            <a:miter lim="800000"/>
            <a:headEnd/>
            <a:tailEnd/>
          </a:ln>
        </p:spPr>
        <p:txBody>
          <a:bodyPr>
            <a:spAutoFit/>
          </a:bodyPr>
          <a:lstStyle/>
          <a:p>
            <a:r>
              <a:rPr lang="en-US">
                <a:latin typeface="Tw Cen MT" pitchFamily="34" charset="0"/>
              </a:rPr>
              <a:t>Proportional</a:t>
            </a:r>
          </a:p>
        </p:txBody>
      </p:sp>
      <p:sp>
        <p:nvSpPr>
          <p:cNvPr id="36869" name="TextBox 6"/>
          <p:cNvSpPr txBox="1">
            <a:spLocks noChangeArrowheads="1"/>
          </p:cNvSpPr>
          <p:nvPr/>
        </p:nvSpPr>
        <p:spPr bwMode="auto">
          <a:xfrm>
            <a:off x="1371600" y="2590800"/>
            <a:ext cx="2209800" cy="369888"/>
          </a:xfrm>
          <a:prstGeom prst="rect">
            <a:avLst/>
          </a:prstGeom>
          <a:noFill/>
          <a:ln w="9525">
            <a:noFill/>
            <a:miter lim="800000"/>
            <a:headEnd/>
            <a:tailEnd/>
          </a:ln>
        </p:spPr>
        <p:txBody>
          <a:bodyPr>
            <a:spAutoFit/>
          </a:bodyPr>
          <a:lstStyle/>
          <a:p>
            <a:r>
              <a:rPr lang="en-US">
                <a:latin typeface="Tw Cen MT" pitchFamily="34" charset="0"/>
              </a:rPr>
              <a:t>Derivative</a:t>
            </a:r>
          </a:p>
        </p:txBody>
      </p:sp>
      <p:sp>
        <p:nvSpPr>
          <p:cNvPr id="36870" name="TextBox 7"/>
          <p:cNvSpPr txBox="1">
            <a:spLocks noChangeArrowheads="1"/>
          </p:cNvSpPr>
          <p:nvPr/>
        </p:nvSpPr>
        <p:spPr bwMode="auto">
          <a:xfrm>
            <a:off x="381000" y="5410200"/>
            <a:ext cx="6248400" cy="923925"/>
          </a:xfrm>
          <a:prstGeom prst="rect">
            <a:avLst/>
          </a:prstGeom>
          <a:noFill/>
          <a:ln w="9525">
            <a:noFill/>
            <a:miter lim="800000"/>
            <a:headEnd/>
            <a:tailEnd/>
          </a:ln>
        </p:spPr>
        <p:txBody>
          <a:bodyPr wrap="square">
            <a:spAutoFit/>
          </a:bodyPr>
          <a:lstStyle/>
          <a:p>
            <a:r>
              <a:rPr lang="en-US" dirty="0">
                <a:latin typeface="Tw Cen MT" pitchFamily="34" charset="0"/>
              </a:rPr>
              <a:t>Issues: Gain Band Width Product CONSTRAINT OF </a:t>
            </a:r>
            <a:r>
              <a:rPr lang="en-US" sz="1600" b="1" dirty="0"/>
              <a:t>TL0748CN</a:t>
            </a:r>
            <a:r>
              <a:rPr lang="en-US" dirty="0">
                <a:latin typeface="Tw Cen MT" pitchFamily="34" charset="0"/>
              </a:rPr>
              <a:t> </a:t>
            </a:r>
          </a:p>
          <a:p>
            <a:r>
              <a:rPr lang="en-US" dirty="0">
                <a:latin typeface="Tw Cen MT" pitchFamily="34" charset="0"/>
              </a:rPr>
              <a:t>          </a:t>
            </a:r>
          </a:p>
          <a:p>
            <a:r>
              <a:rPr lang="en-US" dirty="0">
                <a:latin typeface="Tw Cen MT" pitchFamily="34" charset="0"/>
              </a:rPr>
              <a:t>Solutions: Two stage gain, or OP-AMP with higher GBP</a:t>
            </a:r>
          </a:p>
        </p:txBody>
      </p:sp>
      <p:sp>
        <p:nvSpPr>
          <p:cNvPr id="36871" name="TextBox 7"/>
          <p:cNvSpPr txBox="1">
            <a:spLocks noChangeArrowheads="1"/>
          </p:cNvSpPr>
          <p:nvPr/>
        </p:nvSpPr>
        <p:spPr bwMode="auto">
          <a:xfrm>
            <a:off x="5867400" y="1600200"/>
            <a:ext cx="685800" cy="369888"/>
          </a:xfrm>
          <a:prstGeom prst="rect">
            <a:avLst/>
          </a:prstGeom>
          <a:noFill/>
          <a:ln w="9525">
            <a:noFill/>
            <a:miter lim="800000"/>
            <a:headEnd/>
            <a:tailEnd/>
          </a:ln>
        </p:spPr>
        <p:txBody>
          <a:bodyPr>
            <a:spAutoFit/>
          </a:bodyPr>
          <a:lstStyle/>
          <a:p>
            <a:r>
              <a:rPr lang="en-US"/>
              <a:t>-</a:t>
            </a:r>
          </a:p>
        </p:txBody>
      </p:sp>
      <p:sp>
        <p:nvSpPr>
          <p:cNvPr id="36872" name="TextBox 9"/>
          <p:cNvSpPr txBox="1">
            <a:spLocks noChangeArrowheads="1"/>
          </p:cNvSpPr>
          <p:nvPr/>
        </p:nvSpPr>
        <p:spPr bwMode="auto">
          <a:xfrm>
            <a:off x="5791200" y="4648200"/>
            <a:ext cx="609600" cy="381000"/>
          </a:xfrm>
          <a:prstGeom prst="rect">
            <a:avLst/>
          </a:prstGeom>
          <a:noFill/>
          <a:ln w="9525">
            <a:noFill/>
            <a:miter lim="800000"/>
            <a:headEnd/>
            <a:tailEnd/>
          </a:ln>
        </p:spPr>
        <p:txBody>
          <a:bodyPr>
            <a:spAutoFit/>
          </a:bodyPr>
          <a:lstStyle/>
          <a:p>
            <a:r>
              <a:rPr lang="en-US"/>
              <a:t>+</a:t>
            </a:r>
          </a:p>
        </p:txBody>
      </p:sp>
      <p:sp>
        <p:nvSpPr>
          <p:cNvPr id="10" name="TextBox 9"/>
          <p:cNvSpPr txBox="1"/>
          <p:nvPr/>
        </p:nvSpPr>
        <p:spPr>
          <a:xfrm>
            <a:off x="4800600" y="0"/>
            <a:ext cx="4191000" cy="1169551"/>
          </a:xfrm>
          <a:prstGeom prst="rect">
            <a:avLst/>
          </a:prstGeom>
          <a:noFill/>
        </p:spPr>
        <p:txBody>
          <a:bodyPr wrap="square" rtlCol="0">
            <a:spAutoFit/>
          </a:bodyPr>
          <a:lstStyle/>
          <a:p>
            <a:r>
              <a:rPr lang="en-US" sz="1400" dirty="0" smtClean="0"/>
              <a:t>Cost:</a:t>
            </a:r>
            <a:br>
              <a:rPr lang="en-US" sz="1400" dirty="0" smtClean="0"/>
            </a:br>
            <a:r>
              <a:rPr lang="en-US" sz="1400" dirty="0" smtClean="0"/>
              <a:t>TL074  (5pcs)                                       $0.88</a:t>
            </a:r>
          </a:p>
          <a:p>
            <a:r>
              <a:rPr lang="en-US" sz="1400" dirty="0" smtClean="0"/>
              <a:t>Resistors (300pcs)                               $8.00</a:t>
            </a:r>
          </a:p>
          <a:p>
            <a:r>
              <a:rPr lang="en-US" sz="1400" u="sng" dirty="0" smtClean="0"/>
              <a:t>Potentiometers (5pcs)                          $2.35</a:t>
            </a:r>
          </a:p>
          <a:p>
            <a:r>
              <a:rPr lang="en-US" sz="1400" dirty="0" smtClean="0"/>
              <a:t>Total                                                    $11.23    </a:t>
            </a:r>
            <a:endParaRPr lang="en-US" sz="1400" dirty="0"/>
          </a:p>
        </p:txBody>
      </p:sp>
    </p:spTree>
  </p:cSld>
  <p:clrMapOvr>
    <a:masterClrMapping/>
  </p:clrMapOvr>
  <p:transition advTm="4617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612775" y="228600"/>
            <a:ext cx="8153400" cy="990600"/>
          </a:xfrm>
        </p:spPr>
        <p:txBody>
          <a:bodyPr/>
          <a:lstStyle/>
          <a:p>
            <a:pPr eaLnBrk="1" hangingPunct="1"/>
            <a:r>
              <a:rPr lang="en-US" smtClean="0"/>
              <a:t>Device Overview</a:t>
            </a:r>
          </a:p>
        </p:txBody>
      </p:sp>
      <p:pic>
        <p:nvPicPr>
          <p:cNvPr id="4" name="Picture 1"/>
          <p:cNvPicPr>
            <a:picLocks noChangeAspect="1" noChangeArrowheads="1"/>
          </p:cNvPicPr>
          <p:nvPr/>
        </p:nvPicPr>
        <p:blipFill>
          <a:blip r:embed="rId2" cstate="print"/>
          <a:srcRect/>
          <a:stretch>
            <a:fillRect/>
          </a:stretch>
        </p:blipFill>
        <p:spPr bwMode="auto">
          <a:xfrm>
            <a:off x="152400" y="1828800"/>
            <a:ext cx="8788414" cy="4648200"/>
          </a:xfrm>
          <a:prstGeom prst="rect">
            <a:avLst/>
          </a:prstGeom>
          <a:noFill/>
          <a:ln w="9525">
            <a:noFill/>
            <a:miter lim="800000"/>
            <a:headEnd/>
            <a:tailEnd/>
          </a:ln>
          <a:effectLst/>
        </p:spPr>
      </p:pic>
    </p:spTree>
  </p:cSld>
  <p:clrMapOvr>
    <a:masterClrMapping/>
  </p:clrMapOvr>
  <p:transition advTm="10281"/>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612775" y="228600"/>
            <a:ext cx="8153400" cy="990600"/>
          </a:xfrm>
        </p:spPr>
        <p:txBody>
          <a:bodyPr/>
          <a:lstStyle/>
          <a:p>
            <a:pPr eaLnBrk="1" hangingPunct="1"/>
            <a:r>
              <a:rPr lang="en-US" dirty="0" smtClean="0"/>
              <a:t>Summer I Frequency Response</a:t>
            </a:r>
          </a:p>
        </p:txBody>
      </p:sp>
      <p:pic>
        <p:nvPicPr>
          <p:cNvPr id="71681" name="Picture 1"/>
          <p:cNvPicPr>
            <a:picLocks noChangeAspect="1" noChangeArrowheads="1"/>
          </p:cNvPicPr>
          <p:nvPr/>
        </p:nvPicPr>
        <p:blipFill>
          <a:blip r:embed="rId2" cstate="print"/>
          <a:srcRect/>
          <a:stretch>
            <a:fillRect/>
          </a:stretch>
        </p:blipFill>
        <p:spPr bwMode="auto">
          <a:xfrm>
            <a:off x="0" y="2133600"/>
            <a:ext cx="8993115" cy="3419475"/>
          </a:xfrm>
          <a:prstGeom prst="rect">
            <a:avLst/>
          </a:prstGeom>
          <a:noFill/>
          <a:ln w="9525">
            <a:noFill/>
            <a:miter lim="800000"/>
            <a:headEnd/>
            <a:tailEnd/>
          </a:ln>
        </p:spPr>
      </p:pic>
    </p:spTree>
  </p:cSld>
  <p:clrMapOvr>
    <a:masterClrMapping/>
  </p:clrMapOvr>
  <p:transition advTm="10609"/>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12775" y="228600"/>
            <a:ext cx="8153400" cy="990600"/>
          </a:xfrm>
        </p:spPr>
        <p:txBody>
          <a:bodyPr/>
          <a:lstStyle/>
          <a:p>
            <a:pPr eaLnBrk="1" hangingPunct="1"/>
            <a:r>
              <a:rPr lang="en-US" smtClean="0"/>
              <a:t>Audio Output Designs</a:t>
            </a:r>
          </a:p>
        </p:txBody>
      </p:sp>
      <p:pic>
        <p:nvPicPr>
          <p:cNvPr id="39938" name="Picture 3" descr="audiojack1.bmp"/>
          <p:cNvPicPr>
            <a:picLocks noChangeAspect="1"/>
          </p:cNvPicPr>
          <p:nvPr/>
        </p:nvPicPr>
        <p:blipFill>
          <a:blip r:embed="rId2" cstate="print"/>
          <a:srcRect/>
          <a:stretch>
            <a:fillRect/>
          </a:stretch>
        </p:blipFill>
        <p:spPr bwMode="auto">
          <a:xfrm>
            <a:off x="304800" y="2819400"/>
            <a:ext cx="4800600" cy="2314575"/>
          </a:xfrm>
          <a:prstGeom prst="rect">
            <a:avLst/>
          </a:prstGeom>
          <a:noFill/>
          <a:ln w="9525">
            <a:noFill/>
            <a:miter lim="800000"/>
            <a:headEnd/>
            <a:tailEnd/>
          </a:ln>
        </p:spPr>
      </p:pic>
      <p:sp>
        <p:nvSpPr>
          <p:cNvPr id="39939" name="TextBox 6"/>
          <p:cNvSpPr txBox="1">
            <a:spLocks noChangeArrowheads="1"/>
          </p:cNvSpPr>
          <p:nvPr/>
        </p:nvSpPr>
        <p:spPr bwMode="auto">
          <a:xfrm>
            <a:off x="762000" y="1752600"/>
            <a:ext cx="6019800" cy="369888"/>
          </a:xfrm>
          <a:prstGeom prst="rect">
            <a:avLst/>
          </a:prstGeom>
          <a:noFill/>
          <a:ln w="9525">
            <a:noFill/>
            <a:miter lim="800000"/>
            <a:headEnd/>
            <a:tailEnd/>
          </a:ln>
        </p:spPr>
        <p:txBody>
          <a:bodyPr>
            <a:spAutoFit/>
          </a:bodyPr>
          <a:lstStyle/>
          <a:p>
            <a:r>
              <a:rPr lang="en-US">
                <a:latin typeface="Tw Cen MT" pitchFamily="34" charset="0"/>
              </a:rPr>
              <a:t>Desired output is between .5V and 3V</a:t>
            </a:r>
          </a:p>
        </p:txBody>
      </p:sp>
      <p:pic>
        <p:nvPicPr>
          <p:cNvPr id="39940" name="Picture 8"/>
          <p:cNvPicPr>
            <a:picLocks noChangeAspect="1" noChangeArrowheads="1"/>
          </p:cNvPicPr>
          <p:nvPr/>
        </p:nvPicPr>
        <p:blipFill>
          <a:blip r:embed="rId3" cstate="print"/>
          <a:srcRect/>
          <a:stretch>
            <a:fillRect/>
          </a:stretch>
        </p:blipFill>
        <p:spPr bwMode="auto">
          <a:xfrm>
            <a:off x="4953000" y="2743200"/>
            <a:ext cx="3505200" cy="2609850"/>
          </a:xfrm>
          <a:prstGeom prst="rect">
            <a:avLst/>
          </a:prstGeom>
          <a:noFill/>
          <a:ln w="9525">
            <a:noFill/>
            <a:miter lim="800000"/>
            <a:headEnd/>
            <a:tailEnd/>
          </a:ln>
        </p:spPr>
      </p:pic>
    </p:spTree>
  </p:cSld>
  <p:clrMapOvr>
    <a:masterClrMapping/>
  </p:clrMapOvr>
  <p:transition advTm="6248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152400" y="228600"/>
            <a:ext cx="8153400" cy="990600"/>
          </a:xfrm>
        </p:spPr>
        <p:txBody>
          <a:bodyPr/>
          <a:lstStyle/>
          <a:p>
            <a:pPr eaLnBrk="1" hangingPunct="1"/>
            <a:r>
              <a:rPr lang="en-US" dirty="0" smtClean="0"/>
              <a:t>Final Output Design</a:t>
            </a:r>
          </a:p>
        </p:txBody>
      </p:sp>
      <p:pic>
        <p:nvPicPr>
          <p:cNvPr id="40962" name="Picture 4" descr="Audio0ut2.bmp"/>
          <p:cNvPicPr>
            <a:picLocks noGrp="1" noChangeAspect="1"/>
          </p:cNvPicPr>
          <p:nvPr>
            <p:ph type="body" idx="1"/>
          </p:nvPr>
        </p:nvPicPr>
        <p:blipFill>
          <a:blip r:embed="rId2" cstate="print"/>
          <a:srcRect/>
          <a:stretch>
            <a:fillRect/>
          </a:stretch>
        </p:blipFill>
        <p:spPr>
          <a:xfrm>
            <a:off x="1905000" y="1676400"/>
            <a:ext cx="5105400" cy="3578225"/>
          </a:xfrm>
        </p:spPr>
      </p:pic>
      <p:pic>
        <p:nvPicPr>
          <p:cNvPr id="40963" name="Picture 2"/>
          <p:cNvPicPr>
            <a:picLocks noChangeAspect="1" noChangeArrowheads="1"/>
          </p:cNvPicPr>
          <p:nvPr/>
        </p:nvPicPr>
        <p:blipFill>
          <a:blip r:embed="rId3" cstate="print"/>
          <a:srcRect/>
          <a:stretch>
            <a:fillRect/>
          </a:stretch>
        </p:blipFill>
        <p:spPr bwMode="auto">
          <a:xfrm>
            <a:off x="5867400" y="5257800"/>
            <a:ext cx="2003425" cy="1352550"/>
          </a:xfrm>
          <a:prstGeom prst="rect">
            <a:avLst/>
          </a:prstGeom>
          <a:noFill/>
          <a:ln w="9525">
            <a:noFill/>
            <a:miter lim="800000"/>
            <a:headEnd/>
            <a:tailEnd/>
          </a:ln>
        </p:spPr>
      </p:pic>
      <p:sp>
        <p:nvSpPr>
          <p:cNvPr id="40965" name="TextBox 5"/>
          <p:cNvSpPr txBox="1">
            <a:spLocks noChangeArrowheads="1"/>
          </p:cNvSpPr>
          <p:nvPr/>
        </p:nvSpPr>
        <p:spPr bwMode="auto">
          <a:xfrm>
            <a:off x="381000" y="5334000"/>
            <a:ext cx="4876800" cy="366713"/>
          </a:xfrm>
          <a:prstGeom prst="rect">
            <a:avLst/>
          </a:prstGeom>
          <a:noFill/>
          <a:ln w="9525">
            <a:noFill/>
            <a:miter lim="800000"/>
            <a:headEnd/>
            <a:tailEnd/>
          </a:ln>
        </p:spPr>
        <p:txBody>
          <a:bodyPr>
            <a:spAutoFit/>
          </a:bodyPr>
          <a:lstStyle/>
          <a:p>
            <a:r>
              <a:rPr lang="en-US">
                <a:latin typeface="Tw Cen MT" pitchFamily="34" charset="0"/>
              </a:rPr>
              <a:t>Issues: Dependant on output voltage of microphone </a:t>
            </a:r>
          </a:p>
        </p:txBody>
      </p:sp>
    </p:spTree>
  </p:cSld>
  <p:clrMapOvr>
    <a:masterClrMapping/>
  </p:clrMapOvr>
  <p:transition advTm="3340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612775" y="228600"/>
            <a:ext cx="8153400" cy="990600"/>
          </a:xfrm>
        </p:spPr>
        <p:txBody>
          <a:bodyPr/>
          <a:lstStyle/>
          <a:p>
            <a:pPr eaLnBrk="1" hangingPunct="1"/>
            <a:r>
              <a:rPr lang="en-US" dirty="0" smtClean="0"/>
              <a:t>Summer Circuit II</a:t>
            </a:r>
          </a:p>
        </p:txBody>
      </p:sp>
      <p:sp>
        <p:nvSpPr>
          <p:cNvPr id="41986" name="Content Placeholder 2"/>
          <p:cNvSpPr>
            <a:spLocks noGrp="1"/>
          </p:cNvSpPr>
          <p:nvPr>
            <p:ph sz="quarter" idx="1"/>
          </p:nvPr>
        </p:nvSpPr>
        <p:spPr>
          <a:xfrm>
            <a:off x="612775" y="1600200"/>
            <a:ext cx="8153400" cy="4495800"/>
          </a:xfrm>
        </p:spPr>
        <p:txBody>
          <a:bodyPr/>
          <a:lstStyle/>
          <a:p>
            <a:pPr eaLnBrk="1" hangingPunct="1"/>
            <a:endParaRPr lang="en-US" smtClean="0"/>
          </a:p>
        </p:txBody>
      </p:sp>
      <p:pic>
        <p:nvPicPr>
          <p:cNvPr id="41987" name="Picture 2" descr="C:\Documents and Settings\Wesley Chiu\Desktop\Sr prog\essaypictures\fulll.bmp"/>
          <p:cNvPicPr>
            <a:picLocks noChangeAspect="1" noChangeArrowheads="1"/>
          </p:cNvPicPr>
          <p:nvPr/>
        </p:nvPicPr>
        <p:blipFill>
          <a:blip r:embed="rId2" cstate="print"/>
          <a:srcRect/>
          <a:stretch>
            <a:fillRect/>
          </a:stretch>
        </p:blipFill>
        <p:spPr bwMode="auto">
          <a:xfrm>
            <a:off x="457200" y="1219200"/>
            <a:ext cx="8267700" cy="5276850"/>
          </a:xfrm>
          <a:prstGeom prst="rect">
            <a:avLst/>
          </a:prstGeom>
          <a:noFill/>
          <a:ln w="9525">
            <a:noFill/>
            <a:miter lim="800000"/>
            <a:headEnd/>
            <a:tailEnd/>
          </a:ln>
        </p:spPr>
      </p:pic>
      <p:sp>
        <p:nvSpPr>
          <p:cNvPr id="41988" name="TextBox 4"/>
          <p:cNvSpPr txBox="1">
            <a:spLocks noChangeArrowheads="1"/>
          </p:cNvSpPr>
          <p:nvPr/>
        </p:nvSpPr>
        <p:spPr bwMode="auto">
          <a:xfrm>
            <a:off x="4724400" y="5867400"/>
            <a:ext cx="4038600" cy="369888"/>
          </a:xfrm>
          <a:prstGeom prst="rect">
            <a:avLst/>
          </a:prstGeom>
          <a:noFill/>
          <a:ln w="9525">
            <a:noFill/>
            <a:miter lim="800000"/>
            <a:headEnd/>
            <a:tailEnd/>
          </a:ln>
        </p:spPr>
        <p:txBody>
          <a:bodyPr>
            <a:spAutoFit/>
          </a:bodyPr>
          <a:lstStyle/>
          <a:p>
            <a:r>
              <a:rPr lang="en-US"/>
              <a:t>OP-Amps: OP470</a:t>
            </a:r>
          </a:p>
        </p:txBody>
      </p:sp>
      <p:sp>
        <p:nvSpPr>
          <p:cNvPr id="6" name="TextBox 5"/>
          <p:cNvSpPr txBox="1"/>
          <p:nvPr/>
        </p:nvSpPr>
        <p:spPr>
          <a:xfrm>
            <a:off x="5562600" y="228600"/>
            <a:ext cx="3581400" cy="1815882"/>
          </a:xfrm>
          <a:prstGeom prst="rect">
            <a:avLst/>
          </a:prstGeom>
          <a:noFill/>
        </p:spPr>
        <p:txBody>
          <a:bodyPr wrap="square" rtlCol="0">
            <a:spAutoFit/>
          </a:bodyPr>
          <a:lstStyle/>
          <a:p>
            <a:r>
              <a:rPr lang="en-US" sz="1400" dirty="0" smtClean="0"/>
              <a:t>Cost:</a:t>
            </a:r>
          </a:p>
          <a:p>
            <a:r>
              <a:rPr lang="en-US" sz="1400" dirty="0" smtClean="0"/>
              <a:t>OP470 (10pcs)                          $15.00</a:t>
            </a:r>
          </a:p>
          <a:p>
            <a:r>
              <a:rPr lang="en-US" sz="1400" dirty="0" smtClean="0"/>
              <a:t>Resistors (300 </a:t>
            </a:r>
            <a:r>
              <a:rPr lang="en-US" sz="1400" dirty="0" err="1" smtClean="0"/>
              <a:t>pcs</a:t>
            </a:r>
            <a:r>
              <a:rPr lang="en-US" sz="1400" dirty="0" smtClean="0"/>
              <a:t>)                     $8.00</a:t>
            </a:r>
          </a:p>
          <a:p>
            <a:r>
              <a:rPr lang="en-US" sz="1400" dirty="0" smtClean="0"/>
              <a:t>TRS Jack                                     $3.00</a:t>
            </a:r>
          </a:p>
          <a:p>
            <a:r>
              <a:rPr lang="en-US" sz="1400" u="sng" dirty="0" smtClean="0"/>
              <a:t>Potentiometers (5pcs)                 $2.35</a:t>
            </a:r>
          </a:p>
          <a:p>
            <a:r>
              <a:rPr lang="en-US" sz="1400" dirty="0" smtClean="0"/>
              <a:t>Total                                            $28.35</a:t>
            </a:r>
          </a:p>
          <a:p>
            <a:r>
              <a:rPr lang="en-US" sz="1400" dirty="0" smtClean="0"/>
              <a:t>            </a:t>
            </a:r>
          </a:p>
          <a:p>
            <a:endParaRPr lang="en-US" sz="1400" dirty="0"/>
          </a:p>
        </p:txBody>
      </p:sp>
    </p:spTree>
  </p:cSld>
  <p:clrMapOvr>
    <a:masterClrMapping/>
  </p:clrMapOvr>
  <p:transition advTm="61094"/>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612775" y="228600"/>
            <a:ext cx="8153400" cy="990600"/>
          </a:xfrm>
        </p:spPr>
        <p:txBody>
          <a:bodyPr/>
          <a:lstStyle/>
          <a:p>
            <a:pPr eaLnBrk="1" hangingPunct="1"/>
            <a:r>
              <a:rPr lang="en-US" smtClean="0"/>
              <a:t>Noise	</a:t>
            </a:r>
          </a:p>
        </p:txBody>
      </p:sp>
      <p:sp>
        <p:nvSpPr>
          <p:cNvPr id="43010" name="Content Placeholder 2"/>
          <p:cNvSpPr>
            <a:spLocks noGrp="1"/>
          </p:cNvSpPr>
          <p:nvPr>
            <p:ph sz="quarter" idx="1"/>
          </p:nvPr>
        </p:nvSpPr>
        <p:spPr>
          <a:xfrm>
            <a:off x="612775" y="1600200"/>
            <a:ext cx="8153400" cy="4495800"/>
          </a:xfrm>
        </p:spPr>
        <p:txBody>
          <a:bodyPr/>
          <a:lstStyle/>
          <a:p>
            <a:pPr eaLnBrk="1" hangingPunct="1"/>
            <a:r>
              <a:rPr lang="en-US" dirty="0" smtClean="0"/>
              <a:t>Requirement</a:t>
            </a:r>
          </a:p>
          <a:p>
            <a:pPr lvl="1" eaLnBrk="1" hangingPunct="1"/>
            <a:r>
              <a:rPr lang="en-US" dirty="0" smtClean="0"/>
              <a:t>The feedback controller shall add no more than 5dB of noise</a:t>
            </a:r>
          </a:p>
          <a:p>
            <a:pPr eaLnBrk="1" hangingPunct="1"/>
            <a:r>
              <a:rPr lang="en-US" dirty="0" smtClean="0"/>
              <a:t>Noise Analysis</a:t>
            </a:r>
          </a:p>
          <a:p>
            <a:pPr lvl="1" eaLnBrk="1" hangingPunct="1"/>
            <a:r>
              <a:rPr lang="en-US" dirty="0" smtClean="0"/>
              <a:t>Models</a:t>
            </a:r>
          </a:p>
          <a:p>
            <a:pPr lvl="1" eaLnBrk="1" hangingPunct="1"/>
            <a:r>
              <a:rPr lang="en-US" dirty="0" smtClean="0"/>
              <a:t>Types</a:t>
            </a:r>
          </a:p>
          <a:p>
            <a:pPr lvl="2" eaLnBrk="1" hangingPunct="1"/>
            <a:r>
              <a:rPr lang="en-US" dirty="0" smtClean="0"/>
              <a:t>Thermal</a:t>
            </a:r>
          </a:p>
          <a:p>
            <a:pPr lvl="2" eaLnBrk="1" hangingPunct="1"/>
            <a:r>
              <a:rPr lang="en-US" dirty="0" smtClean="0"/>
              <a:t>Shot</a:t>
            </a:r>
          </a:p>
          <a:p>
            <a:pPr lvl="2" eaLnBrk="1" hangingPunct="1"/>
            <a:r>
              <a:rPr lang="en-US" dirty="0" smtClean="0"/>
              <a:t>Flicker</a:t>
            </a:r>
          </a:p>
        </p:txBody>
      </p:sp>
    </p:spTree>
  </p:cSld>
  <p:clrMapOvr>
    <a:masterClrMapping/>
  </p:clrMapOvr>
  <p:transition advTm="1493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12775" y="228600"/>
            <a:ext cx="8153400" cy="990600"/>
          </a:xfrm>
        </p:spPr>
        <p:txBody>
          <a:bodyPr/>
          <a:lstStyle/>
          <a:p>
            <a:pPr marL="342900" indent="-342900" eaLnBrk="1" hangingPunct="1"/>
            <a:r>
              <a:rPr lang="en-US" smtClean="0"/>
              <a:t>Thermal Noise</a:t>
            </a:r>
          </a:p>
        </p:txBody>
      </p:sp>
      <p:sp>
        <p:nvSpPr>
          <p:cNvPr id="44034" name="Content Placeholder 2"/>
          <p:cNvSpPr>
            <a:spLocks noGrp="1"/>
          </p:cNvSpPr>
          <p:nvPr>
            <p:ph idx="1"/>
          </p:nvPr>
        </p:nvSpPr>
        <p:spPr>
          <a:xfrm>
            <a:off x="612775" y="1600200"/>
            <a:ext cx="8153400" cy="4495800"/>
          </a:xfrm>
        </p:spPr>
        <p:txBody>
          <a:bodyPr/>
          <a:lstStyle/>
          <a:p>
            <a:pPr lvl="1" eaLnBrk="1" hangingPunct="1">
              <a:buFont typeface="Wingdings 2" pitchFamily="18" charset="2"/>
              <a:buNone/>
            </a:pPr>
            <a:r>
              <a:rPr lang="en-US" smtClean="0"/>
              <a:t>Johnson-Nyquist</a:t>
            </a:r>
            <a:br>
              <a:rPr lang="en-US" smtClean="0"/>
            </a:br>
            <a:r>
              <a:rPr lang="en-US" smtClean="0"/>
              <a:t> Noise</a:t>
            </a:r>
          </a:p>
          <a:p>
            <a:pPr lvl="1" eaLnBrk="1" hangingPunct="1">
              <a:buFont typeface="Wingdings 2" pitchFamily="18" charset="2"/>
              <a:buNone/>
            </a:pPr>
            <a:endParaRPr lang="en-US" smtClean="0"/>
          </a:p>
          <a:p>
            <a:pPr lvl="1" eaLnBrk="1" hangingPunct="1">
              <a:buFont typeface="Wingdings 2" pitchFamily="18" charset="2"/>
              <a:buNone/>
            </a:pPr>
            <a:endParaRPr lang="en-US" smtClean="0"/>
          </a:p>
          <a:p>
            <a:pPr lvl="1" eaLnBrk="1" hangingPunct="1">
              <a:buFont typeface="Wingdings 2" pitchFamily="18" charset="2"/>
              <a:buNone/>
            </a:pPr>
            <a:r>
              <a:rPr lang="en-US" smtClean="0"/>
              <a:t>B = 1kHz</a:t>
            </a:r>
          </a:p>
          <a:p>
            <a:pPr lvl="1" eaLnBrk="1" hangingPunct="1">
              <a:buFont typeface="Wingdings 2" pitchFamily="18" charset="2"/>
              <a:buNone/>
            </a:pPr>
            <a:r>
              <a:rPr lang="en-US" smtClean="0"/>
              <a:t>T = 300K</a:t>
            </a:r>
          </a:p>
          <a:p>
            <a:pPr lvl="1" eaLnBrk="1" hangingPunct="1">
              <a:buFont typeface="Wingdings 2" pitchFamily="18" charset="2"/>
              <a:buNone/>
            </a:pPr>
            <a:endParaRPr lang="en-US" smtClean="0"/>
          </a:p>
          <a:p>
            <a:pPr lvl="1" eaLnBrk="1" hangingPunct="1">
              <a:buFont typeface="Wingdings 2" pitchFamily="18" charset="2"/>
              <a:buNone/>
            </a:pPr>
            <a:endParaRPr lang="en-US" smtClean="0"/>
          </a:p>
          <a:p>
            <a:pPr lvl="1" eaLnBrk="1" hangingPunct="1">
              <a:buFont typeface="Wingdings 2" pitchFamily="18" charset="2"/>
              <a:buNone/>
            </a:pPr>
            <a:endParaRPr lang="en-US" smtClean="0"/>
          </a:p>
          <a:p>
            <a:pPr lvl="1" eaLnBrk="1" hangingPunct="1">
              <a:buFont typeface="Wingdings 2" pitchFamily="18" charset="2"/>
              <a:buNone/>
            </a:pPr>
            <a:endParaRPr lang="en-US" smtClean="0"/>
          </a:p>
          <a:p>
            <a:pPr lvl="1" eaLnBrk="1" hangingPunct="1">
              <a:buFont typeface="Wingdings 2" pitchFamily="18" charset="2"/>
              <a:buNone/>
            </a:pPr>
            <a:endParaRPr lang="en-US" smtClean="0"/>
          </a:p>
        </p:txBody>
      </p:sp>
      <p:pic>
        <p:nvPicPr>
          <p:cNvPr id="44035" name="Picture 9"/>
          <p:cNvPicPr>
            <a:picLocks noChangeAspect="1" noChangeArrowheads="1"/>
          </p:cNvPicPr>
          <p:nvPr/>
        </p:nvPicPr>
        <p:blipFill>
          <a:blip r:embed="rId2" cstate="print"/>
          <a:srcRect/>
          <a:stretch>
            <a:fillRect/>
          </a:stretch>
        </p:blipFill>
        <p:spPr bwMode="auto">
          <a:xfrm>
            <a:off x="228600" y="2438400"/>
            <a:ext cx="3821113" cy="685800"/>
          </a:xfrm>
          <a:prstGeom prst="rect">
            <a:avLst/>
          </a:prstGeom>
          <a:noFill/>
          <a:ln w="9525">
            <a:noFill/>
            <a:miter lim="800000"/>
            <a:headEnd/>
            <a:tailEnd/>
          </a:ln>
        </p:spPr>
      </p:pic>
      <p:pic>
        <p:nvPicPr>
          <p:cNvPr id="44036" name="Picture 2"/>
          <p:cNvPicPr>
            <a:picLocks noChangeAspect="1" noChangeArrowheads="1"/>
          </p:cNvPicPr>
          <p:nvPr/>
        </p:nvPicPr>
        <p:blipFill>
          <a:blip r:embed="rId3" cstate="print"/>
          <a:srcRect/>
          <a:stretch>
            <a:fillRect/>
          </a:stretch>
        </p:blipFill>
        <p:spPr bwMode="auto">
          <a:xfrm>
            <a:off x="4191000" y="1752600"/>
            <a:ext cx="4343400" cy="3495675"/>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609600" y="4800600"/>
            <a:ext cx="3048000" cy="1600200"/>
          </a:xfrm>
          <a:prstGeom prst="rect">
            <a:avLst/>
          </a:prstGeom>
          <a:noFill/>
          <a:ln w="9525">
            <a:noFill/>
            <a:miter lim="800000"/>
            <a:headEnd/>
            <a:tailEnd/>
          </a:ln>
        </p:spPr>
      </p:pic>
    </p:spTree>
  </p:cSld>
  <p:clrMapOvr>
    <a:masterClrMapping/>
  </p:clrMapOvr>
  <p:transition advTm="20734"/>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612775" y="228600"/>
            <a:ext cx="8153400" cy="990600"/>
          </a:xfrm>
        </p:spPr>
        <p:txBody>
          <a:bodyPr/>
          <a:lstStyle/>
          <a:p>
            <a:pPr eaLnBrk="1" hangingPunct="1"/>
            <a:r>
              <a:rPr lang="en-US" smtClean="0"/>
              <a:t>Shot Noise</a:t>
            </a:r>
          </a:p>
        </p:txBody>
      </p:sp>
      <p:sp>
        <p:nvSpPr>
          <p:cNvPr id="45058" name="Content Placeholder 2"/>
          <p:cNvSpPr>
            <a:spLocks noGrp="1"/>
          </p:cNvSpPr>
          <p:nvPr>
            <p:ph idx="1"/>
          </p:nvPr>
        </p:nvSpPr>
        <p:spPr>
          <a:xfrm>
            <a:off x="612775" y="1600200"/>
            <a:ext cx="8153400" cy="4495800"/>
          </a:xfrm>
        </p:spPr>
        <p:txBody>
          <a:bodyPr/>
          <a:lstStyle/>
          <a:p>
            <a:pPr eaLnBrk="1" hangingPunct="1">
              <a:buFont typeface="Wingdings" pitchFamily="2" charset="2"/>
              <a:buNone/>
            </a:pPr>
            <a:r>
              <a:rPr lang="en-US" smtClean="0"/>
              <a:t>	Shot Noise</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	B= 1kHz</a:t>
            </a:r>
          </a:p>
          <a:p>
            <a:pPr eaLnBrk="1" hangingPunct="1">
              <a:buFont typeface="Wingdings" pitchFamily="2" charset="2"/>
              <a:buNone/>
            </a:pPr>
            <a:endParaRPr lang="en-US" smtClean="0"/>
          </a:p>
          <a:p>
            <a:pPr eaLnBrk="1" hangingPunct="1">
              <a:buFont typeface="Wingdings" pitchFamily="2" charset="2"/>
              <a:buNone/>
            </a:pPr>
            <a:r>
              <a:rPr lang="en-US" smtClean="0"/>
              <a:t>Bursts of current </a:t>
            </a:r>
            <a:br>
              <a:rPr lang="en-US" smtClean="0"/>
            </a:br>
            <a:r>
              <a:rPr lang="en-US" smtClean="0"/>
              <a:t>Pockets</a:t>
            </a:r>
          </a:p>
          <a:p>
            <a:pPr eaLnBrk="1" hangingPunct="1">
              <a:buFont typeface="Wingdings" pitchFamily="2" charset="2"/>
              <a:buNone/>
            </a:pPr>
            <a:endParaRPr lang="en-US" smtClean="0"/>
          </a:p>
        </p:txBody>
      </p:sp>
      <p:pic>
        <p:nvPicPr>
          <p:cNvPr id="45059" name="Picture 2"/>
          <p:cNvPicPr>
            <a:picLocks noChangeAspect="1" noChangeArrowheads="1"/>
          </p:cNvPicPr>
          <p:nvPr/>
        </p:nvPicPr>
        <p:blipFill>
          <a:blip r:embed="rId2" cstate="print"/>
          <a:srcRect/>
          <a:stretch>
            <a:fillRect/>
          </a:stretch>
        </p:blipFill>
        <p:spPr bwMode="auto">
          <a:xfrm>
            <a:off x="304800" y="2514600"/>
            <a:ext cx="3429000" cy="603250"/>
          </a:xfrm>
          <a:prstGeom prst="rect">
            <a:avLst/>
          </a:prstGeom>
          <a:noFill/>
          <a:ln w="9525">
            <a:noFill/>
            <a:miter lim="800000"/>
            <a:headEnd/>
            <a:tailEnd/>
          </a:ln>
        </p:spPr>
      </p:pic>
      <p:pic>
        <p:nvPicPr>
          <p:cNvPr id="45060" name="Picture 3"/>
          <p:cNvPicPr>
            <a:picLocks noChangeAspect="1" noChangeArrowheads="1"/>
          </p:cNvPicPr>
          <p:nvPr/>
        </p:nvPicPr>
        <p:blipFill>
          <a:blip r:embed="rId3" cstate="print"/>
          <a:srcRect/>
          <a:stretch>
            <a:fillRect/>
          </a:stretch>
        </p:blipFill>
        <p:spPr bwMode="auto">
          <a:xfrm>
            <a:off x="4038600" y="2209800"/>
            <a:ext cx="4810125" cy="3848100"/>
          </a:xfrm>
          <a:prstGeom prst="rect">
            <a:avLst/>
          </a:prstGeom>
          <a:noFill/>
          <a:ln w="9525">
            <a:noFill/>
            <a:miter lim="800000"/>
            <a:headEnd/>
            <a:tailEnd/>
          </a:ln>
        </p:spPr>
      </p:pic>
    </p:spTree>
  </p:cSld>
  <p:clrMapOvr>
    <a:masterClrMapping/>
  </p:clrMapOvr>
  <p:transition advTm="31875"/>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a:spLocks noGrp="1"/>
          </p:cNvSpPr>
          <p:nvPr>
            <p:ph type="title"/>
          </p:nvPr>
        </p:nvSpPr>
        <p:spPr>
          <a:xfrm>
            <a:off x="612775" y="228600"/>
            <a:ext cx="8153400" cy="990600"/>
          </a:xfrm>
        </p:spPr>
        <p:txBody>
          <a:bodyPr/>
          <a:lstStyle/>
          <a:p>
            <a:pPr eaLnBrk="1" hangingPunct="1"/>
            <a:r>
              <a:rPr lang="en-US" smtClean="0"/>
              <a:t>Flicker Noise</a:t>
            </a:r>
          </a:p>
        </p:txBody>
      </p:sp>
      <p:sp>
        <p:nvSpPr>
          <p:cNvPr id="29702" name="Content Placeholder 2"/>
          <p:cNvSpPr>
            <a:spLocks noGrp="1"/>
          </p:cNvSpPr>
          <p:nvPr>
            <p:ph idx="1"/>
          </p:nvPr>
        </p:nvSpPr>
        <p:spPr>
          <a:xfrm>
            <a:off x="612775" y="1600200"/>
            <a:ext cx="8153400" cy="4495800"/>
          </a:xfrm>
        </p:spPr>
        <p:txBody>
          <a:bodyPr/>
          <a:lstStyle/>
          <a:p>
            <a:pPr eaLnBrk="1" hangingPunct="1">
              <a:buFont typeface="Wingdings" pitchFamily="2" charset="2"/>
              <a:buNone/>
            </a:pPr>
            <a:r>
              <a:rPr lang="en-US" smtClean="0"/>
              <a:t>Flicker (Pink) Noise </a:t>
            </a:r>
          </a:p>
          <a:p>
            <a:pPr eaLnBrk="1" hangingPunct="1">
              <a:buFont typeface="Wingdings" pitchFamily="2" charset="2"/>
              <a:buNone/>
            </a:pPr>
            <a:endParaRPr lang="en-US" smtClean="0"/>
          </a:p>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r>
              <a:rPr lang="en-US" smtClean="0"/>
              <a:t>Generally:</a:t>
            </a:r>
          </a:p>
        </p:txBody>
      </p:sp>
      <p:pic>
        <p:nvPicPr>
          <p:cNvPr id="29703" name="Picture 2" descr="File:Pink noise spectrum.png"/>
          <p:cNvPicPr>
            <a:picLocks noChangeAspect="1" noChangeArrowheads="1"/>
          </p:cNvPicPr>
          <p:nvPr/>
        </p:nvPicPr>
        <p:blipFill>
          <a:blip r:embed="rId3" cstate="print"/>
          <a:srcRect/>
          <a:stretch>
            <a:fillRect/>
          </a:stretch>
        </p:blipFill>
        <p:spPr bwMode="auto">
          <a:xfrm>
            <a:off x="3276600" y="1752600"/>
            <a:ext cx="6096000" cy="4572000"/>
          </a:xfrm>
          <a:prstGeom prst="rect">
            <a:avLst/>
          </a:prstGeom>
          <a:noFill/>
          <a:ln w="9525">
            <a:noFill/>
            <a:miter lim="800000"/>
            <a:headEnd/>
            <a:tailEnd/>
          </a:ln>
        </p:spPr>
      </p:pic>
      <p:sp>
        <p:nvSpPr>
          <p:cNvPr id="297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698" name="Object 2"/>
          <p:cNvGraphicFramePr>
            <a:graphicFrameLocks noChangeAspect="1"/>
          </p:cNvGraphicFramePr>
          <p:nvPr/>
        </p:nvGraphicFramePr>
        <p:xfrm>
          <a:off x="4114800" y="3321050"/>
          <a:ext cx="914400" cy="215900"/>
        </p:xfrm>
        <a:graphic>
          <a:graphicData uri="http://schemas.openxmlformats.org/presentationml/2006/ole">
            <p:oleObj spid="_x0000_s29698" name="Equation" r:id="rId4" imgW="914400" imgH="215640" progId="Equation.3">
              <p:embed/>
            </p:oleObj>
          </a:graphicData>
        </a:graphic>
      </p:graphicFrame>
      <p:graphicFrame>
        <p:nvGraphicFramePr>
          <p:cNvPr id="29699" name="Object 3"/>
          <p:cNvGraphicFramePr>
            <a:graphicFrameLocks noChangeAspect="1"/>
          </p:cNvGraphicFramePr>
          <p:nvPr/>
        </p:nvGraphicFramePr>
        <p:xfrm>
          <a:off x="838200" y="2286000"/>
          <a:ext cx="1905000" cy="1219200"/>
        </p:xfrm>
        <a:graphic>
          <a:graphicData uri="http://schemas.openxmlformats.org/presentationml/2006/ole">
            <p:oleObj spid="_x0000_s29699" name="Equation" r:id="rId5" imgW="698400" imgH="419040" progId="Equation.3">
              <p:embed/>
            </p:oleObj>
          </a:graphicData>
        </a:graphic>
      </p:graphicFrame>
      <p:graphicFrame>
        <p:nvGraphicFramePr>
          <p:cNvPr id="29700" name="Object 4"/>
          <p:cNvGraphicFramePr>
            <a:graphicFrameLocks noChangeAspect="1"/>
          </p:cNvGraphicFramePr>
          <p:nvPr/>
        </p:nvGraphicFramePr>
        <p:xfrm>
          <a:off x="1066800" y="4419600"/>
          <a:ext cx="847725" cy="393700"/>
        </p:xfrm>
        <a:graphic>
          <a:graphicData uri="http://schemas.openxmlformats.org/presentationml/2006/ole">
            <p:oleObj spid="_x0000_s29700" name="Equation" r:id="rId6" imgW="355320" imgH="177480" progId="Equation.3">
              <p:embed/>
            </p:oleObj>
          </a:graphicData>
        </a:graphic>
      </p:graphicFrame>
    </p:spTree>
  </p:cSld>
  <p:clrMapOvr>
    <a:masterClrMapping/>
  </p:clrMapOvr>
  <p:transition advTm="2426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pPr eaLnBrk="1" hangingPunct="1"/>
            <a:r>
              <a:rPr lang="en-US" smtClean="0"/>
              <a:t>MEMS Microphone</a:t>
            </a:r>
          </a:p>
        </p:txBody>
      </p:sp>
      <p:sp>
        <p:nvSpPr>
          <p:cNvPr id="16386" name="Content Placeholder 2"/>
          <p:cNvSpPr>
            <a:spLocks noGrp="1"/>
          </p:cNvSpPr>
          <p:nvPr>
            <p:ph sz="quarter" idx="1"/>
          </p:nvPr>
        </p:nvSpPr>
        <p:spPr>
          <a:xfrm>
            <a:off x="612775" y="1600200"/>
            <a:ext cx="8153400" cy="4495800"/>
          </a:xfrm>
        </p:spPr>
        <p:txBody>
          <a:bodyPr/>
          <a:lstStyle/>
          <a:p>
            <a:pPr eaLnBrk="1" hangingPunct="1"/>
            <a:r>
              <a:rPr lang="en-US" dirty="0" smtClean="0"/>
              <a:t>Advantages:</a:t>
            </a:r>
          </a:p>
          <a:p>
            <a:pPr lvl="1" eaLnBrk="1" hangingPunct="1"/>
            <a:r>
              <a:rPr lang="en-US" dirty="0" smtClean="0"/>
              <a:t>Capable of directional hearing</a:t>
            </a:r>
          </a:p>
          <a:p>
            <a:pPr lvl="1" eaLnBrk="1" hangingPunct="1"/>
            <a:r>
              <a:rPr lang="en-US" dirty="0" smtClean="0"/>
              <a:t>Drastically reduced self noise to as low as 35dBA</a:t>
            </a:r>
          </a:p>
          <a:p>
            <a:pPr eaLnBrk="1" hangingPunct="1"/>
            <a:r>
              <a:rPr lang="en-US" dirty="0" smtClean="0"/>
              <a:t>Issues:</a:t>
            </a:r>
          </a:p>
          <a:p>
            <a:pPr lvl="1" eaLnBrk="1" hangingPunct="1"/>
            <a:r>
              <a:rPr lang="en-US" dirty="0" smtClean="0"/>
              <a:t>Introduces a resonant peak in the frequency response</a:t>
            </a:r>
          </a:p>
          <a:p>
            <a:pPr lvl="1" eaLnBrk="1" hangingPunct="1"/>
            <a:r>
              <a:rPr lang="en-US" dirty="0" smtClean="0"/>
              <a:t>Produces a whistling sound</a:t>
            </a:r>
          </a:p>
        </p:txBody>
      </p:sp>
      <p:pic>
        <p:nvPicPr>
          <p:cNvPr id="16387" name="Picture 2"/>
          <p:cNvPicPr>
            <a:picLocks noChangeAspect="1" noChangeArrowheads="1"/>
          </p:cNvPicPr>
          <p:nvPr/>
        </p:nvPicPr>
        <p:blipFill>
          <a:blip r:embed="rId2" cstate="print"/>
          <a:srcRect/>
          <a:stretch>
            <a:fillRect/>
          </a:stretch>
        </p:blipFill>
        <p:spPr bwMode="auto">
          <a:xfrm>
            <a:off x="533400" y="4724400"/>
            <a:ext cx="2895600" cy="2060575"/>
          </a:xfrm>
          <a:prstGeom prst="rect">
            <a:avLst/>
          </a:prstGeom>
          <a:noFill/>
          <a:ln w="9525">
            <a:noFill/>
            <a:miter lim="800000"/>
            <a:headEnd/>
            <a:tailEnd/>
          </a:ln>
        </p:spPr>
      </p:pic>
    </p:spTree>
  </p:cSld>
  <p:clrMapOvr>
    <a:masterClrMapping/>
  </p:clrMapOvr>
  <p:transition advTm="2675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12775" y="228600"/>
            <a:ext cx="8153400" cy="990600"/>
          </a:xfrm>
        </p:spPr>
        <p:txBody>
          <a:bodyPr/>
          <a:lstStyle/>
          <a:p>
            <a:pPr eaLnBrk="1" hangingPunct="1"/>
            <a:r>
              <a:rPr lang="en-US" smtClean="0"/>
              <a:t>OpAmp Noise Model</a:t>
            </a:r>
          </a:p>
        </p:txBody>
      </p:sp>
      <p:sp>
        <p:nvSpPr>
          <p:cNvPr id="48130" name="Content Placeholder 2"/>
          <p:cNvSpPr>
            <a:spLocks noGrp="1"/>
          </p:cNvSpPr>
          <p:nvPr>
            <p:ph idx="1"/>
          </p:nvPr>
        </p:nvSpPr>
        <p:spPr>
          <a:xfrm>
            <a:off x="612775" y="1600200"/>
            <a:ext cx="8153400" cy="4495800"/>
          </a:xfrm>
        </p:spPr>
        <p:txBody>
          <a:bodyPr/>
          <a:lstStyle/>
          <a:p>
            <a:pPr lvl="1" eaLnBrk="1" hangingPunct="1"/>
            <a:r>
              <a:rPr lang="en-US" smtClean="0"/>
              <a:t>Described by:</a:t>
            </a:r>
          </a:p>
          <a:p>
            <a:pPr lvl="2" eaLnBrk="1" hangingPunct="1"/>
            <a:r>
              <a:rPr lang="en-US" smtClean="0"/>
              <a:t>Input Voltage Noise</a:t>
            </a:r>
          </a:p>
          <a:p>
            <a:pPr lvl="2" eaLnBrk="1" hangingPunct="1"/>
            <a:r>
              <a:rPr lang="en-US" smtClean="0"/>
              <a:t>Input Current Noise  </a:t>
            </a:r>
          </a:p>
        </p:txBody>
      </p:sp>
      <p:pic>
        <p:nvPicPr>
          <p:cNvPr id="48131" name="Picture 3"/>
          <p:cNvPicPr>
            <a:picLocks noChangeAspect="1" noChangeArrowheads="1"/>
          </p:cNvPicPr>
          <p:nvPr/>
        </p:nvPicPr>
        <p:blipFill>
          <a:blip r:embed="rId2" cstate="print"/>
          <a:srcRect/>
          <a:stretch>
            <a:fillRect/>
          </a:stretch>
        </p:blipFill>
        <p:spPr bwMode="auto">
          <a:xfrm>
            <a:off x="4343400" y="1828800"/>
            <a:ext cx="4492625" cy="1752600"/>
          </a:xfrm>
          <a:prstGeom prst="rect">
            <a:avLst/>
          </a:prstGeom>
          <a:noFill/>
          <a:ln w="9525">
            <a:noFill/>
            <a:miter lim="800000"/>
            <a:headEnd/>
            <a:tailEnd/>
          </a:ln>
        </p:spPr>
      </p:pic>
      <p:pic>
        <p:nvPicPr>
          <p:cNvPr id="48132" name="Picture 4"/>
          <p:cNvPicPr>
            <a:picLocks noChangeAspect="1" noChangeArrowheads="1"/>
          </p:cNvPicPr>
          <p:nvPr/>
        </p:nvPicPr>
        <p:blipFill>
          <a:blip r:embed="rId3" cstate="print"/>
          <a:srcRect/>
          <a:stretch>
            <a:fillRect/>
          </a:stretch>
        </p:blipFill>
        <p:spPr bwMode="auto">
          <a:xfrm>
            <a:off x="685800" y="3810000"/>
            <a:ext cx="2743200" cy="2654300"/>
          </a:xfrm>
          <a:prstGeom prst="rect">
            <a:avLst/>
          </a:prstGeom>
          <a:noFill/>
          <a:ln w="9525">
            <a:noFill/>
            <a:miter lim="800000"/>
            <a:headEnd/>
            <a:tailEnd/>
          </a:ln>
        </p:spPr>
      </p:pic>
      <p:pic>
        <p:nvPicPr>
          <p:cNvPr id="48133" name="Picture 1"/>
          <p:cNvPicPr>
            <a:picLocks noChangeAspect="1" noChangeArrowheads="1"/>
          </p:cNvPicPr>
          <p:nvPr/>
        </p:nvPicPr>
        <p:blipFill>
          <a:blip r:embed="rId4" cstate="print"/>
          <a:srcRect/>
          <a:stretch>
            <a:fillRect/>
          </a:stretch>
        </p:blipFill>
        <p:spPr bwMode="auto">
          <a:xfrm>
            <a:off x="4419600" y="3810000"/>
            <a:ext cx="2900363" cy="2706688"/>
          </a:xfrm>
          <a:prstGeom prst="rect">
            <a:avLst/>
          </a:prstGeom>
          <a:noFill/>
          <a:ln w="9525">
            <a:noFill/>
            <a:miter lim="800000"/>
            <a:headEnd/>
            <a:tailEnd/>
          </a:ln>
        </p:spPr>
      </p:pic>
    </p:spTree>
  </p:cSld>
  <p:clrMapOvr>
    <a:masterClrMapping/>
  </p:clrMapOvr>
  <p:transition advTm="38703"/>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12775" y="228600"/>
            <a:ext cx="8153400" cy="990600"/>
          </a:xfrm>
        </p:spPr>
        <p:txBody>
          <a:bodyPr/>
          <a:lstStyle/>
          <a:p>
            <a:pPr eaLnBrk="1" hangingPunct="1"/>
            <a:r>
              <a:rPr lang="en-US" dirty="0" smtClean="0"/>
              <a:t>Prototype Circuit</a:t>
            </a:r>
          </a:p>
        </p:txBody>
      </p:sp>
      <p:sp>
        <p:nvSpPr>
          <p:cNvPr id="49154" name="Content Placeholder 2"/>
          <p:cNvSpPr>
            <a:spLocks noGrp="1"/>
          </p:cNvSpPr>
          <p:nvPr>
            <p:ph sz="quarter" idx="1"/>
          </p:nvPr>
        </p:nvSpPr>
        <p:spPr>
          <a:xfrm>
            <a:off x="612775" y="1600200"/>
            <a:ext cx="8153400" cy="4495800"/>
          </a:xfrm>
        </p:spPr>
        <p:txBody>
          <a:bodyPr/>
          <a:lstStyle/>
          <a:p>
            <a:pPr eaLnBrk="1" hangingPunct="1"/>
            <a:endParaRPr lang="en-US" smtClean="0"/>
          </a:p>
        </p:txBody>
      </p:sp>
      <p:sp>
        <p:nvSpPr>
          <p:cNvPr id="49156" name="TextBox 4"/>
          <p:cNvSpPr txBox="1">
            <a:spLocks noChangeArrowheads="1"/>
          </p:cNvSpPr>
          <p:nvPr/>
        </p:nvSpPr>
        <p:spPr bwMode="auto">
          <a:xfrm>
            <a:off x="4724400" y="5867400"/>
            <a:ext cx="4038600" cy="366713"/>
          </a:xfrm>
          <a:prstGeom prst="rect">
            <a:avLst/>
          </a:prstGeom>
          <a:noFill/>
          <a:ln w="9525">
            <a:noFill/>
            <a:miter lim="800000"/>
            <a:headEnd/>
            <a:tailEnd/>
          </a:ln>
        </p:spPr>
        <p:txBody>
          <a:bodyPr>
            <a:spAutoFit/>
          </a:bodyPr>
          <a:lstStyle/>
          <a:p>
            <a:r>
              <a:rPr lang="en-US"/>
              <a:t>OP-Amps: OP470</a:t>
            </a:r>
          </a:p>
        </p:txBody>
      </p:sp>
      <p:pic>
        <p:nvPicPr>
          <p:cNvPr id="6" name="Content Placeholder 3" descr="full.bmp"/>
          <p:cNvPicPr>
            <a:picLocks noChangeAspect="1"/>
          </p:cNvPicPr>
          <p:nvPr/>
        </p:nvPicPr>
        <p:blipFill>
          <a:blip r:embed="rId2" cstate="print"/>
          <a:srcRect/>
          <a:stretch>
            <a:fillRect/>
          </a:stretch>
        </p:blipFill>
        <p:spPr bwMode="auto">
          <a:xfrm>
            <a:off x="609600" y="1184275"/>
            <a:ext cx="8107363" cy="5292725"/>
          </a:xfrm>
          <a:prstGeom prst="rect">
            <a:avLst/>
          </a:prstGeom>
          <a:noFill/>
          <a:ln w="9525">
            <a:noFill/>
            <a:miter lim="800000"/>
            <a:headEnd/>
            <a:tailEnd/>
          </a:ln>
        </p:spPr>
      </p:pic>
    </p:spTree>
  </p:cSld>
  <p:clrMapOvr>
    <a:masterClrMapping/>
  </p:clrMapOvr>
  <p:transition advTm="17484"/>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990600"/>
          </a:xfrm>
        </p:spPr>
        <p:txBody>
          <a:bodyPr/>
          <a:lstStyle/>
          <a:p>
            <a:pPr eaLnBrk="1" hangingPunct="1"/>
            <a:r>
              <a:rPr lang="en-US" smtClean="0"/>
              <a:t>Summing/Inverting Amplifier Noise</a:t>
            </a:r>
          </a:p>
        </p:txBody>
      </p:sp>
      <p:pic>
        <p:nvPicPr>
          <p:cNvPr id="50178" name="Content Placeholder 3"/>
          <p:cNvPicPr>
            <a:picLocks noGrp="1"/>
          </p:cNvPicPr>
          <p:nvPr>
            <p:ph sz="quarter" idx="1"/>
          </p:nvPr>
        </p:nvPicPr>
        <p:blipFill>
          <a:blip r:embed="rId2" cstate="print"/>
          <a:srcRect/>
          <a:stretch>
            <a:fillRect/>
          </a:stretch>
        </p:blipFill>
        <p:spPr>
          <a:xfrm>
            <a:off x="612775" y="1866900"/>
            <a:ext cx="8153400" cy="3962400"/>
          </a:xfrm>
        </p:spPr>
      </p:pic>
    </p:spTree>
  </p:cSld>
  <p:clrMapOvr>
    <a:masterClrMapping/>
  </p:clrMapOvr>
  <p:transition advTm="12218"/>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12775" y="228600"/>
            <a:ext cx="8153400" cy="990600"/>
          </a:xfrm>
        </p:spPr>
        <p:txBody>
          <a:bodyPr/>
          <a:lstStyle/>
          <a:p>
            <a:pPr eaLnBrk="1" hangingPunct="1"/>
            <a:r>
              <a:rPr lang="en-US" smtClean="0"/>
              <a:t>Difference Amplifier Noise</a:t>
            </a:r>
          </a:p>
        </p:txBody>
      </p:sp>
      <p:pic>
        <p:nvPicPr>
          <p:cNvPr id="51202" name="Content Placeholder 3"/>
          <p:cNvPicPr>
            <a:picLocks noGrp="1"/>
          </p:cNvPicPr>
          <p:nvPr>
            <p:ph sz="quarter" idx="1"/>
          </p:nvPr>
        </p:nvPicPr>
        <p:blipFill>
          <a:blip r:embed="rId2" cstate="print"/>
          <a:srcRect/>
          <a:stretch>
            <a:fillRect/>
          </a:stretch>
        </p:blipFill>
        <p:spPr>
          <a:xfrm>
            <a:off x="612775" y="1724025"/>
            <a:ext cx="8153400" cy="4248150"/>
          </a:xfrm>
        </p:spPr>
      </p:pic>
    </p:spTree>
  </p:cSld>
  <p:clrMapOvr>
    <a:masterClrMapping/>
  </p:clrMapOvr>
  <p:transition advTm="7047"/>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612775" y="228600"/>
            <a:ext cx="8153400" cy="990600"/>
          </a:xfrm>
        </p:spPr>
        <p:txBody>
          <a:bodyPr/>
          <a:lstStyle/>
          <a:p>
            <a:pPr eaLnBrk="1" hangingPunct="1"/>
            <a:r>
              <a:rPr lang="en-US" smtClean="0"/>
              <a:t>Results</a:t>
            </a:r>
          </a:p>
        </p:txBody>
      </p:sp>
      <p:pic>
        <p:nvPicPr>
          <p:cNvPr id="53250" name="Picture 2"/>
          <p:cNvPicPr>
            <a:picLocks noGrp="1" noChangeAspect="1" noChangeArrowheads="1"/>
          </p:cNvPicPr>
          <p:nvPr>
            <p:ph sz="quarter" idx="1"/>
          </p:nvPr>
        </p:nvPicPr>
        <p:blipFill>
          <a:blip r:embed="rId2" cstate="print"/>
          <a:srcRect/>
          <a:stretch>
            <a:fillRect/>
          </a:stretch>
        </p:blipFill>
        <p:spPr>
          <a:xfrm>
            <a:off x="381000" y="1905000"/>
            <a:ext cx="8153400" cy="2393950"/>
          </a:xfrm>
        </p:spPr>
      </p:pic>
      <p:sp>
        <p:nvSpPr>
          <p:cNvPr id="53251" name="TextBox 4"/>
          <p:cNvSpPr txBox="1">
            <a:spLocks noChangeArrowheads="1"/>
          </p:cNvSpPr>
          <p:nvPr/>
        </p:nvSpPr>
        <p:spPr bwMode="auto">
          <a:xfrm>
            <a:off x="457200" y="4419600"/>
            <a:ext cx="8153400" cy="2032000"/>
          </a:xfrm>
          <a:prstGeom prst="rect">
            <a:avLst/>
          </a:prstGeom>
          <a:noFill/>
          <a:ln w="9525">
            <a:noFill/>
            <a:miter lim="800000"/>
            <a:headEnd/>
            <a:tailEnd/>
          </a:ln>
        </p:spPr>
        <p:txBody>
          <a:bodyPr>
            <a:spAutoFit/>
          </a:bodyPr>
          <a:lstStyle/>
          <a:p>
            <a:r>
              <a:rPr lang="en-US" dirty="0"/>
              <a:t>Modest part selections of parts in the </a:t>
            </a:r>
            <a:r>
              <a:rPr lang="en-US" dirty="0" err="1"/>
              <a:t>kOhm</a:t>
            </a:r>
            <a:r>
              <a:rPr lang="en-US" dirty="0"/>
              <a:t> range</a:t>
            </a:r>
            <a:r>
              <a:rPr lang="en-US" dirty="0" smtClean="0"/>
              <a:t>, </a:t>
            </a:r>
            <a:r>
              <a:rPr lang="en-US" dirty="0" err="1" smtClean="0"/>
              <a:t>OpAmp</a:t>
            </a:r>
            <a:r>
              <a:rPr lang="en-US" dirty="0" smtClean="0"/>
              <a:t> input voltage noise </a:t>
            </a:r>
            <a:r>
              <a:rPr lang="en-US" dirty="0"/>
              <a:t>less than 5nV/</a:t>
            </a:r>
            <a:r>
              <a:rPr lang="en-US" dirty="0" err="1"/>
              <a:t>sqrt</a:t>
            </a:r>
            <a:r>
              <a:rPr lang="en-US" dirty="0"/>
              <a:t>(Hz) and  </a:t>
            </a:r>
            <a:r>
              <a:rPr lang="en-US" dirty="0" smtClean="0"/>
              <a:t>input current noise </a:t>
            </a:r>
            <a:r>
              <a:rPr lang="en-US" dirty="0"/>
              <a:t>less than 2 </a:t>
            </a:r>
            <a:r>
              <a:rPr lang="en-US" dirty="0" err="1" smtClean="0"/>
              <a:t>pA</a:t>
            </a:r>
            <a:r>
              <a:rPr lang="en-US" dirty="0" smtClean="0"/>
              <a:t>/</a:t>
            </a:r>
            <a:r>
              <a:rPr lang="en-US" dirty="0" err="1" smtClean="0"/>
              <a:t>sqrt</a:t>
            </a:r>
            <a:r>
              <a:rPr lang="en-US" dirty="0" smtClean="0"/>
              <a:t>(Hz</a:t>
            </a:r>
            <a:r>
              <a:rPr lang="en-US" dirty="0"/>
              <a:t>)</a:t>
            </a:r>
          </a:p>
          <a:p>
            <a:endParaRPr lang="en-US" dirty="0"/>
          </a:p>
          <a:p>
            <a:r>
              <a:rPr lang="en-US" dirty="0"/>
              <a:t>V system noise = 39.3nV </a:t>
            </a:r>
          </a:p>
          <a:p>
            <a:endParaRPr lang="en-US" dirty="0"/>
          </a:p>
          <a:p>
            <a:r>
              <a:rPr lang="en-US" dirty="0"/>
              <a:t>Six Sigma= +/- 117.9 </a:t>
            </a:r>
            <a:r>
              <a:rPr lang="en-US" dirty="0" err="1"/>
              <a:t>nV</a:t>
            </a:r>
            <a:r>
              <a:rPr lang="en-US" dirty="0"/>
              <a:t>  </a:t>
            </a:r>
          </a:p>
          <a:p>
            <a:endParaRPr lang="en-US" dirty="0"/>
          </a:p>
        </p:txBody>
      </p:sp>
      <p:sp>
        <p:nvSpPr>
          <p:cNvPr id="5" name="TextBox 4"/>
          <p:cNvSpPr txBox="1"/>
          <p:nvPr/>
        </p:nvSpPr>
        <p:spPr>
          <a:xfrm>
            <a:off x="0" y="6400800"/>
            <a:ext cx="9144000" cy="553998"/>
          </a:xfrm>
          <a:prstGeom prst="rect">
            <a:avLst/>
          </a:prstGeom>
          <a:noFill/>
        </p:spPr>
        <p:txBody>
          <a:bodyPr wrap="square" rtlCol="0">
            <a:spAutoFit/>
          </a:bodyPr>
          <a:lstStyle/>
          <a:p>
            <a:r>
              <a:rPr lang="en-US" sz="1200" dirty="0" smtClean="0"/>
              <a:t> [2] C.D. </a:t>
            </a:r>
            <a:r>
              <a:rPr lang="en-US" sz="1200" dirty="0" err="1" smtClean="0"/>
              <a:t>Mochenbacher</a:t>
            </a:r>
            <a:r>
              <a:rPr lang="en-US" sz="1200" dirty="0" smtClean="0"/>
              <a:t>, </a:t>
            </a:r>
            <a:r>
              <a:rPr lang="en-US" sz="1200" i="1" dirty="0" smtClean="0"/>
              <a:t>Low-Noise </a:t>
            </a:r>
            <a:r>
              <a:rPr lang="en-US" sz="1200" i="1" dirty="0" err="1" smtClean="0"/>
              <a:t>Electonic</a:t>
            </a:r>
            <a:r>
              <a:rPr lang="en-US" sz="1200" i="1" dirty="0" smtClean="0"/>
              <a:t> System Design</a:t>
            </a:r>
            <a:r>
              <a:rPr lang="en-US" sz="1200" dirty="0" smtClean="0"/>
              <a:t>, New York, Wiley</a:t>
            </a:r>
            <a:r>
              <a:rPr lang="en-US" sz="1200" i="1" dirty="0" smtClean="0"/>
              <a:t>. </a:t>
            </a:r>
            <a:r>
              <a:rPr lang="en-US" sz="1200" dirty="0" smtClean="0"/>
              <a:t>P. 8, 27-28</a:t>
            </a:r>
          </a:p>
          <a:p>
            <a:endParaRPr lang="en-US" dirty="0"/>
          </a:p>
        </p:txBody>
      </p:sp>
    </p:spTree>
  </p:cSld>
  <p:clrMapOvr>
    <a:masterClrMapping/>
  </p:clrMapOvr>
  <p:transition advTm="2314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12775" y="228600"/>
            <a:ext cx="8153400" cy="990600"/>
          </a:xfrm>
        </p:spPr>
        <p:txBody>
          <a:bodyPr/>
          <a:lstStyle/>
          <a:p>
            <a:pPr eaLnBrk="1" hangingPunct="1"/>
            <a:r>
              <a:rPr lang="en-US" smtClean="0"/>
              <a:t>Non-Idealities of Op Amp</a:t>
            </a:r>
          </a:p>
        </p:txBody>
      </p:sp>
      <p:sp>
        <p:nvSpPr>
          <p:cNvPr id="54274" name="Content Placeholder 2"/>
          <p:cNvSpPr>
            <a:spLocks noGrp="1"/>
          </p:cNvSpPr>
          <p:nvPr>
            <p:ph sz="quarter" idx="1"/>
          </p:nvPr>
        </p:nvSpPr>
        <p:spPr>
          <a:xfrm>
            <a:off x="612775" y="1600200"/>
            <a:ext cx="8153400" cy="4495800"/>
          </a:xfrm>
        </p:spPr>
        <p:txBody>
          <a:bodyPr/>
          <a:lstStyle/>
          <a:p>
            <a:pPr eaLnBrk="1" hangingPunct="1"/>
            <a:r>
              <a:rPr lang="en-US" smtClean="0"/>
              <a:t>Harmonic Distortion</a:t>
            </a:r>
          </a:p>
          <a:p>
            <a:pPr eaLnBrk="1" hangingPunct="1"/>
            <a:r>
              <a:rPr lang="en-US" smtClean="0"/>
              <a:t>Input Bias Current</a:t>
            </a:r>
          </a:p>
          <a:p>
            <a:pPr eaLnBrk="1" hangingPunct="1"/>
            <a:r>
              <a:rPr lang="en-US" smtClean="0"/>
              <a:t>Gain Bandwidth Product</a:t>
            </a:r>
          </a:p>
          <a:p>
            <a:pPr eaLnBrk="1" hangingPunct="1"/>
            <a:r>
              <a:rPr lang="en-US" smtClean="0"/>
              <a:t>Unity Gain Stability</a:t>
            </a:r>
          </a:p>
        </p:txBody>
      </p:sp>
    </p:spTree>
  </p:cSld>
  <p:clrMapOvr>
    <a:masterClrMapping/>
  </p:clrMapOvr>
  <p:transition advTm="7515"/>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12775" y="228600"/>
            <a:ext cx="8153400" cy="990600"/>
          </a:xfrm>
        </p:spPr>
        <p:txBody>
          <a:bodyPr/>
          <a:lstStyle/>
          <a:p>
            <a:pPr eaLnBrk="1" hangingPunct="1"/>
            <a:r>
              <a:rPr lang="en-US" smtClean="0"/>
              <a:t>Distortion</a:t>
            </a:r>
          </a:p>
        </p:txBody>
      </p:sp>
      <p:sp>
        <p:nvSpPr>
          <p:cNvPr id="55298" name="Content Placeholder 2"/>
          <p:cNvSpPr>
            <a:spLocks noGrp="1"/>
          </p:cNvSpPr>
          <p:nvPr>
            <p:ph idx="1"/>
          </p:nvPr>
        </p:nvSpPr>
        <p:spPr>
          <a:xfrm>
            <a:off x="612775" y="1600200"/>
            <a:ext cx="8153400" cy="4495800"/>
          </a:xfrm>
        </p:spPr>
        <p:txBody>
          <a:bodyPr/>
          <a:lstStyle/>
          <a:p>
            <a:pPr eaLnBrk="1" hangingPunct="1"/>
            <a:r>
              <a:rPr lang="en-US" smtClean="0"/>
              <a:t>Total Harmonic Distortion (THD)</a:t>
            </a:r>
          </a:p>
          <a:p>
            <a:pPr lvl="1" eaLnBrk="1" hangingPunct="1"/>
            <a:r>
              <a:rPr lang="en-US" smtClean="0"/>
              <a:t>Ratio of the Sum of the power of the harmonic frequencies above the fundamental</a:t>
            </a:r>
          </a:p>
          <a:p>
            <a:pPr lvl="2" eaLnBrk="1" hangingPunct="1"/>
            <a:r>
              <a:rPr lang="en-US" smtClean="0"/>
              <a:t>The ratio is often expressed as a dB value</a:t>
            </a:r>
          </a:p>
          <a:p>
            <a:pPr lvl="2" eaLnBrk="1" hangingPunct="1">
              <a:buFont typeface="Wingdings" pitchFamily="2" charset="2"/>
              <a:buNone/>
            </a:pPr>
            <a:endParaRPr lang="en-US" smtClean="0"/>
          </a:p>
        </p:txBody>
      </p:sp>
      <p:pic>
        <p:nvPicPr>
          <p:cNvPr id="55299" name="Picture 2" descr="&#10;\mbox{THD} = {\sum{\mbox{harmonic powers}} \over \mbox{fundamental frequency power}} = {{P_2 + P_3 + P_4 + \cdots + P_n} \over P_1}"/>
          <p:cNvPicPr>
            <a:picLocks noChangeAspect="1" noChangeArrowheads="1"/>
          </p:cNvPicPr>
          <p:nvPr/>
        </p:nvPicPr>
        <p:blipFill>
          <a:blip r:embed="rId2" cstate="print"/>
          <a:srcRect/>
          <a:stretch>
            <a:fillRect/>
          </a:stretch>
        </p:blipFill>
        <p:spPr bwMode="auto">
          <a:xfrm>
            <a:off x="457200" y="3886200"/>
            <a:ext cx="7545388" cy="609600"/>
          </a:xfrm>
          <a:prstGeom prst="rect">
            <a:avLst/>
          </a:prstGeom>
          <a:noFill/>
          <a:ln w="9525">
            <a:noFill/>
            <a:miter lim="800000"/>
            <a:headEnd/>
            <a:tailEnd/>
          </a:ln>
        </p:spPr>
      </p:pic>
      <p:pic>
        <p:nvPicPr>
          <p:cNvPr id="55300" name="Picture 4" descr="\mbox{THD} =  {\sqrt{V_2^2 + V_3^2 + V_4^2 + \cdots + V_n^2} \over V_1}"/>
          <p:cNvPicPr>
            <a:picLocks noChangeAspect="1" noChangeArrowheads="1"/>
          </p:cNvPicPr>
          <p:nvPr/>
        </p:nvPicPr>
        <p:blipFill>
          <a:blip r:embed="rId3" cstate="print"/>
          <a:srcRect/>
          <a:stretch>
            <a:fillRect/>
          </a:stretch>
        </p:blipFill>
        <p:spPr bwMode="auto">
          <a:xfrm>
            <a:off x="1828800" y="5181600"/>
            <a:ext cx="3778250" cy="685800"/>
          </a:xfrm>
          <a:prstGeom prst="rect">
            <a:avLst/>
          </a:prstGeom>
          <a:noFill/>
          <a:ln w="9525">
            <a:noFill/>
            <a:miter lim="800000"/>
            <a:headEnd/>
            <a:tailEnd/>
          </a:ln>
        </p:spPr>
      </p:pic>
    </p:spTree>
  </p:cSld>
  <p:clrMapOvr>
    <a:masterClrMapping/>
  </p:clrMapOvr>
  <p:transition advTm="16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12775" y="228600"/>
            <a:ext cx="8153400" cy="990600"/>
          </a:xfrm>
        </p:spPr>
        <p:txBody>
          <a:bodyPr/>
          <a:lstStyle/>
          <a:p>
            <a:pPr eaLnBrk="1" hangingPunct="1"/>
            <a:r>
              <a:rPr lang="en-US" smtClean="0"/>
              <a:t>THD Example</a:t>
            </a:r>
          </a:p>
        </p:txBody>
      </p:sp>
      <p:sp>
        <p:nvSpPr>
          <p:cNvPr id="56322" name="Content Placeholder 2"/>
          <p:cNvSpPr>
            <a:spLocks noGrp="1"/>
          </p:cNvSpPr>
          <p:nvPr>
            <p:ph idx="1"/>
          </p:nvPr>
        </p:nvSpPr>
        <p:spPr>
          <a:xfrm>
            <a:off x="612775" y="1600200"/>
            <a:ext cx="8153400" cy="4495800"/>
          </a:xfrm>
        </p:spPr>
        <p:txBody>
          <a:bodyPr/>
          <a:lstStyle/>
          <a:p>
            <a:pPr eaLnBrk="1" hangingPunct="1">
              <a:buFont typeface="Wingdings" pitchFamily="2" charset="2"/>
              <a:buNone/>
            </a:pPr>
            <a:r>
              <a:rPr lang="en-US" smtClean="0"/>
              <a:t>THD Distortion:</a:t>
            </a:r>
          </a:p>
          <a:p>
            <a:pPr eaLnBrk="1" hangingPunct="1">
              <a:buFont typeface="Wingdings" pitchFamily="2" charset="2"/>
              <a:buNone/>
            </a:pPr>
            <a:endParaRPr lang="en-US" smtClean="0"/>
          </a:p>
        </p:txBody>
      </p:sp>
      <p:pic>
        <p:nvPicPr>
          <p:cNvPr id="56323" name="Picture 2" descr="http://upload.wikimedia.org/wikipedia/commons/0/0a/Synthesis_square.gif"/>
          <p:cNvPicPr>
            <a:picLocks noChangeAspect="1" noChangeArrowheads="1" noCrop="1"/>
          </p:cNvPicPr>
          <p:nvPr/>
        </p:nvPicPr>
        <p:blipFill>
          <a:blip r:embed="rId2" cstate="print"/>
          <a:srcRect/>
          <a:stretch>
            <a:fillRect/>
          </a:stretch>
        </p:blipFill>
        <p:spPr bwMode="auto">
          <a:xfrm>
            <a:off x="569913" y="3124200"/>
            <a:ext cx="7732712" cy="3276600"/>
          </a:xfrm>
          <a:prstGeom prst="rect">
            <a:avLst/>
          </a:prstGeom>
          <a:noFill/>
          <a:ln w="9525">
            <a:noFill/>
            <a:miter lim="800000"/>
            <a:headEnd/>
            <a:tailEnd/>
          </a:ln>
        </p:spPr>
      </p:pic>
    </p:spTree>
  </p:cSld>
  <p:clrMapOvr>
    <a:masterClrMapping/>
  </p:clrMapOvr>
  <p:transition advTm="27234"/>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2775" y="228600"/>
            <a:ext cx="8153400" cy="990600"/>
          </a:xfrm>
        </p:spPr>
        <p:txBody>
          <a:bodyPr/>
          <a:lstStyle/>
          <a:p>
            <a:pPr eaLnBrk="1" hangingPunct="1"/>
            <a:r>
              <a:rPr lang="en-US" smtClean="0"/>
              <a:t>Input Bias Current</a:t>
            </a:r>
          </a:p>
        </p:txBody>
      </p:sp>
      <p:pic>
        <p:nvPicPr>
          <p:cNvPr id="57346" name="Content Placeholder 3"/>
          <p:cNvPicPr>
            <a:picLocks noGrp="1"/>
          </p:cNvPicPr>
          <p:nvPr>
            <p:ph sz="quarter" idx="1"/>
          </p:nvPr>
        </p:nvPicPr>
        <p:blipFill>
          <a:blip r:embed="rId2" cstate="print"/>
          <a:srcRect/>
          <a:stretch>
            <a:fillRect/>
          </a:stretch>
        </p:blipFill>
        <p:spPr>
          <a:xfrm>
            <a:off x="762000" y="1828800"/>
            <a:ext cx="7488238" cy="4114800"/>
          </a:xfrm>
        </p:spPr>
      </p:pic>
      <p:sp>
        <p:nvSpPr>
          <p:cNvPr id="57347" name="TextBox 4"/>
          <p:cNvSpPr txBox="1">
            <a:spLocks noChangeArrowheads="1"/>
          </p:cNvSpPr>
          <p:nvPr/>
        </p:nvSpPr>
        <p:spPr bwMode="auto">
          <a:xfrm>
            <a:off x="7086600" y="3124200"/>
            <a:ext cx="1600200" cy="369888"/>
          </a:xfrm>
          <a:prstGeom prst="rect">
            <a:avLst/>
          </a:prstGeom>
          <a:noFill/>
          <a:ln w="9525">
            <a:noFill/>
            <a:miter lim="800000"/>
            <a:headEnd/>
            <a:tailEnd/>
          </a:ln>
        </p:spPr>
        <p:txBody>
          <a:bodyPr>
            <a:spAutoFit/>
          </a:bodyPr>
          <a:lstStyle/>
          <a:p>
            <a:r>
              <a:rPr lang="en-US"/>
              <a:t>Vout = Rf *Ib </a:t>
            </a:r>
          </a:p>
        </p:txBody>
      </p:sp>
    </p:spTree>
  </p:cSld>
  <p:clrMapOvr>
    <a:masterClrMapping/>
  </p:clrMapOvr>
  <p:transition advTm="15719"/>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itle 1"/>
          <p:cNvSpPr>
            <a:spLocks noGrp="1"/>
          </p:cNvSpPr>
          <p:nvPr>
            <p:ph type="title"/>
          </p:nvPr>
        </p:nvSpPr>
        <p:spPr>
          <a:xfrm>
            <a:off x="612775" y="228600"/>
            <a:ext cx="8153400" cy="990600"/>
          </a:xfrm>
        </p:spPr>
        <p:txBody>
          <a:bodyPr/>
          <a:lstStyle/>
          <a:p>
            <a:pPr eaLnBrk="1" hangingPunct="1"/>
            <a:r>
              <a:rPr lang="en-US" smtClean="0"/>
              <a:t>Input Bias Current </a:t>
            </a:r>
          </a:p>
        </p:txBody>
      </p:sp>
      <p:pic>
        <p:nvPicPr>
          <p:cNvPr id="30725" name="Content Placeholder 3"/>
          <p:cNvPicPr>
            <a:picLocks noGrp="1"/>
          </p:cNvPicPr>
          <p:nvPr>
            <p:ph sz="quarter" idx="1"/>
          </p:nvPr>
        </p:nvPicPr>
        <p:blipFill>
          <a:blip r:embed="rId3" cstate="print"/>
          <a:srcRect/>
          <a:stretch>
            <a:fillRect/>
          </a:stretch>
        </p:blipFill>
        <p:spPr>
          <a:xfrm>
            <a:off x="4343400" y="1828800"/>
            <a:ext cx="4495800" cy="3133725"/>
          </a:xfrm>
        </p:spPr>
      </p:pic>
      <p:graphicFrame>
        <p:nvGraphicFramePr>
          <p:cNvPr id="30722" name="Object 2"/>
          <p:cNvGraphicFramePr>
            <a:graphicFrameLocks noChangeAspect="1"/>
          </p:cNvGraphicFramePr>
          <p:nvPr/>
        </p:nvGraphicFramePr>
        <p:xfrm>
          <a:off x="228600" y="3200400"/>
          <a:ext cx="4760913" cy="990600"/>
        </p:xfrm>
        <a:graphic>
          <a:graphicData uri="http://schemas.openxmlformats.org/presentationml/2006/ole">
            <p:oleObj spid="_x0000_s30722" name="Equation" r:id="rId4" imgW="1892160" imgH="393480" progId="Equation.3">
              <p:embed/>
            </p:oleObj>
          </a:graphicData>
        </a:graphic>
      </p:graphicFrame>
      <p:graphicFrame>
        <p:nvGraphicFramePr>
          <p:cNvPr id="30723" name="Object 3"/>
          <p:cNvGraphicFramePr>
            <a:graphicFrameLocks noChangeAspect="1"/>
          </p:cNvGraphicFramePr>
          <p:nvPr/>
        </p:nvGraphicFramePr>
        <p:xfrm>
          <a:off x="947738" y="4572000"/>
          <a:ext cx="2065337" cy="1252538"/>
        </p:xfrm>
        <a:graphic>
          <a:graphicData uri="http://schemas.openxmlformats.org/presentationml/2006/ole">
            <p:oleObj spid="_x0000_s30723" name="Equation" r:id="rId5" imgW="774360" imgH="469800" progId="Equation.3">
              <p:embed/>
            </p:oleObj>
          </a:graphicData>
        </a:graphic>
      </p:graphicFrame>
    </p:spTree>
  </p:cSld>
  <p:clrMapOvr>
    <a:masterClrMapping/>
  </p:clrMapOvr>
  <p:transition advTm="1581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pPr eaLnBrk="1" hangingPunct="1"/>
            <a:r>
              <a:rPr lang="en-US" smtClean="0"/>
              <a:t>Project Goals</a:t>
            </a:r>
          </a:p>
        </p:txBody>
      </p:sp>
      <p:sp>
        <p:nvSpPr>
          <p:cNvPr id="17410" name="Content Placeholder 2"/>
          <p:cNvSpPr>
            <a:spLocks noGrp="1"/>
          </p:cNvSpPr>
          <p:nvPr>
            <p:ph sz="quarter" idx="1"/>
          </p:nvPr>
        </p:nvSpPr>
        <p:spPr>
          <a:xfrm>
            <a:off x="612775" y="1600200"/>
            <a:ext cx="8153400" cy="4495800"/>
          </a:xfrm>
        </p:spPr>
        <p:txBody>
          <a:bodyPr/>
          <a:lstStyle/>
          <a:p>
            <a:pPr lvl="1" eaLnBrk="1" hangingPunct="1"/>
            <a:r>
              <a:rPr lang="en-US" dirty="0" smtClean="0"/>
              <a:t>Reduce or remove the resonant peak</a:t>
            </a:r>
          </a:p>
        </p:txBody>
      </p:sp>
      <p:pic>
        <p:nvPicPr>
          <p:cNvPr id="17411" name="Picture 2"/>
          <p:cNvPicPr>
            <a:picLocks noChangeAspect="1" noChangeArrowheads="1"/>
          </p:cNvPicPr>
          <p:nvPr/>
        </p:nvPicPr>
        <p:blipFill>
          <a:blip r:embed="rId2" cstate="print"/>
          <a:srcRect/>
          <a:stretch>
            <a:fillRect/>
          </a:stretch>
        </p:blipFill>
        <p:spPr bwMode="auto">
          <a:xfrm>
            <a:off x="0" y="2590800"/>
            <a:ext cx="4506913" cy="2971800"/>
          </a:xfrm>
          <a:prstGeom prst="rect">
            <a:avLst/>
          </a:prstGeom>
          <a:noFill/>
          <a:ln w="9525">
            <a:noFill/>
            <a:miter lim="800000"/>
            <a:headEnd/>
            <a:tailEnd/>
          </a:ln>
        </p:spPr>
      </p:pic>
      <p:pic>
        <p:nvPicPr>
          <p:cNvPr id="17412" name="Picture 2"/>
          <p:cNvPicPr>
            <a:picLocks noChangeAspect="1" noChangeArrowheads="1"/>
          </p:cNvPicPr>
          <p:nvPr/>
        </p:nvPicPr>
        <p:blipFill>
          <a:blip r:embed="rId3" cstate="print"/>
          <a:srcRect/>
          <a:stretch>
            <a:fillRect/>
          </a:stretch>
        </p:blipFill>
        <p:spPr bwMode="auto">
          <a:xfrm>
            <a:off x="4495800" y="2590800"/>
            <a:ext cx="4491038" cy="3036888"/>
          </a:xfrm>
          <a:prstGeom prst="rect">
            <a:avLst/>
          </a:prstGeom>
          <a:noFill/>
          <a:ln w="9525">
            <a:noFill/>
            <a:miter lim="800000"/>
            <a:headEnd/>
            <a:tailEnd/>
          </a:ln>
        </p:spPr>
      </p:pic>
    </p:spTree>
  </p:cSld>
  <p:clrMapOvr>
    <a:masterClrMapping/>
  </p:clrMapOvr>
  <p:transition advTm="17203"/>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612775" y="228600"/>
            <a:ext cx="8153400" cy="990600"/>
          </a:xfrm>
        </p:spPr>
        <p:txBody>
          <a:bodyPr/>
          <a:lstStyle/>
          <a:p>
            <a:pPr eaLnBrk="1" hangingPunct="1"/>
            <a:r>
              <a:rPr lang="en-US" smtClean="0"/>
              <a:t>Gain Bandwidth Product</a:t>
            </a:r>
          </a:p>
        </p:txBody>
      </p:sp>
      <p:sp>
        <p:nvSpPr>
          <p:cNvPr id="31748" name="Content Placeholder 2"/>
          <p:cNvSpPr>
            <a:spLocks noGrp="1"/>
          </p:cNvSpPr>
          <p:nvPr>
            <p:ph sz="quarter" idx="1"/>
          </p:nvPr>
        </p:nvSpPr>
        <p:spPr>
          <a:xfrm>
            <a:off x="612775" y="1600200"/>
            <a:ext cx="4035425" cy="4495800"/>
          </a:xfrm>
        </p:spPr>
        <p:txBody>
          <a:bodyPr/>
          <a:lstStyle/>
          <a:p>
            <a:pPr eaLnBrk="1" hangingPunct="1">
              <a:buFont typeface="Wingdings" pitchFamily="2" charset="2"/>
              <a:buNone/>
            </a:pPr>
            <a:r>
              <a:rPr lang="en-US" dirty="0" smtClean="0"/>
              <a:t>GBP = Gain * Bandwidth</a:t>
            </a:r>
          </a:p>
          <a:p>
            <a:pPr eaLnBrk="1" hangingPunct="1">
              <a:buFont typeface="Wingdings" pitchFamily="2" charset="2"/>
              <a:buNone/>
            </a:pPr>
            <a:endParaRPr lang="en-US" dirty="0" smtClean="0"/>
          </a:p>
          <a:p>
            <a:pPr eaLnBrk="1" hangingPunct="1">
              <a:buFont typeface="Wingdings" pitchFamily="2" charset="2"/>
              <a:buNone/>
            </a:pPr>
            <a:r>
              <a:rPr lang="en-US" dirty="0" smtClean="0"/>
              <a:t>GBP = constant</a:t>
            </a:r>
          </a:p>
          <a:p>
            <a:pPr eaLnBrk="1" hangingPunct="1">
              <a:buFont typeface="Wingdings" pitchFamily="2" charset="2"/>
              <a:buNone/>
            </a:pPr>
            <a:r>
              <a:rPr lang="en-US" dirty="0" smtClean="0"/>
              <a:t>As gain increases, BW decreases.</a:t>
            </a:r>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pic>
        <p:nvPicPr>
          <p:cNvPr id="31749" name="Picture 3"/>
          <p:cNvPicPr>
            <a:picLocks noChangeAspect="1" noChangeArrowheads="1"/>
          </p:cNvPicPr>
          <p:nvPr/>
        </p:nvPicPr>
        <p:blipFill>
          <a:blip r:embed="rId2" cstate="print"/>
          <a:srcRect/>
          <a:stretch>
            <a:fillRect/>
          </a:stretch>
        </p:blipFill>
        <p:spPr bwMode="auto">
          <a:xfrm>
            <a:off x="4800600" y="1981200"/>
            <a:ext cx="4043363" cy="3857625"/>
          </a:xfrm>
          <a:prstGeom prst="rect">
            <a:avLst/>
          </a:prstGeom>
          <a:noFill/>
          <a:ln w="9525">
            <a:noFill/>
            <a:miter lim="800000"/>
            <a:headEnd/>
            <a:tailEnd/>
          </a:ln>
        </p:spPr>
      </p:pic>
    </p:spTree>
  </p:cSld>
  <p:clrMapOvr>
    <a:masterClrMapping/>
  </p:clrMapOvr>
  <p:transition advTm="31422"/>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12775" y="228600"/>
            <a:ext cx="8153400" cy="990600"/>
          </a:xfrm>
        </p:spPr>
        <p:txBody>
          <a:bodyPr/>
          <a:lstStyle/>
          <a:p>
            <a:pPr eaLnBrk="1" hangingPunct="1"/>
            <a:r>
              <a:rPr lang="en-US" smtClean="0"/>
              <a:t>Unity Gain Stability</a:t>
            </a:r>
          </a:p>
        </p:txBody>
      </p:sp>
      <p:sp>
        <p:nvSpPr>
          <p:cNvPr id="61442" name="Content Placeholder 2"/>
          <p:cNvSpPr>
            <a:spLocks noGrp="1"/>
          </p:cNvSpPr>
          <p:nvPr>
            <p:ph sz="quarter" idx="1"/>
          </p:nvPr>
        </p:nvSpPr>
        <p:spPr>
          <a:xfrm>
            <a:off x="612775" y="1600200"/>
            <a:ext cx="8153400" cy="4495800"/>
          </a:xfrm>
        </p:spPr>
        <p:txBody>
          <a:bodyPr/>
          <a:lstStyle/>
          <a:p>
            <a:pPr eaLnBrk="1" hangingPunct="1">
              <a:buFont typeface="Wingdings" pitchFamily="2" charset="2"/>
              <a:buNone/>
            </a:pPr>
            <a:r>
              <a:rPr lang="en-US" dirty="0" smtClean="0"/>
              <a:t>AD797</a:t>
            </a:r>
          </a:p>
          <a:p>
            <a:pPr eaLnBrk="1" hangingPunct="1"/>
            <a:r>
              <a:rPr lang="en-US" dirty="0" smtClean="0"/>
              <a:t>Distorted Output</a:t>
            </a:r>
          </a:p>
          <a:p>
            <a:pPr eaLnBrk="1" hangingPunct="1"/>
            <a:r>
              <a:rPr lang="en-US" dirty="0" smtClean="0"/>
              <a:t>Minimum Required Gain</a:t>
            </a:r>
          </a:p>
          <a:p>
            <a:pPr eaLnBrk="1" hangingPunct="1"/>
            <a:r>
              <a:rPr lang="en-US" dirty="0" smtClean="0"/>
              <a:t>Unstable In </a:t>
            </a:r>
            <a:r>
              <a:rPr lang="en-US" dirty="0" smtClean="0"/>
              <a:t>breadboards</a:t>
            </a:r>
            <a:endParaRPr lang="en-US" dirty="0" smtClean="0"/>
          </a:p>
        </p:txBody>
      </p:sp>
    </p:spTree>
  </p:cSld>
  <p:clrMapOvr>
    <a:masterClrMapping/>
  </p:clrMapOvr>
  <p:transition advTm="2870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12775" y="228600"/>
            <a:ext cx="8153400" cy="990600"/>
          </a:xfrm>
        </p:spPr>
        <p:txBody>
          <a:bodyPr/>
          <a:lstStyle/>
          <a:p>
            <a:pPr eaLnBrk="1" hangingPunct="1"/>
            <a:r>
              <a:rPr lang="en-US" smtClean="0"/>
              <a:t>Op Amp Selection</a:t>
            </a:r>
          </a:p>
        </p:txBody>
      </p:sp>
      <p:graphicFrame>
        <p:nvGraphicFramePr>
          <p:cNvPr id="5" name="Content Placeholder 4"/>
          <p:cNvGraphicFramePr>
            <a:graphicFrameLocks noGrp="1"/>
          </p:cNvGraphicFramePr>
          <p:nvPr>
            <p:ph sz="quarter" idx="1"/>
          </p:nvPr>
        </p:nvGraphicFramePr>
        <p:xfrm>
          <a:off x="533401" y="1600199"/>
          <a:ext cx="8305800" cy="2133601"/>
        </p:xfrm>
        <a:graphic>
          <a:graphicData uri="http://schemas.openxmlformats.org/drawingml/2006/table">
            <a:tbl>
              <a:tblPr>
                <a:effectLst>
                  <a:outerShdw blurRad="50800" dist="50800" dir="5400000" algn="ctr" rotWithShape="0">
                    <a:schemeClr val="accent5">
                      <a:lumMod val="75000"/>
                    </a:schemeClr>
                  </a:outerShdw>
                </a:effectLst>
              </a:tblPr>
              <a:tblGrid>
                <a:gridCol w="1656838"/>
                <a:gridCol w="860827"/>
                <a:gridCol w="859163"/>
                <a:gridCol w="937269"/>
                <a:gridCol w="1019902"/>
                <a:gridCol w="1010850"/>
                <a:gridCol w="774409"/>
                <a:gridCol w="1186542"/>
              </a:tblGrid>
              <a:tr h="237067">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Chip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dirty="0">
                          <a:solidFill>
                            <a:schemeClr val="bg1"/>
                          </a:solidFill>
                          <a:latin typeface="Calibri"/>
                          <a:ea typeface="Times New Roman"/>
                          <a:cs typeface="Calibri"/>
                        </a:rPr>
                        <a:t>Weight</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AD797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AD743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dirty="0">
                          <a:solidFill>
                            <a:schemeClr val="bg1"/>
                          </a:solidFill>
                          <a:latin typeface="Calibri"/>
                          <a:ea typeface="Times New Roman"/>
                          <a:cs typeface="Calibri"/>
                        </a:rPr>
                        <a:t>OP470</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TL0748CN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AD548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Units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37067">
                <a:tc>
                  <a:txBody>
                    <a:bodyPr/>
                    <a:lstStyle/>
                    <a:p>
                      <a:pPr marL="0" marR="0">
                        <a:lnSpc>
                          <a:spcPct val="115000"/>
                        </a:lnSpc>
                        <a:spcBef>
                          <a:spcPts val="0"/>
                        </a:spcBef>
                        <a:spcAft>
                          <a:spcPts val="0"/>
                        </a:spcAft>
                      </a:pPr>
                      <a:r>
                        <a:rPr lang="en-US" sz="1200" kern="1200" dirty="0" smtClean="0">
                          <a:latin typeface="Calibri"/>
                          <a:ea typeface="Times New Roman"/>
                          <a:cs typeface="Calibri"/>
                        </a:rPr>
                        <a:t>Voltage Input  </a:t>
                      </a:r>
                      <a:r>
                        <a:rPr lang="en-US" sz="1200" kern="1200" dirty="0">
                          <a:latin typeface="Calibri"/>
                          <a:ea typeface="Times New Roman"/>
                          <a:cs typeface="Calibri"/>
                        </a:rPr>
                        <a:t>Noise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1.0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2.9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3.2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15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30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nV/√Hz</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nSpc>
                          <a:spcPct val="115000"/>
                        </a:lnSpc>
                        <a:spcBef>
                          <a:spcPts val="0"/>
                        </a:spcBef>
                        <a:spcAft>
                          <a:spcPts val="0"/>
                        </a:spcAft>
                      </a:pPr>
                      <a:r>
                        <a:rPr lang="en-US" sz="1200" kern="1200" dirty="0" smtClean="0">
                          <a:latin typeface="Calibri"/>
                          <a:ea typeface="Times New Roman"/>
                          <a:cs typeface="Calibri"/>
                        </a:rPr>
                        <a:t>Current Input  </a:t>
                      </a:r>
                      <a:r>
                        <a:rPr lang="en-US" sz="1200" kern="1200" dirty="0">
                          <a:latin typeface="Calibri"/>
                          <a:ea typeface="Times New Roman"/>
                          <a:cs typeface="Calibri"/>
                        </a:rPr>
                        <a:t>Noise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0.20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2000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6.9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1700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10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1.8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fA/√Hz</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133">
                <a:tc>
                  <a:txBody>
                    <a:bodyPr/>
                    <a:lstStyle/>
                    <a:p>
                      <a:pPr marL="0" marR="0">
                        <a:lnSpc>
                          <a:spcPct val="115000"/>
                        </a:lnSpc>
                        <a:spcBef>
                          <a:spcPts val="0"/>
                        </a:spcBef>
                        <a:spcAft>
                          <a:spcPts val="0"/>
                        </a:spcAft>
                      </a:pPr>
                      <a:r>
                        <a:rPr lang="en-US" sz="1200" kern="1200" dirty="0">
                          <a:latin typeface="Calibri"/>
                          <a:ea typeface="Times New Roman"/>
                          <a:cs typeface="Calibri"/>
                        </a:rPr>
                        <a:t>THD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0.05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-120</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0.0001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-100</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0.0003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-80</a:t>
                      </a:r>
                      <a:endParaRPr lang="en-US" sz="1100">
                        <a:latin typeface="Calibri"/>
                        <a:ea typeface="Calibri"/>
                        <a:cs typeface="Times New Roman"/>
                      </a:endParaRPr>
                    </a:p>
                    <a:p>
                      <a:pPr marL="0" marR="0">
                        <a:lnSpc>
                          <a:spcPct val="115000"/>
                        </a:lnSpc>
                        <a:spcBef>
                          <a:spcPts val="0"/>
                        </a:spcBef>
                        <a:spcAft>
                          <a:spcPts val="0"/>
                        </a:spcAft>
                      </a:pPr>
                      <a:r>
                        <a:rPr lang="en-US" sz="1200">
                          <a:latin typeface="Calibri"/>
                          <a:ea typeface="Times New Roman"/>
                          <a:cs typeface="Calibri"/>
                        </a:rPr>
                        <a:t>0.001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-100</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0.0003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-73</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0.003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dB </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nSpc>
                          <a:spcPct val="115000"/>
                        </a:lnSpc>
                        <a:spcBef>
                          <a:spcPts val="0"/>
                        </a:spcBef>
                        <a:spcAft>
                          <a:spcPts val="0"/>
                        </a:spcAft>
                      </a:pPr>
                      <a:r>
                        <a:rPr lang="en-US" sz="1200" kern="1200" dirty="0">
                          <a:latin typeface="Calibri"/>
                          <a:ea typeface="Times New Roman"/>
                          <a:cs typeface="Calibri"/>
                        </a:rPr>
                        <a:t>Gain BW Product </a:t>
                      </a:r>
                      <a:r>
                        <a:rPr lang="en-US" sz="1200" kern="1200" dirty="0" smtClean="0">
                          <a:latin typeface="Calibri"/>
                          <a:ea typeface="Times New Roman"/>
                          <a:cs typeface="Calibri"/>
                        </a:rPr>
                        <a:t> -3db</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0.20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4.5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3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1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MHz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133">
                <a:tc>
                  <a:txBody>
                    <a:bodyPr/>
                    <a:lstStyle/>
                    <a:p>
                      <a:pPr marL="0" marR="0">
                        <a:lnSpc>
                          <a:spcPct val="115000"/>
                        </a:lnSpc>
                        <a:spcBef>
                          <a:spcPts val="0"/>
                        </a:spcBef>
                        <a:spcAft>
                          <a:spcPts val="0"/>
                        </a:spcAft>
                      </a:pPr>
                      <a:r>
                        <a:rPr lang="en-US" sz="1200">
                          <a:latin typeface="Calibri"/>
                          <a:ea typeface="Times New Roman"/>
                          <a:cs typeface="Calibri"/>
                        </a:rPr>
                        <a:t>Unity Gain Stable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0.30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0.25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Yes = 1</a:t>
                      </a:r>
                      <a:endParaRPr lang="en-US" sz="1100">
                        <a:latin typeface="Calibri"/>
                        <a:ea typeface="Calibri"/>
                        <a:cs typeface="Times New Roman"/>
                      </a:endParaRPr>
                    </a:p>
                    <a:p>
                      <a:pPr marL="0" marR="0">
                        <a:lnSpc>
                          <a:spcPct val="115000"/>
                        </a:lnSpc>
                        <a:spcBef>
                          <a:spcPts val="0"/>
                        </a:spcBef>
                        <a:spcAft>
                          <a:spcPts val="0"/>
                        </a:spcAft>
                      </a:pPr>
                      <a:r>
                        <a:rPr lang="en-US" sz="1200">
                          <a:latin typeface="Calibri"/>
                          <a:ea typeface="Times New Roman"/>
                          <a:cs typeface="Calibri"/>
                        </a:rPr>
                        <a:t>No = 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067">
                <a:tc>
                  <a:txBody>
                    <a:bodyPr/>
                    <a:lstStyle/>
                    <a:p>
                      <a:pPr marL="0" marR="0">
                        <a:lnSpc>
                          <a:spcPct val="115000"/>
                        </a:lnSpc>
                        <a:spcBef>
                          <a:spcPts val="0"/>
                        </a:spcBef>
                        <a:spcAft>
                          <a:spcPts val="0"/>
                        </a:spcAft>
                      </a:pPr>
                      <a:r>
                        <a:rPr lang="en-US" sz="1200">
                          <a:latin typeface="Calibri"/>
                          <a:ea typeface="Times New Roman"/>
                          <a:cs typeface="Calibri"/>
                        </a:rPr>
                        <a:t>Packaging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0.15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Amps/Pack</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33400" y="3962400"/>
          <a:ext cx="8382001" cy="2590802"/>
        </p:xfrm>
        <a:graphic>
          <a:graphicData uri="http://schemas.openxmlformats.org/drawingml/2006/table">
            <a:tbl>
              <a:tblPr/>
              <a:tblGrid>
                <a:gridCol w="1761143"/>
                <a:gridCol w="830665"/>
                <a:gridCol w="868650"/>
                <a:gridCol w="922789"/>
                <a:gridCol w="1076587"/>
                <a:gridCol w="999688"/>
                <a:gridCol w="1922479"/>
              </a:tblGrid>
              <a:tr h="287867">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Chip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dirty="0">
                          <a:solidFill>
                            <a:schemeClr val="bg1"/>
                          </a:solidFill>
                          <a:latin typeface="Calibri"/>
                          <a:ea typeface="Times New Roman"/>
                          <a:cs typeface="Calibri"/>
                        </a:rPr>
                        <a:t>Weight</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AD797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AD743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dirty="0">
                          <a:solidFill>
                            <a:schemeClr val="bg1"/>
                          </a:solidFill>
                          <a:latin typeface="Calibri"/>
                          <a:ea typeface="Times New Roman"/>
                          <a:cs typeface="Calibri"/>
                        </a:rPr>
                        <a:t>OP470</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TL0748CN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0"/>
                        </a:spcAft>
                      </a:pPr>
                      <a:r>
                        <a:rPr lang="en-US" sz="1200" b="1" kern="1200" dirty="0">
                          <a:solidFill>
                            <a:schemeClr val="bg1"/>
                          </a:solidFill>
                          <a:latin typeface="Calibri"/>
                          <a:ea typeface="Times New Roman"/>
                          <a:cs typeface="Calibri"/>
                        </a:rPr>
                        <a:t>AD548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287867">
                <a:tc>
                  <a:txBody>
                    <a:bodyPr/>
                    <a:lstStyle/>
                    <a:p>
                      <a:pPr marL="0" marR="0">
                        <a:lnSpc>
                          <a:spcPct val="115000"/>
                        </a:lnSpc>
                        <a:spcBef>
                          <a:spcPts val="0"/>
                        </a:spcBef>
                        <a:spcAft>
                          <a:spcPts val="0"/>
                        </a:spcAft>
                      </a:pPr>
                      <a:r>
                        <a:rPr lang="en-US" sz="1200" kern="1200" dirty="0" smtClean="0">
                          <a:latin typeface="Calibri"/>
                          <a:ea typeface="Times New Roman"/>
                          <a:cs typeface="Calibri"/>
                        </a:rPr>
                        <a:t>Voltage</a:t>
                      </a:r>
                      <a:r>
                        <a:rPr lang="en-US" sz="1200" kern="1200" baseline="0" dirty="0" smtClean="0">
                          <a:latin typeface="Calibri"/>
                          <a:ea typeface="Times New Roman"/>
                          <a:cs typeface="Calibri"/>
                        </a:rPr>
                        <a:t> </a:t>
                      </a:r>
                      <a:r>
                        <a:rPr lang="en-US" sz="1200" kern="1200" dirty="0" smtClean="0">
                          <a:latin typeface="Calibri"/>
                          <a:ea typeface="Times New Roman"/>
                          <a:cs typeface="Calibri"/>
                        </a:rPr>
                        <a:t>Input </a:t>
                      </a:r>
                      <a:r>
                        <a:rPr lang="en-US" sz="1200" kern="1200" dirty="0">
                          <a:latin typeface="Calibri"/>
                          <a:ea typeface="Times New Roman"/>
                          <a:cs typeface="Calibri"/>
                        </a:rPr>
                        <a:t>Noise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a:latin typeface="Calibri"/>
                          <a:ea typeface="Times New Roman"/>
                          <a:cs typeface="Calibri"/>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marL="0" marR="0">
                        <a:lnSpc>
                          <a:spcPct val="115000"/>
                        </a:lnSpc>
                        <a:spcBef>
                          <a:spcPts val="0"/>
                        </a:spcBef>
                        <a:spcAft>
                          <a:spcPts val="0"/>
                        </a:spcAft>
                      </a:pPr>
                      <a:r>
                        <a:rPr lang="en-US" sz="1200" kern="1200" dirty="0" smtClean="0">
                          <a:latin typeface="Calibri"/>
                          <a:ea typeface="Times New Roman"/>
                          <a:cs typeface="Calibri"/>
                        </a:rPr>
                        <a:t>Current</a:t>
                      </a:r>
                      <a:r>
                        <a:rPr lang="en-US" sz="1200" kern="1200" baseline="0" dirty="0" smtClean="0">
                          <a:latin typeface="Calibri"/>
                          <a:ea typeface="Times New Roman"/>
                          <a:cs typeface="Calibri"/>
                        </a:rPr>
                        <a:t> </a:t>
                      </a:r>
                      <a:r>
                        <a:rPr lang="en-US" sz="1200" kern="1200" dirty="0" smtClean="0">
                          <a:latin typeface="Calibri"/>
                          <a:ea typeface="Times New Roman"/>
                          <a:cs typeface="Calibri"/>
                        </a:rPr>
                        <a:t>Input  </a:t>
                      </a:r>
                      <a:r>
                        <a:rPr lang="en-US" sz="1200" kern="1200" dirty="0">
                          <a:latin typeface="Calibri"/>
                          <a:ea typeface="Times New Roman"/>
                          <a:cs typeface="Calibri"/>
                        </a:rPr>
                        <a:t>Noise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16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733">
                <a:tc>
                  <a:txBody>
                    <a:bodyPr/>
                    <a:lstStyle/>
                    <a:p>
                      <a:pPr marL="0" marR="0">
                        <a:lnSpc>
                          <a:spcPct val="115000"/>
                        </a:lnSpc>
                        <a:spcBef>
                          <a:spcPts val="0"/>
                        </a:spcBef>
                        <a:spcAft>
                          <a:spcPts val="0"/>
                        </a:spcAft>
                      </a:pPr>
                      <a:r>
                        <a:rPr lang="en-US" sz="1200" kern="1200">
                          <a:latin typeface="Calibri"/>
                          <a:ea typeface="Times New Roman"/>
                          <a:cs typeface="Calibri"/>
                        </a:rPr>
                        <a:t>THD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4.75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Calibri"/>
                        </a:rPr>
                        <a:t>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4.75</a:t>
                      </a:r>
                      <a:endParaRPr lang="en-US" sz="1100">
                        <a:latin typeface="Calibri"/>
                        <a:ea typeface="Calibri"/>
                        <a:cs typeface="Times New Roman"/>
                      </a:endParaRPr>
                    </a:p>
                    <a:p>
                      <a:pPr marL="0" marR="0">
                        <a:lnSpc>
                          <a:spcPct val="115000"/>
                        </a:lnSpc>
                        <a:spcBef>
                          <a:spcPts val="0"/>
                        </a:spcBef>
                        <a:spcAft>
                          <a:spcPts val="0"/>
                        </a:spcAft>
                      </a:pPr>
                      <a:r>
                        <a:rPr lang="en-US" sz="1200" kern="1200">
                          <a:latin typeface="Calibri"/>
                          <a:ea typeface="Times New Roman"/>
                          <a:cs typeface="Calibri"/>
                        </a:rPr>
                        <a: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3.5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marL="0" marR="0">
                        <a:lnSpc>
                          <a:spcPct val="115000"/>
                        </a:lnSpc>
                        <a:spcBef>
                          <a:spcPts val="0"/>
                        </a:spcBef>
                        <a:spcAft>
                          <a:spcPts val="0"/>
                        </a:spcAft>
                      </a:pPr>
                      <a:r>
                        <a:rPr lang="en-US" sz="1200" kern="1200">
                          <a:latin typeface="Calibri"/>
                          <a:ea typeface="Times New Roman"/>
                          <a:cs typeface="Calibri"/>
                        </a:rPr>
                        <a:t>Gain BW Product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a:latin typeface="Calibri"/>
                          <a:ea typeface="Times New Roman"/>
                          <a:cs typeface="Calibri"/>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marL="0" marR="0">
                        <a:lnSpc>
                          <a:spcPct val="115000"/>
                        </a:lnSpc>
                        <a:spcBef>
                          <a:spcPts val="0"/>
                        </a:spcBef>
                        <a:spcAft>
                          <a:spcPts val="0"/>
                        </a:spcAft>
                      </a:pPr>
                      <a:r>
                        <a:rPr lang="en-US" sz="1200">
                          <a:latin typeface="Calibri"/>
                          <a:ea typeface="Times New Roman"/>
                          <a:cs typeface="Calibri"/>
                        </a:rPr>
                        <a:t>Unity Gain Stable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30%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30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30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30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30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marL="0" marR="0">
                        <a:lnSpc>
                          <a:spcPct val="115000"/>
                        </a:lnSpc>
                        <a:spcBef>
                          <a:spcPts val="0"/>
                        </a:spcBef>
                        <a:spcAft>
                          <a:spcPts val="0"/>
                        </a:spcAft>
                      </a:pPr>
                      <a:r>
                        <a:rPr lang="en-US" sz="1200">
                          <a:latin typeface="Calibri"/>
                          <a:ea typeface="Times New Roman"/>
                          <a:cs typeface="Calibri"/>
                        </a:rPr>
                        <a:t>Packaging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Calibri"/>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287867">
                <a:tc>
                  <a:txBody>
                    <a:bodyPr/>
                    <a:lstStyle/>
                    <a:p>
                      <a:pPr marL="0" marR="0">
                        <a:lnSpc>
                          <a:spcPct val="115000"/>
                        </a:lnSpc>
                        <a:spcBef>
                          <a:spcPts val="0"/>
                        </a:spcBef>
                        <a:spcAft>
                          <a:spcPts val="0"/>
                        </a:spcAft>
                        <a:tabLst>
                          <a:tab pos="475615" algn="l"/>
                        </a:tabLst>
                      </a:pPr>
                      <a:r>
                        <a:rPr lang="en-US" sz="1200" b="1">
                          <a:latin typeface="Calibri"/>
                          <a:ea typeface="Times New Roman"/>
                          <a:cs typeface="Calibri"/>
                        </a:rPr>
                        <a:t>Total	</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Calibri"/>
                          <a:ea typeface="Times New Roman"/>
                          <a:cs typeface="Calibri"/>
                        </a:rPr>
                        <a:t>100%</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Calibri"/>
                          <a:ea typeface="Times New Roman"/>
                          <a:cs typeface="Calibri"/>
                        </a:rPr>
                        <a:t>60</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Calibri"/>
                          <a:ea typeface="Times New Roman"/>
                          <a:cs typeface="Calibri"/>
                        </a:rPr>
                        <a:t>83.25</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Calibri"/>
                          <a:ea typeface="Times New Roman"/>
                          <a:cs typeface="Calibri"/>
                        </a:rPr>
                        <a:t>85</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Calibri"/>
                          <a:ea typeface="Times New Roman"/>
                          <a:cs typeface="Calibri"/>
                        </a:rPr>
                        <a:t>76.75</a:t>
                      </a:r>
                      <a:endParaRPr lang="en-US" sz="110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Times New Roman"/>
                          <a:cs typeface="Calibri"/>
                        </a:rPr>
                        <a:t>64</a:t>
                      </a:r>
                      <a:endParaRPr lang="en-US" sz="1100" dirty="0">
                        <a:latin typeface="Calibri"/>
                        <a:ea typeface="Calibri"/>
                        <a:cs typeface="Times New Roman"/>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Tm="17109"/>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612775" y="228600"/>
            <a:ext cx="8153400" cy="990600"/>
          </a:xfrm>
        </p:spPr>
        <p:txBody>
          <a:bodyPr/>
          <a:lstStyle/>
          <a:p>
            <a:pPr eaLnBrk="1" hangingPunct="1"/>
            <a:r>
              <a:rPr lang="en-US" smtClean="0"/>
              <a:t>Final Selection</a:t>
            </a:r>
          </a:p>
        </p:txBody>
      </p:sp>
      <p:graphicFrame>
        <p:nvGraphicFramePr>
          <p:cNvPr id="4" name="Content Placeholder 3"/>
          <p:cNvGraphicFramePr>
            <a:graphicFrameLocks noGrp="1"/>
          </p:cNvGraphicFramePr>
          <p:nvPr>
            <p:ph sz="quarter" idx="1"/>
          </p:nvPr>
        </p:nvGraphicFramePr>
        <p:xfrm>
          <a:off x="2057400" y="1676400"/>
          <a:ext cx="4267202" cy="4377266"/>
        </p:xfrm>
        <a:graphic>
          <a:graphicData uri="http://schemas.openxmlformats.org/drawingml/2006/table">
            <a:tbl>
              <a:tblPr/>
              <a:tblGrid>
                <a:gridCol w="1550436"/>
                <a:gridCol w="877079"/>
                <a:gridCol w="729344"/>
                <a:gridCol w="1110343"/>
              </a:tblGrid>
              <a:tr h="381000">
                <a:tc>
                  <a:txBody>
                    <a:bodyPr/>
                    <a:lstStyle/>
                    <a:p>
                      <a:pPr marL="0" marR="0" algn="ctr">
                        <a:lnSpc>
                          <a:spcPct val="115000"/>
                        </a:lnSpc>
                        <a:spcBef>
                          <a:spcPts val="0"/>
                        </a:spcBef>
                        <a:spcAft>
                          <a:spcPts val="0"/>
                        </a:spcAft>
                      </a:pPr>
                      <a:r>
                        <a:rPr lang="en-US" sz="1200" b="1" kern="1200" dirty="0">
                          <a:solidFill>
                            <a:schemeClr val="bg1"/>
                          </a:solidFill>
                          <a:latin typeface="Calibri"/>
                          <a:ea typeface="Times New Roman"/>
                          <a:cs typeface="Calibri"/>
                        </a:rPr>
                        <a:t>Chip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15000"/>
                        </a:lnSpc>
                        <a:spcBef>
                          <a:spcPts val="0"/>
                        </a:spcBef>
                        <a:spcAft>
                          <a:spcPts val="0"/>
                        </a:spcAft>
                      </a:pPr>
                      <a:r>
                        <a:rPr lang="en-US" sz="1200" b="1" kern="1200" dirty="0">
                          <a:solidFill>
                            <a:schemeClr val="bg1"/>
                          </a:solidFill>
                          <a:latin typeface="Calibri"/>
                          <a:ea typeface="Times New Roman"/>
                          <a:cs typeface="Calibri"/>
                        </a:rPr>
                        <a:t>AD743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15000"/>
                        </a:lnSpc>
                        <a:spcBef>
                          <a:spcPts val="0"/>
                        </a:spcBef>
                        <a:spcAft>
                          <a:spcPts val="0"/>
                        </a:spcAft>
                      </a:pPr>
                      <a:r>
                        <a:rPr lang="en-US" sz="1200" b="1" dirty="0">
                          <a:solidFill>
                            <a:schemeClr val="bg1"/>
                          </a:solidFill>
                          <a:latin typeface="Calibri"/>
                          <a:ea typeface="Times New Roman"/>
                          <a:cs typeface="Calibri"/>
                        </a:rPr>
                        <a:t>OP470</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15000"/>
                        </a:lnSpc>
                        <a:spcBef>
                          <a:spcPts val="0"/>
                        </a:spcBef>
                        <a:spcAft>
                          <a:spcPts val="0"/>
                        </a:spcAft>
                      </a:pPr>
                      <a:r>
                        <a:rPr lang="en-US" sz="1200" b="1" kern="1200" dirty="0">
                          <a:solidFill>
                            <a:schemeClr val="bg1"/>
                          </a:solidFill>
                          <a:latin typeface="Calibri"/>
                          <a:ea typeface="Times New Roman"/>
                          <a:cs typeface="Calibri"/>
                        </a:rPr>
                        <a:t>Units </a:t>
                      </a:r>
                      <a:endParaRPr lang="en-US" sz="1100" dirty="0">
                        <a:solidFill>
                          <a:schemeClr val="bg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499533">
                <a:tc>
                  <a:txBody>
                    <a:bodyPr/>
                    <a:lstStyle/>
                    <a:p>
                      <a:pPr marL="0" marR="0" algn="ctr">
                        <a:lnSpc>
                          <a:spcPct val="115000"/>
                        </a:lnSpc>
                        <a:spcBef>
                          <a:spcPts val="0"/>
                        </a:spcBef>
                        <a:spcAft>
                          <a:spcPts val="0"/>
                        </a:spcAft>
                      </a:pPr>
                      <a:r>
                        <a:rPr lang="en-US" sz="1200" kern="1200">
                          <a:latin typeface="Calibri"/>
                          <a:ea typeface="Times New Roman"/>
                          <a:cs typeface="Calibri"/>
                        </a:rPr>
                        <a:t>Input  Noise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dirty="0">
                          <a:latin typeface="Calibri"/>
                          <a:ea typeface="Times New Roman"/>
                          <a:cs typeface="Calibri"/>
                        </a:rPr>
                        <a:t>2.9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3.2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dirty="0" err="1">
                          <a:latin typeface="Calibri"/>
                          <a:ea typeface="Times New Roman"/>
                          <a:cs typeface="Calibri"/>
                        </a:rPr>
                        <a:t>nV</a:t>
                      </a:r>
                      <a:r>
                        <a:rPr lang="en-US" sz="1200" kern="1200" dirty="0">
                          <a:latin typeface="Calibri"/>
                          <a:ea typeface="Times New Roman"/>
                          <a:cs typeface="Calibri"/>
                        </a:rPr>
                        <a:t>/√Hz</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533">
                <a:tc>
                  <a:txBody>
                    <a:bodyPr/>
                    <a:lstStyle/>
                    <a:p>
                      <a:pPr marL="0" marR="0" algn="ctr">
                        <a:lnSpc>
                          <a:spcPct val="115000"/>
                        </a:lnSpc>
                        <a:spcBef>
                          <a:spcPts val="0"/>
                        </a:spcBef>
                        <a:spcAft>
                          <a:spcPts val="0"/>
                        </a:spcAft>
                      </a:pPr>
                      <a:r>
                        <a:rPr lang="en-US" sz="1200" kern="1200">
                          <a:latin typeface="Calibri"/>
                          <a:ea typeface="Times New Roman"/>
                          <a:cs typeface="Calibri"/>
                        </a:rPr>
                        <a:t>Input  Noise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6.9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1700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fA/√Hz</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9067">
                <a:tc>
                  <a:txBody>
                    <a:bodyPr/>
                    <a:lstStyle/>
                    <a:p>
                      <a:pPr marL="0" marR="0" algn="ctr">
                        <a:lnSpc>
                          <a:spcPct val="115000"/>
                        </a:lnSpc>
                        <a:spcBef>
                          <a:spcPts val="0"/>
                        </a:spcBef>
                        <a:spcAft>
                          <a:spcPts val="0"/>
                        </a:spcAft>
                      </a:pPr>
                      <a:r>
                        <a:rPr lang="en-US" sz="1200" kern="1200">
                          <a:latin typeface="Calibri"/>
                          <a:ea typeface="Times New Roman"/>
                          <a:cs typeface="Calibri"/>
                        </a:rPr>
                        <a:t>THD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-100</a:t>
                      </a:r>
                      <a:endParaRPr lang="en-US" sz="1100">
                        <a:latin typeface="Calibri"/>
                        <a:ea typeface="Calibri"/>
                        <a:cs typeface="Times New Roman"/>
                      </a:endParaRPr>
                    </a:p>
                    <a:p>
                      <a:pPr marL="0" marR="0" algn="ctr">
                        <a:lnSpc>
                          <a:spcPct val="115000"/>
                        </a:lnSpc>
                        <a:spcBef>
                          <a:spcPts val="0"/>
                        </a:spcBef>
                        <a:spcAft>
                          <a:spcPts val="0"/>
                        </a:spcAft>
                      </a:pPr>
                      <a:r>
                        <a:rPr lang="en-US" sz="1200" kern="1200">
                          <a:latin typeface="Calibri"/>
                          <a:ea typeface="Times New Roman"/>
                          <a:cs typeface="Calibri"/>
                        </a:rPr>
                        <a:t>0.0003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-80</a:t>
                      </a:r>
                      <a:endParaRPr lang="en-US" sz="1100" dirty="0">
                        <a:latin typeface="Calibri"/>
                        <a:ea typeface="Calibri"/>
                        <a:cs typeface="Times New Roman"/>
                      </a:endParaRPr>
                    </a:p>
                    <a:p>
                      <a:pPr marL="0" marR="0" algn="ctr">
                        <a:lnSpc>
                          <a:spcPct val="115000"/>
                        </a:lnSpc>
                        <a:spcBef>
                          <a:spcPts val="0"/>
                        </a:spcBef>
                        <a:spcAft>
                          <a:spcPts val="0"/>
                        </a:spcAft>
                      </a:pPr>
                      <a:r>
                        <a:rPr lang="en-US" sz="1200" dirty="0">
                          <a:latin typeface="Calibri"/>
                          <a:ea typeface="Times New Roman"/>
                          <a:cs typeface="Calibri"/>
                        </a:rPr>
                        <a:t>0.001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dB </a:t>
                      </a:r>
                      <a:endParaRPr lang="en-US" sz="1100">
                        <a:latin typeface="Calibri"/>
                        <a:ea typeface="Calibri"/>
                        <a:cs typeface="Times New Roman"/>
                      </a:endParaRPr>
                    </a:p>
                    <a:p>
                      <a:pPr marL="0" marR="0" algn="ctr">
                        <a:lnSpc>
                          <a:spcPct val="115000"/>
                        </a:lnSpc>
                        <a:spcBef>
                          <a:spcPts val="0"/>
                        </a:spcBef>
                        <a:spcAft>
                          <a:spcPts val="0"/>
                        </a:spcAft>
                      </a:pPr>
                      <a:r>
                        <a:rPr lang="en-US" sz="1200" kern="1200">
                          <a:latin typeface="Calibri"/>
                          <a:ea typeface="Times New Roman"/>
                          <a:cs typeface="Calibri"/>
                        </a:rPr>
                        <a: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533">
                <a:tc>
                  <a:txBody>
                    <a:bodyPr/>
                    <a:lstStyle/>
                    <a:p>
                      <a:pPr marL="0" marR="0" algn="ctr">
                        <a:lnSpc>
                          <a:spcPct val="115000"/>
                        </a:lnSpc>
                        <a:spcBef>
                          <a:spcPts val="0"/>
                        </a:spcBef>
                        <a:spcAft>
                          <a:spcPts val="0"/>
                        </a:spcAft>
                      </a:pPr>
                      <a:r>
                        <a:rPr lang="en-US" sz="1200" kern="1200">
                          <a:latin typeface="Calibri"/>
                          <a:ea typeface="Times New Roman"/>
                          <a:cs typeface="Calibri"/>
                        </a:rPr>
                        <a:t>Gain BW Product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4.5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6</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a:latin typeface="Calibri"/>
                          <a:ea typeface="Times New Roman"/>
                          <a:cs typeface="Calibri"/>
                        </a:rPr>
                        <a:t>MHz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9067">
                <a:tc>
                  <a:txBody>
                    <a:bodyPr/>
                    <a:lstStyle/>
                    <a:p>
                      <a:pPr marL="0" marR="0" algn="ctr">
                        <a:lnSpc>
                          <a:spcPct val="115000"/>
                        </a:lnSpc>
                        <a:spcBef>
                          <a:spcPts val="0"/>
                        </a:spcBef>
                        <a:spcAft>
                          <a:spcPts val="0"/>
                        </a:spcAft>
                      </a:pPr>
                      <a:r>
                        <a:rPr lang="en-US" sz="1200">
                          <a:latin typeface="Calibri"/>
                          <a:ea typeface="Times New Roman"/>
                          <a:cs typeface="Calibri"/>
                        </a:rPr>
                        <a:t>Unity Gain Stable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Yes = 1</a:t>
                      </a:r>
                      <a:endParaRPr lang="en-US" sz="1100" dirty="0">
                        <a:latin typeface="Calibri"/>
                        <a:ea typeface="Calibri"/>
                        <a:cs typeface="Times New Roman"/>
                      </a:endParaRPr>
                    </a:p>
                    <a:p>
                      <a:pPr marL="0" marR="0" algn="ctr">
                        <a:lnSpc>
                          <a:spcPct val="115000"/>
                        </a:lnSpc>
                        <a:spcBef>
                          <a:spcPts val="0"/>
                        </a:spcBef>
                        <a:spcAft>
                          <a:spcPts val="0"/>
                        </a:spcAft>
                      </a:pPr>
                      <a:r>
                        <a:rPr lang="en-US" sz="1200" dirty="0">
                          <a:latin typeface="Calibri"/>
                          <a:ea typeface="Times New Roman"/>
                          <a:cs typeface="Calibri"/>
                        </a:rPr>
                        <a:t>No = 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533">
                <a:tc>
                  <a:txBody>
                    <a:bodyPr/>
                    <a:lstStyle/>
                    <a:p>
                      <a:pPr marL="0" marR="0" algn="ctr">
                        <a:lnSpc>
                          <a:spcPct val="115000"/>
                        </a:lnSpc>
                        <a:spcBef>
                          <a:spcPts val="0"/>
                        </a:spcBef>
                        <a:spcAft>
                          <a:spcPts val="0"/>
                        </a:spcAft>
                      </a:pPr>
                      <a:r>
                        <a:rPr lang="en-US" sz="1200">
                          <a:latin typeface="Calibri"/>
                          <a:ea typeface="Times New Roman"/>
                          <a:cs typeface="Calibri"/>
                        </a:rPr>
                        <a:t>Packaging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Calibri"/>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Calibri"/>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Calibri"/>
                        </a:rPr>
                        <a:t>Amps/Pack</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353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276225" cy="209550"/>
          </a:xfrm>
          <a:prstGeom prst="rect">
            <a:avLst/>
          </a:prstGeom>
          <a:noFill/>
          <a:ln w="9525">
            <a:noFill/>
            <a:miter lim="800000"/>
            <a:headEnd/>
            <a:tailEnd/>
          </a:ln>
        </p:spPr>
      </p:pic>
      <p:pic>
        <p:nvPicPr>
          <p:cNvPr id="635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266700" cy="209550"/>
          </a:xfrm>
          <a:prstGeom prst="rect">
            <a:avLst/>
          </a:prstGeom>
          <a:noFill/>
          <a:ln w="9525">
            <a:noFill/>
            <a:miter lim="800000"/>
            <a:headEnd/>
            <a:tailEnd/>
          </a:ln>
        </p:spPr>
      </p:pic>
    </p:spTree>
  </p:cSld>
  <p:clrMapOvr>
    <a:masterClrMapping/>
  </p:clrMapOvr>
  <p:transition advTm="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12775" y="228600"/>
            <a:ext cx="8153400" cy="990600"/>
          </a:xfrm>
        </p:spPr>
        <p:txBody>
          <a:bodyPr/>
          <a:lstStyle/>
          <a:p>
            <a:pPr eaLnBrk="1" hangingPunct="1"/>
            <a:r>
              <a:rPr lang="en-US" smtClean="0"/>
              <a:t>FINAL CIRCUIT </a:t>
            </a:r>
          </a:p>
        </p:txBody>
      </p:sp>
      <p:pic>
        <p:nvPicPr>
          <p:cNvPr id="64514" name="Content Placeholder 3" descr="full.bmp"/>
          <p:cNvPicPr>
            <a:picLocks noGrp="1" noChangeAspect="1"/>
          </p:cNvPicPr>
          <p:nvPr>
            <p:ph sz="quarter" idx="1"/>
          </p:nvPr>
        </p:nvPicPr>
        <p:blipFill>
          <a:blip r:embed="rId2" cstate="print"/>
          <a:srcRect/>
          <a:stretch>
            <a:fillRect/>
          </a:stretch>
        </p:blipFill>
        <p:spPr>
          <a:xfrm>
            <a:off x="609600" y="1184275"/>
            <a:ext cx="8107363" cy="5292725"/>
          </a:xfrm>
        </p:spPr>
      </p:pic>
      <p:sp>
        <p:nvSpPr>
          <p:cNvPr id="5" name="TextBox 4"/>
          <p:cNvSpPr txBox="1"/>
          <p:nvPr/>
        </p:nvSpPr>
        <p:spPr>
          <a:xfrm>
            <a:off x="5562600" y="228600"/>
            <a:ext cx="3581400" cy="1815882"/>
          </a:xfrm>
          <a:prstGeom prst="rect">
            <a:avLst/>
          </a:prstGeom>
          <a:noFill/>
        </p:spPr>
        <p:txBody>
          <a:bodyPr wrap="square" rtlCol="0">
            <a:spAutoFit/>
          </a:bodyPr>
          <a:lstStyle/>
          <a:p>
            <a:r>
              <a:rPr lang="en-US" sz="1400" dirty="0" smtClean="0"/>
              <a:t>Cost:</a:t>
            </a:r>
          </a:p>
          <a:p>
            <a:r>
              <a:rPr lang="en-US" sz="1400" dirty="0" smtClean="0"/>
              <a:t>OP470 (10pcs)                          $15.00</a:t>
            </a:r>
          </a:p>
          <a:p>
            <a:r>
              <a:rPr lang="en-US" sz="1400" dirty="0" smtClean="0"/>
              <a:t>Resistors (300 </a:t>
            </a:r>
            <a:r>
              <a:rPr lang="en-US" sz="1400" dirty="0" err="1" smtClean="0"/>
              <a:t>pcs</a:t>
            </a:r>
            <a:r>
              <a:rPr lang="en-US" sz="1400" dirty="0" smtClean="0"/>
              <a:t>)                     $8.00</a:t>
            </a:r>
          </a:p>
          <a:p>
            <a:r>
              <a:rPr lang="en-US" sz="1400" dirty="0" smtClean="0"/>
              <a:t>TRS Jack                                     $3.00</a:t>
            </a:r>
          </a:p>
          <a:p>
            <a:r>
              <a:rPr lang="en-US" sz="1400" u="sng" dirty="0" smtClean="0"/>
              <a:t>Potentiometers (5pcs)                 $2.35</a:t>
            </a:r>
          </a:p>
          <a:p>
            <a:r>
              <a:rPr lang="en-US" sz="1400" dirty="0" smtClean="0"/>
              <a:t>Total                                            $28.35</a:t>
            </a:r>
          </a:p>
          <a:p>
            <a:r>
              <a:rPr lang="en-US" sz="1400" dirty="0" smtClean="0"/>
              <a:t>            </a:t>
            </a:r>
          </a:p>
          <a:p>
            <a:endParaRPr lang="en-US" sz="1400" dirty="0"/>
          </a:p>
        </p:txBody>
      </p:sp>
    </p:spTree>
  </p:cSld>
  <p:clrMapOvr>
    <a:masterClrMapping/>
  </p:clrMapOvr>
  <p:transition advTm="19578"/>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Next Semester</a:t>
            </a:r>
            <a:endParaRPr lang="en-US" dirty="0"/>
          </a:p>
        </p:txBody>
      </p:sp>
      <p:sp>
        <p:nvSpPr>
          <p:cNvPr id="3" name="Content Placeholder 2"/>
          <p:cNvSpPr>
            <a:spLocks noGrp="1"/>
          </p:cNvSpPr>
          <p:nvPr>
            <p:ph sz="quarter" idx="1"/>
          </p:nvPr>
        </p:nvSpPr>
        <p:spPr/>
        <p:txBody>
          <a:bodyPr/>
          <a:lstStyle/>
          <a:p>
            <a:r>
              <a:rPr lang="en-US" dirty="0" smtClean="0"/>
              <a:t>Non-Linear </a:t>
            </a:r>
            <a:r>
              <a:rPr lang="en-US" dirty="0" err="1" smtClean="0"/>
              <a:t>Simulink</a:t>
            </a:r>
            <a:r>
              <a:rPr lang="en-US" dirty="0" smtClean="0"/>
              <a:t> Model</a:t>
            </a:r>
          </a:p>
          <a:p>
            <a:r>
              <a:rPr lang="en-US" dirty="0" smtClean="0"/>
              <a:t>Optical Sensor</a:t>
            </a:r>
          </a:p>
          <a:p>
            <a:pPr lvl="1"/>
            <a:r>
              <a:rPr lang="en-US" dirty="0" smtClean="0"/>
              <a:t>Differentiator</a:t>
            </a:r>
            <a:endParaRPr lang="en-US" dirty="0" smtClean="0"/>
          </a:p>
          <a:p>
            <a:r>
              <a:rPr lang="en-US" dirty="0" smtClean="0"/>
              <a:t>Chassis and PCB</a:t>
            </a:r>
          </a:p>
          <a:p>
            <a:r>
              <a:rPr lang="en-US" dirty="0" smtClean="0"/>
              <a:t>Closed Loop System Noise Model</a:t>
            </a:r>
          </a:p>
          <a:p>
            <a:r>
              <a:rPr lang="en-US" dirty="0" smtClean="0"/>
              <a:t>Capacitive Microphone Sensing</a:t>
            </a:r>
          </a:p>
          <a:p>
            <a:endParaRPr lang="en-US" dirty="0"/>
          </a:p>
        </p:txBody>
      </p:sp>
    </p:spTree>
  </p:cSld>
  <p:clrMapOvr>
    <a:masterClrMapping/>
  </p:clrMapOvr>
  <p:transition advTm="45203"/>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Aknowedgements</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Professor Ron Miles</a:t>
            </a:r>
          </a:p>
          <a:p>
            <a:r>
              <a:rPr lang="en-US" dirty="0" smtClean="0"/>
              <a:t>Professor Eva Wu</a:t>
            </a:r>
          </a:p>
          <a:p>
            <a:r>
              <a:rPr lang="en-US" dirty="0" smtClean="0"/>
              <a:t>Professor </a:t>
            </a:r>
            <a:r>
              <a:rPr lang="en-US" dirty="0" err="1" smtClean="0"/>
              <a:t>Quang</a:t>
            </a:r>
            <a:r>
              <a:rPr lang="en-US" dirty="0" smtClean="0"/>
              <a:t> Su </a:t>
            </a:r>
          </a:p>
          <a:p>
            <a:r>
              <a:rPr lang="en-US" dirty="0" smtClean="0"/>
              <a:t>Professor Chris </a:t>
            </a:r>
            <a:r>
              <a:rPr lang="en-US" dirty="0" err="1" smtClean="0"/>
              <a:t>Twigg</a:t>
            </a:r>
            <a:r>
              <a:rPr lang="en-US" dirty="0" smtClean="0"/>
              <a:t> </a:t>
            </a:r>
          </a:p>
          <a:p>
            <a:r>
              <a:rPr lang="en-US" dirty="0" smtClean="0"/>
              <a:t>Professor Vladimir </a:t>
            </a:r>
            <a:r>
              <a:rPr lang="en-US" dirty="0" err="1" smtClean="0"/>
              <a:t>Nikulin</a:t>
            </a:r>
            <a:endParaRPr lang="en-US" dirty="0" smtClean="0"/>
          </a:p>
          <a:p>
            <a:r>
              <a:rPr lang="en-US" dirty="0" smtClean="0"/>
              <a:t>Professor Kurt Rogers</a:t>
            </a:r>
          </a:p>
        </p:txBody>
      </p:sp>
    </p:spTree>
  </p:cSld>
  <p:clrMapOvr>
    <a:masterClrMapping/>
  </p:clrMapOvr>
  <p:transition advTm="1206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pPr eaLnBrk="1" hangingPunct="1"/>
            <a:r>
              <a:rPr lang="en-US" smtClean="0"/>
              <a:t>Device Overview</a:t>
            </a:r>
          </a:p>
        </p:txBody>
      </p:sp>
      <p:pic>
        <p:nvPicPr>
          <p:cNvPr id="28673" name="Picture 1"/>
          <p:cNvPicPr>
            <a:picLocks noChangeAspect="1" noChangeArrowheads="1"/>
          </p:cNvPicPr>
          <p:nvPr/>
        </p:nvPicPr>
        <p:blipFill>
          <a:blip r:embed="rId2" cstate="print"/>
          <a:srcRect/>
          <a:stretch>
            <a:fillRect/>
          </a:stretch>
        </p:blipFill>
        <p:spPr bwMode="auto">
          <a:xfrm>
            <a:off x="228600" y="1905000"/>
            <a:ext cx="8644342" cy="4572000"/>
          </a:xfrm>
          <a:prstGeom prst="rect">
            <a:avLst/>
          </a:prstGeom>
          <a:noFill/>
          <a:ln w="9525">
            <a:noFill/>
            <a:miter lim="800000"/>
            <a:headEnd/>
            <a:tailEnd/>
          </a:ln>
          <a:effectLst/>
        </p:spPr>
      </p:pic>
    </p:spTree>
  </p:cSld>
  <p:clrMapOvr>
    <a:masterClrMapping/>
  </p:clrMapOvr>
  <p:transition advTm="3034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12775" y="228600"/>
            <a:ext cx="8153400" cy="990600"/>
          </a:xfrm>
        </p:spPr>
        <p:txBody>
          <a:bodyPr/>
          <a:lstStyle/>
          <a:p>
            <a:pPr eaLnBrk="1" hangingPunct="1"/>
            <a:r>
              <a:rPr lang="en-US" smtClean="0"/>
              <a:t>Current Frequency Response</a:t>
            </a:r>
          </a:p>
        </p:txBody>
      </p:sp>
      <p:pic>
        <p:nvPicPr>
          <p:cNvPr id="19458" name="Picture 2"/>
          <p:cNvPicPr>
            <a:picLocks noGrp="1" noChangeAspect="1" noChangeArrowheads="1"/>
          </p:cNvPicPr>
          <p:nvPr>
            <p:ph sz="quarter" idx="1"/>
          </p:nvPr>
        </p:nvPicPr>
        <p:blipFill>
          <a:blip r:embed="rId2" cstate="print"/>
          <a:srcRect/>
          <a:stretch>
            <a:fillRect/>
          </a:stretch>
        </p:blipFill>
        <p:spPr>
          <a:xfrm>
            <a:off x="990600" y="1752600"/>
            <a:ext cx="6945313" cy="4579938"/>
          </a:xfrm>
        </p:spPr>
      </p:pic>
    </p:spTree>
  </p:cSld>
  <p:clrMapOvr>
    <a:masterClrMapping/>
  </p:clrMapOvr>
  <p:transition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04800"/>
            <a:ext cx="8683625" cy="990600"/>
          </a:xfrm>
        </p:spPr>
        <p:txBody>
          <a:bodyPr>
            <a:normAutofit fontScale="90000"/>
          </a:bodyPr>
          <a:lstStyle/>
          <a:p>
            <a:pPr eaLnBrk="1" fontAlgn="auto" hangingPunct="1">
              <a:spcAft>
                <a:spcPts val="0"/>
              </a:spcAft>
              <a:defRPr/>
            </a:pPr>
            <a:r>
              <a:rPr lang="en-US" dirty="0" smtClean="0"/>
              <a:t>Desired Closed Loop Frequency Response</a:t>
            </a:r>
            <a:endParaRPr lang="en-US" dirty="0"/>
          </a:p>
        </p:txBody>
      </p:sp>
      <p:pic>
        <p:nvPicPr>
          <p:cNvPr id="20482" name="Picture 2"/>
          <p:cNvPicPr>
            <a:picLocks noGrp="1" noChangeAspect="1" noChangeArrowheads="1"/>
          </p:cNvPicPr>
          <p:nvPr>
            <p:ph sz="quarter" idx="1"/>
          </p:nvPr>
        </p:nvPicPr>
        <p:blipFill>
          <a:blip r:embed="rId2" cstate="print"/>
          <a:srcRect/>
          <a:stretch>
            <a:fillRect/>
          </a:stretch>
        </p:blipFill>
        <p:spPr>
          <a:xfrm>
            <a:off x="1066800" y="1725613"/>
            <a:ext cx="7010400" cy="4740275"/>
          </a:xfrm>
        </p:spPr>
      </p:pic>
    </p:spTree>
  </p:cSld>
  <p:clrMapOvr>
    <a:masterClrMapping/>
  </p:clrMapOvr>
  <p:transition advTm="1393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a:xfrm>
            <a:off x="612775" y="228600"/>
            <a:ext cx="8153400" cy="990600"/>
          </a:xfrm>
        </p:spPr>
        <p:txBody>
          <a:bodyPr/>
          <a:lstStyle/>
          <a:p>
            <a:pPr eaLnBrk="1" hangingPunct="1"/>
            <a:r>
              <a:rPr lang="en-US" dirty="0" smtClean="0"/>
              <a:t>Microphone Differential Equation</a:t>
            </a:r>
          </a:p>
        </p:txBody>
      </p:sp>
      <p:sp>
        <p:nvSpPr>
          <p:cNvPr id="1030" name="Content Placeholder 12"/>
          <p:cNvSpPr>
            <a:spLocks noGrp="1"/>
          </p:cNvSpPr>
          <p:nvPr>
            <p:ph sz="quarter" idx="1"/>
          </p:nvPr>
        </p:nvSpPr>
        <p:spPr>
          <a:xfrm>
            <a:off x="612775" y="1600200"/>
            <a:ext cx="8153400" cy="4495800"/>
          </a:xfrm>
        </p:spPr>
        <p:txBody>
          <a:bodyPr/>
          <a:lstStyle/>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buNone/>
            </a:pPr>
            <a:endParaRPr lang="en-US" dirty="0" smtClean="0"/>
          </a:p>
          <a:p>
            <a:pPr eaLnBrk="1" hangingPunct="1"/>
            <a:r>
              <a:rPr lang="en-US" dirty="0" smtClean="0"/>
              <a:t>Must </a:t>
            </a:r>
            <a:r>
              <a:rPr lang="en-US" dirty="0" smtClean="0"/>
              <a:t>select operating point to </a:t>
            </a:r>
            <a:r>
              <a:rPr lang="en-US" dirty="0" err="1" smtClean="0"/>
              <a:t>linearize</a:t>
            </a:r>
            <a:r>
              <a:rPr lang="en-US" dirty="0" smtClean="0"/>
              <a:t> equation</a:t>
            </a:r>
          </a:p>
          <a:p>
            <a:pPr eaLnBrk="1" hangingPunct="1">
              <a:buFont typeface="Wingdings" pitchFamily="2" charset="2"/>
              <a:buNone/>
            </a:pPr>
            <a:r>
              <a:rPr lang="en-US" dirty="0" smtClean="0"/>
              <a:t>	</a:t>
            </a:r>
          </a:p>
          <a:p>
            <a:pPr eaLnBrk="1" hangingPunct="1">
              <a:buFont typeface="Wingdings" pitchFamily="2" charset="2"/>
              <a:buNone/>
            </a:pPr>
            <a:r>
              <a:rPr lang="en-US" dirty="0" smtClean="0"/>
              <a:t>   </a:t>
            </a:r>
          </a:p>
        </p:txBody>
      </p:sp>
      <p:graphicFrame>
        <p:nvGraphicFramePr>
          <p:cNvPr id="1028" name="Object 4"/>
          <p:cNvGraphicFramePr>
            <a:graphicFrameLocks noChangeAspect="1"/>
          </p:cNvGraphicFramePr>
          <p:nvPr/>
        </p:nvGraphicFramePr>
        <p:xfrm>
          <a:off x="990600" y="2286000"/>
          <a:ext cx="4048825" cy="990600"/>
        </p:xfrm>
        <a:graphic>
          <a:graphicData uri="http://schemas.openxmlformats.org/presentationml/2006/ole">
            <p:oleObj spid="_x0000_s1028" name="Equation" r:id="rId4" imgW="1790640" imgH="419040" progId="Equation.3">
              <p:embed/>
            </p:oleObj>
          </a:graphicData>
        </a:graphic>
      </p:graphicFrame>
      <p:sp>
        <p:nvSpPr>
          <p:cNvPr id="1031" name="TextBox 16"/>
          <p:cNvSpPr txBox="1">
            <a:spLocks noChangeArrowheads="1"/>
          </p:cNvSpPr>
          <p:nvPr/>
        </p:nvSpPr>
        <p:spPr bwMode="auto">
          <a:xfrm>
            <a:off x="5410200" y="2133600"/>
            <a:ext cx="3733800" cy="1754326"/>
          </a:xfrm>
          <a:prstGeom prst="rect">
            <a:avLst/>
          </a:prstGeom>
          <a:noFill/>
          <a:ln w="9525">
            <a:noFill/>
            <a:miter lim="800000"/>
            <a:headEnd/>
            <a:tailEnd/>
          </a:ln>
        </p:spPr>
        <p:txBody>
          <a:bodyPr>
            <a:spAutoFit/>
          </a:bodyPr>
          <a:lstStyle/>
          <a:p>
            <a:r>
              <a:rPr lang="el-GR" dirty="0" smtClean="0">
                <a:latin typeface="Arial"/>
                <a:cs typeface="Arial"/>
              </a:rPr>
              <a:t>Θ</a:t>
            </a:r>
            <a:r>
              <a:rPr lang="en-US" dirty="0" smtClean="0">
                <a:latin typeface="Arial"/>
                <a:cs typeface="Arial"/>
              </a:rPr>
              <a:t> - diaphragm rotation</a:t>
            </a:r>
            <a:endParaRPr lang="en-US" dirty="0" smtClean="0"/>
          </a:p>
          <a:p>
            <a:r>
              <a:rPr lang="en-US" dirty="0" smtClean="0"/>
              <a:t>I </a:t>
            </a:r>
            <a:r>
              <a:rPr lang="en-US" dirty="0"/>
              <a:t>– Mass moment of inertia</a:t>
            </a:r>
          </a:p>
          <a:p>
            <a:r>
              <a:rPr lang="en-US" dirty="0" err="1"/>
              <a:t>k</a:t>
            </a:r>
            <a:r>
              <a:rPr lang="en-US" baseline="-25000" dirty="0" err="1"/>
              <a:t>t</a:t>
            </a:r>
            <a:r>
              <a:rPr lang="en-US" dirty="0"/>
              <a:t> – </a:t>
            </a:r>
            <a:r>
              <a:rPr lang="en-US" dirty="0" err="1"/>
              <a:t>Torsional</a:t>
            </a:r>
            <a:r>
              <a:rPr lang="en-US" dirty="0"/>
              <a:t> stiffness</a:t>
            </a:r>
          </a:p>
          <a:p>
            <a:r>
              <a:rPr lang="en-US" dirty="0"/>
              <a:t>c</a:t>
            </a:r>
            <a:r>
              <a:rPr lang="en-US" baseline="-25000" dirty="0"/>
              <a:t>t</a:t>
            </a:r>
            <a:r>
              <a:rPr lang="en-US" dirty="0"/>
              <a:t> – </a:t>
            </a:r>
            <a:r>
              <a:rPr lang="en-US" dirty="0" err="1"/>
              <a:t>Torsional</a:t>
            </a:r>
            <a:r>
              <a:rPr lang="en-US" dirty="0"/>
              <a:t> </a:t>
            </a:r>
            <a:r>
              <a:rPr lang="en-US" dirty="0" smtClean="0"/>
              <a:t>dashpot</a:t>
            </a:r>
          </a:p>
          <a:p>
            <a:r>
              <a:rPr lang="en-US" dirty="0" smtClean="0"/>
              <a:t>M – Moment due to sound field</a:t>
            </a:r>
          </a:p>
          <a:p>
            <a:r>
              <a:rPr lang="en-US" dirty="0" smtClean="0"/>
              <a:t>V – Voltage </a:t>
            </a:r>
          </a:p>
        </p:txBody>
      </p:sp>
      <p:sp>
        <p:nvSpPr>
          <p:cNvPr id="16" name="Rectangle 15"/>
          <p:cNvSpPr/>
          <p:nvPr/>
        </p:nvSpPr>
        <p:spPr>
          <a:xfrm>
            <a:off x="1981200" y="4114800"/>
            <a:ext cx="20574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2819400" y="4191000"/>
            <a:ext cx="381000" cy="381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urved Connector 20"/>
          <p:cNvCxnSpPr>
            <a:stCxn id="17" idx="5"/>
          </p:cNvCxnSpPr>
          <p:nvPr/>
        </p:nvCxnSpPr>
        <p:spPr>
          <a:xfrm flipV="1">
            <a:off x="3105150" y="4191000"/>
            <a:ext cx="171450" cy="190500"/>
          </a:xfrm>
          <a:prstGeom prst="curved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200400" y="4191000"/>
            <a:ext cx="364202" cy="369332"/>
          </a:xfrm>
          <a:prstGeom prst="rect">
            <a:avLst/>
          </a:prstGeom>
        </p:spPr>
        <p:txBody>
          <a:bodyPr wrap="none">
            <a:spAutoFit/>
          </a:bodyPr>
          <a:lstStyle/>
          <a:p>
            <a:pPr eaLnBrk="1" hangingPunct="1"/>
            <a:r>
              <a:rPr lang="el-GR" dirty="0" smtClean="0">
                <a:latin typeface="Arial"/>
                <a:cs typeface="Arial"/>
              </a:rPr>
              <a:t>Θ</a:t>
            </a:r>
            <a:endParaRPr lang="en-US" dirty="0" smtClean="0"/>
          </a:p>
        </p:txBody>
      </p:sp>
    </p:spTree>
  </p:cSld>
  <p:clrMapOvr>
    <a:masterClrMapping/>
  </p:clrMapOvr>
  <p:transition advTm="1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Linearization of Differential Equation</a:t>
            </a:r>
            <a:endParaRPr lang="en-US" sz="4200"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lvl="1">
              <a:buNone/>
            </a:pPr>
            <a:r>
              <a:rPr lang="en-US" dirty="0" smtClean="0"/>
              <a:t>If </a:t>
            </a:r>
            <a:r>
              <a:rPr lang="en-US" dirty="0" err="1" smtClean="0"/>
              <a:t>V</a:t>
            </a:r>
            <a:r>
              <a:rPr lang="en-US" baseline="-25000" dirty="0" err="1" smtClean="0"/>
              <a:t>f</a:t>
            </a:r>
            <a:r>
              <a:rPr lang="en-US" dirty="0" smtClean="0"/>
              <a:t> &lt;&lt; </a:t>
            </a:r>
            <a:r>
              <a:rPr lang="en-US" dirty="0" err="1" smtClean="0"/>
              <a:t>V</a:t>
            </a:r>
            <a:r>
              <a:rPr lang="en-US" baseline="-25000" dirty="0" err="1" smtClean="0"/>
              <a:t>b</a:t>
            </a:r>
            <a:endParaRPr lang="en-US" baseline="-25000" dirty="0"/>
          </a:p>
        </p:txBody>
      </p:sp>
      <p:graphicFrame>
        <p:nvGraphicFramePr>
          <p:cNvPr id="56322" name="Object 2"/>
          <p:cNvGraphicFramePr>
            <a:graphicFrameLocks noChangeAspect="1"/>
          </p:cNvGraphicFramePr>
          <p:nvPr/>
        </p:nvGraphicFramePr>
        <p:xfrm>
          <a:off x="1066800" y="3429000"/>
          <a:ext cx="6467475" cy="838200"/>
        </p:xfrm>
        <a:graphic>
          <a:graphicData uri="http://schemas.openxmlformats.org/presentationml/2006/ole">
            <p:oleObj spid="_x0000_s56322" name="Equation" r:id="rId3" imgW="3174840" imgH="393480" progId="Equation.3">
              <p:embed/>
            </p:oleObj>
          </a:graphicData>
        </a:graphic>
      </p:graphicFrame>
      <p:graphicFrame>
        <p:nvGraphicFramePr>
          <p:cNvPr id="56323" name="Object 3"/>
          <p:cNvGraphicFramePr>
            <a:graphicFrameLocks noChangeAspect="1"/>
          </p:cNvGraphicFramePr>
          <p:nvPr/>
        </p:nvGraphicFramePr>
        <p:xfrm>
          <a:off x="1219200" y="1828800"/>
          <a:ext cx="1636712" cy="551989"/>
        </p:xfrm>
        <a:graphic>
          <a:graphicData uri="http://schemas.openxmlformats.org/presentationml/2006/ole">
            <p:oleObj spid="_x0000_s56323" name="Equation" r:id="rId4" imgW="749160" imgH="241200" progId="Equation.3">
              <p:embed/>
            </p:oleObj>
          </a:graphicData>
        </a:graphic>
      </p:graphicFrame>
      <p:graphicFrame>
        <p:nvGraphicFramePr>
          <p:cNvPr id="56324" name="Object 4"/>
          <p:cNvGraphicFramePr>
            <a:graphicFrameLocks noChangeAspect="1"/>
          </p:cNvGraphicFramePr>
          <p:nvPr/>
        </p:nvGraphicFramePr>
        <p:xfrm>
          <a:off x="3200400" y="1828800"/>
          <a:ext cx="1608137" cy="522287"/>
        </p:xfrm>
        <a:graphic>
          <a:graphicData uri="http://schemas.openxmlformats.org/presentationml/2006/ole">
            <p:oleObj spid="_x0000_s56324" name="Equation" r:id="rId5" imgW="685800" imgH="228600" progId="Equation.3">
              <p:embed/>
            </p:oleObj>
          </a:graphicData>
        </a:graphic>
      </p:graphicFrame>
      <p:graphicFrame>
        <p:nvGraphicFramePr>
          <p:cNvPr id="56325" name="Object 5"/>
          <p:cNvGraphicFramePr>
            <a:graphicFrameLocks noChangeAspect="1"/>
          </p:cNvGraphicFramePr>
          <p:nvPr/>
        </p:nvGraphicFramePr>
        <p:xfrm>
          <a:off x="1143000" y="2514492"/>
          <a:ext cx="3733800" cy="747821"/>
        </p:xfrm>
        <a:graphic>
          <a:graphicData uri="http://schemas.openxmlformats.org/presentationml/2006/ole">
            <p:oleObj spid="_x0000_s56325" name="Equation" r:id="rId6" imgW="1676160" imgH="393480" progId="Equation.3">
              <p:embed/>
            </p:oleObj>
          </a:graphicData>
        </a:graphic>
      </p:graphicFrame>
      <p:graphicFrame>
        <p:nvGraphicFramePr>
          <p:cNvPr id="56326" name="Object 6"/>
          <p:cNvGraphicFramePr>
            <a:graphicFrameLocks noChangeAspect="1"/>
          </p:cNvGraphicFramePr>
          <p:nvPr/>
        </p:nvGraphicFramePr>
        <p:xfrm>
          <a:off x="1981200" y="5029200"/>
          <a:ext cx="4201885" cy="685800"/>
        </p:xfrm>
        <a:graphic>
          <a:graphicData uri="http://schemas.openxmlformats.org/presentationml/2006/ole">
            <p:oleObj spid="_x0000_s56326" name="Equation" r:id="rId7" imgW="1917360" imgH="266400" progId="Equation.3">
              <p:embed/>
            </p:oleObj>
          </a:graphicData>
        </a:graphic>
      </p:graphicFrame>
      <p:sp>
        <p:nvSpPr>
          <p:cNvPr id="9" name="TextBox 8"/>
          <p:cNvSpPr txBox="1"/>
          <p:nvPr/>
        </p:nvSpPr>
        <p:spPr>
          <a:xfrm>
            <a:off x="152400" y="6400800"/>
            <a:ext cx="8991600" cy="646331"/>
          </a:xfrm>
          <a:prstGeom prst="rect">
            <a:avLst/>
          </a:prstGeom>
          <a:noFill/>
        </p:spPr>
        <p:txBody>
          <a:bodyPr wrap="square" rtlCol="0">
            <a:spAutoFit/>
          </a:bodyPr>
          <a:lstStyle/>
          <a:p>
            <a:r>
              <a:rPr lang="en-US" sz="1200" dirty="0" smtClean="0"/>
              <a:t>[1] R. N. Miles and Q. T. Su, “Differential MEMS Microphone with Active Q-Control”, ME Dept. Binghamton University, October 2009</a:t>
            </a:r>
          </a:p>
          <a:p>
            <a:endParaRPr lang="en-US" sz="1200" dirty="0"/>
          </a:p>
        </p:txBody>
      </p:sp>
    </p:spTree>
  </p:cSld>
  <p:clrMapOvr>
    <a:masterClrMapping/>
  </p:clrMapOvr>
  <p:transition advTm="42952"/>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themeOverride>
</file>

<file path=docProps/app.xml><?xml version="1.0" encoding="utf-8"?>
<Properties xmlns="http://schemas.openxmlformats.org/officeDocument/2006/extended-properties" xmlns:vt="http://schemas.openxmlformats.org/officeDocument/2006/docPropsVTypes">
  <Template>Median</Template>
  <TotalTime>2559</TotalTime>
  <Words>1019</Words>
  <Application>Microsoft Office PowerPoint</Application>
  <PresentationFormat>On-screen Show (4:3)</PresentationFormat>
  <Paragraphs>359</Paragraphs>
  <Slides>46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Median</vt:lpstr>
      <vt:lpstr>Equation</vt:lpstr>
      <vt:lpstr>Major Design Project #32  Mems Microphone FEEDBACK CONTROLLER</vt:lpstr>
      <vt:lpstr>Introduction</vt:lpstr>
      <vt:lpstr>MEMS Microphone</vt:lpstr>
      <vt:lpstr>Project Goals</vt:lpstr>
      <vt:lpstr>Device Overview</vt:lpstr>
      <vt:lpstr>Current Frequency Response</vt:lpstr>
      <vt:lpstr>Desired Closed Loop Frequency Response</vt:lpstr>
      <vt:lpstr>Microphone Differential Equation</vt:lpstr>
      <vt:lpstr>Linearization of Differential Equation</vt:lpstr>
      <vt:lpstr>Controller Design: S-Domain</vt:lpstr>
      <vt:lpstr>Control System Block Diagram</vt:lpstr>
      <vt:lpstr>Controller Gain Calculation</vt:lpstr>
      <vt:lpstr>Linear Simulink Model</vt:lpstr>
      <vt:lpstr>Confirmation of Gain Calculations</vt:lpstr>
      <vt:lpstr>Parameter Variation</vt:lpstr>
      <vt:lpstr>Variation of Torsional Stiffness </vt:lpstr>
      <vt:lpstr>Variation of Mass Moment of Inertia</vt:lpstr>
      <vt:lpstr>Variation of Torsional Dashpot</vt:lpstr>
      <vt:lpstr>Laser Vibrometer</vt:lpstr>
      <vt:lpstr>Summer Circuit I</vt:lpstr>
      <vt:lpstr>Device Overview</vt:lpstr>
      <vt:lpstr>Summer I Frequency Response</vt:lpstr>
      <vt:lpstr>Audio Output Designs</vt:lpstr>
      <vt:lpstr>Final Output Design</vt:lpstr>
      <vt:lpstr>Summer Circuit II</vt:lpstr>
      <vt:lpstr>Noise </vt:lpstr>
      <vt:lpstr>Thermal Noise</vt:lpstr>
      <vt:lpstr>Shot Noise</vt:lpstr>
      <vt:lpstr>Flicker Noise</vt:lpstr>
      <vt:lpstr>OpAmp Noise Model</vt:lpstr>
      <vt:lpstr>Prototype Circuit</vt:lpstr>
      <vt:lpstr>Summing/Inverting Amplifier Noise</vt:lpstr>
      <vt:lpstr>Difference Amplifier Noise</vt:lpstr>
      <vt:lpstr>Results</vt:lpstr>
      <vt:lpstr>Non-Idealities of Op Amp</vt:lpstr>
      <vt:lpstr>Distortion</vt:lpstr>
      <vt:lpstr>THD Example</vt:lpstr>
      <vt:lpstr>Input Bias Current</vt:lpstr>
      <vt:lpstr>Input Bias Current </vt:lpstr>
      <vt:lpstr>Gain Bandwidth Product</vt:lpstr>
      <vt:lpstr>Unity Gain Stability</vt:lpstr>
      <vt:lpstr>Op Amp Selection</vt:lpstr>
      <vt:lpstr>Final Selection</vt:lpstr>
      <vt:lpstr>FINAL CIRCUIT </vt:lpstr>
      <vt:lpstr>Considerations for Next Semester</vt:lpstr>
      <vt:lpstr>Aknowedgements </vt:lpstr>
    </vt:vector>
  </TitlesOfParts>
  <Company>Binghamton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Design Project #32 Mems Microphone</dc:title>
  <dc:creator>Watson School</dc:creator>
  <cp:lastModifiedBy>Watson School</cp:lastModifiedBy>
  <cp:revision>125</cp:revision>
  <dcterms:created xsi:type="dcterms:W3CDTF">2009-10-18T14:45:29Z</dcterms:created>
  <dcterms:modified xsi:type="dcterms:W3CDTF">2009-12-11T02:58:04Z</dcterms:modified>
</cp:coreProperties>
</file>