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FD776F-69BC-4420-BA41-CC7F608A8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83279EA-F490-470D-9CC7-4CC65757B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315DEF-1E0E-4F46-B223-02CB6D22C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BE60-B201-4598-AF86-9D4368E4D6F7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C7871B-6976-41CD-9405-78C16B4FA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6C3888-88F9-4990-AB60-B87E0E0D2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470A6-7559-4F6B-9D81-3A2D45E4D7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832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F0DEC5-F2D8-47E2-94A5-9619091C6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446EE33-20C5-42A6-BF53-91D3CF297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5C4EE7-CE79-4CAC-B2C2-07DB4AA0A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BE60-B201-4598-AF86-9D4368E4D6F7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B10F46-7A6D-4485-8410-5F2BE7974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0A6103-6A8F-4A25-97C8-90BF2F883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470A6-7559-4F6B-9D81-3A2D45E4D7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603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FF586F9-330B-4CB9-8889-CF0613E33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F1C3CA7-4D50-4260-B39E-5FC7B2CC4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B926C2-2CF4-436C-B859-7FAF5DDDC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BE60-B201-4598-AF86-9D4368E4D6F7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2E0797-B443-4FD0-BF36-2B418BEFF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E0A7F6-0B49-4C66-A6F2-41D329DD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470A6-7559-4F6B-9D81-3A2D45E4D7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349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8FDB2B-69AA-4D2C-8DA3-2392F4611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BE418C-4BA6-47DA-A90C-ACAE1928C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020081-ADF2-4E79-B09F-A0E24822C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BE60-B201-4598-AF86-9D4368E4D6F7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DDC62C-109B-442B-9477-748C99495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6CDB63-AFDF-4779-8EAE-805404614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470A6-7559-4F6B-9D81-3A2D45E4D7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932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36B9C8-A750-4636-B28F-CAAFFA528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C58090C-944F-4CB2-B81E-3CC09A727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A902B1-3531-4D9C-9EFB-B95DF31DF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BE60-B201-4598-AF86-9D4368E4D6F7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40E3D6-1E8D-4E36-8714-376404D43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9EF1D6-9B69-4398-AC76-B775E859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470A6-7559-4F6B-9D81-3A2D45E4D7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0054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B564C1-D574-4232-9B54-E03A46905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6036DB-830C-4C61-8975-9B8E029CAD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75FB365-9732-43BD-9F65-8A6FC0E34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4A3465F-B010-40FB-A02E-C3C46CC04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BE60-B201-4598-AF86-9D4368E4D6F7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2EB1E4C-C1C6-41F1-BC6B-A2C2BDAF1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F24A77B-188D-4E63-AEEC-258131748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470A6-7559-4F6B-9D81-3A2D45E4D7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4973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4284D6-B2C4-46C4-A225-B5C862C35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18D9FB8-F7C1-4FF8-9859-E69BB8208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EAB66A8-45C0-4D3A-8A42-5F3818483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F546A07-ABAC-4887-8F5E-D900718A12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AF313A5-734D-4935-83A7-D32213BFED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57BD88D-444E-4978-BFA3-799C4DB2E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BE60-B201-4598-AF86-9D4368E4D6F7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47260C8-3F5D-4F65-96B1-C0B3D6C6A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D8F10CC-7CFB-4CFE-95D6-A6D03B44E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470A6-7559-4F6B-9D81-3A2D45E4D7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823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6D866F-86ED-4494-8497-4695A6478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71A7BA8-60F4-43BA-8FE1-A7E384065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BE60-B201-4598-AF86-9D4368E4D6F7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9A9DB99-CF05-4002-8328-7435071CD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8668AC6-26D1-423B-81D4-F8415B28A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470A6-7559-4F6B-9D81-3A2D45E4D7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6899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3F5A428-01F5-4E3A-A3F0-25A901138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BE60-B201-4598-AF86-9D4368E4D6F7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1C81838-CF29-413C-9D5E-EFB25D4AB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65E9CD9-79B2-43C8-8320-3CB34C9C6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470A6-7559-4F6B-9D81-3A2D45E4D7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5055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3FC768-9F2D-48BE-B9D7-DC191245F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2D309C-55D3-4503-8D4A-6BF1D90DD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1FB011D-1754-4899-98DC-1B5FDD61C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B8A3262-3FA3-4151-BB01-06CCEA17A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BE60-B201-4598-AF86-9D4368E4D6F7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11B6AD3-A72A-44DE-B29D-A8824ED9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B1BAE21-D732-4330-A542-E76C7B6DA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470A6-7559-4F6B-9D81-3A2D45E4D7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8755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142EC3-3DA7-469A-B831-9FD920690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746551A-4502-4E06-B954-95307487FC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07165EB-ED89-4B42-8166-8843EEE76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E84A890-13F1-42F8-BE67-AD7B74519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BE60-B201-4598-AF86-9D4368E4D6F7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819E0B1-4E73-4A56-90B3-B0FE720B0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16BA2DA-A6B6-4755-8CEA-9D8839581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470A6-7559-4F6B-9D81-3A2D45E4D7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43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6289F58-B477-462C-9FEA-0185E8C36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95CF9B7-2DCC-4737-BBC1-57926AB22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4DCC9C-27C0-4860-AC52-EC121EB10E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7BE60-B201-4598-AF86-9D4368E4D6F7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AA93A1-5127-4F87-93AA-B6FDB39DC0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E9908D-EB48-49B7-B661-AC933F298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470A6-7559-4F6B-9D81-3A2D45E4D7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5681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BE116B-0B1E-4B71-9116-BAE180A093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DE477A3-011F-4EE3-8A1A-53908461B1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工科</a:t>
            </a:r>
            <a:r>
              <a:rPr lang="en-US" altLang="zh-TW" dirty="0"/>
              <a:t>111 </a:t>
            </a:r>
            <a:r>
              <a:rPr lang="zh-TW" altLang="en-US" dirty="0"/>
              <a:t>徐梓修</a:t>
            </a:r>
          </a:p>
        </p:txBody>
      </p:sp>
    </p:spTree>
    <p:extLst>
      <p:ext uri="{BB962C8B-B14F-4D97-AF65-F5344CB8AC3E}">
        <p14:creationId xmlns:p14="http://schemas.microsoft.com/office/powerpoint/2010/main" val="4212092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030B3F-DE60-4E9F-8D2E-FA25DFB2D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TB2</a:t>
            </a:r>
            <a:r>
              <a:rPr lang="zh-TW" altLang="en-US" dirty="0"/>
              <a:t>模擬結果</a:t>
            </a:r>
            <a:r>
              <a:rPr lang="en-US" altLang="zh-TW" dirty="0"/>
              <a:t>(</a:t>
            </a:r>
            <a:r>
              <a:rPr lang="zh-TW" altLang="en-US" dirty="0"/>
              <a:t>利用</a:t>
            </a:r>
            <a:r>
              <a:rPr lang="en-US" altLang="zh-TW" dirty="0" err="1"/>
              <a:t>nc</a:t>
            </a:r>
            <a:r>
              <a:rPr lang="en-US" altLang="zh-TW" dirty="0"/>
              <a:t> </a:t>
            </a:r>
            <a:r>
              <a:rPr lang="en-US" altLang="zh-TW" dirty="0" err="1"/>
              <a:t>verilog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C47FB95-5065-4CE3-ADF0-04668F0D39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322"/>
          <a:stretch/>
        </p:blipFill>
        <p:spPr>
          <a:xfrm>
            <a:off x="958638" y="1690688"/>
            <a:ext cx="4075002" cy="435133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AB6E2DB-CC90-426C-8E2E-2F39B8C17464}"/>
              </a:ext>
            </a:extLst>
          </p:cNvPr>
          <p:cNvSpPr txBox="1"/>
          <p:nvPr/>
        </p:nvSpPr>
        <p:spPr>
          <a:xfrm>
            <a:off x="5690586" y="3312359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Time : 741,699 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1071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A1A543-C676-4CA6-A477-C59A77062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模擬結果</a:t>
            </a:r>
            <a:r>
              <a:rPr lang="en-US" altLang="zh-TW" dirty="0"/>
              <a:t>(</a:t>
            </a:r>
            <a:r>
              <a:rPr lang="zh-TW" altLang="en-US" dirty="0"/>
              <a:t>合成電路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CE670E1-78C0-4D6F-803D-560E6C77B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856" t="10070" r="25059" b="16074"/>
          <a:stretch/>
        </p:blipFill>
        <p:spPr>
          <a:xfrm>
            <a:off x="838200" y="1495379"/>
            <a:ext cx="5980950" cy="5167312"/>
          </a:xfrm>
        </p:spPr>
      </p:pic>
    </p:spTree>
    <p:extLst>
      <p:ext uri="{BB962C8B-B14F-4D97-AF65-F5344CB8AC3E}">
        <p14:creationId xmlns:p14="http://schemas.microsoft.com/office/powerpoint/2010/main" val="3309250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D0C825-B846-4D65-A638-5B419E8ED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演算法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95704F-D972-418E-B265-E759841B3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2400" dirty="0"/>
              <a:t>   由</a:t>
            </a:r>
            <a:r>
              <a:rPr lang="en-US" altLang="zh-TW" sz="2400" dirty="0" err="1">
                <a:solidFill>
                  <a:schemeClr val="accent1"/>
                </a:solidFill>
              </a:rPr>
              <a:t>sti_addr</a:t>
            </a:r>
            <a:r>
              <a:rPr lang="zh-TW" altLang="en-US" sz="2400" dirty="0"/>
              <a:t>給予位址從</a:t>
            </a:r>
            <a:r>
              <a:rPr lang="en-US" altLang="zh-TW" sz="2400" dirty="0" err="1"/>
              <a:t>sti_ROM</a:t>
            </a:r>
            <a:r>
              <a:rPr lang="zh-TW" altLang="en-US" sz="2400" dirty="0"/>
              <a:t>輸入資料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   宣告一暫存器</a:t>
            </a:r>
            <a:r>
              <a:rPr lang="en-US" altLang="zh-TW" sz="2400" dirty="0">
                <a:solidFill>
                  <a:schemeClr val="accent1"/>
                </a:solidFill>
              </a:rPr>
              <a:t>count</a:t>
            </a:r>
            <a:r>
              <a:rPr lang="zh-TW" altLang="en-US" sz="2400" dirty="0"/>
              <a:t>以決定從</a:t>
            </a:r>
            <a:r>
              <a:rPr lang="en-US" altLang="zh-TW" sz="2400" dirty="0" err="1">
                <a:solidFill>
                  <a:schemeClr val="accent1"/>
                </a:solidFill>
              </a:rPr>
              <a:t>sti_di</a:t>
            </a:r>
            <a:r>
              <a:rPr lang="zh-TW" altLang="en-US" sz="2400" dirty="0"/>
              <a:t>的第幾個</a:t>
            </a:r>
            <a:r>
              <a:rPr lang="en-US" altLang="zh-TW" sz="2400" dirty="0"/>
              <a:t>bit</a:t>
            </a:r>
            <a:r>
              <a:rPr lang="zh-TW" altLang="en-US" sz="2400" dirty="0"/>
              <a:t>讀取資料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   一旦偵測到</a:t>
            </a:r>
            <a:r>
              <a:rPr lang="en-US" altLang="zh-TW" sz="2400" dirty="0" err="1">
                <a:solidFill>
                  <a:schemeClr val="accent1"/>
                </a:solidFill>
              </a:rPr>
              <a:t>sti_di</a:t>
            </a:r>
            <a:r>
              <a:rPr lang="en-US" altLang="zh-TW" sz="2400" dirty="0">
                <a:solidFill>
                  <a:schemeClr val="accent1"/>
                </a:solidFill>
              </a:rPr>
              <a:t>[count]</a:t>
            </a:r>
            <a:r>
              <a:rPr lang="zh-TW" altLang="en-US" sz="2400" dirty="0"/>
              <a:t>的值為</a:t>
            </a:r>
            <a:r>
              <a:rPr lang="en-US" altLang="zh-TW" sz="2400" dirty="0"/>
              <a:t>1</a:t>
            </a:r>
          </a:p>
          <a:p>
            <a:pPr marL="0" indent="0">
              <a:buNone/>
            </a:pPr>
            <a:r>
              <a:rPr lang="zh-TW" altLang="en-US" sz="2400" dirty="0"/>
              <a:t>   立即啟動</a:t>
            </a:r>
            <a:r>
              <a:rPr lang="en-US" altLang="zh-TW" sz="2400" dirty="0"/>
              <a:t>distance transform</a:t>
            </a:r>
            <a:r>
              <a:rPr lang="zh-TW" altLang="en-US" sz="2400" dirty="0"/>
              <a:t>運算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   並且在運算完之後立即輸出給</a:t>
            </a:r>
            <a:r>
              <a:rPr lang="en-US" altLang="zh-TW" sz="2400" dirty="0" err="1"/>
              <a:t>res_ROM</a:t>
            </a:r>
            <a:r>
              <a:rPr lang="en-US" altLang="zh-TW" sz="2400" dirty="0"/>
              <a:t>(</a:t>
            </a:r>
            <a:r>
              <a:rPr lang="zh-TW" altLang="en-US" sz="2400" dirty="0"/>
              <a:t>即將</a:t>
            </a:r>
            <a:r>
              <a:rPr lang="en-US" altLang="zh-TW" sz="2400" dirty="0" err="1">
                <a:solidFill>
                  <a:schemeClr val="accent1"/>
                </a:solidFill>
              </a:rPr>
              <a:t>res_wr</a:t>
            </a:r>
            <a:r>
              <a:rPr lang="zh-TW" altLang="en-US" sz="2400" dirty="0"/>
              <a:t>拉起</a:t>
            </a:r>
            <a:r>
              <a:rPr lang="en-US" altLang="zh-TW" sz="2400" dirty="0"/>
              <a:t>)</a:t>
            </a:r>
          </a:p>
          <a:p>
            <a:pPr marL="0" indent="0">
              <a:buNone/>
            </a:pPr>
            <a:r>
              <a:rPr lang="zh-TW" altLang="en-US" sz="2400" dirty="0"/>
              <a:t>   再回到</a:t>
            </a:r>
            <a:r>
              <a:rPr lang="en-US" altLang="zh-TW" sz="2400" dirty="0">
                <a:solidFill>
                  <a:srgbClr val="FF0000"/>
                </a:solidFill>
              </a:rPr>
              <a:t>forward</a:t>
            </a:r>
            <a:r>
              <a:rPr lang="zh-TW" altLang="en-US" sz="2400" dirty="0"/>
              <a:t>繼續判斷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   由左上至右下做完</a:t>
            </a:r>
            <a:r>
              <a:rPr lang="en-US" altLang="zh-TW" sz="2400" dirty="0">
                <a:solidFill>
                  <a:srgbClr val="FF0000"/>
                </a:solidFill>
              </a:rPr>
              <a:t>forward</a:t>
            </a:r>
            <a:r>
              <a:rPr lang="zh-TW" altLang="en-US" sz="2400" dirty="0"/>
              <a:t>運算後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   緊接著從右下至左上進行</a:t>
            </a:r>
            <a:r>
              <a:rPr lang="en-US" altLang="zh-TW" sz="2400" dirty="0">
                <a:solidFill>
                  <a:srgbClr val="FF0000"/>
                </a:solidFill>
              </a:rPr>
              <a:t>backward</a:t>
            </a:r>
            <a:r>
              <a:rPr lang="zh-TW" altLang="en-US" sz="2400" dirty="0"/>
              <a:t>運算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   直到</a:t>
            </a:r>
            <a:r>
              <a:rPr lang="en-US" altLang="zh-TW" sz="2400" dirty="0">
                <a:solidFill>
                  <a:srgbClr val="FF0000"/>
                </a:solidFill>
              </a:rPr>
              <a:t>backward</a:t>
            </a:r>
            <a:r>
              <a:rPr lang="zh-TW" altLang="en-US" sz="2400" dirty="0"/>
              <a:t>運算將最後一個值</a:t>
            </a:r>
            <a:r>
              <a:rPr lang="en-US" altLang="zh-TW" sz="2400" dirty="0"/>
              <a:t>(</a:t>
            </a:r>
            <a:r>
              <a:rPr lang="en-US" altLang="zh-TW" sz="2400" dirty="0" err="1">
                <a:solidFill>
                  <a:schemeClr val="accent1"/>
                </a:solidFill>
              </a:rPr>
              <a:t>res_addr</a:t>
            </a:r>
            <a:r>
              <a:rPr lang="zh-TW" altLang="en-US" sz="2400" dirty="0"/>
              <a:t>為</a:t>
            </a:r>
            <a:r>
              <a:rPr lang="en-US" altLang="zh-TW" sz="2400" dirty="0"/>
              <a:t>16384)</a:t>
            </a:r>
            <a:r>
              <a:rPr lang="zh-TW" altLang="en-US" sz="2400" dirty="0"/>
              <a:t>時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   將</a:t>
            </a:r>
            <a:r>
              <a:rPr lang="en-US" altLang="zh-TW" sz="2400" dirty="0">
                <a:solidFill>
                  <a:schemeClr val="accent1"/>
                </a:solidFill>
              </a:rPr>
              <a:t>done</a:t>
            </a:r>
            <a:r>
              <a:rPr lang="zh-TW" altLang="en-US" sz="2400" dirty="0"/>
              <a:t>拉起以表示所有運算結束。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4258070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F4E955-E1FC-4721-9147-F14A16B9A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狀態機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BA40B7-F431-4DB3-95BF-863DD4D2E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52" y="1610974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sz="2400" b="1" dirty="0"/>
              <a:t>一共設成</a:t>
            </a:r>
            <a:r>
              <a:rPr lang="en-US" altLang="zh-TW" sz="2400" b="1" dirty="0"/>
              <a:t>13</a:t>
            </a:r>
            <a:r>
              <a:rPr lang="zh-TW" altLang="en-US" sz="2400" b="1" dirty="0"/>
              <a:t>個狀態：</a:t>
            </a:r>
            <a:endParaRPr lang="en-US" altLang="zh-TW" sz="2400" b="1" dirty="0"/>
          </a:p>
          <a:p>
            <a:r>
              <a:rPr lang="en-US" altLang="zh-TW" sz="2400" dirty="0"/>
              <a:t>1.</a:t>
            </a:r>
            <a:r>
              <a:rPr lang="en-US" altLang="zh-TW" sz="2400" dirty="0">
                <a:solidFill>
                  <a:srgbClr val="FF0000"/>
                </a:solidFill>
              </a:rPr>
              <a:t>idle</a:t>
            </a:r>
            <a:r>
              <a:rPr lang="en-US" altLang="zh-TW" sz="2400" dirty="0"/>
              <a:t>(</a:t>
            </a:r>
            <a:r>
              <a:rPr lang="zh-TW" altLang="en-US" sz="2400" dirty="0"/>
              <a:t>閒置狀態</a:t>
            </a:r>
            <a:r>
              <a:rPr lang="en-US" altLang="zh-TW" sz="2400" dirty="0"/>
              <a:t>)</a:t>
            </a:r>
            <a:r>
              <a:rPr lang="zh-TW" altLang="en-US" sz="2400" dirty="0"/>
              <a:t> </a:t>
            </a:r>
            <a:r>
              <a:rPr lang="en-US" altLang="zh-TW" sz="2400" dirty="0"/>
              <a:t>7.</a:t>
            </a:r>
            <a:r>
              <a:rPr lang="en-US" altLang="zh-TW" sz="2400" dirty="0">
                <a:solidFill>
                  <a:srgbClr val="FF0000"/>
                </a:solidFill>
              </a:rPr>
              <a:t>backward</a:t>
            </a:r>
          </a:p>
          <a:p>
            <a:pPr marL="0" indent="0">
              <a:buNone/>
            </a:pPr>
            <a:r>
              <a:rPr lang="en-US" altLang="zh-TW" sz="2400" dirty="0"/>
              <a:t>   2.</a:t>
            </a:r>
            <a:r>
              <a:rPr lang="en-US" altLang="zh-TW" sz="2400" dirty="0">
                <a:solidFill>
                  <a:srgbClr val="FF0000"/>
                </a:solidFill>
              </a:rPr>
              <a:t>forward</a:t>
            </a:r>
            <a:r>
              <a:rPr lang="en-US" altLang="zh-TW" sz="2400" dirty="0"/>
              <a:t>              8.</a:t>
            </a:r>
            <a:r>
              <a:rPr lang="en-US" altLang="zh-TW" sz="2400" dirty="0">
                <a:solidFill>
                  <a:srgbClr val="FF0000"/>
                </a:solidFill>
              </a:rPr>
              <a:t>SE</a:t>
            </a:r>
            <a:r>
              <a:rPr lang="en-US" altLang="zh-TW" sz="2400" dirty="0"/>
              <a:t> </a:t>
            </a:r>
          </a:p>
          <a:p>
            <a:pPr marL="0" indent="0">
              <a:buNone/>
            </a:pPr>
            <a:r>
              <a:rPr lang="en-US" altLang="zh-TW" sz="2400" dirty="0"/>
              <a:t>   3.</a:t>
            </a:r>
            <a:r>
              <a:rPr lang="en-US" altLang="zh-TW" sz="2400" dirty="0">
                <a:solidFill>
                  <a:srgbClr val="FF0000"/>
                </a:solidFill>
              </a:rPr>
              <a:t>NW</a:t>
            </a:r>
            <a:r>
              <a:rPr lang="en-US" altLang="zh-TW" sz="2400" dirty="0"/>
              <a:t>                     9.</a:t>
            </a:r>
            <a:r>
              <a:rPr lang="en-US" altLang="zh-TW" sz="2400" dirty="0">
                <a:solidFill>
                  <a:srgbClr val="FF0000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zh-TW" sz="2400" dirty="0"/>
              <a:t>   4.</a:t>
            </a:r>
            <a:r>
              <a:rPr lang="en-US" altLang="zh-TW" sz="2400" dirty="0">
                <a:solidFill>
                  <a:srgbClr val="FF0000"/>
                </a:solidFill>
              </a:rPr>
              <a:t>N</a:t>
            </a:r>
            <a:r>
              <a:rPr lang="en-US" altLang="zh-TW" sz="2400" dirty="0"/>
              <a:t>                         10.</a:t>
            </a:r>
            <a:r>
              <a:rPr lang="en-US" altLang="zh-TW" sz="2400" dirty="0">
                <a:solidFill>
                  <a:srgbClr val="FF0000"/>
                </a:solidFill>
              </a:rPr>
              <a:t>SW</a:t>
            </a:r>
            <a:r>
              <a:rPr lang="en-US" altLang="zh-TW" sz="2400" dirty="0"/>
              <a:t> </a:t>
            </a:r>
          </a:p>
          <a:p>
            <a:pPr marL="0" indent="0">
              <a:buNone/>
            </a:pPr>
            <a:r>
              <a:rPr lang="en-US" altLang="zh-TW" sz="2400" dirty="0"/>
              <a:t>   5.</a:t>
            </a:r>
            <a:r>
              <a:rPr lang="en-US" altLang="zh-TW" sz="2400" dirty="0">
                <a:solidFill>
                  <a:srgbClr val="FF0000"/>
                </a:solidFill>
              </a:rPr>
              <a:t>NE</a:t>
            </a:r>
            <a:r>
              <a:rPr lang="en-US" altLang="zh-TW" sz="2400" dirty="0"/>
              <a:t>                       11.</a:t>
            </a:r>
            <a:r>
              <a:rPr lang="en-US" altLang="zh-TW" sz="2400" dirty="0">
                <a:solidFill>
                  <a:srgbClr val="FF0000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zh-TW" sz="2400" dirty="0"/>
              <a:t>   6.</a:t>
            </a:r>
            <a:r>
              <a:rPr lang="en-US" altLang="zh-TW" sz="2400" dirty="0">
                <a:solidFill>
                  <a:srgbClr val="FF0000"/>
                </a:solidFill>
              </a:rPr>
              <a:t>W</a:t>
            </a:r>
            <a:r>
              <a:rPr lang="en-US" altLang="zh-TW" sz="2400" dirty="0"/>
              <a:t>                        12.</a:t>
            </a:r>
            <a:r>
              <a:rPr lang="en-US" altLang="zh-TW" sz="2400" dirty="0">
                <a:solidFill>
                  <a:srgbClr val="FF0000"/>
                </a:solidFill>
              </a:rPr>
              <a:t>write</a:t>
            </a:r>
            <a:r>
              <a:rPr lang="en-US" altLang="zh-TW" sz="2400" dirty="0"/>
              <a:t> </a:t>
            </a:r>
          </a:p>
          <a:p>
            <a:pPr marL="0" indent="0">
              <a:buNone/>
            </a:pPr>
            <a:r>
              <a:rPr lang="en-US" altLang="zh-TW" sz="2400" dirty="0"/>
              <a:t>                                  13.</a:t>
            </a:r>
            <a:r>
              <a:rPr lang="en-US" altLang="zh-TW" sz="2400" dirty="0">
                <a:solidFill>
                  <a:srgbClr val="FF0000"/>
                </a:solidFill>
              </a:rPr>
              <a:t>finish</a:t>
            </a:r>
            <a:r>
              <a:rPr lang="en-US" altLang="zh-TW" sz="2400" dirty="0"/>
              <a:t>(</a:t>
            </a:r>
            <a:r>
              <a:rPr lang="zh-TW" altLang="en-US" sz="2400" dirty="0"/>
              <a:t>所有運算結束</a:t>
            </a:r>
            <a:r>
              <a:rPr lang="en-US" altLang="zh-TW" sz="2400" dirty="0"/>
              <a:t>) </a:t>
            </a: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EA153564-130D-423C-8467-280C65576F76}"/>
              </a:ext>
            </a:extLst>
          </p:cNvPr>
          <p:cNvSpPr/>
          <p:nvPr/>
        </p:nvSpPr>
        <p:spPr>
          <a:xfrm>
            <a:off x="7581532" y="273322"/>
            <a:ext cx="763479" cy="46309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idle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1C9E7742-8F03-46DD-A1A5-C2119C6546F9}"/>
              </a:ext>
            </a:extLst>
          </p:cNvPr>
          <p:cNvSpPr/>
          <p:nvPr/>
        </p:nvSpPr>
        <p:spPr>
          <a:xfrm>
            <a:off x="7284864" y="1291058"/>
            <a:ext cx="1356803" cy="46309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forward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DD500AB3-3950-494C-8C75-8F1054CC5DD1}"/>
              </a:ext>
            </a:extLst>
          </p:cNvPr>
          <p:cNvSpPr/>
          <p:nvPr/>
        </p:nvSpPr>
        <p:spPr>
          <a:xfrm>
            <a:off x="7581532" y="2277413"/>
            <a:ext cx="834503" cy="46309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NW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F8F010B6-118C-4CE5-84BA-B012C7F57CFB}"/>
              </a:ext>
            </a:extLst>
          </p:cNvPr>
          <p:cNvSpPr/>
          <p:nvPr/>
        </p:nvSpPr>
        <p:spPr>
          <a:xfrm>
            <a:off x="7599282" y="3224213"/>
            <a:ext cx="834503" cy="46309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1FA8248-F9EB-4642-BD58-BB7832ECB319}"/>
              </a:ext>
            </a:extLst>
          </p:cNvPr>
          <p:cNvSpPr/>
          <p:nvPr/>
        </p:nvSpPr>
        <p:spPr>
          <a:xfrm>
            <a:off x="7642191" y="4198374"/>
            <a:ext cx="834503" cy="46309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NE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4228D444-2A27-4522-A435-2FAF77C93EAC}"/>
              </a:ext>
            </a:extLst>
          </p:cNvPr>
          <p:cNvSpPr/>
          <p:nvPr/>
        </p:nvSpPr>
        <p:spPr>
          <a:xfrm>
            <a:off x="7642191" y="5143368"/>
            <a:ext cx="834503" cy="46309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W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35221772-3363-47F7-A1EB-2E4AB09E36B1}"/>
              </a:ext>
            </a:extLst>
          </p:cNvPr>
          <p:cNvSpPr/>
          <p:nvPr/>
        </p:nvSpPr>
        <p:spPr>
          <a:xfrm>
            <a:off x="9967772" y="2277413"/>
            <a:ext cx="834503" cy="46309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SE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A17FF04E-E479-4696-A351-77CF61838F78}"/>
              </a:ext>
            </a:extLst>
          </p:cNvPr>
          <p:cNvSpPr/>
          <p:nvPr/>
        </p:nvSpPr>
        <p:spPr>
          <a:xfrm>
            <a:off x="9607118" y="1290542"/>
            <a:ext cx="1555812" cy="46309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backward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37C43D97-E58B-4DB5-BBF6-F3A2FC022F2A}"/>
              </a:ext>
            </a:extLst>
          </p:cNvPr>
          <p:cNvSpPr/>
          <p:nvPr/>
        </p:nvSpPr>
        <p:spPr>
          <a:xfrm>
            <a:off x="9967772" y="3197453"/>
            <a:ext cx="834503" cy="46309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1074C301-EA37-40C6-9675-F018A64CB528}"/>
              </a:ext>
            </a:extLst>
          </p:cNvPr>
          <p:cNvSpPr/>
          <p:nvPr/>
        </p:nvSpPr>
        <p:spPr>
          <a:xfrm>
            <a:off x="9967771" y="4151855"/>
            <a:ext cx="834503" cy="46309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SW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AFCDE1F-720A-4277-946F-5FC0F2DF887F}"/>
              </a:ext>
            </a:extLst>
          </p:cNvPr>
          <p:cNvSpPr/>
          <p:nvPr/>
        </p:nvSpPr>
        <p:spPr>
          <a:xfrm>
            <a:off x="9967771" y="5098995"/>
            <a:ext cx="834503" cy="46309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81556DB9-DD8B-40A9-BFAF-6C3120AC650D}"/>
              </a:ext>
            </a:extLst>
          </p:cNvPr>
          <p:cNvSpPr/>
          <p:nvPr/>
        </p:nvSpPr>
        <p:spPr>
          <a:xfrm>
            <a:off x="9893974" y="6161869"/>
            <a:ext cx="982095" cy="46309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write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23166CC1-8B5B-4E12-8214-747D36D05305}"/>
              </a:ext>
            </a:extLst>
          </p:cNvPr>
          <p:cNvSpPr/>
          <p:nvPr/>
        </p:nvSpPr>
        <p:spPr>
          <a:xfrm>
            <a:off x="7642191" y="6288705"/>
            <a:ext cx="982095" cy="463094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finish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0CDB69C-0800-4B68-A28C-F4A939CCB043}"/>
              </a:ext>
            </a:extLst>
          </p:cNvPr>
          <p:cNvSpPr txBox="1"/>
          <p:nvPr/>
        </p:nvSpPr>
        <p:spPr>
          <a:xfrm>
            <a:off x="7264415" y="847096"/>
            <a:ext cx="734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accent1"/>
                </a:solidFill>
              </a:rPr>
              <a:t>reset</a:t>
            </a:r>
            <a:r>
              <a:rPr lang="zh-TW" altLang="en-US" sz="1400" dirty="0">
                <a:solidFill>
                  <a:schemeClr val="accent1"/>
                </a:solidFill>
              </a:rPr>
              <a:t>完</a:t>
            </a: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EDC125D5-0216-4F21-A59E-7BF787E0BAB4}"/>
              </a:ext>
            </a:extLst>
          </p:cNvPr>
          <p:cNvCxnSpPr>
            <a:cxnSpLocks/>
          </p:cNvCxnSpPr>
          <p:nvPr/>
        </p:nvCxnSpPr>
        <p:spPr>
          <a:xfrm>
            <a:off x="7963266" y="846781"/>
            <a:ext cx="0" cy="3622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962749A3-4E72-469A-91B8-7B1E7D49577F}"/>
              </a:ext>
            </a:extLst>
          </p:cNvPr>
          <p:cNvCxnSpPr>
            <a:cxnSpLocks/>
          </p:cNvCxnSpPr>
          <p:nvPr/>
        </p:nvCxnSpPr>
        <p:spPr>
          <a:xfrm>
            <a:off x="7989903" y="1868142"/>
            <a:ext cx="0" cy="3622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EBF336A-B9DD-4E68-8A26-676960242B06}"/>
              </a:ext>
            </a:extLst>
          </p:cNvPr>
          <p:cNvSpPr txBox="1"/>
          <p:nvPr/>
        </p:nvSpPr>
        <p:spPr>
          <a:xfrm>
            <a:off x="6642628" y="1846147"/>
            <a:ext cx="1368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chemeClr val="accent1"/>
                </a:solidFill>
              </a:rPr>
              <a:t>sti_di</a:t>
            </a:r>
            <a:r>
              <a:rPr lang="en-US" altLang="zh-TW" sz="1400" dirty="0">
                <a:solidFill>
                  <a:schemeClr val="accent1"/>
                </a:solidFill>
              </a:rPr>
              <a:t>[count] = 1</a:t>
            </a:r>
            <a:endParaRPr lang="zh-TW" altLang="en-US" sz="1400" dirty="0">
              <a:solidFill>
                <a:schemeClr val="accent1"/>
              </a:solidFill>
            </a:endParaRP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39689BC3-647C-46B3-A76C-CFB5EE1BC151}"/>
              </a:ext>
            </a:extLst>
          </p:cNvPr>
          <p:cNvCxnSpPr>
            <a:cxnSpLocks/>
          </p:cNvCxnSpPr>
          <p:nvPr/>
        </p:nvCxnSpPr>
        <p:spPr>
          <a:xfrm>
            <a:off x="8016533" y="2808200"/>
            <a:ext cx="0" cy="3622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5023CD54-B0F7-4E37-9828-52CC1334E8AF}"/>
              </a:ext>
            </a:extLst>
          </p:cNvPr>
          <p:cNvCxnSpPr>
            <a:cxnSpLocks/>
          </p:cNvCxnSpPr>
          <p:nvPr/>
        </p:nvCxnSpPr>
        <p:spPr>
          <a:xfrm>
            <a:off x="8035768" y="3769747"/>
            <a:ext cx="0" cy="3622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89C87F6D-C1F0-47E4-8DB0-85A0DB30F55A}"/>
              </a:ext>
            </a:extLst>
          </p:cNvPr>
          <p:cNvCxnSpPr>
            <a:cxnSpLocks/>
          </p:cNvCxnSpPr>
          <p:nvPr/>
        </p:nvCxnSpPr>
        <p:spPr>
          <a:xfrm>
            <a:off x="8059442" y="4709645"/>
            <a:ext cx="0" cy="3622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2CDAA047-D8FA-408D-91FB-4921FC85D1B4}"/>
              </a:ext>
            </a:extLst>
          </p:cNvPr>
          <p:cNvCxnSpPr>
            <a:cxnSpLocks/>
          </p:cNvCxnSpPr>
          <p:nvPr/>
        </p:nvCxnSpPr>
        <p:spPr>
          <a:xfrm flipH="1" flipV="1">
            <a:off x="6232466" y="1566602"/>
            <a:ext cx="86947" cy="380831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E338F05C-33EF-4EC4-B3F0-10371A722BB7}"/>
              </a:ext>
            </a:extLst>
          </p:cNvPr>
          <p:cNvCxnSpPr>
            <a:cxnSpLocks/>
          </p:cNvCxnSpPr>
          <p:nvPr/>
        </p:nvCxnSpPr>
        <p:spPr>
          <a:xfrm flipV="1">
            <a:off x="6219726" y="1522606"/>
            <a:ext cx="970444" cy="2984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77A21F5E-838A-45DB-96A5-BB9023252A1F}"/>
              </a:ext>
            </a:extLst>
          </p:cNvPr>
          <p:cNvSpPr txBox="1"/>
          <p:nvPr/>
        </p:nvSpPr>
        <p:spPr>
          <a:xfrm>
            <a:off x="6118930" y="5357212"/>
            <a:ext cx="1707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chemeClr val="accent1"/>
                </a:solidFill>
              </a:rPr>
              <a:t>尚未運算完所有值</a:t>
            </a:r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ADD98CBE-F5C2-4F52-8279-00978385DDD8}"/>
              </a:ext>
            </a:extLst>
          </p:cNvPr>
          <p:cNvCxnSpPr/>
          <p:nvPr/>
        </p:nvCxnSpPr>
        <p:spPr>
          <a:xfrm flipV="1">
            <a:off x="8476694" y="1690688"/>
            <a:ext cx="1130424" cy="352050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2C87EF1D-330C-41E1-B65E-AE2533B1432D}"/>
              </a:ext>
            </a:extLst>
          </p:cNvPr>
          <p:cNvSpPr txBox="1"/>
          <p:nvPr/>
        </p:nvSpPr>
        <p:spPr>
          <a:xfrm>
            <a:off x="8961928" y="3382868"/>
            <a:ext cx="758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chemeClr val="accent1"/>
                </a:solidFill>
              </a:rPr>
              <a:t>運算完所有值</a:t>
            </a:r>
            <a:endParaRPr lang="zh-TW" altLang="en-US" sz="1400" dirty="0"/>
          </a:p>
        </p:txBody>
      </p: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CD53A4A5-2A07-4EBE-8765-C783CE2FB83F}"/>
              </a:ext>
            </a:extLst>
          </p:cNvPr>
          <p:cNvCxnSpPr/>
          <p:nvPr/>
        </p:nvCxnSpPr>
        <p:spPr>
          <a:xfrm>
            <a:off x="8771138" y="1456276"/>
            <a:ext cx="745724" cy="6581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C163C613-66C3-493B-B2EE-E9783A3C0263}"/>
              </a:ext>
            </a:extLst>
          </p:cNvPr>
          <p:cNvSpPr txBox="1"/>
          <p:nvPr/>
        </p:nvSpPr>
        <p:spPr>
          <a:xfrm rot="300234">
            <a:off x="8468426" y="1177305"/>
            <a:ext cx="1275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chemeClr val="accent1"/>
                </a:solidFill>
              </a:rPr>
              <a:t>運算完所有值</a:t>
            </a:r>
            <a:endParaRPr lang="zh-TW" altLang="en-US" sz="1400" dirty="0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208A7479-41FD-474F-BBC9-5B278A4A5C18}"/>
              </a:ext>
            </a:extLst>
          </p:cNvPr>
          <p:cNvCxnSpPr>
            <a:cxnSpLocks/>
          </p:cNvCxnSpPr>
          <p:nvPr/>
        </p:nvCxnSpPr>
        <p:spPr>
          <a:xfrm>
            <a:off x="10385021" y="1852073"/>
            <a:ext cx="0" cy="3622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565BE653-1500-48B3-8B5C-07B888C98123}"/>
              </a:ext>
            </a:extLst>
          </p:cNvPr>
          <p:cNvCxnSpPr>
            <a:cxnSpLocks/>
          </p:cNvCxnSpPr>
          <p:nvPr/>
        </p:nvCxnSpPr>
        <p:spPr>
          <a:xfrm>
            <a:off x="10393525" y="2808200"/>
            <a:ext cx="0" cy="3622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C39FBC18-622F-4F42-AABE-0C2EACE5C9FA}"/>
              </a:ext>
            </a:extLst>
          </p:cNvPr>
          <p:cNvCxnSpPr>
            <a:cxnSpLocks/>
          </p:cNvCxnSpPr>
          <p:nvPr/>
        </p:nvCxnSpPr>
        <p:spPr>
          <a:xfrm>
            <a:off x="10393525" y="3727050"/>
            <a:ext cx="0" cy="3622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F3DA483D-216E-44F8-86F5-A873A7015FDA}"/>
              </a:ext>
            </a:extLst>
          </p:cNvPr>
          <p:cNvCxnSpPr>
            <a:cxnSpLocks/>
          </p:cNvCxnSpPr>
          <p:nvPr/>
        </p:nvCxnSpPr>
        <p:spPr>
          <a:xfrm>
            <a:off x="10393525" y="4684703"/>
            <a:ext cx="0" cy="3622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668FB2ED-AA4E-4F2C-BBF6-5157A648B85E}"/>
              </a:ext>
            </a:extLst>
          </p:cNvPr>
          <p:cNvCxnSpPr>
            <a:cxnSpLocks/>
          </p:cNvCxnSpPr>
          <p:nvPr/>
        </p:nvCxnSpPr>
        <p:spPr>
          <a:xfrm>
            <a:off x="10393525" y="5697584"/>
            <a:ext cx="0" cy="3622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1003DCDD-CCBE-499E-854D-90FD79ED4505}"/>
              </a:ext>
            </a:extLst>
          </p:cNvPr>
          <p:cNvCxnSpPr>
            <a:cxnSpLocks/>
          </p:cNvCxnSpPr>
          <p:nvPr/>
        </p:nvCxnSpPr>
        <p:spPr>
          <a:xfrm flipH="1">
            <a:off x="8697712" y="6429457"/>
            <a:ext cx="1122836" cy="12683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F1FE9ED5-E0D9-4887-93CA-5048EEA45FF8}"/>
              </a:ext>
            </a:extLst>
          </p:cNvPr>
          <p:cNvSpPr txBox="1"/>
          <p:nvPr/>
        </p:nvSpPr>
        <p:spPr>
          <a:xfrm>
            <a:off x="10385021" y="1805402"/>
            <a:ext cx="1368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chemeClr val="accent1"/>
                </a:solidFill>
              </a:rPr>
              <a:t>sti_di</a:t>
            </a:r>
            <a:r>
              <a:rPr lang="en-US" altLang="zh-TW" sz="1400" dirty="0">
                <a:solidFill>
                  <a:schemeClr val="accent1"/>
                </a:solidFill>
              </a:rPr>
              <a:t>[count] = 1</a:t>
            </a:r>
            <a:endParaRPr lang="zh-TW" altLang="en-US" sz="1400" dirty="0">
              <a:solidFill>
                <a:schemeClr val="accent1"/>
              </a:solidFill>
            </a:endParaRPr>
          </a:p>
        </p:txBody>
      </p: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1531BA01-2167-4619-906C-AF3603B49A18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6319413" y="5374915"/>
            <a:ext cx="1322778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1D204B5B-E367-4D1D-B9ED-D64C7E9B82F9}"/>
              </a:ext>
            </a:extLst>
          </p:cNvPr>
          <p:cNvCxnSpPr>
            <a:stCxn id="16" idx="6"/>
          </p:cNvCxnSpPr>
          <p:nvPr/>
        </p:nvCxnSpPr>
        <p:spPr>
          <a:xfrm>
            <a:off x="10876069" y="6393416"/>
            <a:ext cx="131593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39838AC3-F175-4925-AEA0-04711C75984F}"/>
              </a:ext>
            </a:extLst>
          </p:cNvPr>
          <p:cNvCxnSpPr/>
          <p:nvPr/>
        </p:nvCxnSpPr>
        <p:spPr>
          <a:xfrm flipV="1">
            <a:off x="12092348" y="1522089"/>
            <a:ext cx="0" cy="487132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B6B63735-94B0-4B72-A450-D872E79D76A4}"/>
              </a:ext>
            </a:extLst>
          </p:cNvPr>
          <p:cNvCxnSpPr/>
          <p:nvPr/>
        </p:nvCxnSpPr>
        <p:spPr>
          <a:xfrm flipH="1">
            <a:off x="11238684" y="1522089"/>
            <a:ext cx="85366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BF785754-8C21-4F50-B8B8-F5C47BCB9F0E}"/>
              </a:ext>
            </a:extLst>
          </p:cNvPr>
          <p:cNvSpPr txBox="1"/>
          <p:nvPr/>
        </p:nvSpPr>
        <p:spPr>
          <a:xfrm>
            <a:off x="10524763" y="5939806"/>
            <a:ext cx="2018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chemeClr val="accent1"/>
                </a:solidFill>
              </a:rPr>
              <a:t>尚未運算完所有值</a:t>
            </a: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C592954A-67FE-4D12-9C6C-D76F9E8FE77E}"/>
              </a:ext>
            </a:extLst>
          </p:cNvPr>
          <p:cNvSpPr txBox="1"/>
          <p:nvPr/>
        </p:nvSpPr>
        <p:spPr>
          <a:xfrm rot="21233445">
            <a:off x="8660238" y="6150419"/>
            <a:ext cx="1297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chemeClr val="accent1"/>
                </a:solidFill>
              </a:rPr>
              <a:t>運算完所有值</a:t>
            </a:r>
            <a:endParaRPr lang="zh-TW" altLang="en-US" sz="1400" dirty="0"/>
          </a:p>
        </p:txBody>
      </p:sp>
      <p:cxnSp>
        <p:nvCxnSpPr>
          <p:cNvPr id="102" name="直線接點 101">
            <a:extLst>
              <a:ext uri="{FF2B5EF4-FFF2-40B4-BE49-F238E27FC236}">
                <a16:creationId xmlns:a16="http://schemas.microsoft.com/office/drawing/2014/main" id="{4039A9EA-8643-412E-AB55-A5BD347165A3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6980802" y="568171"/>
            <a:ext cx="502761" cy="79070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>
            <a:extLst>
              <a:ext uri="{FF2B5EF4-FFF2-40B4-BE49-F238E27FC236}">
                <a16:creationId xmlns:a16="http://schemas.microsoft.com/office/drawing/2014/main" id="{42FB17A6-5B39-4D2F-8BA6-9D5E1553A9B9}"/>
              </a:ext>
            </a:extLst>
          </p:cNvPr>
          <p:cNvCxnSpPr/>
          <p:nvPr/>
        </p:nvCxnSpPr>
        <p:spPr>
          <a:xfrm flipH="1">
            <a:off x="6642628" y="592697"/>
            <a:ext cx="345728" cy="26199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>
            <a:extLst>
              <a:ext uri="{FF2B5EF4-FFF2-40B4-BE49-F238E27FC236}">
                <a16:creationId xmlns:a16="http://schemas.microsoft.com/office/drawing/2014/main" id="{E5135D4B-4C3F-4DFC-837B-186EAC69B678}"/>
              </a:ext>
            </a:extLst>
          </p:cNvPr>
          <p:cNvCxnSpPr/>
          <p:nvPr/>
        </p:nvCxnSpPr>
        <p:spPr>
          <a:xfrm>
            <a:off x="6642628" y="880197"/>
            <a:ext cx="717056" cy="52769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1DC98751-C039-4CFD-B7FC-0C1A6252BC16}"/>
              </a:ext>
            </a:extLst>
          </p:cNvPr>
          <p:cNvSpPr txBox="1"/>
          <p:nvPr/>
        </p:nvSpPr>
        <p:spPr>
          <a:xfrm rot="19557949">
            <a:off x="6031058" y="470533"/>
            <a:ext cx="1368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chemeClr val="accent1"/>
                </a:solidFill>
              </a:rPr>
              <a:t>sti_di</a:t>
            </a:r>
            <a:r>
              <a:rPr lang="en-US" altLang="zh-TW" sz="1400" dirty="0">
                <a:solidFill>
                  <a:schemeClr val="accent1"/>
                </a:solidFill>
              </a:rPr>
              <a:t>[count] = 0</a:t>
            </a:r>
            <a:endParaRPr lang="zh-TW" altLang="en-US" sz="1400" dirty="0">
              <a:solidFill>
                <a:schemeClr val="accent1"/>
              </a:solidFill>
            </a:endParaRPr>
          </a:p>
        </p:txBody>
      </p: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BBD1ADC4-6211-4B2A-9EB7-76D9040A4730}"/>
              </a:ext>
            </a:extLst>
          </p:cNvPr>
          <p:cNvCxnSpPr>
            <a:cxnSpLocks/>
          </p:cNvCxnSpPr>
          <p:nvPr/>
        </p:nvCxnSpPr>
        <p:spPr>
          <a:xfrm flipH="1" flipV="1">
            <a:off x="9845571" y="704175"/>
            <a:ext cx="122201" cy="58636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接點 111">
            <a:extLst>
              <a:ext uri="{FF2B5EF4-FFF2-40B4-BE49-F238E27FC236}">
                <a16:creationId xmlns:a16="http://schemas.microsoft.com/office/drawing/2014/main" id="{1B2510E6-C3F8-4C2D-98E8-3504999AD7C3}"/>
              </a:ext>
            </a:extLst>
          </p:cNvPr>
          <p:cNvCxnSpPr/>
          <p:nvPr/>
        </p:nvCxnSpPr>
        <p:spPr>
          <a:xfrm>
            <a:off x="9845571" y="704626"/>
            <a:ext cx="956703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單箭頭接點 113">
            <a:extLst>
              <a:ext uri="{FF2B5EF4-FFF2-40B4-BE49-F238E27FC236}">
                <a16:creationId xmlns:a16="http://schemas.microsoft.com/office/drawing/2014/main" id="{7FEADC40-4E6E-4127-8237-D4F56D242A44}"/>
              </a:ext>
            </a:extLst>
          </p:cNvPr>
          <p:cNvCxnSpPr/>
          <p:nvPr/>
        </p:nvCxnSpPr>
        <p:spPr>
          <a:xfrm flipH="1">
            <a:off x="10724225" y="723694"/>
            <a:ext cx="78049" cy="56684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字方塊 115">
            <a:extLst>
              <a:ext uri="{FF2B5EF4-FFF2-40B4-BE49-F238E27FC236}">
                <a16:creationId xmlns:a16="http://schemas.microsoft.com/office/drawing/2014/main" id="{224A66D3-1C66-4B6E-9C7D-2849C180AD06}"/>
              </a:ext>
            </a:extLst>
          </p:cNvPr>
          <p:cNvSpPr txBox="1"/>
          <p:nvPr/>
        </p:nvSpPr>
        <p:spPr>
          <a:xfrm>
            <a:off x="9639439" y="397301"/>
            <a:ext cx="1368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chemeClr val="accent1"/>
                </a:solidFill>
              </a:rPr>
              <a:t>sti_di</a:t>
            </a:r>
            <a:r>
              <a:rPr lang="en-US" altLang="zh-TW" sz="1400" dirty="0">
                <a:solidFill>
                  <a:schemeClr val="accent1"/>
                </a:solidFill>
              </a:rPr>
              <a:t>[count] = 0</a:t>
            </a:r>
            <a:endParaRPr lang="zh-TW" alt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738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8A9B80-2B48-4086-823B-8EF571D3B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FORWARD</a:t>
            </a:r>
            <a:r>
              <a:rPr lang="zh-TW" altLang="en-US" dirty="0"/>
              <a:t>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2B600A-9D81-4296-BFD3-154361A15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922" y="1544808"/>
            <a:ext cx="7409154" cy="48021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/>
              <a:t>   狀態從</a:t>
            </a:r>
            <a:r>
              <a:rPr lang="en-US" altLang="zh-TW" sz="2400" dirty="0">
                <a:solidFill>
                  <a:srgbClr val="FF0000"/>
                </a:solidFill>
              </a:rPr>
              <a:t>idle</a:t>
            </a:r>
            <a:r>
              <a:rPr lang="zh-TW" altLang="en-US" sz="2400" dirty="0"/>
              <a:t>完即進入</a:t>
            </a:r>
            <a:r>
              <a:rPr lang="en-US" altLang="zh-TW" sz="2400" dirty="0">
                <a:solidFill>
                  <a:srgbClr val="FF0000"/>
                </a:solidFill>
              </a:rPr>
              <a:t>forward</a:t>
            </a:r>
          </a:p>
          <a:p>
            <a:pPr marL="0" indent="0">
              <a:buNone/>
            </a:pPr>
            <a:r>
              <a:rPr lang="en-US" altLang="zh-TW" sz="2400" dirty="0"/>
              <a:t>   </a:t>
            </a:r>
            <a:r>
              <a:rPr lang="en-US" altLang="zh-TW" sz="2400" dirty="0" err="1">
                <a:solidFill>
                  <a:schemeClr val="accent1"/>
                </a:solidFill>
              </a:rPr>
              <a:t>sti_addr</a:t>
            </a:r>
            <a:r>
              <a:rPr lang="zh-TW" altLang="en-US" sz="2400" dirty="0"/>
              <a:t>從</a:t>
            </a:r>
            <a:r>
              <a:rPr lang="en-US" altLang="zh-TW" sz="2400" dirty="0"/>
              <a:t>0 </a:t>
            </a:r>
            <a:r>
              <a:rPr lang="zh-TW" altLang="en-US" sz="2400" dirty="0"/>
              <a:t>開始數至</a:t>
            </a:r>
            <a:r>
              <a:rPr lang="en-US" altLang="zh-TW" sz="2400" dirty="0"/>
              <a:t>1023</a:t>
            </a:r>
            <a:r>
              <a:rPr lang="zh-TW" altLang="en-US" sz="2400" dirty="0"/>
              <a:t>，</a:t>
            </a:r>
            <a:r>
              <a:rPr lang="en-US" altLang="zh-TW" sz="2400" dirty="0">
                <a:solidFill>
                  <a:schemeClr val="accent1"/>
                </a:solidFill>
              </a:rPr>
              <a:t>count</a:t>
            </a:r>
            <a:r>
              <a:rPr lang="zh-TW" altLang="en-US" sz="2400" dirty="0"/>
              <a:t>則從</a:t>
            </a:r>
            <a:r>
              <a:rPr lang="en-US" altLang="zh-TW" sz="2400" dirty="0"/>
              <a:t>15</a:t>
            </a:r>
            <a:r>
              <a:rPr lang="zh-TW" altLang="en-US" sz="2400" dirty="0"/>
              <a:t>數到</a:t>
            </a:r>
            <a:r>
              <a:rPr lang="en-US" altLang="zh-TW" sz="2400" dirty="0"/>
              <a:t>0</a:t>
            </a:r>
          </a:p>
          <a:p>
            <a:pPr marL="0" indent="0">
              <a:buNone/>
            </a:pPr>
            <a:r>
              <a:rPr lang="en-US" altLang="zh-TW" sz="2400" dirty="0"/>
              <a:t>   </a:t>
            </a:r>
            <a:r>
              <a:rPr lang="zh-TW" altLang="en-US" sz="2400" dirty="0"/>
              <a:t>如果</a:t>
            </a:r>
            <a:r>
              <a:rPr lang="en-US" altLang="zh-TW" sz="2400" dirty="0" err="1">
                <a:solidFill>
                  <a:schemeClr val="accent1"/>
                </a:solidFill>
              </a:rPr>
              <a:t>sti_di</a:t>
            </a:r>
            <a:r>
              <a:rPr lang="en-US" altLang="zh-TW" sz="2400" dirty="0">
                <a:solidFill>
                  <a:schemeClr val="accent1"/>
                </a:solidFill>
              </a:rPr>
              <a:t>[count]</a:t>
            </a:r>
            <a:r>
              <a:rPr lang="zh-TW" altLang="en-US" sz="2400" dirty="0"/>
              <a:t>等於</a:t>
            </a:r>
            <a:r>
              <a:rPr lang="en-US" altLang="zh-TW" sz="2400" dirty="0"/>
              <a:t>0</a:t>
            </a:r>
            <a:r>
              <a:rPr lang="zh-TW" altLang="en-US" sz="2400" dirty="0"/>
              <a:t>則直接輸出</a:t>
            </a:r>
            <a:r>
              <a:rPr lang="en-US" altLang="zh-TW" sz="2400" dirty="0" err="1">
                <a:solidFill>
                  <a:schemeClr val="accent1"/>
                </a:solidFill>
              </a:rPr>
              <a:t>res_do</a:t>
            </a:r>
            <a:r>
              <a:rPr lang="zh-TW" altLang="en-US" sz="2400" dirty="0"/>
              <a:t>為</a:t>
            </a:r>
            <a:r>
              <a:rPr lang="en-US" altLang="zh-TW" sz="2400" dirty="0"/>
              <a:t>0</a:t>
            </a:r>
          </a:p>
          <a:p>
            <a:pPr marL="0" indent="0">
              <a:buNone/>
            </a:pPr>
            <a:r>
              <a:rPr lang="en-US" altLang="zh-TW" sz="2400" dirty="0"/>
              <a:t>   </a:t>
            </a:r>
            <a:r>
              <a:rPr lang="zh-TW" altLang="en-US" sz="2400" dirty="0"/>
              <a:t>反之偵測到為</a:t>
            </a:r>
            <a:r>
              <a:rPr lang="en-US" altLang="zh-TW" sz="2400" dirty="0"/>
              <a:t>1</a:t>
            </a:r>
            <a:r>
              <a:rPr lang="zh-TW" altLang="en-US" sz="2400" dirty="0"/>
              <a:t>的話則狀態進入</a:t>
            </a:r>
            <a:r>
              <a:rPr lang="en-US" altLang="zh-TW" sz="2400" dirty="0"/>
              <a:t>N</a:t>
            </a:r>
          </a:p>
          <a:p>
            <a:pPr marL="0" indent="0">
              <a:buNone/>
            </a:pPr>
            <a:r>
              <a:rPr lang="zh-TW" altLang="en-US" sz="2400" dirty="0"/>
              <a:t>   開始進行</a:t>
            </a:r>
            <a:r>
              <a:rPr lang="en-US" altLang="zh-TW" sz="2400" dirty="0">
                <a:solidFill>
                  <a:srgbClr val="FF0000"/>
                </a:solidFill>
              </a:rPr>
              <a:t>forward</a:t>
            </a:r>
            <a:r>
              <a:rPr lang="zh-TW" altLang="en-US" sz="2400" dirty="0"/>
              <a:t>的</a:t>
            </a:r>
            <a:r>
              <a:rPr lang="en-US" altLang="zh-TW" sz="2400" dirty="0"/>
              <a:t>distance transform</a:t>
            </a:r>
            <a:r>
              <a:rPr lang="zh-TW" altLang="en-US" sz="2400" dirty="0"/>
              <a:t>運算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   進行完</a:t>
            </a:r>
            <a:r>
              <a:rPr lang="en-US" altLang="zh-TW" sz="2400" dirty="0">
                <a:solidFill>
                  <a:srgbClr val="FF0000"/>
                </a:solidFill>
              </a:rPr>
              <a:t>NW</a:t>
            </a:r>
            <a:r>
              <a:rPr lang="zh-TW" altLang="en-US" sz="2400" dirty="0"/>
              <a:t>、</a:t>
            </a:r>
            <a:r>
              <a:rPr lang="en-US" altLang="zh-TW" sz="2400" dirty="0">
                <a:solidFill>
                  <a:srgbClr val="FF0000"/>
                </a:solidFill>
              </a:rPr>
              <a:t>N</a:t>
            </a:r>
            <a:r>
              <a:rPr lang="zh-TW" altLang="en-US" sz="2400" dirty="0"/>
              <a:t>、</a:t>
            </a:r>
            <a:r>
              <a:rPr lang="en-US" altLang="zh-TW" sz="2400" dirty="0">
                <a:solidFill>
                  <a:srgbClr val="FF0000"/>
                </a:solidFill>
              </a:rPr>
              <a:t>NE</a:t>
            </a:r>
            <a:r>
              <a:rPr lang="zh-TW" altLang="en-US" sz="2400" dirty="0"/>
              <a:t>、</a:t>
            </a:r>
            <a:r>
              <a:rPr lang="en-US" altLang="zh-TW" sz="2400" dirty="0">
                <a:solidFill>
                  <a:srgbClr val="FF0000"/>
                </a:solidFill>
              </a:rPr>
              <a:t>W</a:t>
            </a:r>
            <a:r>
              <a:rPr lang="zh-TW" altLang="en-US" sz="2400" dirty="0"/>
              <a:t>四個狀態後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   得出四格裡面最小的值，再將之加一即為</a:t>
            </a:r>
            <a:r>
              <a:rPr lang="en-US" altLang="zh-TW" sz="2400" dirty="0" err="1">
                <a:solidFill>
                  <a:schemeClr val="accent1"/>
                </a:solidFill>
              </a:rPr>
              <a:t>res_do</a:t>
            </a:r>
            <a:r>
              <a:rPr lang="zh-TW" altLang="en-US" sz="2400" dirty="0"/>
              <a:t>答案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   於此同時將</a:t>
            </a:r>
            <a:r>
              <a:rPr lang="en-US" altLang="zh-TW" sz="2400" dirty="0" err="1">
                <a:solidFill>
                  <a:schemeClr val="accent1"/>
                </a:solidFill>
              </a:rPr>
              <a:t>res_wr</a:t>
            </a:r>
            <a:r>
              <a:rPr lang="zh-TW" altLang="en-US" sz="2400" dirty="0"/>
              <a:t>拉高以寫入</a:t>
            </a:r>
            <a:r>
              <a:rPr lang="en-US" altLang="zh-TW" sz="2400" dirty="0" err="1"/>
              <a:t>res_RAM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   </a:t>
            </a:r>
            <a:r>
              <a:rPr lang="zh-TW" altLang="en-US" sz="2400" dirty="0"/>
              <a:t>在還沒運算到最右下角的值前，繼續回到</a:t>
            </a:r>
            <a:r>
              <a:rPr lang="en-US" altLang="zh-TW" sz="2400" dirty="0">
                <a:solidFill>
                  <a:srgbClr val="FF0000"/>
                </a:solidFill>
              </a:rPr>
              <a:t>forward</a:t>
            </a:r>
          </a:p>
          <a:p>
            <a:pPr marL="0" indent="0">
              <a:buNone/>
            </a:pPr>
            <a:r>
              <a:rPr lang="zh-TW" altLang="en-US" sz="2400" dirty="0"/>
              <a:t>   判斷</a:t>
            </a:r>
            <a:r>
              <a:rPr lang="en-US" altLang="zh-TW" sz="2400" dirty="0" err="1">
                <a:solidFill>
                  <a:schemeClr val="accent1"/>
                </a:solidFill>
              </a:rPr>
              <a:t>sti_di</a:t>
            </a:r>
            <a:r>
              <a:rPr lang="en-US" altLang="zh-TW" sz="2400" dirty="0">
                <a:solidFill>
                  <a:schemeClr val="accent1"/>
                </a:solidFill>
              </a:rPr>
              <a:t>[count]</a:t>
            </a:r>
            <a:r>
              <a:rPr lang="zh-TW" altLang="en-US" sz="2400" dirty="0"/>
              <a:t>為</a:t>
            </a:r>
            <a:r>
              <a:rPr lang="en-US" altLang="zh-TW" sz="2400" dirty="0"/>
              <a:t>1</a:t>
            </a:r>
            <a:r>
              <a:rPr lang="zh-TW" altLang="en-US" sz="2400" dirty="0"/>
              <a:t>或</a:t>
            </a:r>
            <a:r>
              <a:rPr lang="en-US" altLang="zh-TW" sz="2400" dirty="0"/>
              <a:t>0</a:t>
            </a:r>
            <a:r>
              <a:rPr lang="zh-TW" altLang="en-US" sz="2400" dirty="0"/>
              <a:t>，重複上述步驟</a:t>
            </a:r>
            <a:endParaRPr lang="en-US" altLang="zh-TW" sz="2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2C69C72-FA8A-4619-8E8C-88395116A0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63" t="39291" r="56835" b="10071"/>
          <a:stretch/>
        </p:blipFill>
        <p:spPr>
          <a:xfrm>
            <a:off x="8011181" y="1544808"/>
            <a:ext cx="3560324" cy="347277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704580A-DDF0-4E4B-ACF1-9610738531A5}"/>
              </a:ext>
            </a:extLst>
          </p:cNvPr>
          <p:cNvSpPr txBox="1"/>
          <p:nvPr/>
        </p:nvSpPr>
        <p:spPr>
          <a:xfrm>
            <a:off x="7107088" y="5001525"/>
            <a:ext cx="51732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</a:rPr>
              <a:t>一邊輸入值一邊比較大小</a:t>
            </a:r>
            <a:endParaRPr lang="en-US" altLang="zh-TW" dirty="0">
              <a:solidFill>
                <a:srgbClr val="FF0000"/>
              </a:solidFill>
            </a:endParaRPr>
          </a:p>
          <a:p>
            <a:pPr algn="ctr"/>
            <a:r>
              <a:rPr lang="zh-TW" altLang="en-US" dirty="0">
                <a:solidFill>
                  <a:srgbClr val="FF0000"/>
                </a:solidFill>
              </a:rPr>
              <a:t>故需要四個狀態以免前一個值被蓋掉</a:t>
            </a:r>
            <a:endParaRPr lang="en-US" altLang="zh-TW" dirty="0">
              <a:solidFill>
                <a:srgbClr val="FF0000"/>
              </a:solidFill>
            </a:endParaRPr>
          </a:p>
          <a:p>
            <a:pPr algn="ctr"/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因為沒有宣告一暫存器儲存此四個值</a:t>
            </a:r>
            <a:r>
              <a:rPr lang="en-US" altLang="zh-TW" dirty="0">
                <a:solidFill>
                  <a:srgbClr val="FF0000"/>
                </a:solidFill>
              </a:rPr>
              <a:t>=&gt;</a:t>
            </a:r>
            <a:r>
              <a:rPr lang="zh-TW" altLang="en-US" dirty="0">
                <a:solidFill>
                  <a:srgbClr val="FF0000"/>
                </a:solidFill>
              </a:rPr>
              <a:t>減少資源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214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53752C-DB07-4DAA-BDCF-139DD3F95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BACKWARD</a:t>
            </a:r>
            <a:r>
              <a:rPr lang="zh-TW" altLang="en-US" dirty="0"/>
              <a:t>運算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68E5969-7E07-4D38-9106-1413EF98F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8593" t="39419" r="11730" b="9163"/>
          <a:stretch/>
        </p:blipFill>
        <p:spPr>
          <a:xfrm>
            <a:off x="7945514" y="1264561"/>
            <a:ext cx="3521251" cy="3431726"/>
          </a:xfr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3A6F2211-88ED-4ECD-A765-C558B6A4B727}"/>
              </a:ext>
            </a:extLst>
          </p:cNvPr>
          <p:cNvSpPr txBox="1"/>
          <p:nvPr/>
        </p:nvSpPr>
        <p:spPr>
          <a:xfrm>
            <a:off x="500849" y="1570154"/>
            <a:ext cx="710731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forward</a:t>
            </a:r>
            <a:r>
              <a:rPr lang="zh-TW" altLang="en-US" sz="2400" dirty="0"/>
              <a:t>運算到最右下角值後</a:t>
            </a:r>
            <a:endParaRPr lang="en-US" altLang="zh-TW" sz="2400" dirty="0"/>
          </a:p>
          <a:p>
            <a:r>
              <a:rPr lang="zh-TW" altLang="en-US" sz="2400" dirty="0"/>
              <a:t>即開始</a:t>
            </a:r>
            <a:r>
              <a:rPr lang="en-US" altLang="zh-TW" sz="2400" dirty="0"/>
              <a:t>backward</a:t>
            </a:r>
            <a:r>
              <a:rPr lang="zh-TW" altLang="en-US" sz="2400" dirty="0"/>
              <a:t>運算，狀態進入</a:t>
            </a:r>
            <a:r>
              <a:rPr lang="en-US" altLang="zh-TW" sz="2400" dirty="0">
                <a:solidFill>
                  <a:srgbClr val="FF0000"/>
                </a:solidFill>
              </a:rPr>
              <a:t>backward</a:t>
            </a:r>
          </a:p>
          <a:p>
            <a:r>
              <a:rPr lang="en-US" altLang="zh-TW" sz="2400" dirty="0" err="1">
                <a:solidFill>
                  <a:schemeClr val="accent1"/>
                </a:solidFill>
              </a:rPr>
              <a:t>sti_addr</a:t>
            </a:r>
            <a:r>
              <a:rPr lang="zh-TW" altLang="en-US" sz="2400" dirty="0"/>
              <a:t>從</a:t>
            </a:r>
            <a:r>
              <a:rPr lang="en-US" altLang="zh-TW" sz="2400" dirty="0"/>
              <a:t>1023</a:t>
            </a:r>
            <a:r>
              <a:rPr lang="zh-TW" altLang="en-US" sz="2400" dirty="0"/>
              <a:t>開始遞減至</a:t>
            </a:r>
            <a:r>
              <a:rPr lang="en-US" altLang="zh-TW" sz="2400" dirty="0"/>
              <a:t>0</a:t>
            </a:r>
          </a:p>
          <a:p>
            <a:pPr marL="0" indent="0">
              <a:buNone/>
            </a:pPr>
            <a:r>
              <a:rPr lang="zh-TW" altLang="en-US" sz="2400" dirty="0"/>
              <a:t>如果</a:t>
            </a:r>
            <a:r>
              <a:rPr lang="en-US" altLang="zh-TW" sz="2400" dirty="0" err="1">
                <a:solidFill>
                  <a:schemeClr val="accent1"/>
                </a:solidFill>
              </a:rPr>
              <a:t>sti_di</a:t>
            </a:r>
            <a:r>
              <a:rPr lang="en-US" altLang="zh-TW" sz="2400" dirty="0">
                <a:solidFill>
                  <a:schemeClr val="accent1"/>
                </a:solidFill>
              </a:rPr>
              <a:t>[count]</a:t>
            </a:r>
            <a:r>
              <a:rPr lang="zh-TW" altLang="en-US" sz="2400" dirty="0"/>
              <a:t>等於</a:t>
            </a:r>
            <a:r>
              <a:rPr lang="en-US" altLang="zh-TW" sz="2400" dirty="0"/>
              <a:t>0</a:t>
            </a:r>
            <a:r>
              <a:rPr lang="zh-TW" altLang="en-US" sz="2400" dirty="0"/>
              <a:t>則直接輸出</a:t>
            </a:r>
            <a:r>
              <a:rPr lang="en-US" altLang="zh-TW" sz="2400" dirty="0" err="1">
                <a:solidFill>
                  <a:schemeClr val="accent1"/>
                </a:solidFill>
              </a:rPr>
              <a:t>res_do</a:t>
            </a:r>
            <a:r>
              <a:rPr lang="zh-TW" altLang="en-US" sz="2400" dirty="0"/>
              <a:t>為</a:t>
            </a:r>
            <a:r>
              <a:rPr lang="en-US" altLang="zh-TW" sz="2400" dirty="0"/>
              <a:t>0</a:t>
            </a:r>
          </a:p>
          <a:p>
            <a:pPr marL="0" indent="0">
              <a:buNone/>
            </a:pPr>
            <a:r>
              <a:rPr lang="zh-TW" altLang="en-US" sz="2400" dirty="0"/>
              <a:t>反之偵測到為</a:t>
            </a:r>
            <a:r>
              <a:rPr lang="en-US" altLang="zh-TW" sz="2400" dirty="0"/>
              <a:t>1</a:t>
            </a:r>
            <a:r>
              <a:rPr lang="zh-TW" altLang="en-US" sz="2400" dirty="0"/>
              <a:t>的話則狀態進入</a:t>
            </a:r>
            <a:r>
              <a:rPr lang="en-US" altLang="zh-TW" sz="2400" dirty="0">
                <a:solidFill>
                  <a:srgbClr val="FF0000"/>
                </a:solidFill>
              </a:rPr>
              <a:t>SE</a:t>
            </a:r>
          </a:p>
          <a:p>
            <a:pPr marL="0" indent="0">
              <a:buNone/>
            </a:pPr>
            <a:r>
              <a:rPr lang="zh-TW" altLang="en-US" sz="2400" dirty="0"/>
              <a:t>開始進行</a:t>
            </a:r>
            <a:r>
              <a:rPr lang="en-US" altLang="zh-TW" sz="2400" dirty="0"/>
              <a:t>backward</a:t>
            </a:r>
            <a:r>
              <a:rPr lang="zh-TW" altLang="en-US" sz="2400" dirty="0"/>
              <a:t>的</a:t>
            </a:r>
            <a:r>
              <a:rPr lang="en-US" altLang="zh-TW" sz="2400" dirty="0"/>
              <a:t>distance transform</a:t>
            </a:r>
            <a:r>
              <a:rPr lang="zh-TW" altLang="en-US" sz="2400" dirty="0"/>
              <a:t>運算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進行完</a:t>
            </a:r>
            <a:r>
              <a:rPr lang="en-US" altLang="zh-TW" sz="2400" dirty="0">
                <a:solidFill>
                  <a:srgbClr val="FF0000"/>
                </a:solidFill>
              </a:rPr>
              <a:t>SE</a:t>
            </a:r>
            <a:r>
              <a:rPr lang="zh-TW" altLang="en-US" sz="2400" dirty="0"/>
              <a:t>、</a:t>
            </a:r>
            <a:r>
              <a:rPr lang="en-US" altLang="zh-TW" sz="2400" dirty="0">
                <a:solidFill>
                  <a:srgbClr val="FF0000"/>
                </a:solidFill>
              </a:rPr>
              <a:t>S</a:t>
            </a:r>
            <a:r>
              <a:rPr lang="zh-TW" altLang="en-US" sz="2400" dirty="0"/>
              <a:t>、</a:t>
            </a:r>
            <a:r>
              <a:rPr lang="en-US" altLang="zh-TW" sz="2400" dirty="0">
                <a:solidFill>
                  <a:srgbClr val="FF0000"/>
                </a:solidFill>
              </a:rPr>
              <a:t>SW</a:t>
            </a:r>
            <a:r>
              <a:rPr lang="zh-TW" altLang="en-US" sz="2400" dirty="0"/>
              <a:t>、</a:t>
            </a:r>
            <a:r>
              <a:rPr lang="en-US" altLang="zh-TW" sz="2400" dirty="0">
                <a:solidFill>
                  <a:srgbClr val="FF0000"/>
                </a:solidFill>
              </a:rPr>
              <a:t>E</a:t>
            </a:r>
            <a:r>
              <a:rPr lang="zh-TW" altLang="en-US" sz="2400" dirty="0"/>
              <a:t>、</a:t>
            </a:r>
            <a:r>
              <a:rPr lang="en-US" altLang="zh-TW" sz="2400" dirty="0">
                <a:solidFill>
                  <a:srgbClr val="FF0000"/>
                </a:solidFill>
              </a:rPr>
              <a:t>write</a:t>
            </a:r>
            <a:r>
              <a:rPr lang="zh-TW" altLang="en-US" sz="2400" dirty="0"/>
              <a:t>五個狀態後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(</a:t>
            </a:r>
            <a:r>
              <a:rPr lang="zh-TW" altLang="en-US" sz="2400" dirty="0">
                <a:highlight>
                  <a:srgbClr val="FFFF00"/>
                </a:highlight>
              </a:rPr>
              <a:t>紅色格子分別和另外四格的值加一比較出最小值</a:t>
            </a:r>
            <a:r>
              <a:rPr lang="en-US" altLang="zh-TW" sz="2400" dirty="0"/>
              <a:t>)</a:t>
            </a:r>
          </a:p>
          <a:p>
            <a:pPr marL="0" indent="0">
              <a:buNone/>
            </a:pPr>
            <a:r>
              <a:rPr lang="zh-TW" altLang="en-US" sz="2400" dirty="0"/>
              <a:t>拉高</a:t>
            </a:r>
            <a:r>
              <a:rPr lang="en-US" altLang="zh-TW" sz="2400" dirty="0" err="1">
                <a:solidFill>
                  <a:schemeClr val="accent1"/>
                </a:solidFill>
              </a:rPr>
              <a:t>res_wr</a:t>
            </a:r>
            <a:r>
              <a:rPr lang="zh-TW" altLang="en-US" sz="2400" dirty="0"/>
              <a:t>以輸出答案給</a:t>
            </a:r>
            <a:r>
              <a:rPr lang="en-US" altLang="zh-TW" sz="2400" dirty="0" err="1">
                <a:solidFill>
                  <a:schemeClr val="accent1"/>
                </a:solidFill>
              </a:rPr>
              <a:t>res_RAM</a:t>
            </a:r>
            <a:endParaRPr lang="en-US" altLang="zh-TW" sz="2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zh-TW" altLang="en-US" sz="2400" dirty="0"/>
              <a:t>在還沒運算到最右下角的值前，繼續回到</a:t>
            </a:r>
            <a:r>
              <a:rPr lang="en-US" altLang="zh-TW" sz="2400" dirty="0">
                <a:solidFill>
                  <a:srgbClr val="FF0000"/>
                </a:solidFill>
              </a:rPr>
              <a:t>backward</a:t>
            </a:r>
          </a:p>
          <a:p>
            <a:pPr marL="0" indent="0">
              <a:buNone/>
            </a:pPr>
            <a:r>
              <a:rPr lang="zh-TW" altLang="en-US" sz="2400" dirty="0"/>
              <a:t> 斷</a:t>
            </a:r>
            <a:r>
              <a:rPr lang="en-US" altLang="zh-TW" sz="2400" dirty="0" err="1">
                <a:solidFill>
                  <a:schemeClr val="accent1"/>
                </a:solidFill>
              </a:rPr>
              <a:t>sti_di</a:t>
            </a:r>
            <a:r>
              <a:rPr lang="en-US" altLang="zh-TW" sz="2400" dirty="0">
                <a:solidFill>
                  <a:schemeClr val="accent1"/>
                </a:solidFill>
              </a:rPr>
              <a:t>[count]</a:t>
            </a:r>
            <a:r>
              <a:rPr lang="zh-TW" altLang="en-US" sz="2400" dirty="0"/>
              <a:t>為</a:t>
            </a:r>
            <a:r>
              <a:rPr lang="en-US" altLang="zh-TW" sz="2400" dirty="0"/>
              <a:t>1</a:t>
            </a:r>
            <a:r>
              <a:rPr lang="zh-TW" altLang="en-US" sz="2400" dirty="0"/>
              <a:t>或</a:t>
            </a:r>
            <a:r>
              <a:rPr lang="en-US" altLang="zh-TW" sz="2400" dirty="0"/>
              <a:t>0</a:t>
            </a:r>
            <a:r>
              <a:rPr lang="zh-TW" altLang="en-US" sz="2400" dirty="0"/>
              <a:t>，重複上述步驟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運算回到最左上角後，將</a:t>
            </a:r>
            <a:r>
              <a:rPr lang="en-US" altLang="zh-TW" sz="2400" dirty="0">
                <a:solidFill>
                  <a:schemeClr val="accent1"/>
                </a:solidFill>
              </a:rPr>
              <a:t>done</a:t>
            </a:r>
            <a:r>
              <a:rPr lang="zh-TW" altLang="en-US" sz="2400" dirty="0"/>
              <a:t>拉起，進入</a:t>
            </a:r>
            <a:r>
              <a:rPr lang="en-US" altLang="zh-TW" sz="2400" dirty="0">
                <a:solidFill>
                  <a:srgbClr val="FF0000"/>
                </a:solidFill>
              </a:rPr>
              <a:t>finish</a:t>
            </a:r>
            <a:r>
              <a:rPr lang="zh-TW" altLang="en-US" sz="2400" dirty="0"/>
              <a:t>狀態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1800" dirty="0"/>
          </a:p>
          <a:p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5C1DC88-EE59-435C-B12F-9362778ECD77}"/>
              </a:ext>
            </a:extLst>
          </p:cNvPr>
          <p:cNvSpPr txBox="1"/>
          <p:nvPr/>
        </p:nvSpPr>
        <p:spPr>
          <a:xfrm>
            <a:off x="7937946" y="4696287"/>
            <a:ext cx="34163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</a:rPr>
              <a:t>一邊輸入值一邊比較大小</a:t>
            </a:r>
            <a:endParaRPr lang="en-US" altLang="zh-TW" dirty="0">
              <a:solidFill>
                <a:srgbClr val="FF0000"/>
              </a:solidFill>
            </a:endParaRPr>
          </a:p>
          <a:p>
            <a:pPr algn="ctr"/>
            <a:r>
              <a:rPr lang="en-US" altLang="zh-TW" dirty="0">
                <a:solidFill>
                  <a:srgbClr val="FF0000"/>
                </a:solidFill>
              </a:rPr>
              <a:t>Backward</a:t>
            </a:r>
            <a:r>
              <a:rPr lang="zh-TW" altLang="en-US" dirty="0">
                <a:solidFill>
                  <a:srgbClr val="FF0000"/>
                </a:solidFill>
              </a:rPr>
              <a:t>需五個狀態</a:t>
            </a:r>
            <a:endParaRPr lang="en-US" altLang="zh-TW" dirty="0">
              <a:solidFill>
                <a:srgbClr val="FF0000"/>
              </a:solidFill>
            </a:endParaRPr>
          </a:p>
          <a:p>
            <a:pPr algn="ctr"/>
            <a:r>
              <a:rPr lang="zh-TW" altLang="en-US" dirty="0">
                <a:solidFill>
                  <a:srgbClr val="FF0000"/>
                </a:solidFill>
              </a:rPr>
              <a:t>因為紅色格子也需判斷</a:t>
            </a:r>
            <a:endParaRPr lang="en-US" altLang="zh-TW" dirty="0">
              <a:solidFill>
                <a:srgbClr val="FF0000"/>
              </a:solidFill>
            </a:endParaRPr>
          </a:p>
          <a:p>
            <a:pPr algn="ctr"/>
            <a:r>
              <a:rPr lang="zh-TW" altLang="en-US" dirty="0">
                <a:solidFill>
                  <a:srgbClr val="FF0000"/>
                </a:solidFill>
              </a:rPr>
              <a:t>判斷至紅色格子時才能算完答案</a:t>
            </a:r>
          </a:p>
        </p:txBody>
      </p:sp>
    </p:spTree>
    <p:extLst>
      <p:ext uri="{BB962C8B-B14F-4D97-AF65-F5344CB8AC3E}">
        <p14:creationId xmlns:p14="http://schemas.microsoft.com/office/powerpoint/2010/main" val="3014895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CD65FD-4734-4103-8203-41447646C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運算架構圖</a:t>
            </a:r>
            <a:r>
              <a:rPr lang="en-US" altLang="zh-TW" dirty="0"/>
              <a:t>(</a:t>
            </a:r>
            <a:r>
              <a:rPr lang="zh-TW" altLang="en-US" dirty="0"/>
              <a:t>以</a:t>
            </a:r>
            <a:r>
              <a:rPr lang="en-US" altLang="zh-TW" dirty="0"/>
              <a:t>FORWARD</a:t>
            </a:r>
            <a:r>
              <a:rPr lang="zh-TW" altLang="en-US" dirty="0"/>
              <a:t>為例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11413CC8-206A-43D4-968F-99DCAF83BC8C}"/>
              </a:ext>
            </a:extLst>
          </p:cNvPr>
          <p:cNvCxnSpPr>
            <a:cxnSpLocks/>
          </p:cNvCxnSpPr>
          <p:nvPr/>
        </p:nvCxnSpPr>
        <p:spPr>
          <a:xfrm flipV="1">
            <a:off x="8105314" y="4370054"/>
            <a:ext cx="0" cy="3906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梯形 6">
            <a:extLst>
              <a:ext uri="{FF2B5EF4-FFF2-40B4-BE49-F238E27FC236}">
                <a16:creationId xmlns:a16="http://schemas.microsoft.com/office/drawing/2014/main" id="{FB6ADD6A-336A-4A15-A334-863E8E741585}"/>
              </a:ext>
            </a:extLst>
          </p:cNvPr>
          <p:cNvSpPr/>
          <p:nvPr/>
        </p:nvSpPr>
        <p:spPr>
          <a:xfrm rot="5400000">
            <a:off x="7188143" y="3230939"/>
            <a:ext cx="1834345" cy="443885"/>
          </a:xfrm>
          <a:prstGeom prst="trapezoi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521D71B-1193-4CAF-8414-74AA4E7120CA}"/>
              </a:ext>
            </a:extLst>
          </p:cNvPr>
          <p:cNvSpPr/>
          <p:nvPr/>
        </p:nvSpPr>
        <p:spPr>
          <a:xfrm>
            <a:off x="7414705" y="4822915"/>
            <a:ext cx="1381217" cy="55929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ysClr val="windowText" lastClr="000000"/>
                </a:solidFill>
              </a:rPr>
              <a:t>sti_di</a:t>
            </a:r>
            <a:r>
              <a:rPr lang="en-US" altLang="zh-TW" dirty="0">
                <a:solidFill>
                  <a:sysClr val="windowText" lastClr="000000"/>
                </a:solidFill>
              </a:rPr>
              <a:t>[count]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40EB41A-942E-4AC2-B5DD-EC2CBFFA7DC0}"/>
              </a:ext>
            </a:extLst>
          </p:cNvPr>
          <p:cNvSpPr txBox="1"/>
          <p:nvPr/>
        </p:nvSpPr>
        <p:spPr>
          <a:xfrm>
            <a:off x="7039995" y="28039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C89E3DDC-2B8D-4661-A3AF-748CEF169F0C}"/>
              </a:ext>
            </a:extLst>
          </p:cNvPr>
          <p:cNvCxnSpPr>
            <a:cxnSpLocks/>
          </p:cNvCxnSpPr>
          <p:nvPr/>
        </p:nvCxnSpPr>
        <p:spPr>
          <a:xfrm>
            <a:off x="7341681" y="2988570"/>
            <a:ext cx="54169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78070E3A-A815-49C8-9BB0-88DB8D959557}"/>
              </a:ext>
            </a:extLst>
          </p:cNvPr>
          <p:cNvCxnSpPr/>
          <p:nvPr/>
        </p:nvCxnSpPr>
        <p:spPr>
          <a:xfrm>
            <a:off x="8327258" y="3453433"/>
            <a:ext cx="54169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645A5FF-4167-451B-B84D-7E4054C0BDD8}"/>
              </a:ext>
            </a:extLst>
          </p:cNvPr>
          <p:cNvSpPr txBox="1"/>
          <p:nvPr/>
        </p:nvSpPr>
        <p:spPr>
          <a:xfrm>
            <a:off x="7954472" y="28039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A34849F-0F8F-4C82-B7E1-28317403EB3B}"/>
              </a:ext>
            </a:extLst>
          </p:cNvPr>
          <p:cNvSpPr txBox="1"/>
          <p:nvPr/>
        </p:nvSpPr>
        <p:spPr>
          <a:xfrm>
            <a:off x="7954472" y="3684765"/>
            <a:ext cx="284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10661DD-F206-4AF8-A290-5C667AB52F42}"/>
              </a:ext>
            </a:extLst>
          </p:cNvPr>
          <p:cNvSpPr/>
          <p:nvPr/>
        </p:nvSpPr>
        <p:spPr>
          <a:xfrm>
            <a:off x="8984361" y="3173236"/>
            <a:ext cx="976385" cy="55929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ysClr val="windowText" lastClr="000000"/>
                </a:solidFill>
              </a:rPr>
              <a:t>res_do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56E213DB-1DEA-49E1-9BE5-BB53FAAF5565}"/>
              </a:ext>
            </a:extLst>
          </p:cNvPr>
          <p:cNvSpPr/>
          <p:nvPr/>
        </p:nvSpPr>
        <p:spPr>
          <a:xfrm>
            <a:off x="2894352" y="3613665"/>
            <a:ext cx="785672" cy="51152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NW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EFF0B3BC-7630-4097-8AEA-C955CBDC8DDC}"/>
              </a:ext>
            </a:extLst>
          </p:cNvPr>
          <p:cNvSpPr/>
          <p:nvPr/>
        </p:nvSpPr>
        <p:spPr>
          <a:xfrm>
            <a:off x="3903192" y="3613665"/>
            <a:ext cx="785671" cy="51152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N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F3180319-5411-4A6F-93AA-10197D29DAC7}"/>
              </a:ext>
            </a:extLst>
          </p:cNvPr>
          <p:cNvSpPr/>
          <p:nvPr/>
        </p:nvSpPr>
        <p:spPr>
          <a:xfrm>
            <a:off x="4953131" y="3613665"/>
            <a:ext cx="785671" cy="51152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NE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7E07128A-F32E-4338-9136-043FF24CF46E}"/>
              </a:ext>
            </a:extLst>
          </p:cNvPr>
          <p:cNvSpPr/>
          <p:nvPr/>
        </p:nvSpPr>
        <p:spPr>
          <a:xfrm>
            <a:off x="6003069" y="3613665"/>
            <a:ext cx="785671" cy="51152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W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E8F7EF71-C9BD-4086-AAD9-9B5FE6E59C7F}"/>
              </a:ext>
            </a:extLst>
          </p:cNvPr>
          <p:cNvCxnSpPr>
            <a:stCxn id="20" idx="6"/>
            <a:endCxn id="21" idx="2"/>
          </p:cNvCxnSpPr>
          <p:nvPr/>
        </p:nvCxnSpPr>
        <p:spPr>
          <a:xfrm>
            <a:off x="3680024" y="3869430"/>
            <a:ext cx="22316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B5DE02F1-773A-4F3D-9CB9-102AFA8A2986}"/>
              </a:ext>
            </a:extLst>
          </p:cNvPr>
          <p:cNvCxnSpPr/>
          <p:nvPr/>
        </p:nvCxnSpPr>
        <p:spPr>
          <a:xfrm>
            <a:off x="4729963" y="3869429"/>
            <a:ext cx="22316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3E555EC4-ABEF-4D71-8510-0FE3D5461210}"/>
              </a:ext>
            </a:extLst>
          </p:cNvPr>
          <p:cNvCxnSpPr/>
          <p:nvPr/>
        </p:nvCxnSpPr>
        <p:spPr>
          <a:xfrm>
            <a:off x="5738802" y="3869429"/>
            <a:ext cx="22316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CE3B0CFA-B605-4B1F-B651-079F73E60214}"/>
              </a:ext>
            </a:extLst>
          </p:cNvPr>
          <p:cNvCxnSpPr>
            <a:cxnSpLocks/>
          </p:cNvCxnSpPr>
          <p:nvPr/>
        </p:nvCxnSpPr>
        <p:spPr>
          <a:xfrm>
            <a:off x="6864200" y="3869429"/>
            <a:ext cx="10191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FBF13F9B-1DFE-408B-83B5-C662783BCE72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2485748" y="5102561"/>
            <a:ext cx="4928957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82D23D46-04CB-4B52-AE82-EDCC4F4DF6D0}"/>
              </a:ext>
            </a:extLst>
          </p:cNvPr>
          <p:cNvCxnSpPr>
            <a:cxnSpLocks/>
          </p:cNvCxnSpPr>
          <p:nvPr/>
        </p:nvCxnSpPr>
        <p:spPr>
          <a:xfrm>
            <a:off x="2485748" y="3869429"/>
            <a:ext cx="0" cy="12331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1B6882F7-387C-4D14-B39E-41A6993B61ED}"/>
              </a:ext>
            </a:extLst>
          </p:cNvPr>
          <p:cNvCxnSpPr>
            <a:cxnSpLocks/>
          </p:cNvCxnSpPr>
          <p:nvPr/>
        </p:nvCxnSpPr>
        <p:spPr>
          <a:xfrm>
            <a:off x="2485748" y="3869429"/>
            <a:ext cx="3284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211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460005-4FDD-49C2-902C-0F09438B5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時序圖</a:t>
            </a:r>
            <a:r>
              <a:rPr lang="en-US" altLang="zh-TW" dirty="0"/>
              <a:t>(FORWARD)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88994E8-1FDC-42A0-957A-AED717575F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027" b="52310"/>
          <a:stretch/>
        </p:blipFill>
        <p:spPr>
          <a:xfrm>
            <a:off x="0" y="1537262"/>
            <a:ext cx="12192000" cy="2514356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197ECD7-5BA2-4EB0-BF40-51439A30407B}"/>
              </a:ext>
            </a:extLst>
          </p:cNvPr>
          <p:cNvSpPr txBox="1"/>
          <p:nvPr/>
        </p:nvSpPr>
        <p:spPr>
          <a:xfrm>
            <a:off x="1428645" y="4242759"/>
            <a:ext cx="27227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當偵測</a:t>
            </a:r>
            <a:r>
              <a:rPr lang="en-US" altLang="zh-TW" b="1" dirty="0" err="1">
                <a:solidFill>
                  <a:srgbClr val="FF0000"/>
                </a:solidFill>
              </a:rPr>
              <a:t>sti_di</a:t>
            </a:r>
            <a:r>
              <a:rPr lang="en-US" altLang="zh-TW" b="1" dirty="0">
                <a:solidFill>
                  <a:srgbClr val="FF0000"/>
                </a:solidFill>
              </a:rPr>
              <a:t>[count]</a:t>
            </a:r>
            <a:r>
              <a:rPr lang="zh-TW" altLang="en-US" b="1" dirty="0">
                <a:solidFill>
                  <a:srgbClr val="FF0000"/>
                </a:solidFill>
              </a:rPr>
              <a:t> 為</a:t>
            </a:r>
            <a:r>
              <a:rPr lang="en-US" altLang="zh-TW" b="1" dirty="0">
                <a:solidFill>
                  <a:srgbClr val="FF0000"/>
                </a:solidFill>
              </a:rPr>
              <a:t>0</a:t>
            </a:r>
            <a:r>
              <a:rPr lang="zh-TW" altLang="en-US" b="1" dirty="0">
                <a:solidFill>
                  <a:srgbClr val="FF0000"/>
                </a:solidFill>
              </a:rPr>
              <a:t>時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狀態為</a:t>
            </a:r>
            <a:r>
              <a:rPr lang="en-US" altLang="zh-TW" b="1" dirty="0">
                <a:solidFill>
                  <a:srgbClr val="FF0000"/>
                </a:solidFill>
              </a:rPr>
              <a:t>forward</a:t>
            </a:r>
          </a:p>
          <a:p>
            <a:r>
              <a:rPr lang="zh-TW" altLang="en-US" b="1" dirty="0">
                <a:solidFill>
                  <a:srgbClr val="FF0000"/>
                </a:solidFill>
              </a:rPr>
              <a:t>輸出</a:t>
            </a:r>
            <a:r>
              <a:rPr lang="en-US" altLang="zh-TW" b="1" dirty="0" err="1">
                <a:solidFill>
                  <a:srgbClr val="FF0000"/>
                </a:solidFill>
              </a:rPr>
              <a:t>res_do</a:t>
            </a:r>
            <a:r>
              <a:rPr lang="zh-TW" altLang="en-US" b="1" dirty="0">
                <a:solidFill>
                  <a:srgbClr val="FF0000"/>
                </a:solidFill>
              </a:rPr>
              <a:t>為</a:t>
            </a:r>
            <a:r>
              <a:rPr lang="en-US" altLang="zh-TW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DD23F5D-967E-49BC-B13D-D2210796C09A}"/>
              </a:ext>
            </a:extLst>
          </p:cNvPr>
          <p:cNvSpPr txBox="1"/>
          <p:nvPr/>
        </p:nvSpPr>
        <p:spPr>
          <a:xfrm>
            <a:off x="5347387" y="4242759"/>
            <a:ext cx="27227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當偵測</a:t>
            </a:r>
            <a:r>
              <a:rPr lang="en-US" altLang="zh-TW" b="1" dirty="0" err="1">
                <a:solidFill>
                  <a:srgbClr val="FF0000"/>
                </a:solidFill>
              </a:rPr>
              <a:t>sti_di</a:t>
            </a:r>
            <a:r>
              <a:rPr lang="en-US" altLang="zh-TW" b="1" dirty="0">
                <a:solidFill>
                  <a:srgbClr val="FF0000"/>
                </a:solidFill>
              </a:rPr>
              <a:t>[count]</a:t>
            </a:r>
            <a:r>
              <a:rPr lang="zh-TW" altLang="en-US" b="1" dirty="0">
                <a:solidFill>
                  <a:srgbClr val="FF0000"/>
                </a:solidFill>
              </a:rPr>
              <a:t> 為</a:t>
            </a:r>
            <a:r>
              <a:rPr lang="en-US" altLang="zh-TW" b="1" dirty="0">
                <a:solidFill>
                  <a:srgbClr val="FF0000"/>
                </a:solidFill>
              </a:rPr>
              <a:t>1</a:t>
            </a:r>
            <a:r>
              <a:rPr lang="zh-TW" altLang="en-US" b="1" dirty="0">
                <a:solidFill>
                  <a:srgbClr val="FF0000"/>
                </a:solidFill>
              </a:rPr>
              <a:t>時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en-US" altLang="zh-TW" b="1" dirty="0">
                <a:solidFill>
                  <a:srgbClr val="FF0000"/>
                </a:solidFill>
              </a:rPr>
              <a:t>ns</a:t>
            </a:r>
            <a:r>
              <a:rPr lang="zh-TW" altLang="en-US" b="1" dirty="0">
                <a:solidFill>
                  <a:srgbClr val="FF0000"/>
                </a:solidFill>
              </a:rPr>
              <a:t>狀態開始改變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進入</a:t>
            </a:r>
            <a:r>
              <a:rPr lang="en-US" altLang="zh-TW" b="1" dirty="0">
                <a:solidFill>
                  <a:srgbClr val="FF0000"/>
                </a:solidFill>
              </a:rPr>
              <a:t>NW</a:t>
            </a:r>
            <a:r>
              <a:rPr lang="zh-TW" altLang="en-US" b="1" dirty="0">
                <a:solidFill>
                  <a:srgbClr val="FF0000"/>
                </a:solidFill>
              </a:rPr>
              <a:t>、</a:t>
            </a:r>
            <a:r>
              <a:rPr lang="en-US" altLang="zh-TW" b="1" dirty="0">
                <a:solidFill>
                  <a:srgbClr val="FF0000"/>
                </a:solidFill>
              </a:rPr>
              <a:t>N</a:t>
            </a:r>
            <a:r>
              <a:rPr lang="zh-TW" altLang="en-US" b="1" dirty="0">
                <a:solidFill>
                  <a:srgbClr val="FF0000"/>
                </a:solidFill>
              </a:rPr>
              <a:t>、</a:t>
            </a:r>
            <a:r>
              <a:rPr lang="en-US" altLang="zh-TW" b="1" dirty="0">
                <a:solidFill>
                  <a:srgbClr val="FF0000"/>
                </a:solidFill>
              </a:rPr>
              <a:t>NE</a:t>
            </a:r>
            <a:r>
              <a:rPr lang="zh-TW" altLang="en-US" b="1" dirty="0">
                <a:solidFill>
                  <a:srgbClr val="FF0000"/>
                </a:solidFill>
              </a:rPr>
              <a:t>、</a:t>
            </a:r>
            <a:r>
              <a:rPr lang="en-US" altLang="zh-TW" b="1" dirty="0">
                <a:solidFill>
                  <a:srgbClr val="FF0000"/>
                </a:solidFill>
              </a:rPr>
              <a:t>W</a:t>
            </a:r>
          </a:p>
          <a:p>
            <a:r>
              <a:rPr lang="zh-TW" altLang="en-US" b="1" dirty="0">
                <a:solidFill>
                  <a:srgbClr val="FF0000"/>
                </a:solidFill>
              </a:rPr>
              <a:t>再回到</a:t>
            </a:r>
            <a:r>
              <a:rPr lang="en-US" altLang="zh-TW" b="1" dirty="0">
                <a:solidFill>
                  <a:srgbClr val="FF0000"/>
                </a:solidFill>
              </a:rPr>
              <a:t>forward</a:t>
            </a:r>
            <a:r>
              <a:rPr lang="zh-TW" altLang="en-US" b="1" dirty="0">
                <a:solidFill>
                  <a:srgbClr val="FF0000"/>
                </a:solidFill>
              </a:rPr>
              <a:t>繼續判斷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2C618F60-B7C1-486E-928E-BA5B169FB2EC}"/>
              </a:ext>
            </a:extLst>
          </p:cNvPr>
          <p:cNvCxnSpPr/>
          <p:nvPr/>
        </p:nvCxnSpPr>
        <p:spPr>
          <a:xfrm flipV="1">
            <a:off x="2956264" y="2175029"/>
            <a:ext cx="612559" cy="20063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66A37D81-C8F4-404F-BA1A-3885461FAE1F}"/>
              </a:ext>
            </a:extLst>
          </p:cNvPr>
          <p:cNvCxnSpPr>
            <a:cxnSpLocks/>
          </p:cNvCxnSpPr>
          <p:nvPr/>
        </p:nvCxnSpPr>
        <p:spPr>
          <a:xfrm flipH="1" flipV="1">
            <a:off x="5149049" y="2175029"/>
            <a:ext cx="754602" cy="20677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0072442-AA6D-4CC0-B868-02535A93BE68}"/>
              </a:ext>
            </a:extLst>
          </p:cNvPr>
          <p:cNvSpPr txBox="1"/>
          <p:nvPr/>
        </p:nvSpPr>
        <p:spPr>
          <a:xfrm>
            <a:off x="8611339" y="4231362"/>
            <a:ext cx="2674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運算完畢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將</a:t>
            </a:r>
            <a:r>
              <a:rPr lang="en-US" altLang="zh-TW" b="1" dirty="0" err="1">
                <a:solidFill>
                  <a:srgbClr val="FF0000"/>
                </a:solidFill>
              </a:rPr>
              <a:t>res_wr</a:t>
            </a:r>
            <a:r>
              <a:rPr lang="zh-TW" altLang="en-US" b="1" dirty="0">
                <a:solidFill>
                  <a:srgbClr val="FF0000"/>
                </a:solidFill>
              </a:rPr>
              <a:t>拉起以輸出答案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E332F00A-B839-4828-A973-89ECEFBD07B1}"/>
              </a:ext>
            </a:extLst>
          </p:cNvPr>
          <p:cNvCxnSpPr/>
          <p:nvPr/>
        </p:nvCxnSpPr>
        <p:spPr>
          <a:xfrm flipH="1" flipV="1">
            <a:off x="7403977" y="3329126"/>
            <a:ext cx="1660124" cy="9136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BFAF971-85A1-4EF2-9693-7BF0425E2DA5}"/>
              </a:ext>
            </a:extLst>
          </p:cNvPr>
          <p:cNvSpPr txBox="1"/>
          <p:nvPr/>
        </p:nvSpPr>
        <p:spPr>
          <a:xfrm>
            <a:off x="3316062" y="5317647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進行運算時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將</a:t>
            </a:r>
            <a:r>
              <a:rPr lang="en-US" altLang="zh-TW" b="1" dirty="0" err="1">
                <a:solidFill>
                  <a:srgbClr val="FF0000"/>
                </a:solidFill>
              </a:rPr>
              <a:t>res_wr</a:t>
            </a:r>
            <a:r>
              <a:rPr lang="zh-TW" altLang="en-US" b="1" dirty="0">
                <a:solidFill>
                  <a:srgbClr val="FF0000"/>
                </a:solidFill>
              </a:rPr>
              <a:t>拉下去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以免輸出錯誤的值</a:t>
            </a: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D952E39F-7286-4FA3-BCB8-0407854616F1}"/>
              </a:ext>
            </a:extLst>
          </p:cNvPr>
          <p:cNvCxnSpPr>
            <a:cxnSpLocks/>
          </p:cNvCxnSpPr>
          <p:nvPr/>
        </p:nvCxnSpPr>
        <p:spPr>
          <a:xfrm flipV="1">
            <a:off x="4083728" y="3329126"/>
            <a:ext cx="1098689" cy="19916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63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788397-24F7-4F59-8341-42D3E085E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時序圖</a:t>
            </a:r>
            <a:r>
              <a:rPr lang="en-US" altLang="zh-TW" dirty="0"/>
              <a:t>(BACKWARD)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3F7CA8E-810D-4940-BF30-3320F88A1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883" b="49999"/>
          <a:stretch/>
        </p:blipFill>
        <p:spPr>
          <a:xfrm>
            <a:off x="2226909" y="1400783"/>
            <a:ext cx="9546454" cy="2645924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C07C164-E6AF-4BB5-8182-95E7DC6BDBE3}"/>
              </a:ext>
            </a:extLst>
          </p:cNvPr>
          <p:cNvSpPr txBox="1"/>
          <p:nvPr/>
        </p:nvSpPr>
        <p:spPr>
          <a:xfrm>
            <a:off x="7000136" y="118078"/>
            <a:ext cx="32338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當</a:t>
            </a:r>
            <a:r>
              <a:rPr lang="en-US" altLang="zh-TW" b="1" dirty="0">
                <a:solidFill>
                  <a:srgbClr val="FF0000"/>
                </a:solidFill>
              </a:rPr>
              <a:t>forward</a:t>
            </a:r>
            <a:r>
              <a:rPr lang="zh-TW" altLang="en-US" b="1" dirty="0">
                <a:solidFill>
                  <a:srgbClr val="FF0000"/>
                </a:solidFill>
              </a:rPr>
              <a:t>輸出到最後一個值時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即</a:t>
            </a:r>
            <a:r>
              <a:rPr lang="en-US" altLang="zh-TW" b="1" dirty="0" err="1">
                <a:solidFill>
                  <a:srgbClr val="FF0000"/>
                </a:solidFill>
              </a:rPr>
              <a:t>sti_addr</a:t>
            </a:r>
            <a:r>
              <a:rPr lang="zh-TW" altLang="en-US" b="1" dirty="0">
                <a:solidFill>
                  <a:srgbClr val="FF0000"/>
                </a:solidFill>
              </a:rPr>
              <a:t>為</a:t>
            </a:r>
            <a:r>
              <a:rPr lang="en-US" altLang="zh-TW" b="1" dirty="0">
                <a:solidFill>
                  <a:srgbClr val="FF0000"/>
                </a:solidFill>
              </a:rPr>
              <a:t>1023</a:t>
            </a:r>
            <a:r>
              <a:rPr lang="zh-TW" altLang="en-US" b="1" dirty="0">
                <a:solidFill>
                  <a:srgbClr val="FF0000"/>
                </a:solidFill>
              </a:rPr>
              <a:t>且</a:t>
            </a:r>
            <a:r>
              <a:rPr lang="en-US" altLang="zh-TW" b="1" dirty="0">
                <a:solidFill>
                  <a:srgbClr val="FF0000"/>
                </a:solidFill>
              </a:rPr>
              <a:t>count</a:t>
            </a:r>
            <a:r>
              <a:rPr lang="zh-TW" altLang="en-US" b="1" dirty="0">
                <a:solidFill>
                  <a:srgbClr val="FF0000"/>
                </a:solidFill>
              </a:rPr>
              <a:t>為</a:t>
            </a:r>
            <a:r>
              <a:rPr lang="en-US" altLang="zh-TW" b="1" dirty="0">
                <a:solidFill>
                  <a:srgbClr val="FF0000"/>
                </a:solidFill>
              </a:rPr>
              <a:t>0</a:t>
            </a:r>
            <a:r>
              <a:rPr lang="zh-TW" altLang="en-US" b="1" dirty="0">
                <a:solidFill>
                  <a:srgbClr val="FF0000"/>
                </a:solidFill>
              </a:rPr>
              <a:t>時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狀態改變至</a:t>
            </a:r>
            <a:r>
              <a:rPr lang="en-US" altLang="zh-TW" b="1" dirty="0">
                <a:solidFill>
                  <a:srgbClr val="FF0000"/>
                </a:solidFill>
              </a:rPr>
              <a:t>backward</a:t>
            </a:r>
          </a:p>
          <a:p>
            <a:r>
              <a:rPr lang="zh-TW" altLang="en-US" b="1" dirty="0">
                <a:solidFill>
                  <a:srgbClr val="FF0000"/>
                </a:solidFill>
              </a:rPr>
              <a:t>開始執行</a:t>
            </a:r>
            <a:r>
              <a:rPr lang="en-US" altLang="zh-TW" b="1" dirty="0">
                <a:solidFill>
                  <a:srgbClr val="FF0000"/>
                </a:solidFill>
              </a:rPr>
              <a:t>backward</a:t>
            </a:r>
            <a:r>
              <a:rPr lang="zh-TW" altLang="en-US" b="1" dirty="0">
                <a:solidFill>
                  <a:srgbClr val="FF0000"/>
                </a:solidFill>
              </a:rPr>
              <a:t>運算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C6CFF6C8-82E6-4317-9E87-EB1F91F64A31}"/>
              </a:ext>
            </a:extLst>
          </p:cNvPr>
          <p:cNvCxnSpPr/>
          <p:nvPr/>
        </p:nvCxnSpPr>
        <p:spPr>
          <a:xfrm>
            <a:off x="10155983" y="1027906"/>
            <a:ext cx="1197817" cy="11116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>
            <a:extLst>
              <a:ext uri="{FF2B5EF4-FFF2-40B4-BE49-F238E27FC236}">
                <a16:creationId xmlns:a16="http://schemas.microsoft.com/office/drawing/2014/main" id="{0D301DF6-4C1D-4EE4-A08E-BA5FC89A4A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32" b="54952"/>
          <a:stretch/>
        </p:blipFill>
        <p:spPr>
          <a:xfrm>
            <a:off x="2226909" y="4145328"/>
            <a:ext cx="9546454" cy="2476871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9E9997D9-49A3-40B2-80B8-7E9483E2A70C}"/>
              </a:ext>
            </a:extLst>
          </p:cNvPr>
          <p:cNvSpPr txBox="1"/>
          <p:nvPr/>
        </p:nvSpPr>
        <p:spPr>
          <a:xfrm>
            <a:off x="0" y="3942530"/>
            <a:ext cx="22269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</a:rPr>
              <a:t>當偵測</a:t>
            </a:r>
            <a:r>
              <a:rPr lang="en-US" altLang="zh-TW" sz="1400" b="1" dirty="0" err="1">
                <a:solidFill>
                  <a:srgbClr val="FF0000"/>
                </a:solidFill>
              </a:rPr>
              <a:t>sti_di</a:t>
            </a:r>
            <a:r>
              <a:rPr lang="en-US" altLang="zh-TW" sz="1400" b="1" dirty="0">
                <a:solidFill>
                  <a:srgbClr val="FF0000"/>
                </a:solidFill>
              </a:rPr>
              <a:t>[count]</a:t>
            </a:r>
            <a:r>
              <a:rPr lang="zh-TW" altLang="en-US" sz="1400" b="1" dirty="0">
                <a:solidFill>
                  <a:srgbClr val="FF0000"/>
                </a:solidFill>
              </a:rPr>
              <a:t> 為</a:t>
            </a:r>
            <a:r>
              <a:rPr lang="en-US" altLang="zh-TW" sz="1400" b="1" dirty="0">
                <a:solidFill>
                  <a:srgbClr val="FF0000"/>
                </a:solidFill>
              </a:rPr>
              <a:t>1</a:t>
            </a:r>
            <a:r>
              <a:rPr lang="zh-TW" altLang="en-US" sz="1400" b="1" dirty="0">
                <a:solidFill>
                  <a:srgbClr val="FF0000"/>
                </a:solidFill>
              </a:rPr>
              <a:t>時</a:t>
            </a:r>
            <a:endParaRPr lang="en-US" altLang="zh-TW" sz="1400" b="1" dirty="0">
              <a:solidFill>
                <a:srgbClr val="FF0000"/>
              </a:solidFill>
            </a:endParaRPr>
          </a:p>
          <a:p>
            <a:r>
              <a:rPr lang="en-US" altLang="zh-TW" sz="1400" b="1" dirty="0">
                <a:solidFill>
                  <a:srgbClr val="FF0000"/>
                </a:solidFill>
              </a:rPr>
              <a:t>ns</a:t>
            </a:r>
            <a:r>
              <a:rPr lang="zh-TW" altLang="en-US" sz="1400" b="1" dirty="0">
                <a:solidFill>
                  <a:srgbClr val="FF0000"/>
                </a:solidFill>
              </a:rPr>
              <a:t>狀態開始改變</a:t>
            </a:r>
            <a:endParaRPr lang="en-US" altLang="zh-TW" sz="1400" b="1" dirty="0">
              <a:solidFill>
                <a:srgbClr val="FF0000"/>
              </a:solidFill>
            </a:endParaRPr>
          </a:p>
          <a:p>
            <a:r>
              <a:rPr lang="zh-TW" altLang="en-US" sz="1400" b="1" dirty="0">
                <a:solidFill>
                  <a:srgbClr val="FF0000"/>
                </a:solidFill>
              </a:rPr>
              <a:t>進入</a:t>
            </a:r>
            <a:r>
              <a:rPr lang="en-US" altLang="zh-TW" sz="1400" b="1" dirty="0">
                <a:solidFill>
                  <a:srgbClr val="FF0000"/>
                </a:solidFill>
              </a:rPr>
              <a:t>SE</a:t>
            </a:r>
            <a:r>
              <a:rPr lang="zh-TW" altLang="en-US" sz="1400" b="1" dirty="0">
                <a:solidFill>
                  <a:srgbClr val="FF0000"/>
                </a:solidFill>
              </a:rPr>
              <a:t>、</a:t>
            </a:r>
            <a:r>
              <a:rPr lang="en-US" altLang="zh-TW" sz="1400" b="1" dirty="0">
                <a:solidFill>
                  <a:srgbClr val="FF0000"/>
                </a:solidFill>
              </a:rPr>
              <a:t>S</a:t>
            </a:r>
            <a:r>
              <a:rPr lang="zh-TW" altLang="en-US" sz="1400" b="1" dirty="0">
                <a:solidFill>
                  <a:srgbClr val="FF0000"/>
                </a:solidFill>
              </a:rPr>
              <a:t>、</a:t>
            </a:r>
            <a:r>
              <a:rPr lang="en-US" altLang="zh-TW" sz="1400" b="1" dirty="0">
                <a:solidFill>
                  <a:srgbClr val="FF0000"/>
                </a:solidFill>
              </a:rPr>
              <a:t>SW</a:t>
            </a:r>
            <a:r>
              <a:rPr lang="zh-TW" altLang="en-US" sz="1400" b="1" dirty="0">
                <a:solidFill>
                  <a:srgbClr val="FF0000"/>
                </a:solidFill>
              </a:rPr>
              <a:t>、</a:t>
            </a:r>
            <a:r>
              <a:rPr lang="en-US" altLang="zh-TW" sz="1400" b="1" dirty="0">
                <a:solidFill>
                  <a:srgbClr val="FF0000"/>
                </a:solidFill>
              </a:rPr>
              <a:t>E</a:t>
            </a:r>
            <a:r>
              <a:rPr lang="zh-TW" altLang="en-US" sz="1400" b="1" dirty="0">
                <a:solidFill>
                  <a:srgbClr val="FF0000"/>
                </a:solidFill>
              </a:rPr>
              <a:t>、</a:t>
            </a:r>
            <a:r>
              <a:rPr lang="en-US" altLang="zh-TW" sz="1400" b="1" dirty="0">
                <a:solidFill>
                  <a:srgbClr val="FF0000"/>
                </a:solidFill>
              </a:rPr>
              <a:t>write</a:t>
            </a:r>
          </a:p>
          <a:p>
            <a:r>
              <a:rPr lang="zh-TW" altLang="en-US" sz="1400" b="1" dirty="0">
                <a:solidFill>
                  <a:srgbClr val="FF0000"/>
                </a:solidFill>
              </a:rPr>
              <a:t>再回到</a:t>
            </a:r>
            <a:r>
              <a:rPr lang="en-US" altLang="zh-TW" sz="1400" b="1" dirty="0">
                <a:solidFill>
                  <a:srgbClr val="FF0000"/>
                </a:solidFill>
              </a:rPr>
              <a:t>backward</a:t>
            </a:r>
            <a:r>
              <a:rPr lang="zh-TW" altLang="en-US" sz="1400" b="1" dirty="0">
                <a:solidFill>
                  <a:srgbClr val="FF0000"/>
                </a:solidFill>
              </a:rPr>
              <a:t>繼續判斷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0385AACD-8FF8-461C-B36C-53DEFD1804D0}"/>
              </a:ext>
            </a:extLst>
          </p:cNvPr>
          <p:cNvCxnSpPr>
            <a:cxnSpLocks/>
          </p:cNvCxnSpPr>
          <p:nvPr/>
        </p:nvCxnSpPr>
        <p:spPr>
          <a:xfrm>
            <a:off x="2086252" y="4129083"/>
            <a:ext cx="3275861" cy="7447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AFC9935-8EBB-42E1-8B6C-F3A474ED0587}"/>
              </a:ext>
            </a:extLst>
          </p:cNvPr>
          <p:cNvSpPr txBox="1"/>
          <p:nvPr/>
        </p:nvSpPr>
        <p:spPr>
          <a:xfrm>
            <a:off x="47490" y="6147262"/>
            <a:ext cx="2131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</a:rPr>
              <a:t>運算完畢</a:t>
            </a:r>
            <a:endParaRPr lang="en-US" altLang="zh-TW" sz="1400" b="1" dirty="0">
              <a:solidFill>
                <a:srgbClr val="FF0000"/>
              </a:solidFill>
            </a:endParaRPr>
          </a:p>
          <a:p>
            <a:r>
              <a:rPr lang="zh-TW" altLang="en-US" sz="1400" b="1" dirty="0">
                <a:solidFill>
                  <a:srgbClr val="FF0000"/>
                </a:solidFill>
              </a:rPr>
              <a:t>將</a:t>
            </a:r>
            <a:r>
              <a:rPr lang="en-US" altLang="zh-TW" sz="1400" b="1" dirty="0" err="1">
                <a:solidFill>
                  <a:srgbClr val="FF0000"/>
                </a:solidFill>
              </a:rPr>
              <a:t>res_wr</a:t>
            </a:r>
            <a:r>
              <a:rPr lang="zh-TW" altLang="en-US" sz="1400" b="1" dirty="0">
                <a:solidFill>
                  <a:srgbClr val="FF0000"/>
                </a:solidFill>
              </a:rPr>
              <a:t>拉起以輸出答案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BD5089B-2B18-4B7B-B7F9-AD50B3701B60}"/>
              </a:ext>
            </a:extLst>
          </p:cNvPr>
          <p:cNvCxnSpPr/>
          <p:nvPr/>
        </p:nvCxnSpPr>
        <p:spPr>
          <a:xfrm flipV="1">
            <a:off x="2086252" y="6027938"/>
            <a:ext cx="5362113" cy="3107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601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62328B-1659-438B-A133-F9EC80D77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70" y="102479"/>
            <a:ext cx="10515600" cy="1325563"/>
          </a:xfrm>
        </p:spPr>
        <p:txBody>
          <a:bodyPr/>
          <a:lstStyle/>
          <a:p>
            <a:r>
              <a:rPr lang="en-US" altLang="zh-TW" dirty="0"/>
              <a:t>TB1</a:t>
            </a:r>
            <a:r>
              <a:rPr lang="zh-TW" altLang="en-US" dirty="0"/>
              <a:t>模擬結果</a:t>
            </a:r>
            <a:r>
              <a:rPr lang="en-US" altLang="zh-TW" dirty="0"/>
              <a:t>(</a:t>
            </a:r>
            <a:r>
              <a:rPr lang="zh-TW" altLang="en-US" dirty="0"/>
              <a:t>利用</a:t>
            </a:r>
            <a:r>
              <a:rPr lang="en-US" altLang="zh-TW" dirty="0" err="1"/>
              <a:t>nc</a:t>
            </a:r>
            <a:r>
              <a:rPr lang="en-US" altLang="zh-TW" dirty="0"/>
              <a:t> </a:t>
            </a:r>
            <a:r>
              <a:rPr lang="en-US" altLang="zh-TW" dirty="0" err="1"/>
              <a:t>verilog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140F884-D446-4A23-8E6F-A0F745955E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397" r="50000" b="2482"/>
          <a:stretch/>
        </p:blipFill>
        <p:spPr>
          <a:xfrm>
            <a:off x="546370" y="1172183"/>
            <a:ext cx="4408448" cy="275732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6E963B1-EF7C-42B5-B83B-64F132F072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59" t="55036" r="58031"/>
          <a:stretch/>
        </p:blipFill>
        <p:spPr>
          <a:xfrm>
            <a:off x="1630753" y="3976147"/>
            <a:ext cx="2879103" cy="275732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25EFAE2-C698-444A-98E5-A0E01F649943}"/>
              </a:ext>
            </a:extLst>
          </p:cNvPr>
          <p:cNvSpPr txBox="1"/>
          <p:nvPr/>
        </p:nvSpPr>
        <p:spPr>
          <a:xfrm>
            <a:off x="5948039" y="2366181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Time : 952,299 ns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A414EE6-10CF-4B23-A561-C253B5E37598}"/>
              </a:ext>
            </a:extLst>
          </p:cNvPr>
          <p:cNvSpPr txBox="1"/>
          <p:nvPr/>
        </p:nvSpPr>
        <p:spPr>
          <a:xfrm>
            <a:off x="6153127" y="5170145"/>
            <a:ext cx="1257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Area : 5676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418CED5-4124-4287-9690-E7B435683B76}"/>
              </a:ext>
            </a:extLst>
          </p:cNvPr>
          <p:cNvSpPr txBox="1"/>
          <p:nvPr/>
        </p:nvSpPr>
        <p:spPr>
          <a:xfrm>
            <a:off x="8913181" y="3595456"/>
            <a:ext cx="22573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</a:t>
            </a:r>
            <a:r>
              <a:rPr lang="zh-TW" altLang="en-US" dirty="0"/>
              <a:t>等級門檻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Time</a:t>
            </a:r>
            <a:r>
              <a:rPr lang="zh-TW" altLang="en-US" dirty="0"/>
              <a:t>小於</a:t>
            </a:r>
            <a:r>
              <a:rPr lang="en-US" altLang="zh-TW" dirty="0"/>
              <a:t>1,920,000ns</a:t>
            </a:r>
          </a:p>
          <a:p>
            <a:r>
              <a:rPr lang="en-US" altLang="zh-TW" dirty="0"/>
              <a:t>Area</a:t>
            </a:r>
            <a:r>
              <a:rPr lang="zh-TW" altLang="en-US" dirty="0"/>
              <a:t>小於</a:t>
            </a:r>
            <a:r>
              <a:rPr lang="en-US" altLang="zh-TW" dirty="0"/>
              <a:t>12500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8799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</TotalTime>
  <Words>828</Words>
  <Application>Microsoft Office PowerPoint</Application>
  <PresentationFormat>寬螢幕</PresentationFormat>
  <Paragraphs>119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佈景主題</vt:lpstr>
      <vt:lpstr>DT</vt:lpstr>
      <vt:lpstr>演算法</vt:lpstr>
      <vt:lpstr>狀態機</vt:lpstr>
      <vt:lpstr>FORWARD運算</vt:lpstr>
      <vt:lpstr>BACKWARD運算</vt:lpstr>
      <vt:lpstr>運算架構圖(以FORWARD為例)</vt:lpstr>
      <vt:lpstr>時序圖(FORWARD)</vt:lpstr>
      <vt:lpstr>時序圖(BACKWARD)</vt:lpstr>
      <vt:lpstr>TB1模擬結果(利用nc verilog)</vt:lpstr>
      <vt:lpstr>TB2模擬結果(利用nc verilog)</vt:lpstr>
      <vt:lpstr>模擬結果(合成電路)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DT</dc:title>
  <dc:creator>徐梓修</dc:creator>
  <cp:lastModifiedBy>徐梓修</cp:lastModifiedBy>
  <cp:revision>3</cp:revision>
  <dcterms:created xsi:type="dcterms:W3CDTF">2021-10-12T13:05:21Z</dcterms:created>
  <dcterms:modified xsi:type="dcterms:W3CDTF">2021-10-12T17:18:00Z</dcterms:modified>
</cp:coreProperties>
</file>