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7:00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 2972,'-39'-604,"28"482,-14-53,16 77,-6-83,13 144,-8-39,5 39,-2-39,9-72,-4-69,-10 144,7 55,2-1,-3-30,6-303,1 161,1 150,2 1,15-65,5-38,-20 103,14-55,-17 93,-1 0,1 0,0 0,0 1,0-1,0 0,0 0,0 1,1-1,-1 0,1 1,-1-1,1 1,-1 0,1 0,0-1,0 1,0 0,-1 0,1 1,0-1,0 0,0 1,0-1,0 1,1 0,-1-1,0 1,4 0,7 1,0 0,1 0,21 6,-17-4,330 69,-255-59,0-4,114-3,668-7,-646 14,-8 0,-165-9,0 3,-1 2,92 27,-17-4,-115-28,32 6,2-1,66 4,-112-13,5 0,1 0,-1 1,1 0,15 4,-21-4,-1 0,1 0,-1 0,1 1,-1-1,0 1,0-1,0 1,0 0,0 0,0 0,0 0,-1 0,1 0,-1 0,1 1,-1-1,0 1,2 4,0 3,-1 0,0 1,0-1,-1 1,0 0,-1-1,-2 20,-17 80,7-49,-8 55,-7 220,29 1449,-2-1781,0 1,0-1,0 0,-1 0,1 0,-1 0,0 0,0 0,-1 0,1 0,-1 0,0 0,-2 3,2-4,0-1,-1 0,1 0,-1-1,1 1,-1 0,0-1,1 1,-1-1,0 0,0 0,0 0,0 0,0-1,0 1,0-1,0 0,-5 0,-168-2,55-1,-80 1,-308 8,433 1,-111 22,143-22,-1-2,0-3,-79-4,29-1,-997 3,1069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6:10:1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6:10:1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7:12.51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2866,'0'-497,"2"471,0 0,7-26,-4 23,2-43,-7 9,-1 39,1 0,1-1,1 1,1 0,11-44,-5 37,-2 0,-1 0,-2 0,2-49,-5 67,9-72,1-15,-9-446,-4 279,-2 196,-3 1,-24-107,-2-7,23 140,-2-14,11 54,1 0,0 0,0-1,0 1,0 0,1 0,-1 0,1 0,0 0,3-6,-3 7,1 1,0-1,0 1,0-1,1 1,-1 0,0 0,1 0,-1 0,1 1,0-1,-1 1,1-1,0 1,0 0,0 0,0 1,5-2,9-1,-1 1,22 0,-33 2,450 19,-354-11,19 2,177 8,1078-20,-1356 3,0 1,33 8,26 2,-61-11,-8-1,-1 0,0 1,16 3,-21-3,0 0,0 1,0-1,0 0,-1 1,1 0,-1-1,1 1,-1 0,1 0,-1 1,0-1,0 0,2 4,4 7,-2-1,0 1,0 0,-1 0,-1 0,6 26,7 93,-11-75,21 173,-15-97,0 4,-4-69,-3 0,-7 110,0-62,0 42,5 192,21-129,-13-163,-6-39,-2 0,3 32,-6-45,0 33,3 1,9 52,-8-61,-1 0,-1 0,-2 35,1 41,11-39,-8-50,0 0,1 27,-5-29,1-7,-1 0,0 0,0 0,-1 1,-2 11,2-19,0 0,0 1,0-1,0 0,0 0,0 0,0 0,-1 0,1 0,-1 0,1 0,-1-1,0 1,0-1,1 1,-1-1,0 1,-1-1,1 0,0 0,0 0,0-1,-1 1,1 0,-4 0,-21 2,0-1,1-2,-42-3,-8-1,-241 6,-329 45,-27 50,491-79,83-11,-101-5,120-2,66-2,0-1,-1 0,1-1,0 0,0-1,1 0,-1-2,-13-8,-29-11,-13-1,53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7:40.7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28 2818,'0'-41,"-3"-1,-9-51,5 29,2 0,5-112,3 63,-3 111,-1-19,1 0,0 0,2 0,1 0,0 1,2-1,9-27,-5 22,-1 0,9-52,3-12,-4 37,13-91,-20 84,-3 22,2-53,-7 79,-4-164,1 145,-2 0,-1 0,-14-47,7 40,1-1,3 0,-5-41,-10-45,14 91,3-1,-4-47,11-288,21 203,-22 164,1 0,0 0,0 1,0-1,0 0,0 1,1-1,-1 1,1-1,0 1,-1 0,1 0,0 0,0 0,1 0,-1 0,0 0,0 1,1-1,-1 1,1 0,0 0,-1 0,1 0,0 0,0 0,-1 1,1-1,5 1,9-1,0 1,-1 1,0 0,19 5,-8-2,322 19,4-24,-116-2,-212 3,420 15,74-3,-325-14,-96 0,106 4,-184 1,35 10,-28-6,-23-6,-1 0,0 0,1 1,-1-1,0 1,0 0,0 0,-1 0,1 1,0-1,-1 0,0 1,1 0,-1 0,0-1,0 1,0 0,-1 1,1-1,-1 0,0 0,2 6,1 9,-1-1,0 1,1 22,-2-18,7 57,-2-23,0 58,-8 1364,2-1455,1 0,8 32,-5-30,3 45,-6-40,8 37,-5-39,2 43,-4-46,0 0,1 0,11 34,-8-34,-1-1,-1 1,2 41,-5-53,0 0,1 0,0 0,1-1,0 1,1-1,10 17,-6-10,13 40,-20-53,-1-1,0 1,0 1,0-1,-1 0,0 0,0 0,0 0,-1 0,0 0,-2 7,2-10,0 0,-1 0,1-1,-1 1,0 0,1-1,-1 1,-1-1,1 0,0 1,0-1,-1 0,1 0,-1-1,0 1,1 0,-1-1,0 0,0 0,0 0,0 0,0 0,0 0,-5 0,-9 1,0-1,0-1,-25-2,14 0,-8 3,-1 2,1 1,-59 15,62-12,-138 21,101-15,-195 41,63-15,99-22,45-9,-1-4,-111-5,58-1,-23 4,-154-5,258 0,1-2,-38-11,39 9,0 0,-48-3,45 6,0-1,0-1,0-2,-41-16,20 6,-29-1,63 16,0 0,0-2,1-1,0 0,-21-10,23 8,-1 1,-1 1,1 1,-1 1,-18-3,-11-2,44 8,0 0,0 0,-1 0,1 0,0-1,0 1,0-1,0 0,-5-4,-2-6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8:02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8:14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8:18.0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06:38:18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6:10:0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6:10:1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5F90-1F94-46FE-B654-D95FB1E76BE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A2273-26BA-4DAD-BE64-352B4CE73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2273-26BA-4DAD-BE64-352B4CE7310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56BBE-BB47-42A5-AF89-6438F3964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FE819-0FBB-45B3-9100-E349FE09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16880-E70C-487E-A26F-9D55E249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42B2A-1791-4E5E-9B5F-3C7E33BD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C5A02-E8A0-4E1C-9348-3CC962D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F944E-60B6-44E0-89B9-A8B640D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14A1FA-2615-4CA9-918C-436A9121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01CBF-849C-4769-8658-4D5EFD8F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85703-6DCB-44AC-AAE1-1C58D51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9729D-72A2-4EC6-817D-DED5CC48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B7008F-2484-4AEB-A8F2-4AEACD89C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08F9B5-BBFD-4114-9542-B5014CD8E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F257F8-B64F-484B-ABCC-A106E7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5B226-EDC5-4E38-BC17-94C01364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68018-9D9C-4E9F-8148-070AEE9D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CCBB9-50F1-4296-A62B-E33FAA6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99DA0-5194-47D0-9256-A2548658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CFCF3-81AB-4B6C-9757-743F84C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0F35C-4F53-4509-A109-2E4797A4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86D3A-F99E-41E9-9342-0CF77401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AA344-1DBB-4C4B-819B-56B22A8B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17380-05EF-43AF-8D2D-D898AC38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1C8E0-583D-40EC-8775-B4DCFC2A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BB196-8DBE-43A5-9998-2280271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4844D-A50D-4AE0-83E3-0CAE190B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B194-381F-4EC5-B795-1A69AB93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73EFF-3553-4500-8459-738A59D6E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AC71DC-E7D6-4FB1-A120-0F991F1E3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2C803B-DAA6-432A-AE26-FD1724A2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434C2F-8816-4166-A3BA-8A86328D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A2142-FD9A-4243-B207-A5F5A68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63A74-3537-42F5-9DE1-C17EBD4E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9BB88D-42F8-4354-8A30-6907F993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CAD399-8BCB-48E4-A909-67443A98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54222B-62FA-4615-B428-2E74181D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EBBF64-6C28-4865-AE25-E0B215726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FAD8B8-E176-41EF-9BC6-2C37354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C09D4A-2952-46ED-9271-E261A04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52B5AD-970F-4C6C-B635-82F58CEB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E85B4-44A9-40CA-BE77-C6D74E6C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052712-CF03-4825-8CA0-5F389A89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010C49-5C40-4500-B8A6-0476F8FF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BD7B13-027E-429F-ACC1-CB4FE822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12606C-7E2B-4991-B02C-0D64F092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72F8F6-D968-4D3F-8984-D97D249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B1A26-F273-49C2-AF36-948CE77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0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ACC1A-D069-4AE9-BD51-4E20ECD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F010C-8C61-4699-B746-E8749610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473F53-D2D9-4CF8-AF0E-9AAE48213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31FFC0-8E32-4714-BDE9-67F7F31C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619850-5965-4A07-BA19-9C8C0927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72406F-8047-403A-9945-8158E5A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8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CA95-4C33-4831-B837-F8D67AB3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109BB2-20E8-46E0-9F3A-F3C380D8B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776CF-072F-41A7-9F0C-B4E0DEC35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8FBFB-336B-4385-A80F-2D1C6C3F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2A09F-5B18-4B69-80A6-C54366A6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6C660B-B14F-498A-871A-94D449A5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3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39AED8-4914-491F-95FD-965B0823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8BE59A-7F92-41B8-914C-42AEE555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B1993-CC50-4B46-A78C-EB97C8183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CD1A-983F-453B-8C4A-216CAE3300AC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47484-E5E5-406C-A91E-E890F8C3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EE766-8030-4B9D-B084-2289A564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0F55-77B6-46DF-BEFC-0EF87D248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954DD7-0177-4E6E-96EF-6802E6640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altLang="zh-TW" sz="7000"/>
              <a:t>LBP</a:t>
            </a:r>
            <a:endParaRPr lang="zh-TW" altLang="en-US" sz="7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1B7ED2-AACA-45A0-AA3D-8C7CD4FDB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zh-TW" altLang="en-US"/>
              <a:t>工科</a:t>
            </a:r>
            <a:r>
              <a:rPr lang="en-US" altLang="zh-TW"/>
              <a:t>111</a:t>
            </a:r>
            <a:r>
              <a:rPr lang="zh-TW" altLang="en-US"/>
              <a:t>徐梓修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ABF4D-AD14-4C3E-9A5D-4083F3D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64AF8-6A14-466A-8FD9-6D25B9AA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由</a:t>
            </a:r>
            <a:r>
              <a:rPr lang="en-US" altLang="zh-TW" sz="2400" dirty="0" err="1"/>
              <a:t>gray_addr</a:t>
            </a:r>
            <a:r>
              <a:rPr lang="zh-TW" altLang="en-US" sz="2400" dirty="0"/>
              <a:t>給予位址訊號從</a:t>
            </a:r>
            <a:r>
              <a:rPr lang="en-US" altLang="zh-TW" sz="2400" dirty="0" err="1"/>
              <a:t>gray_data</a:t>
            </a:r>
            <a:r>
              <a:rPr lang="zh-TW" altLang="en-US" sz="2400" dirty="0"/>
              <a:t>讀取數值，再存入九宮格暫存器</a:t>
            </a:r>
            <a:r>
              <a:rPr lang="en-US" altLang="zh-TW" sz="2400" dirty="0"/>
              <a:t>com</a:t>
            </a:r>
            <a:r>
              <a:rPr lang="zh-TW" altLang="en-US" sz="2400" dirty="0"/>
              <a:t>內</a:t>
            </a:r>
            <a:endParaRPr lang="en-US" altLang="zh-TW" sz="2400" dirty="0"/>
          </a:p>
          <a:p>
            <a:r>
              <a:rPr lang="zh-TW" altLang="en-US" sz="2400" dirty="0"/>
              <a:t>讀取順序</a:t>
            </a:r>
            <a:r>
              <a:rPr lang="en-US" altLang="zh-TW" sz="2400" dirty="0"/>
              <a:t>:0       128        256        1         129        257         2          130 …</a:t>
            </a:r>
          </a:p>
          <a:p>
            <a:r>
              <a:rPr lang="zh-TW" altLang="en-US" sz="2400" dirty="0"/>
              <a:t>存取順序</a:t>
            </a:r>
            <a:r>
              <a:rPr lang="en-US" altLang="zh-TW" sz="2400" dirty="0"/>
              <a:t>:com0       com1        com2         com3 …</a:t>
            </a:r>
          </a:p>
          <a:p>
            <a:r>
              <a:rPr lang="zh-TW" altLang="en-US" sz="2400" dirty="0"/>
              <a:t>每次要存取新的一條</a:t>
            </a:r>
            <a:r>
              <a:rPr lang="en-US" altLang="zh-TW" sz="2400" dirty="0"/>
              <a:t>(3</a:t>
            </a:r>
            <a:r>
              <a:rPr lang="zh-TW" altLang="en-US" sz="2400" dirty="0"/>
              <a:t>個數</a:t>
            </a:r>
            <a:r>
              <a:rPr lang="en-US" altLang="zh-TW" sz="2400" dirty="0"/>
              <a:t>)</a:t>
            </a:r>
            <a:r>
              <a:rPr lang="zh-TW" altLang="en-US" sz="2400" dirty="0"/>
              <a:t>數值進來，即將原本的值都往左移一個。</a:t>
            </a:r>
            <a:endParaRPr lang="en-US" altLang="zh-TW" sz="2400" dirty="0"/>
          </a:p>
          <a:p>
            <a:r>
              <a:rPr lang="zh-TW" altLang="en-US" sz="2400" dirty="0"/>
              <a:t>初始共耗時</a:t>
            </a:r>
            <a:r>
              <a:rPr lang="en-US" altLang="zh-TW" sz="2400" dirty="0"/>
              <a:t>9 clock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之後每次新進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zh-TW" altLang="en-US" sz="2400" dirty="0">
                <a:solidFill>
                  <a:srgbClr val="FF0000"/>
                </a:solidFill>
              </a:rPr>
              <a:t>個值耗時</a:t>
            </a:r>
            <a:r>
              <a:rPr lang="en-US" altLang="zh-TW" sz="2400" dirty="0">
                <a:solidFill>
                  <a:srgbClr val="FF0000"/>
                </a:solidFill>
              </a:rPr>
              <a:t>3 clock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54A1B60-6D50-43AD-AACF-B45AD0B38363}"/>
              </a:ext>
            </a:extLst>
          </p:cNvPr>
          <p:cNvSpPr/>
          <p:nvPr/>
        </p:nvSpPr>
        <p:spPr>
          <a:xfrm>
            <a:off x="2758736" y="2389202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CFAE2B4-9BA1-481C-9FCC-80B7AA78F204}"/>
              </a:ext>
            </a:extLst>
          </p:cNvPr>
          <p:cNvSpPr/>
          <p:nvPr/>
        </p:nvSpPr>
        <p:spPr>
          <a:xfrm>
            <a:off x="3687931" y="2405848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F679EFC2-E2FB-4358-827A-FF26A92236AA}"/>
              </a:ext>
            </a:extLst>
          </p:cNvPr>
          <p:cNvSpPr/>
          <p:nvPr/>
        </p:nvSpPr>
        <p:spPr>
          <a:xfrm>
            <a:off x="4743634" y="2384762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324C48-A979-4DB4-B0B6-D45C4A044E9D}"/>
              </a:ext>
            </a:extLst>
          </p:cNvPr>
          <p:cNvSpPr/>
          <p:nvPr/>
        </p:nvSpPr>
        <p:spPr>
          <a:xfrm>
            <a:off x="5495647" y="2401409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C59DA87-2D69-4A9C-83EC-53CE790A34B1}"/>
              </a:ext>
            </a:extLst>
          </p:cNvPr>
          <p:cNvSpPr/>
          <p:nvPr/>
        </p:nvSpPr>
        <p:spPr>
          <a:xfrm>
            <a:off x="6516022" y="2384762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EBB0EA2-88E9-4565-900B-C0A6D9BD0AE4}"/>
              </a:ext>
            </a:extLst>
          </p:cNvPr>
          <p:cNvSpPr/>
          <p:nvPr/>
        </p:nvSpPr>
        <p:spPr>
          <a:xfrm>
            <a:off x="7516797" y="2384762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8516F9A-BB29-4ACC-9399-814359C3EA69}"/>
              </a:ext>
            </a:extLst>
          </p:cNvPr>
          <p:cNvSpPr/>
          <p:nvPr/>
        </p:nvSpPr>
        <p:spPr>
          <a:xfrm>
            <a:off x="8375529" y="2384762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CB84B86-526A-440A-8C4E-E5233B12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98170"/>
              </p:ext>
            </p:extLst>
          </p:nvPr>
        </p:nvGraphicFramePr>
        <p:xfrm>
          <a:off x="838200" y="4426474"/>
          <a:ext cx="2450361" cy="215589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16869">
                  <a:extLst>
                    <a:ext uri="{9D8B030D-6E8A-4147-A177-3AD203B41FA5}">
                      <a16:colId xmlns:a16="http://schemas.microsoft.com/office/drawing/2014/main" val="3777308283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1208721544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77740031"/>
                    </a:ext>
                  </a:extLst>
                </a:gridCol>
              </a:tblGrid>
              <a:tr h="690239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com0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com3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com6</a:t>
                      </a:r>
                      <a:endParaRPr lang="zh-TW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1683"/>
                  </a:ext>
                </a:extLst>
              </a:tr>
              <a:tr h="761703">
                <a:tc>
                  <a:txBody>
                    <a:bodyPr/>
                    <a:lstStyle/>
                    <a:p>
                      <a:r>
                        <a:rPr lang="en-US" altLang="zh-TW" dirty="0"/>
                        <a:t>com1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5357"/>
                  </a:ext>
                </a:extLst>
              </a:tr>
              <a:tr h="70395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60415"/>
                  </a:ext>
                </a:extLst>
              </a:tr>
            </a:tbl>
          </a:graphicData>
        </a:graphic>
      </p:graphicFrame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C08006D-59AB-4473-9B9D-07C83E50F079}"/>
              </a:ext>
            </a:extLst>
          </p:cNvPr>
          <p:cNvSpPr/>
          <p:nvPr/>
        </p:nvSpPr>
        <p:spPr>
          <a:xfrm>
            <a:off x="4459548" y="2854167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AA01DA2C-78FD-448D-BA94-683B22E9FF04}"/>
              </a:ext>
            </a:extLst>
          </p:cNvPr>
          <p:cNvSpPr/>
          <p:nvPr/>
        </p:nvSpPr>
        <p:spPr>
          <a:xfrm>
            <a:off x="3268832" y="2854167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D819D1C-2247-45A6-A49B-251845507A36}"/>
              </a:ext>
            </a:extLst>
          </p:cNvPr>
          <p:cNvSpPr/>
          <p:nvPr/>
        </p:nvSpPr>
        <p:spPr>
          <a:xfrm>
            <a:off x="5734787" y="2850680"/>
            <a:ext cx="284086" cy="257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CE2DE17-C1BB-42CE-9DE5-550CD326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2" t="17447" r="21329" b="9930"/>
          <a:stretch/>
        </p:blipFill>
        <p:spPr>
          <a:xfrm>
            <a:off x="8659615" y="3706667"/>
            <a:ext cx="3366762" cy="3029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E0BDDF8-3561-4A29-BF9C-C2CEE477C648}"/>
                  </a:ext>
                </a:extLst>
              </p14:cNvPr>
              <p14:cNvContentPartPr/>
              <p14:nvPr/>
            </p14:nvContentPartPr>
            <p14:xfrm>
              <a:off x="8601379" y="3661350"/>
              <a:ext cx="1103400" cy="10702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E0BDDF8-3561-4A29-BF9C-C2CEE477C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2739" y="3652350"/>
                <a:ext cx="112104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34B60440-EEA7-40A6-B187-794C3F0CDE0F}"/>
                  </a:ext>
                </a:extLst>
              </p14:cNvPr>
              <p14:cNvContentPartPr/>
              <p14:nvPr/>
            </p14:nvContentPartPr>
            <p14:xfrm>
              <a:off x="8983699" y="3646590"/>
              <a:ext cx="1075680" cy="11206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34B60440-EEA7-40A6-B187-794C3F0CDE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5059" y="3637950"/>
                <a:ext cx="109332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173602F9-2A91-45B3-82BD-AE7191F658CA}"/>
                  </a:ext>
                </a:extLst>
              </p14:cNvPr>
              <p14:cNvContentPartPr/>
              <p14:nvPr/>
            </p14:nvContentPartPr>
            <p14:xfrm>
              <a:off x="9275659" y="3637230"/>
              <a:ext cx="1094400" cy="11401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173602F9-2A91-45B3-82BD-AE7191F658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19" y="3628230"/>
                <a:ext cx="1112040" cy="11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9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85A8B-2128-4030-A4C7-C92450A5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D8E5-E747-4E57-9654-08F3AC5F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待</a:t>
            </a:r>
            <a:r>
              <a:rPr lang="en-US" altLang="zh-TW" sz="2400" dirty="0"/>
              <a:t>reset</a:t>
            </a:r>
            <a:r>
              <a:rPr lang="zh-TW" altLang="en-US" sz="2400" dirty="0"/>
              <a:t>結束後，</a:t>
            </a:r>
            <a:r>
              <a:rPr lang="en-US" altLang="zh-TW" sz="2400" dirty="0" err="1"/>
              <a:t>lbp_valid</a:t>
            </a:r>
            <a:r>
              <a:rPr lang="zh-TW" altLang="en-US" sz="2400" dirty="0"/>
              <a:t>即拉起代表輸出訊號有效，同時</a:t>
            </a:r>
            <a:r>
              <a:rPr lang="en-US" altLang="zh-TW" sz="2400" dirty="0" err="1"/>
              <a:t>lbp_addr</a:t>
            </a:r>
            <a:r>
              <a:rPr lang="zh-TW" altLang="en-US" sz="2400" dirty="0"/>
              <a:t>開始從</a:t>
            </a:r>
            <a:r>
              <a:rPr lang="en-US" altLang="zh-TW" sz="2400" dirty="0"/>
              <a:t>0</a:t>
            </a:r>
            <a:r>
              <a:rPr lang="zh-TW" altLang="en-US" sz="2400" dirty="0"/>
              <a:t>加到</a:t>
            </a:r>
            <a:r>
              <a:rPr lang="en-US" altLang="zh-TW" sz="2400" dirty="0"/>
              <a:t>16383</a:t>
            </a:r>
            <a:r>
              <a:rPr lang="zh-TW" altLang="en-US" sz="2400" dirty="0"/>
              <a:t>以循序輸出答案。</a:t>
            </a:r>
            <a:endParaRPr lang="en-US" altLang="zh-TW" sz="2400" dirty="0"/>
          </a:p>
          <a:p>
            <a:r>
              <a:rPr lang="en-US" altLang="zh-TW" sz="2400" dirty="0" err="1"/>
              <a:t>lbp_addr</a:t>
            </a:r>
            <a:r>
              <a:rPr lang="zh-TW" altLang="en-US" sz="2400" dirty="0"/>
              <a:t>等於</a:t>
            </a:r>
            <a:r>
              <a:rPr lang="en-US" altLang="zh-TW" sz="2400" dirty="0"/>
              <a:t>119</a:t>
            </a:r>
            <a:r>
              <a:rPr lang="zh-TW" altLang="en-US" sz="2400" dirty="0"/>
              <a:t>時開始讀取和存取</a:t>
            </a:r>
            <a:r>
              <a:rPr lang="en-US" altLang="zh-TW" sz="2400" dirty="0" err="1"/>
              <a:t>gray_data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(</a:t>
            </a:r>
            <a:r>
              <a:rPr lang="zh-TW" altLang="en-US" sz="2400" dirty="0"/>
              <a:t>則可以剛好在位址</a:t>
            </a:r>
            <a:r>
              <a:rPr lang="en-US" altLang="zh-TW" sz="2400" dirty="0"/>
              <a:t>128</a:t>
            </a:r>
            <a:r>
              <a:rPr lang="zh-TW" altLang="en-US" sz="2400" dirty="0"/>
              <a:t>時存取完九宮格，並且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在位址</a:t>
            </a:r>
            <a:r>
              <a:rPr lang="en-US" altLang="zh-TW" sz="2400" dirty="0"/>
              <a:t>129</a:t>
            </a:r>
            <a:r>
              <a:rPr lang="zh-TW" altLang="en-US" sz="2400" dirty="0"/>
              <a:t>時的</a:t>
            </a:r>
            <a:r>
              <a:rPr lang="en-US" altLang="zh-TW" sz="2400" dirty="0"/>
              <a:t>clock</a:t>
            </a:r>
            <a:r>
              <a:rPr lang="zh-TW" altLang="en-US" sz="2400" dirty="0"/>
              <a:t>正緣開始輸出答案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   規定上下兩條以及左右兩條輸出為</a:t>
            </a:r>
            <a:r>
              <a:rPr lang="en-US" altLang="zh-TW" sz="2400" dirty="0"/>
              <a:t>0</a:t>
            </a:r>
          </a:p>
          <a:p>
            <a:pPr marL="0" indent="0">
              <a:buNone/>
            </a:pPr>
            <a:r>
              <a:rPr lang="en-US" altLang="zh-TW" sz="2400" dirty="0"/>
              <a:t>   (</a:t>
            </a:r>
            <a:r>
              <a:rPr lang="zh-TW" altLang="en-US" sz="2400" dirty="0"/>
              <a:t>上下兩條為</a:t>
            </a:r>
            <a:r>
              <a:rPr lang="en-US" altLang="zh-TW" sz="2400" dirty="0" err="1"/>
              <a:t>lbp_addr</a:t>
            </a:r>
            <a:r>
              <a:rPr lang="en-US" altLang="zh-TW" sz="2400" dirty="0"/>
              <a:t> &lt;128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lbp_addr</a:t>
            </a:r>
            <a:r>
              <a:rPr lang="en-US" altLang="zh-TW" sz="2400" dirty="0"/>
              <a:t> &gt; 16255)</a:t>
            </a:r>
          </a:p>
          <a:p>
            <a:pPr marL="0" indent="0">
              <a:buNone/>
            </a:pPr>
            <a:r>
              <a:rPr lang="en-US" altLang="zh-TW" sz="2400" dirty="0"/>
              <a:t>   (</a:t>
            </a:r>
            <a:r>
              <a:rPr lang="zh-TW" altLang="en-US" sz="2400" dirty="0"/>
              <a:t>左右兩條為</a:t>
            </a:r>
            <a:r>
              <a:rPr lang="en-US" altLang="zh-TW" sz="2400" dirty="0"/>
              <a:t>%128</a:t>
            </a:r>
            <a:r>
              <a:rPr lang="zh-TW" altLang="en-US" sz="2400" dirty="0"/>
              <a:t>為</a:t>
            </a:r>
            <a:r>
              <a:rPr lang="en-US" altLang="zh-TW" sz="2400" dirty="0"/>
              <a:t>0</a:t>
            </a:r>
            <a:r>
              <a:rPr lang="zh-TW" altLang="en-US" sz="2400" dirty="0"/>
              <a:t>和</a:t>
            </a:r>
            <a:r>
              <a:rPr lang="en-US" altLang="zh-TW" sz="2400" dirty="0"/>
              <a:t>%128</a:t>
            </a:r>
            <a:r>
              <a:rPr lang="zh-TW" altLang="en-US" sz="2400" dirty="0"/>
              <a:t>為</a:t>
            </a:r>
            <a:r>
              <a:rPr lang="en-US" altLang="zh-TW" sz="2400" dirty="0"/>
              <a:t>127) </a:t>
            </a:r>
          </a:p>
          <a:p>
            <a:pPr marL="0" indent="0">
              <a:buNone/>
            </a:pPr>
            <a:r>
              <a:rPr lang="en-US" altLang="zh-TW" sz="2400" dirty="0"/>
              <a:t>   (</a:t>
            </a:r>
            <a:r>
              <a:rPr lang="zh-TW" altLang="en-US" sz="2400" dirty="0">
                <a:solidFill>
                  <a:srgbClr val="FF0000"/>
                </a:solidFill>
              </a:rPr>
              <a:t>如果是取</a:t>
            </a:r>
            <a:r>
              <a:rPr lang="en-US" altLang="zh-TW" sz="2400" dirty="0">
                <a:solidFill>
                  <a:srgbClr val="FF0000"/>
                </a:solidFill>
              </a:rPr>
              <a:t>2^x</a:t>
            </a:r>
            <a:r>
              <a:rPr lang="zh-TW" altLang="en-US" sz="2400" dirty="0">
                <a:solidFill>
                  <a:srgbClr val="FF0000"/>
                </a:solidFill>
              </a:rPr>
              <a:t>的餘數，取該數值前</a:t>
            </a:r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bit</a:t>
            </a:r>
            <a:r>
              <a:rPr lang="zh-TW" altLang="en-US" sz="2400" dirty="0">
                <a:solidFill>
                  <a:srgbClr val="FF0000"/>
                </a:solidFill>
              </a:rPr>
              <a:t>即答案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E4786A-1F27-490F-9FE3-B82E45D0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2" t="17447" r="21329" b="9930"/>
          <a:stretch/>
        </p:blipFill>
        <p:spPr>
          <a:xfrm>
            <a:off x="7315200" y="2475245"/>
            <a:ext cx="4464995" cy="4017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50CBF26-4A38-4001-B989-F0EBA9259D3A}"/>
                  </a:ext>
                </a:extLst>
              </p14:cNvPr>
              <p14:cNvContentPartPr/>
              <p14:nvPr/>
            </p14:nvContentPartPr>
            <p14:xfrm>
              <a:off x="-390701" y="5476830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50CBF26-4A38-4001-B989-F0EBA9259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9701" y="546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EA990B8A-DD04-471A-B07F-32281D7EEBC4}"/>
                  </a:ext>
                </a:extLst>
              </p14:cNvPr>
              <p14:cNvContentPartPr/>
              <p14:nvPr/>
            </p14:nvContentPartPr>
            <p14:xfrm>
              <a:off x="5619139" y="3666030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EA990B8A-DD04-471A-B07F-32281D7EE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139" y="3657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4EE8A3D6-4ED6-4A41-910C-39AB34E86DC2}"/>
                  </a:ext>
                </a:extLst>
              </p14:cNvPr>
              <p14:cNvContentPartPr/>
              <p14:nvPr/>
            </p14:nvContentPartPr>
            <p14:xfrm>
              <a:off x="5565859" y="3781590"/>
              <a:ext cx="36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4EE8A3D6-4ED6-4A41-910C-39AB34E86D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6859" y="3772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AF6DC835-39ED-4277-822B-AE9D482F933D}"/>
                  </a:ext>
                </a:extLst>
              </p14:cNvPr>
              <p14:cNvContentPartPr/>
              <p14:nvPr/>
            </p14:nvContentPartPr>
            <p14:xfrm>
              <a:off x="5362099" y="367503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AF6DC835-39ED-4277-822B-AE9D482F93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099" y="36663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8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84B32-3DA5-4B3B-95CD-1C8972BD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演算法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E6815-428D-43CD-8C28-6A4010B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計算方式 </a:t>
            </a:r>
            <a:r>
              <a:rPr lang="en-US" altLang="zh-TW" sz="2400" dirty="0"/>
              <a:t>: com0</a:t>
            </a:r>
            <a:r>
              <a:rPr lang="zh-TW" altLang="en-US" sz="2400" dirty="0"/>
              <a:t> </a:t>
            </a:r>
            <a:r>
              <a:rPr lang="en-US" altLang="zh-TW" sz="2400" dirty="0"/>
              <a:t>~</a:t>
            </a:r>
            <a:r>
              <a:rPr lang="zh-TW" altLang="en-US" sz="2400" dirty="0"/>
              <a:t> </a:t>
            </a:r>
            <a:r>
              <a:rPr lang="en-US" altLang="zh-TW" sz="2400" dirty="0"/>
              <a:t>com8</a:t>
            </a:r>
            <a:r>
              <a:rPr lang="zh-TW" altLang="en-US" sz="2400" dirty="0"/>
              <a:t>和</a:t>
            </a:r>
            <a:r>
              <a:rPr lang="en-US" altLang="zh-TW" sz="2400" dirty="0"/>
              <a:t>com4</a:t>
            </a:r>
            <a:r>
              <a:rPr lang="zh-TW" altLang="en-US" sz="2400" dirty="0"/>
              <a:t>比大小，如果大於等於</a:t>
            </a:r>
            <a:r>
              <a:rPr lang="en-US" altLang="zh-TW" sz="2400" dirty="0"/>
              <a:t>com4</a:t>
            </a:r>
            <a:r>
              <a:rPr lang="zh-TW" altLang="en-US" sz="2400" dirty="0"/>
              <a:t>則加上</a:t>
            </a:r>
            <a:r>
              <a:rPr lang="en-US" altLang="zh-TW" sz="2400" dirty="0"/>
              <a:t>2^0 ~ 2^8</a:t>
            </a:r>
            <a:r>
              <a:rPr lang="zh-TW" altLang="en-US" sz="2400" dirty="0"/>
              <a:t> 反之加</a:t>
            </a:r>
            <a:r>
              <a:rPr lang="en-US" altLang="zh-TW" sz="2400" dirty="0"/>
              <a:t>0</a:t>
            </a:r>
          </a:p>
          <a:p>
            <a:r>
              <a:rPr lang="zh-TW" altLang="en-US" sz="2400" dirty="0"/>
              <a:t>數據為一</a:t>
            </a:r>
            <a:r>
              <a:rPr lang="en-US" altLang="zh-TW" sz="2400" dirty="0"/>
              <a:t>7bit</a:t>
            </a:r>
            <a:r>
              <a:rPr lang="zh-TW" altLang="en-US" sz="2400" dirty="0"/>
              <a:t>數值，加上</a:t>
            </a:r>
            <a:r>
              <a:rPr lang="en-US" altLang="zh-TW" sz="2400" dirty="0"/>
              <a:t>2^x</a:t>
            </a:r>
            <a:r>
              <a:rPr lang="zh-TW" altLang="en-US" sz="2400" dirty="0"/>
              <a:t>次方即相等於將第</a:t>
            </a:r>
            <a:r>
              <a:rPr lang="en-US" altLang="zh-TW" sz="2400" dirty="0"/>
              <a:t>x</a:t>
            </a:r>
            <a:r>
              <a:rPr lang="zh-TW" altLang="en-US" sz="2400" dirty="0"/>
              <a:t>位元改成</a:t>
            </a:r>
            <a:r>
              <a:rPr lang="en-US" altLang="zh-TW" sz="2400" dirty="0"/>
              <a:t>1</a:t>
            </a:r>
            <a:r>
              <a:rPr lang="zh-TW" altLang="en-US" sz="2400" dirty="0"/>
              <a:t>，故假設判斷</a:t>
            </a:r>
            <a:r>
              <a:rPr lang="en-US" altLang="zh-TW" sz="2400" dirty="0"/>
              <a:t>com7</a:t>
            </a:r>
            <a:r>
              <a:rPr lang="zh-TW" altLang="en-US" sz="2400" dirty="0"/>
              <a:t>大於等於</a:t>
            </a:r>
            <a:r>
              <a:rPr lang="en-US" altLang="zh-TW" sz="2400" dirty="0"/>
              <a:t>com4</a:t>
            </a:r>
            <a:r>
              <a:rPr lang="zh-TW" altLang="en-US" sz="2400" dirty="0"/>
              <a:t>，即將</a:t>
            </a:r>
            <a:r>
              <a:rPr lang="en-US" altLang="zh-TW" sz="2400" dirty="0"/>
              <a:t>com4</a:t>
            </a:r>
            <a:r>
              <a:rPr lang="zh-TW" altLang="en-US" sz="2400" dirty="0"/>
              <a:t>的第</a:t>
            </a:r>
            <a:r>
              <a:rPr lang="en-US" altLang="zh-TW" sz="2400" dirty="0"/>
              <a:t>5</a:t>
            </a:r>
            <a:r>
              <a:rPr lang="zh-TW" altLang="en-US" sz="2400" dirty="0"/>
              <a:t>個位元設為</a:t>
            </a:r>
            <a:r>
              <a:rPr lang="en-US" altLang="zh-TW" sz="2400" dirty="0"/>
              <a:t>1</a:t>
            </a:r>
            <a:r>
              <a:rPr lang="zh-TW" altLang="en-US" sz="2400" dirty="0"/>
              <a:t>即可。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2306FB-9825-420E-9700-14DD428B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5589"/>
            <a:ext cx="2481287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19DB8-4109-43E1-8F90-6B22DEA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232586E5-8013-4A7C-9A9D-B22935BB8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900071"/>
              </p:ext>
            </p:extLst>
          </p:nvPr>
        </p:nvGraphicFramePr>
        <p:xfrm>
          <a:off x="838200" y="1825623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2F105952-7EA0-429E-8AFE-172EF27AF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1813"/>
              </p:ext>
            </p:extLst>
          </p:nvPr>
        </p:nvGraphicFramePr>
        <p:xfrm>
          <a:off x="3378694" y="1825624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ABDB9668-6950-4B25-A52F-165B2F4E0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149913"/>
              </p:ext>
            </p:extLst>
          </p:nvPr>
        </p:nvGraphicFramePr>
        <p:xfrm>
          <a:off x="6007593" y="1825623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6CDC8E0F-EC92-4FB3-8550-9D1551453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644906"/>
              </p:ext>
            </p:extLst>
          </p:nvPr>
        </p:nvGraphicFramePr>
        <p:xfrm>
          <a:off x="8636493" y="1825623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6" name="表格 11">
            <a:extLst>
              <a:ext uri="{FF2B5EF4-FFF2-40B4-BE49-F238E27FC236}">
                <a16:creationId xmlns:a16="http://schemas.microsoft.com/office/drawing/2014/main" id="{6B909E10-F51E-4773-AFD6-B2E77474B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131339"/>
              </p:ext>
            </p:extLst>
          </p:nvPr>
        </p:nvGraphicFramePr>
        <p:xfrm>
          <a:off x="838199" y="4685714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7" name="表格 11">
            <a:extLst>
              <a:ext uri="{FF2B5EF4-FFF2-40B4-BE49-F238E27FC236}">
                <a16:creationId xmlns:a16="http://schemas.microsoft.com/office/drawing/2014/main" id="{9D8F9F01-3366-450B-91BB-381DA9B8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200834"/>
              </p:ext>
            </p:extLst>
          </p:nvPr>
        </p:nvGraphicFramePr>
        <p:xfrm>
          <a:off x="3422896" y="4685713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8" name="表格 11">
            <a:extLst>
              <a:ext uri="{FF2B5EF4-FFF2-40B4-BE49-F238E27FC236}">
                <a16:creationId xmlns:a16="http://schemas.microsoft.com/office/drawing/2014/main" id="{1CAE3456-EC78-4589-B831-3DCEF4D51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394093"/>
              </p:ext>
            </p:extLst>
          </p:nvPr>
        </p:nvGraphicFramePr>
        <p:xfrm>
          <a:off x="6051796" y="4659616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graphicFrame>
        <p:nvGraphicFramePr>
          <p:cNvPr id="19" name="表格 11">
            <a:extLst>
              <a:ext uri="{FF2B5EF4-FFF2-40B4-BE49-F238E27FC236}">
                <a16:creationId xmlns:a16="http://schemas.microsoft.com/office/drawing/2014/main" id="{3B56F676-B6BE-4F7D-A0BC-3C869E3E7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371450"/>
              </p:ext>
            </p:extLst>
          </p:nvPr>
        </p:nvGraphicFramePr>
        <p:xfrm>
          <a:off x="8636493" y="4659615"/>
          <a:ext cx="2277861" cy="19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87">
                  <a:extLst>
                    <a:ext uri="{9D8B030D-6E8A-4147-A177-3AD203B41FA5}">
                      <a16:colId xmlns:a16="http://schemas.microsoft.com/office/drawing/2014/main" val="4264419014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886985879"/>
                    </a:ext>
                  </a:extLst>
                </a:gridCol>
                <a:gridCol w="759287">
                  <a:extLst>
                    <a:ext uri="{9D8B030D-6E8A-4147-A177-3AD203B41FA5}">
                      <a16:colId xmlns:a16="http://schemas.microsoft.com/office/drawing/2014/main" val="3815569884"/>
                    </a:ext>
                  </a:extLst>
                </a:gridCol>
              </a:tblGrid>
              <a:tr h="663925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85975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131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14077"/>
                  </a:ext>
                </a:extLst>
              </a:tr>
              <a:tr h="663925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  <a:p>
                      <a:r>
                        <a:rPr lang="en-US" altLang="zh-TW" dirty="0"/>
                        <a:t>259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20042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CB6F93-FC4E-4106-8D4C-3CBECFDB0D24}"/>
              </a:ext>
            </a:extLst>
          </p:cNvPr>
          <p:cNvSpPr txBox="1"/>
          <p:nvPr/>
        </p:nvSpPr>
        <p:spPr>
          <a:xfrm>
            <a:off x="2698812" y="4066889"/>
            <a:ext cx="11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gray_data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DE9F87C-6F24-4B4C-90D7-399B604D524D}"/>
              </a:ext>
            </a:extLst>
          </p:cNvPr>
          <p:cNvSpPr/>
          <p:nvPr/>
        </p:nvSpPr>
        <p:spPr>
          <a:xfrm rot="13418926">
            <a:off x="2778264" y="3860389"/>
            <a:ext cx="284086" cy="240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D9A1409C-4FEA-4DBF-8D19-7F467529D536}"/>
              </a:ext>
            </a:extLst>
          </p:cNvPr>
          <p:cNvSpPr/>
          <p:nvPr/>
        </p:nvSpPr>
        <p:spPr>
          <a:xfrm rot="13418926">
            <a:off x="5318757" y="3882260"/>
            <a:ext cx="284086" cy="240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E20FED83-0647-4AD4-9A95-D6903CDADC03}"/>
              </a:ext>
            </a:extLst>
          </p:cNvPr>
          <p:cNvSpPr/>
          <p:nvPr/>
        </p:nvSpPr>
        <p:spPr>
          <a:xfrm rot="13418926">
            <a:off x="7957774" y="3882258"/>
            <a:ext cx="284086" cy="240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1A2D0AD-53B6-4326-8B28-A27CF7FBD64A}"/>
              </a:ext>
            </a:extLst>
          </p:cNvPr>
          <p:cNvSpPr/>
          <p:nvPr/>
        </p:nvSpPr>
        <p:spPr>
          <a:xfrm rot="13418926">
            <a:off x="10628031" y="3882259"/>
            <a:ext cx="284086" cy="240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A06B29B-98EB-4D45-A85B-BDE1B339C09E}"/>
              </a:ext>
            </a:extLst>
          </p:cNvPr>
          <p:cNvSpPr txBox="1"/>
          <p:nvPr/>
        </p:nvSpPr>
        <p:spPr>
          <a:xfrm>
            <a:off x="4866920" y="4074997"/>
            <a:ext cx="111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gray_data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B558BB7-EFE4-4741-AF1D-CB9C5F91DF2C}"/>
              </a:ext>
            </a:extLst>
          </p:cNvPr>
          <p:cNvSpPr txBox="1"/>
          <p:nvPr/>
        </p:nvSpPr>
        <p:spPr>
          <a:xfrm>
            <a:off x="7628138" y="4066889"/>
            <a:ext cx="115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gray_data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449B89-FC16-47F7-882E-06FDDF9AC985}"/>
              </a:ext>
            </a:extLst>
          </p:cNvPr>
          <p:cNvSpPr txBox="1"/>
          <p:nvPr/>
        </p:nvSpPr>
        <p:spPr>
          <a:xfrm>
            <a:off x="10291439" y="4046267"/>
            <a:ext cx="115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gray_data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3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D48F7-142A-4C30-89FB-0BBD9062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(</a:t>
            </a:r>
            <a:r>
              <a:rPr lang="zh-TW" altLang="en-US" dirty="0"/>
              <a:t>處理</a:t>
            </a:r>
            <a:r>
              <a:rPr lang="en-US" altLang="zh-TW" dirty="0"/>
              <a:t>&amp;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DA61FF-88B7-4D74-808E-27F29FC6E0B1}"/>
              </a:ext>
            </a:extLst>
          </p:cNvPr>
          <p:cNvSpPr/>
          <p:nvPr/>
        </p:nvSpPr>
        <p:spPr>
          <a:xfrm>
            <a:off x="1056443" y="1879527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EFD875-7E20-40CE-9BB5-5D876B0BD7E3}"/>
              </a:ext>
            </a:extLst>
          </p:cNvPr>
          <p:cNvSpPr/>
          <p:nvPr/>
        </p:nvSpPr>
        <p:spPr>
          <a:xfrm>
            <a:off x="1056443" y="2635993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Com[1]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38936-0B90-4976-BA49-9C55247199BA}"/>
              </a:ext>
            </a:extLst>
          </p:cNvPr>
          <p:cNvSpPr/>
          <p:nvPr/>
        </p:nvSpPr>
        <p:spPr>
          <a:xfrm>
            <a:off x="1056443" y="3379269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Com[2]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57E31-53AF-475C-95DC-9F4D59DB70E0}"/>
              </a:ext>
            </a:extLst>
          </p:cNvPr>
          <p:cNvSpPr/>
          <p:nvPr/>
        </p:nvSpPr>
        <p:spPr>
          <a:xfrm>
            <a:off x="1056443" y="4362189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Com[7]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182E58-A28E-416F-B20D-7F7AB1FE9372}"/>
              </a:ext>
            </a:extLst>
          </p:cNvPr>
          <p:cNvSpPr/>
          <p:nvPr/>
        </p:nvSpPr>
        <p:spPr>
          <a:xfrm>
            <a:off x="1056443" y="5178934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Com[8]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EFA254-5485-4C31-A813-9A9B406F813F}"/>
              </a:ext>
            </a:extLst>
          </p:cNvPr>
          <p:cNvSpPr/>
          <p:nvPr/>
        </p:nvSpPr>
        <p:spPr>
          <a:xfrm>
            <a:off x="1056443" y="5953109"/>
            <a:ext cx="102093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Com[4]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F4487093-780A-4FAB-967F-8FA30C3922B2}"/>
                  </a:ext>
                </a:extLst>
              </p14:cNvPr>
              <p14:cNvContentPartPr/>
              <p14:nvPr/>
            </p14:nvContentPartPr>
            <p14:xfrm>
              <a:off x="1535659" y="4021350"/>
              <a:ext cx="360" cy="36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F4487093-780A-4FAB-967F-8FA30C392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659" y="4012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A62E3574-9A5E-4B35-8110-B2CE8ED57372}"/>
                  </a:ext>
                </a:extLst>
              </p14:cNvPr>
              <p14:cNvContentPartPr/>
              <p14:nvPr/>
            </p14:nvContentPartPr>
            <p14:xfrm>
              <a:off x="1535659" y="4074630"/>
              <a:ext cx="360" cy="36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A62E3574-9A5E-4B35-8110-B2CE8ED57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659" y="4065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4E7E178E-22A5-48F0-91A0-5A812D0AF507}"/>
                  </a:ext>
                </a:extLst>
              </p14:cNvPr>
              <p14:cNvContentPartPr/>
              <p14:nvPr/>
            </p14:nvContentPartPr>
            <p14:xfrm>
              <a:off x="1535659" y="4136550"/>
              <a:ext cx="360" cy="36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4E7E178E-22A5-48F0-91A0-5A812D0A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659" y="4127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F8AE3D9-2207-4C6E-BC53-360E865D4D64}"/>
                  </a:ext>
                </a:extLst>
              </p14:cNvPr>
              <p14:cNvContentPartPr/>
              <p14:nvPr/>
            </p14:nvContentPartPr>
            <p14:xfrm>
              <a:off x="1535659" y="4234110"/>
              <a:ext cx="360" cy="36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F8AE3D9-2207-4C6E-BC53-360E865D4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659" y="42254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3A7DED4E-028D-44A1-A05B-E860A64E54B8}"/>
              </a:ext>
            </a:extLst>
          </p:cNvPr>
          <p:cNvSpPr/>
          <p:nvPr/>
        </p:nvSpPr>
        <p:spPr>
          <a:xfrm>
            <a:off x="3382392" y="1879527"/>
            <a:ext cx="506027" cy="496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41943E6-7BDE-4FE5-89C1-DABC3700FFAE}"/>
              </a:ext>
            </a:extLst>
          </p:cNvPr>
          <p:cNvSpPr/>
          <p:nvPr/>
        </p:nvSpPr>
        <p:spPr>
          <a:xfrm>
            <a:off x="3400147" y="2592530"/>
            <a:ext cx="506027" cy="496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2EE5E39-262E-474A-9B53-6A361D243BCA}"/>
              </a:ext>
            </a:extLst>
          </p:cNvPr>
          <p:cNvSpPr/>
          <p:nvPr/>
        </p:nvSpPr>
        <p:spPr>
          <a:xfrm>
            <a:off x="3400146" y="3379269"/>
            <a:ext cx="506027" cy="496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2BA7656-1213-48C3-AE98-542210D195AE}"/>
              </a:ext>
            </a:extLst>
          </p:cNvPr>
          <p:cNvSpPr/>
          <p:nvPr/>
        </p:nvSpPr>
        <p:spPr>
          <a:xfrm>
            <a:off x="3400146" y="4362189"/>
            <a:ext cx="506027" cy="496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0574938-0030-4942-B234-E081E7A3993E}"/>
              </a:ext>
            </a:extLst>
          </p:cNvPr>
          <p:cNvSpPr/>
          <p:nvPr/>
        </p:nvSpPr>
        <p:spPr>
          <a:xfrm>
            <a:off x="3400146" y="5200579"/>
            <a:ext cx="506027" cy="496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AE59A9-E442-4EF1-A48B-5352DD598FC7}"/>
              </a:ext>
            </a:extLst>
          </p:cNvPr>
          <p:cNvCxnSpPr>
            <a:cxnSpLocks/>
          </p:cNvCxnSpPr>
          <p:nvPr/>
        </p:nvCxnSpPr>
        <p:spPr>
          <a:xfrm>
            <a:off x="2077375" y="2006353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A7D4F86-D77A-4061-8544-58F4F307EF39}"/>
              </a:ext>
            </a:extLst>
          </p:cNvPr>
          <p:cNvCxnSpPr>
            <a:cxnSpLocks/>
          </p:cNvCxnSpPr>
          <p:nvPr/>
        </p:nvCxnSpPr>
        <p:spPr>
          <a:xfrm>
            <a:off x="2077375" y="2718046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BB0AD32-46CC-4D12-B617-C873806910A8}"/>
              </a:ext>
            </a:extLst>
          </p:cNvPr>
          <p:cNvCxnSpPr>
            <a:cxnSpLocks/>
          </p:cNvCxnSpPr>
          <p:nvPr/>
        </p:nvCxnSpPr>
        <p:spPr>
          <a:xfrm>
            <a:off x="2077375" y="3543670"/>
            <a:ext cx="116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966B8-345B-46E7-BAA6-0DE2A99F181B}"/>
              </a:ext>
            </a:extLst>
          </p:cNvPr>
          <p:cNvCxnSpPr>
            <a:cxnSpLocks/>
          </p:cNvCxnSpPr>
          <p:nvPr/>
        </p:nvCxnSpPr>
        <p:spPr>
          <a:xfrm>
            <a:off x="2077375" y="4484703"/>
            <a:ext cx="116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8A2FBE9-650B-41EC-883B-FCEB8BD025C7}"/>
              </a:ext>
            </a:extLst>
          </p:cNvPr>
          <p:cNvCxnSpPr>
            <a:cxnSpLocks/>
          </p:cNvCxnSpPr>
          <p:nvPr/>
        </p:nvCxnSpPr>
        <p:spPr>
          <a:xfrm>
            <a:off x="2077375" y="5336959"/>
            <a:ext cx="116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9D15AA-E012-41BB-8C2E-C7BF8FE0657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77375" y="6222992"/>
            <a:ext cx="909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E64706B-A221-4B52-B12C-843513BE4617}"/>
              </a:ext>
            </a:extLst>
          </p:cNvPr>
          <p:cNvCxnSpPr/>
          <p:nvPr/>
        </p:nvCxnSpPr>
        <p:spPr>
          <a:xfrm flipV="1">
            <a:off x="2405849" y="2149410"/>
            <a:ext cx="0" cy="4073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219849-2252-4132-A9B3-ADCC88CB02C7}"/>
              </a:ext>
            </a:extLst>
          </p:cNvPr>
          <p:cNvCxnSpPr>
            <a:cxnSpLocks/>
          </p:cNvCxnSpPr>
          <p:nvPr/>
        </p:nvCxnSpPr>
        <p:spPr>
          <a:xfrm flipV="1">
            <a:off x="2576004" y="2905876"/>
            <a:ext cx="0" cy="331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3440333-209F-44DB-B329-6DB6B6B4E494}"/>
              </a:ext>
            </a:extLst>
          </p:cNvPr>
          <p:cNvCxnSpPr>
            <a:cxnSpLocks/>
          </p:cNvCxnSpPr>
          <p:nvPr/>
        </p:nvCxnSpPr>
        <p:spPr>
          <a:xfrm flipH="1" flipV="1">
            <a:off x="2740241" y="3744642"/>
            <a:ext cx="1" cy="2449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B20EA49-CA32-498A-AA21-82AAF4C89631}"/>
              </a:ext>
            </a:extLst>
          </p:cNvPr>
          <p:cNvCxnSpPr>
            <a:cxnSpLocks/>
          </p:cNvCxnSpPr>
          <p:nvPr/>
        </p:nvCxnSpPr>
        <p:spPr>
          <a:xfrm flipV="1">
            <a:off x="2895601" y="4705165"/>
            <a:ext cx="0" cy="1524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85C283D-4426-4750-9624-49BED0994037}"/>
              </a:ext>
            </a:extLst>
          </p:cNvPr>
          <p:cNvCxnSpPr>
            <a:cxnSpLocks/>
          </p:cNvCxnSpPr>
          <p:nvPr/>
        </p:nvCxnSpPr>
        <p:spPr>
          <a:xfrm flipV="1">
            <a:off x="3048002" y="5548544"/>
            <a:ext cx="0" cy="68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BCD14FD-2896-4BC1-B786-B5E0DEE012EA}"/>
              </a:ext>
            </a:extLst>
          </p:cNvPr>
          <p:cNvCxnSpPr>
            <a:cxnSpLocks/>
          </p:cNvCxnSpPr>
          <p:nvPr/>
        </p:nvCxnSpPr>
        <p:spPr>
          <a:xfrm>
            <a:off x="2405849" y="2149410"/>
            <a:ext cx="77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6CA2C5-17D7-4291-A4D5-C6431941AB26}"/>
              </a:ext>
            </a:extLst>
          </p:cNvPr>
          <p:cNvCxnSpPr>
            <a:cxnSpLocks/>
          </p:cNvCxnSpPr>
          <p:nvPr/>
        </p:nvCxnSpPr>
        <p:spPr>
          <a:xfrm>
            <a:off x="2565647" y="2905876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5BE2B3D-5767-4BBF-967A-8C864ED40718}"/>
              </a:ext>
            </a:extLst>
          </p:cNvPr>
          <p:cNvCxnSpPr>
            <a:cxnSpLocks/>
          </p:cNvCxnSpPr>
          <p:nvPr/>
        </p:nvCxnSpPr>
        <p:spPr>
          <a:xfrm>
            <a:off x="2744679" y="3744642"/>
            <a:ext cx="501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CB52F59-9595-47DA-B9E5-F31ABC53DD32}"/>
              </a:ext>
            </a:extLst>
          </p:cNvPr>
          <p:cNvCxnSpPr>
            <a:cxnSpLocks/>
          </p:cNvCxnSpPr>
          <p:nvPr/>
        </p:nvCxnSpPr>
        <p:spPr>
          <a:xfrm>
            <a:off x="2902996" y="4706644"/>
            <a:ext cx="328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EBF2B2-C5D9-4C88-997C-3382FC33E1CD}"/>
              </a:ext>
            </a:extLst>
          </p:cNvPr>
          <p:cNvCxnSpPr>
            <a:cxnSpLocks/>
          </p:cNvCxnSpPr>
          <p:nvPr/>
        </p:nvCxnSpPr>
        <p:spPr>
          <a:xfrm>
            <a:off x="3048002" y="5548544"/>
            <a:ext cx="19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764F4C2-B28C-4F18-A931-07DF2FF52346}"/>
              </a:ext>
            </a:extLst>
          </p:cNvPr>
          <p:cNvCxnSpPr>
            <a:cxnSpLocks/>
          </p:cNvCxnSpPr>
          <p:nvPr/>
        </p:nvCxnSpPr>
        <p:spPr>
          <a:xfrm>
            <a:off x="3906173" y="2111488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EEB2996-C9FA-4CA9-8318-27152B6E9A1F}"/>
              </a:ext>
            </a:extLst>
          </p:cNvPr>
          <p:cNvCxnSpPr>
            <a:cxnSpLocks/>
          </p:cNvCxnSpPr>
          <p:nvPr/>
        </p:nvCxnSpPr>
        <p:spPr>
          <a:xfrm>
            <a:off x="3906172" y="2840767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55C718D-7814-4DF5-9333-83806B2A5281}"/>
              </a:ext>
            </a:extLst>
          </p:cNvPr>
          <p:cNvCxnSpPr>
            <a:cxnSpLocks/>
          </p:cNvCxnSpPr>
          <p:nvPr/>
        </p:nvCxnSpPr>
        <p:spPr>
          <a:xfrm>
            <a:off x="3906171" y="3649152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E244C97-7149-4AA5-84C4-E352153EC3B5}"/>
              </a:ext>
            </a:extLst>
          </p:cNvPr>
          <p:cNvCxnSpPr>
            <a:cxnSpLocks/>
          </p:cNvCxnSpPr>
          <p:nvPr/>
        </p:nvCxnSpPr>
        <p:spPr>
          <a:xfrm>
            <a:off x="3906171" y="4611905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C14CC55-2818-447F-9F46-07E1FF39D7E3}"/>
              </a:ext>
            </a:extLst>
          </p:cNvPr>
          <p:cNvCxnSpPr>
            <a:cxnSpLocks/>
          </p:cNvCxnSpPr>
          <p:nvPr/>
        </p:nvCxnSpPr>
        <p:spPr>
          <a:xfrm>
            <a:off x="3907650" y="5467475"/>
            <a:ext cx="115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6781829-7A0B-4610-A31E-D521680F115F}"/>
              </a:ext>
            </a:extLst>
          </p:cNvPr>
          <p:cNvSpPr/>
          <p:nvPr/>
        </p:nvSpPr>
        <p:spPr>
          <a:xfrm>
            <a:off x="5081723" y="1857881"/>
            <a:ext cx="130132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Lbp_data</a:t>
            </a:r>
            <a:r>
              <a:rPr lang="en-US" altLang="zh-TW" dirty="0">
                <a:solidFill>
                  <a:schemeClr val="tx1"/>
                </a:solidFill>
              </a:rPr>
              <a:t>[0]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A3692D-68E9-43F1-BEB5-EF8310C2B068}"/>
              </a:ext>
            </a:extLst>
          </p:cNvPr>
          <p:cNvSpPr/>
          <p:nvPr/>
        </p:nvSpPr>
        <p:spPr>
          <a:xfrm>
            <a:off x="5081723" y="2592530"/>
            <a:ext cx="130132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Lbp_data</a:t>
            </a:r>
            <a:r>
              <a:rPr lang="en-US" altLang="zh-TW" dirty="0">
                <a:solidFill>
                  <a:schemeClr val="tx1"/>
                </a:solidFill>
              </a:rPr>
              <a:t>[1]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B77D9DB-E6A6-4165-9B5A-5F3202D829C1}"/>
              </a:ext>
            </a:extLst>
          </p:cNvPr>
          <p:cNvSpPr/>
          <p:nvPr/>
        </p:nvSpPr>
        <p:spPr>
          <a:xfrm>
            <a:off x="5081719" y="3388351"/>
            <a:ext cx="130132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Lbp_data</a:t>
            </a:r>
            <a:r>
              <a:rPr lang="en-US" altLang="zh-TW" dirty="0">
                <a:solidFill>
                  <a:schemeClr val="tx1"/>
                </a:solidFill>
              </a:rPr>
              <a:t>[2]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ED01A4-42DA-4673-A29F-5A38A7CECD14}"/>
              </a:ext>
            </a:extLst>
          </p:cNvPr>
          <p:cNvSpPr/>
          <p:nvPr/>
        </p:nvSpPr>
        <p:spPr>
          <a:xfrm>
            <a:off x="5081719" y="4340543"/>
            <a:ext cx="130132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Lbp_data</a:t>
            </a:r>
            <a:r>
              <a:rPr lang="en-US" altLang="zh-TW" dirty="0">
                <a:solidFill>
                  <a:schemeClr val="tx1"/>
                </a:solidFill>
              </a:rPr>
              <a:t>[6]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ABBE9A2-DEC4-49BD-904F-8EEA449C998C}"/>
              </a:ext>
            </a:extLst>
          </p:cNvPr>
          <p:cNvSpPr/>
          <p:nvPr/>
        </p:nvSpPr>
        <p:spPr>
          <a:xfrm>
            <a:off x="5096515" y="5209661"/>
            <a:ext cx="1301322" cy="539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Lbp_data</a:t>
            </a:r>
            <a:r>
              <a:rPr lang="en-US" altLang="zh-TW" dirty="0">
                <a:solidFill>
                  <a:schemeClr val="tx1"/>
                </a:solidFill>
              </a:rPr>
              <a:t>[7]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BFB85-D8DE-4B45-9AD4-0F2F75FC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時序圖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46CD840-6E57-4A68-A286-F34222E9F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7" r="48697" b="57305"/>
          <a:stretch/>
        </p:blipFill>
        <p:spPr>
          <a:xfrm>
            <a:off x="838200" y="1436517"/>
            <a:ext cx="7031477" cy="261018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65A6D1-9407-48CE-AF74-E2BF4B165E4A}"/>
              </a:ext>
            </a:extLst>
          </p:cNvPr>
          <p:cNvSpPr txBox="1"/>
          <p:nvPr/>
        </p:nvSpPr>
        <p:spPr>
          <a:xfrm>
            <a:off x="8160860" y="2197420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reset</a:t>
            </a:r>
            <a:r>
              <a:rPr lang="zh-TW" altLang="en-US" dirty="0"/>
              <a:t>完將</a:t>
            </a:r>
            <a:r>
              <a:rPr lang="en-US" altLang="zh-TW" dirty="0" err="1"/>
              <a:t>lbp_valid</a:t>
            </a:r>
            <a:r>
              <a:rPr lang="zh-TW" altLang="en-US" dirty="0"/>
              <a:t>拉高</a:t>
            </a:r>
            <a:endParaRPr lang="en-US" altLang="zh-TW" dirty="0"/>
          </a:p>
          <a:p>
            <a:r>
              <a:rPr lang="zh-TW" altLang="en-US" dirty="0"/>
              <a:t>並且</a:t>
            </a:r>
            <a:r>
              <a:rPr lang="en-US" altLang="zh-TW" dirty="0" err="1"/>
              <a:t>lbp_addr</a:t>
            </a:r>
            <a:r>
              <a:rPr lang="zh-TW" altLang="en-US" dirty="0"/>
              <a:t>在每個</a:t>
            </a:r>
            <a:r>
              <a:rPr lang="en-US" altLang="zh-TW" dirty="0" err="1"/>
              <a:t>clk</a:t>
            </a:r>
            <a:r>
              <a:rPr lang="zh-TW" altLang="en-US" dirty="0"/>
              <a:t>正緣加一</a:t>
            </a: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EEC076-6231-4BE5-A21B-5768233D3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907" r="38178" b="56312"/>
          <a:stretch/>
        </p:blipFill>
        <p:spPr>
          <a:xfrm>
            <a:off x="838200" y="4114800"/>
            <a:ext cx="7537315" cy="251291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6E5943-EDEC-4D63-A5D6-75737D862298}"/>
              </a:ext>
            </a:extLst>
          </p:cNvPr>
          <p:cNvSpPr txBox="1"/>
          <p:nvPr/>
        </p:nvSpPr>
        <p:spPr>
          <a:xfrm>
            <a:off x="8472905" y="4259616"/>
            <a:ext cx="3719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lbp_addr</a:t>
            </a:r>
            <a:r>
              <a:rPr lang="zh-TW" altLang="en-US" dirty="0"/>
              <a:t>等於</a:t>
            </a:r>
            <a:r>
              <a:rPr lang="en-US" altLang="zh-TW" dirty="0"/>
              <a:t>118</a:t>
            </a:r>
            <a:r>
              <a:rPr lang="zh-TW" altLang="en-US" dirty="0"/>
              <a:t>時將</a:t>
            </a:r>
            <a:r>
              <a:rPr lang="en-US" altLang="zh-TW" dirty="0" err="1"/>
              <a:t>gray_req</a:t>
            </a:r>
            <a:r>
              <a:rPr lang="zh-TW" altLang="en-US" dirty="0"/>
              <a:t>拉高</a:t>
            </a:r>
            <a:endParaRPr lang="en-US" altLang="zh-TW" dirty="0"/>
          </a:p>
          <a:p>
            <a:r>
              <a:rPr lang="zh-TW" altLang="en-US" dirty="0"/>
              <a:t>根據</a:t>
            </a:r>
            <a:r>
              <a:rPr lang="en-US" altLang="zh-TW" dirty="0" err="1"/>
              <a:t>gray_addr</a:t>
            </a:r>
            <a:r>
              <a:rPr lang="zh-TW" altLang="en-US" dirty="0"/>
              <a:t>給予之位址輸入值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 err="1"/>
              <a:t>lbp_addr</a:t>
            </a:r>
            <a:r>
              <a:rPr lang="zh-TW" altLang="en-US" dirty="0"/>
              <a:t>等於</a:t>
            </a:r>
            <a:r>
              <a:rPr lang="en-US" altLang="zh-TW" dirty="0"/>
              <a:t>128</a:t>
            </a:r>
            <a:r>
              <a:rPr lang="zh-TW" altLang="en-US" dirty="0"/>
              <a:t>時九宮格所有值</a:t>
            </a:r>
            <a:endParaRPr lang="en-US" altLang="zh-TW" dirty="0"/>
          </a:p>
          <a:p>
            <a:r>
              <a:rPr lang="zh-TW" altLang="en-US" dirty="0"/>
              <a:t>都已準備好，並且開始運算</a:t>
            </a:r>
            <a:endParaRPr lang="en-US" altLang="zh-TW" dirty="0"/>
          </a:p>
          <a:p>
            <a:r>
              <a:rPr lang="zh-TW" altLang="en-US" dirty="0"/>
              <a:t>下個</a:t>
            </a:r>
            <a:r>
              <a:rPr lang="en-US" altLang="zh-TW" dirty="0" err="1"/>
              <a:t>clk</a:t>
            </a:r>
            <a:r>
              <a:rPr lang="zh-TW" altLang="en-US" dirty="0"/>
              <a:t>輸出給</a:t>
            </a:r>
            <a:r>
              <a:rPr lang="en-US" altLang="zh-TW" dirty="0"/>
              <a:t>129</a:t>
            </a:r>
            <a:r>
              <a:rPr lang="zh-TW" altLang="en-US" dirty="0"/>
              <a:t>並且拉高</a:t>
            </a:r>
            <a:r>
              <a:rPr lang="en-US" altLang="zh-TW" dirty="0" err="1"/>
              <a:t>lbp_valid</a:t>
            </a:r>
            <a:endParaRPr lang="en-US" altLang="zh-TW" dirty="0"/>
          </a:p>
          <a:p>
            <a:r>
              <a:rPr lang="zh-TW" altLang="en-US" dirty="0"/>
              <a:t>輸入完拉下去等待下三個值進來並</a:t>
            </a:r>
            <a:endParaRPr lang="en-US" altLang="zh-TW" dirty="0"/>
          </a:p>
          <a:p>
            <a:r>
              <a:rPr lang="zh-TW" altLang="en-US" dirty="0"/>
              <a:t>且運算完畢，再拉起。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394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FDA5F-A869-4D2D-ADDA-6302D3A3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模擬結果</a:t>
            </a:r>
            <a:r>
              <a:rPr lang="en-US" altLang="zh-TW" dirty="0"/>
              <a:t>(</a:t>
            </a:r>
            <a:r>
              <a:rPr lang="zh-TW" altLang="en-US" dirty="0"/>
              <a:t>利用</a:t>
            </a:r>
            <a:r>
              <a:rPr lang="en-US" altLang="zh-TW" dirty="0" err="1"/>
              <a:t>nc</a:t>
            </a:r>
            <a:r>
              <a:rPr lang="en-US" altLang="zh-TW" dirty="0"/>
              <a:t> </a:t>
            </a:r>
            <a:r>
              <a:rPr lang="en-US" altLang="zh-TW" dirty="0" err="1"/>
              <a:t>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71ECAF-43FB-4B5F-BB3A-1789F15E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067" r="50000"/>
          <a:stretch/>
        </p:blipFill>
        <p:spPr>
          <a:xfrm>
            <a:off x="838200" y="1498059"/>
            <a:ext cx="4843509" cy="262646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84C479-94AD-4D18-A399-A36DC9C5601B}"/>
              </a:ext>
            </a:extLst>
          </p:cNvPr>
          <p:cNvSpPr txBox="1"/>
          <p:nvPr/>
        </p:nvSpPr>
        <p:spPr>
          <a:xfrm>
            <a:off x="5814159" y="259157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: 606450ns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E74CD6-0808-4610-A2FE-3D39689BD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40" t="62270" r="58590"/>
          <a:stretch/>
        </p:blipFill>
        <p:spPr>
          <a:xfrm>
            <a:off x="1560935" y="4231532"/>
            <a:ext cx="3398038" cy="26264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60159B8-11C9-4F24-A7C8-E6964AA26412}"/>
              </a:ext>
            </a:extLst>
          </p:cNvPr>
          <p:cNvSpPr txBox="1"/>
          <p:nvPr/>
        </p:nvSpPr>
        <p:spPr>
          <a:xfrm>
            <a:off x="6051307" y="5175434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Area</a:t>
            </a:r>
            <a:r>
              <a:rPr lang="zh-TW" altLang="en-US" dirty="0"/>
              <a:t> </a:t>
            </a:r>
            <a:r>
              <a:rPr lang="en-US" altLang="zh-TW" dirty="0"/>
              <a:t>: 6541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1158CA-655A-407F-8AE2-23366BB0B9AC}"/>
              </a:ext>
            </a:extLst>
          </p:cNvPr>
          <p:cNvSpPr txBox="1"/>
          <p:nvPr/>
        </p:nvSpPr>
        <p:spPr>
          <a:xfrm>
            <a:off x="8696527" y="3801360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Score : 3,966,789,450</a:t>
            </a:r>
          </a:p>
          <a:p>
            <a:r>
              <a:rPr lang="en-US" altLang="zh-TW" dirty="0"/>
              <a:t>(A</a:t>
            </a:r>
            <a:r>
              <a:rPr lang="zh-TW" altLang="en-US" dirty="0"/>
              <a:t>等級門檻</a:t>
            </a:r>
            <a:r>
              <a:rPr lang="en-US" altLang="zh-TW" dirty="0"/>
              <a:t>:12,000,000,000)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77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97BDD-4416-4427-9D4A-7C3840EE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模擬結果</a:t>
            </a:r>
            <a:r>
              <a:rPr lang="en-US" altLang="zh-TW" dirty="0"/>
              <a:t>(</a:t>
            </a:r>
            <a:r>
              <a:rPr lang="zh-TW" altLang="en-US" dirty="0"/>
              <a:t>合成電路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0C3BE7-4114-48FD-969E-3D73E39D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92" t="9462" r="13616" b="16542"/>
          <a:stretch/>
        </p:blipFill>
        <p:spPr>
          <a:xfrm>
            <a:off x="838200" y="1517515"/>
            <a:ext cx="6208115" cy="4857886"/>
          </a:xfrm>
        </p:spPr>
      </p:pic>
    </p:spTree>
    <p:extLst>
      <p:ext uri="{BB962C8B-B14F-4D97-AF65-F5344CB8AC3E}">
        <p14:creationId xmlns:p14="http://schemas.microsoft.com/office/powerpoint/2010/main" val="87272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584</Words>
  <Application>Microsoft Office PowerPoint</Application>
  <PresentationFormat>寬螢幕</PresentationFormat>
  <Paragraphs>147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LBP</vt:lpstr>
      <vt:lpstr>演算法</vt:lpstr>
      <vt:lpstr>演算法</vt:lpstr>
      <vt:lpstr>演算法</vt:lpstr>
      <vt:lpstr>架構圖(輸入)</vt:lpstr>
      <vt:lpstr>架構圖(處理&amp;輸出)</vt:lpstr>
      <vt:lpstr>時序圖</vt:lpstr>
      <vt:lpstr>模擬結果(利用nc verilog)</vt:lpstr>
      <vt:lpstr>模擬結果(合成電路)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LBP</dc:title>
  <dc:creator>徐梓修</dc:creator>
  <cp:lastModifiedBy>徐梓修</cp:lastModifiedBy>
  <cp:revision>7</cp:revision>
  <dcterms:created xsi:type="dcterms:W3CDTF">2021-10-02T05:38:39Z</dcterms:created>
  <dcterms:modified xsi:type="dcterms:W3CDTF">2021-10-04T06:21:18Z</dcterms:modified>
</cp:coreProperties>
</file>