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64" r:id="rId24"/>
  </p:sldIdLst>
  <p:sldSz cx="9144000" cy="5143500" type="screen16x9"/>
  <p:notesSz cx="6858000" cy="9144000"/>
  <p:embeddedFontLst>
    <p:embeddedFont>
      <p:font typeface="Amethysta" panose="020B0604020202020204" charset="0"/>
      <p:regular r:id="rId26"/>
    </p:embeddedFont>
    <p:embeddedFont>
      <p:font typeface="Anaheim" panose="020B0604020202020204" charset="0"/>
      <p:regular r:id="rId27"/>
    </p:embeddedFont>
    <p:embeddedFont>
      <p:font typeface="Didact Gothic" panose="00000500000000000000" pitchFamily="2" charset="0"/>
      <p:regular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C016-1F24-424A-9FBA-4A60465E4BAE}">
  <a:tblStyle styleId="{94F0C016-1F24-424A-9FBA-4A60465E4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Ahsan" userId="e7d37adbbc57294b" providerId="LiveId" clId="{7BEDBEC0-A148-4A69-8226-8454E1BB2883}"/>
    <pc:docChg chg="undo custSel addSld delSld modSld">
      <pc:chgData name="Adam Ahsan" userId="e7d37adbbc57294b" providerId="LiveId" clId="{7BEDBEC0-A148-4A69-8226-8454E1BB2883}" dt="2024-02-20T04:26:10.063" v="58" actId="1076"/>
      <pc:docMkLst>
        <pc:docMk/>
      </pc:docMkLst>
      <pc:sldChg chg="modSp mod">
        <pc:chgData name="Adam Ahsan" userId="e7d37adbbc57294b" providerId="LiveId" clId="{7BEDBEC0-A148-4A69-8226-8454E1BB2883}" dt="2024-02-19T19:47:11.916" v="1" actId="14100"/>
        <pc:sldMkLst>
          <pc:docMk/>
          <pc:sldMk cId="0" sldId="260"/>
        </pc:sldMkLst>
        <pc:spChg chg="mod">
          <ac:chgData name="Adam Ahsan" userId="e7d37adbbc57294b" providerId="LiveId" clId="{7BEDBEC0-A148-4A69-8226-8454E1BB2883}" dt="2024-02-19T19:47:11.916" v="1" actId="14100"/>
          <ac:spMkLst>
            <pc:docMk/>
            <pc:sldMk cId="0" sldId="260"/>
            <ac:spMk id="416" creationId="{00000000-0000-0000-0000-000000000000}"/>
          </ac:spMkLst>
        </pc:spChg>
      </pc:sldChg>
      <pc:sldChg chg="new del">
        <pc:chgData name="Adam Ahsan" userId="e7d37adbbc57294b" providerId="LiveId" clId="{7BEDBEC0-A148-4A69-8226-8454E1BB2883}" dt="2024-02-20T03:53:16.412" v="3" actId="680"/>
        <pc:sldMkLst>
          <pc:docMk/>
          <pc:sldMk cId="1444579284" sldId="265"/>
        </pc:sldMkLst>
      </pc:sldChg>
      <pc:sldChg chg="addSp delSp modSp new mod modClrScheme chgLayout">
        <pc:chgData name="Adam Ahsan" userId="e7d37adbbc57294b" providerId="LiveId" clId="{7BEDBEC0-A148-4A69-8226-8454E1BB2883}" dt="2024-02-20T04:13:09.577" v="10" actId="1076"/>
        <pc:sldMkLst>
          <pc:docMk/>
          <pc:sldMk cId="2482345855" sldId="265"/>
        </pc:sldMkLst>
        <pc:spChg chg="del mod ord">
          <ac:chgData name="Adam Ahsan" userId="e7d37adbbc57294b" providerId="LiveId" clId="{7BEDBEC0-A148-4A69-8226-8454E1BB2883}" dt="2024-02-20T04:12:53.327" v="5" actId="700"/>
          <ac:spMkLst>
            <pc:docMk/>
            <pc:sldMk cId="2482345855" sldId="265"/>
            <ac:spMk id="2" creationId="{ABBA48A0-37CD-4CEB-A6FE-8DF992ECBF49}"/>
          </ac:spMkLst>
        </pc:spChg>
        <pc:spChg chg="del mod ord">
          <ac:chgData name="Adam Ahsan" userId="e7d37adbbc57294b" providerId="LiveId" clId="{7BEDBEC0-A148-4A69-8226-8454E1BB2883}" dt="2024-02-20T04:12:53.327" v="5" actId="700"/>
          <ac:spMkLst>
            <pc:docMk/>
            <pc:sldMk cId="2482345855" sldId="265"/>
            <ac:spMk id="3" creationId="{D65D45EA-B07D-68B0-5F39-18F8B8A41FEC}"/>
          </ac:spMkLst>
        </pc:spChg>
        <pc:spChg chg="add mod ord">
          <ac:chgData name="Adam Ahsan" userId="e7d37adbbc57294b" providerId="LiveId" clId="{7BEDBEC0-A148-4A69-8226-8454E1BB2883}" dt="2024-02-20T04:13:09.577" v="10" actId="1076"/>
          <ac:spMkLst>
            <pc:docMk/>
            <pc:sldMk cId="2482345855" sldId="265"/>
            <ac:spMk id="4" creationId="{9ED1C915-9730-C81D-1E07-8C0BF3F411A4}"/>
          </ac:spMkLst>
        </pc:spChg>
        <pc:spChg chg="add del mod ord">
          <ac:chgData name="Adam Ahsan" userId="e7d37adbbc57294b" providerId="LiveId" clId="{7BEDBEC0-A148-4A69-8226-8454E1BB2883}" dt="2024-02-20T04:12:58.893" v="7" actId="26606"/>
          <ac:spMkLst>
            <pc:docMk/>
            <pc:sldMk cId="2482345855" sldId="265"/>
            <ac:spMk id="5" creationId="{A7350540-959A-BF6C-3198-936854945B09}"/>
          </ac:spMkLst>
        </pc:spChg>
        <pc:spChg chg="add del mod">
          <ac:chgData name="Adam Ahsan" userId="e7d37adbbc57294b" providerId="LiveId" clId="{7BEDBEC0-A148-4A69-8226-8454E1BB2883}" dt="2024-02-20T04:13:02.833" v="9" actId="478"/>
          <ac:spMkLst>
            <pc:docMk/>
            <pc:sldMk cId="2482345855" sldId="265"/>
            <ac:spMk id="10" creationId="{F664DBBA-4101-6988-3299-7DA6BB4C8E86}"/>
          </ac:spMkLst>
        </pc:spChg>
      </pc:sldChg>
      <pc:sldChg chg="addSp delSp modSp new mod modClrScheme chgLayout">
        <pc:chgData name="Adam Ahsan" userId="e7d37adbbc57294b" providerId="LiveId" clId="{7BEDBEC0-A148-4A69-8226-8454E1BB2883}" dt="2024-02-20T04:14:38.122" v="46" actId="404"/>
        <pc:sldMkLst>
          <pc:docMk/>
          <pc:sldMk cId="1266278117" sldId="266"/>
        </pc:sldMkLst>
        <pc:spChg chg="del mod ord">
          <ac:chgData name="Adam Ahsan" userId="e7d37adbbc57294b" providerId="LiveId" clId="{7BEDBEC0-A148-4A69-8226-8454E1BB2883}" dt="2024-02-20T04:13:18.350" v="12" actId="700"/>
          <ac:spMkLst>
            <pc:docMk/>
            <pc:sldMk cId="1266278117" sldId="266"/>
            <ac:spMk id="2" creationId="{193B8CB6-2E80-2AAE-857C-99A62BC2F879}"/>
          </ac:spMkLst>
        </pc:spChg>
        <pc:spChg chg="del mod ord">
          <ac:chgData name="Adam Ahsan" userId="e7d37adbbc57294b" providerId="LiveId" clId="{7BEDBEC0-A148-4A69-8226-8454E1BB2883}" dt="2024-02-20T04:13:18.350" v="12" actId="700"/>
          <ac:spMkLst>
            <pc:docMk/>
            <pc:sldMk cId="1266278117" sldId="266"/>
            <ac:spMk id="3" creationId="{D26EC336-97FE-AD0E-7DF6-6D17B34426CB}"/>
          </ac:spMkLst>
        </pc:spChg>
        <pc:spChg chg="add mod ord">
          <ac:chgData name="Adam Ahsan" userId="e7d37adbbc57294b" providerId="LiveId" clId="{7BEDBEC0-A148-4A69-8226-8454E1BB2883}" dt="2024-02-20T04:13:30.310" v="17" actId="403"/>
          <ac:spMkLst>
            <pc:docMk/>
            <pc:sldMk cId="1266278117" sldId="266"/>
            <ac:spMk id="4" creationId="{7807062A-944C-A90D-ACCA-6A44ABCFDFD0}"/>
          </ac:spMkLst>
        </pc:spChg>
        <pc:spChg chg="add mod ord">
          <ac:chgData name="Adam Ahsan" userId="e7d37adbbc57294b" providerId="LiveId" clId="{7BEDBEC0-A148-4A69-8226-8454E1BB2883}" dt="2024-02-20T04:14:38.122" v="46" actId="404"/>
          <ac:spMkLst>
            <pc:docMk/>
            <pc:sldMk cId="1266278117" sldId="266"/>
            <ac:spMk id="5" creationId="{F0253B5D-49BC-C60F-AFF6-53C9BBAD3B93}"/>
          </ac:spMkLst>
        </pc:spChg>
        <pc:picChg chg="add mod">
          <ac:chgData name="Adam Ahsan" userId="e7d37adbbc57294b" providerId="LiveId" clId="{7BEDBEC0-A148-4A69-8226-8454E1BB2883}" dt="2024-02-20T04:13:47.852" v="19" actId="1076"/>
          <ac:picMkLst>
            <pc:docMk/>
            <pc:sldMk cId="1266278117" sldId="266"/>
            <ac:picMk id="7" creationId="{5EB92552-CFBD-1594-159F-1BC014CA1FD5}"/>
          </ac:picMkLst>
        </pc:picChg>
      </pc:sldChg>
      <pc:sldChg chg="addSp modSp new mod">
        <pc:chgData name="Adam Ahsan" userId="e7d37adbbc57294b" providerId="LiveId" clId="{7BEDBEC0-A148-4A69-8226-8454E1BB2883}" dt="2024-02-20T04:15:18.615" v="51" actId="1076"/>
        <pc:sldMkLst>
          <pc:docMk/>
          <pc:sldMk cId="1642694349" sldId="267"/>
        </pc:sldMkLst>
        <pc:spChg chg="mod">
          <ac:chgData name="Adam Ahsan" userId="e7d37adbbc57294b" providerId="LiveId" clId="{7BEDBEC0-A148-4A69-8226-8454E1BB2883}" dt="2024-02-20T04:15:06.784" v="49" actId="20577"/>
          <ac:spMkLst>
            <pc:docMk/>
            <pc:sldMk cId="1642694349" sldId="267"/>
            <ac:spMk id="3" creationId="{9BEB584F-0F3C-462C-B906-E4E80A433D45}"/>
          </ac:spMkLst>
        </pc:spChg>
        <pc:picChg chg="add mod">
          <ac:chgData name="Adam Ahsan" userId="e7d37adbbc57294b" providerId="LiveId" clId="{7BEDBEC0-A148-4A69-8226-8454E1BB2883}" dt="2024-02-20T04:15:18.615" v="51" actId="1076"/>
          <ac:picMkLst>
            <pc:docMk/>
            <pc:sldMk cId="1642694349" sldId="267"/>
            <ac:picMk id="5" creationId="{6D0E2A54-B9BD-1CBA-E478-C9B566F2ED94}"/>
          </ac:picMkLst>
        </pc:picChg>
      </pc:sldChg>
      <pc:sldChg chg="addSp delSp modSp new mod">
        <pc:chgData name="Adam Ahsan" userId="e7d37adbbc57294b" providerId="LiveId" clId="{7BEDBEC0-A148-4A69-8226-8454E1BB2883}" dt="2024-02-20T04:26:10.063" v="58" actId="1076"/>
        <pc:sldMkLst>
          <pc:docMk/>
          <pc:sldMk cId="4107196432" sldId="268"/>
        </pc:sldMkLst>
        <pc:spChg chg="del">
          <ac:chgData name="Adam Ahsan" userId="e7d37adbbc57294b" providerId="LiveId" clId="{7BEDBEC0-A148-4A69-8226-8454E1BB2883}" dt="2024-02-20T04:26:03.115" v="56" actId="478"/>
          <ac:spMkLst>
            <pc:docMk/>
            <pc:sldMk cId="4107196432" sldId="268"/>
            <ac:spMk id="2" creationId="{48C08686-F32D-52AD-4BDD-4354F5ADC7AB}"/>
          </ac:spMkLst>
        </pc:spChg>
        <pc:spChg chg="mod">
          <ac:chgData name="Adam Ahsan" userId="e7d37adbbc57294b" providerId="LiveId" clId="{7BEDBEC0-A148-4A69-8226-8454E1BB2883}" dt="2024-02-20T04:25:38.222" v="55" actId="404"/>
          <ac:spMkLst>
            <pc:docMk/>
            <pc:sldMk cId="4107196432" sldId="268"/>
            <ac:spMk id="3" creationId="{5F436F79-5D34-C72D-F4ED-1892627298A7}"/>
          </ac:spMkLst>
        </pc:spChg>
        <pc:picChg chg="add mod">
          <ac:chgData name="Adam Ahsan" userId="e7d37adbbc57294b" providerId="LiveId" clId="{7BEDBEC0-A148-4A69-8226-8454E1BB2883}" dt="2024-02-20T04:26:10.063" v="58" actId="1076"/>
          <ac:picMkLst>
            <pc:docMk/>
            <pc:sldMk cId="4107196432" sldId="268"/>
            <ac:picMk id="5" creationId="{821BB045-B7DC-495A-831F-B861E28F56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98ca26a6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98ca26a6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910da0386_0_18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910da0386_0_18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868524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868524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868524e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868524e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8b7b0dc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8b7b0dc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97be152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97be152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868524eb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868524eb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10da0386_0_17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910da0386_0_17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209400" y="10874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4500" y="3982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rgbClr val="E4C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40550" y="872025"/>
            <a:ext cx="8073000" cy="38142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1400" y="1312713"/>
            <a:ext cx="3461700" cy="234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31400" y="3773613"/>
            <a:ext cx="31665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0" y="3422125"/>
            <a:ext cx="9144000" cy="17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592300" y="7732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161425" y="22128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23350" y="1504531"/>
            <a:ext cx="7707300" cy="2711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084800" y="1878691"/>
            <a:ext cx="6974400" cy="1449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087525" y="3337755"/>
            <a:ext cx="6974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8155875" y="-2829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414500" y="3982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937625" y="1893525"/>
            <a:ext cx="5206200" cy="3249900"/>
          </a:xfrm>
          <a:prstGeom prst="rect">
            <a:avLst/>
          </a:prstGeom>
          <a:solidFill>
            <a:srgbClr val="E4C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847725" y="1555956"/>
            <a:ext cx="701400" cy="6750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58500" y="1533825"/>
            <a:ext cx="2877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1658500" y="1881763"/>
            <a:ext cx="2299800" cy="4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847725" y="2572031"/>
            <a:ext cx="701400" cy="6750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1658500" y="2549900"/>
            <a:ext cx="2877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58500" y="2897838"/>
            <a:ext cx="2299800" cy="4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847725" y="3588331"/>
            <a:ext cx="701400" cy="6750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1658500" y="3565975"/>
            <a:ext cx="2877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1658500" y="3913913"/>
            <a:ext cx="2299800" cy="4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4760000" y="1555956"/>
            <a:ext cx="701400" cy="6750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570775" y="1533825"/>
            <a:ext cx="2877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570775" y="1881763"/>
            <a:ext cx="2299800" cy="4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000" y="2572256"/>
            <a:ext cx="701400" cy="6750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5570775" y="2549900"/>
            <a:ext cx="2877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5570775" y="2897838"/>
            <a:ext cx="2299800" cy="4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8" hasCustomPrompt="1"/>
          </p:nvPr>
        </p:nvSpPr>
        <p:spPr>
          <a:xfrm>
            <a:off x="4760000" y="3588331"/>
            <a:ext cx="701400" cy="6750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5570775" y="3565975"/>
            <a:ext cx="2877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5570775" y="3913913"/>
            <a:ext cx="2299800" cy="45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1"/>
          </p:nvPr>
        </p:nvSpPr>
        <p:spPr>
          <a:xfrm>
            <a:off x="713250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8589625" y="29021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29450" y="13081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13250" y="1152400"/>
            <a:ext cx="7717500" cy="3537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880650" y="1351525"/>
            <a:ext cx="7382700" cy="29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2"/>
          </p:nvPr>
        </p:nvSpPr>
        <p:spPr>
          <a:xfrm>
            <a:off x="880650" y="1762372"/>
            <a:ext cx="7382700" cy="469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3"/>
          </p:nvPr>
        </p:nvSpPr>
        <p:spPr>
          <a:xfrm>
            <a:off x="880650" y="2497625"/>
            <a:ext cx="7382700" cy="29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4"/>
          </p:nvPr>
        </p:nvSpPr>
        <p:spPr>
          <a:xfrm>
            <a:off x="880650" y="2908449"/>
            <a:ext cx="7382700" cy="469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>
          <a:xfrm>
            <a:off x="880650" y="3643726"/>
            <a:ext cx="7382700" cy="29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>
          <a:xfrm>
            <a:off x="880650" y="4054525"/>
            <a:ext cx="7382700" cy="469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3422125"/>
            <a:ext cx="9144000" cy="17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-885725" y="15112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578225" y="7745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14300" y="1432850"/>
            <a:ext cx="7715400" cy="2841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1"/>
          </p:nvPr>
        </p:nvSpPr>
        <p:spPr>
          <a:xfrm>
            <a:off x="1441775" y="1904615"/>
            <a:ext cx="6260400" cy="142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2"/>
          </p:nvPr>
        </p:nvSpPr>
        <p:spPr>
          <a:xfrm>
            <a:off x="2727000" y="3457085"/>
            <a:ext cx="3690000" cy="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3182100"/>
            <a:ext cx="9144000" cy="19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-487600" y="7853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6809200" y="-4816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71953" y="1682280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2"/>
          </p:nvPr>
        </p:nvSpPr>
        <p:spPr>
          <a:xfrm>
            <a:off x="1671956" y="2044905"/>
            <a:ext cx="2679600" cy="68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3"/>
          </p:nvPr>
        </p:nvSpPr>
        <p:spPr>
          <a:xfrm>
            <a:off x="5459931" y="1682280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5459931" y="2044905"/>
            <a:ext cx="2679600" cy="68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5"/>
          </p:nvPr>
        </p:nvSpPr>
        <p:spPr>
          <a:xfrm>
            <a:off x="1671953" y="3227363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6"/>
          </p:nvPr>
        </p:nvSpPr>
        <p:spPr>
          <a:xfrm>
            <a:off x="1671956" y="3592670"/>
            <a:ext cx="2679600" cy="68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7"/>
          </p:nvPr>
        </p:nvSpPr>
        <p:spPr>
          <a:xfrm>
            <a:off x="5459931" y="3227363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8"/>
          </p:nvPr>
        </p:nvSpPr>
        <p:spPr>
          <a:xfrm>
            <a:off x="5459932" y="3592671"/>
            <a:ext cx="2679600" cy="68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2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8230150" y="3009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-248475" y="-3370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"/>
          </p:nvPr>
        </p:nvSpPr>
        <p:spPr>
          <a:xfrm>
            <a:off x="1176624" y="1598097"/>
            <a:ext cx="2019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2"/>
          </p:nvPr>
        </p:nvSpPr>
        <p:spPr>
          <a:xfrm>
            <a:off x="1176624" y="1996059"/>
            <a:ext cx="2019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3"/>
          </p:nvPr>
        </p:nvSpPr>
        <p:spPr>
          <a:xfrm>
            <a:off x="3562608" y="1598097"/>
            <a:ext cx="2019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3562608" y="1996059"/>
            <a:ext cx="2019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5948591" y="1598097"/>
            <a:ext cx="2019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5948591" y="1996059"/>
            <a:ext cx="2019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7"/>
          </p:nvPr>
        </p:nvSpPr>
        <p:spPr>
          <a:xfrm>
            <a:off x="1182243" y="3431064"/>
            <a:ext cx="2019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8"/>
          </p:nvPr>
        </p:nvSpPr>
        <p:spPr>
          <a:xfrm>
            <a:off x="1182243" y="3829025"/>
            <a:ext cx="2019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9"/>
          </p:nvPr>
        </p:nvSpPr>
        <p:spPr>
          <a:xfrm>
            <a:off x="3568227" y="3431064"/>
            <a:ext cx="2019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3"/>
          </p:nvPr>
        </p:nvSpPr>
        <p:spPr>
          <a:xfrm>
            <a:off x="3568227" y="3829025"/>
            <a:ext cx="2019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14"/>
          </p:nvPr>
        </p:nvSpPr>
        <p:spPr>
          <a:xfrm>
            <a:off x="5954210" y="3431064"/>
            <a:ext cx="2019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5"/>
          </p:nvPr>
        </p:nvSpPr>
        <p:spPr>
          <a:xfrm>
            <a:off x="5954210" y="3829025"/>
            <a:ext cx="2019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3937625" y="1893525"/>
            <a:ext cx="5206200" cy="3249900"/>
          </a:xfrm>
          <a:prstGeom prst="rect">
            <a:avLst/>
          </a:prstGeom>
          <a:solidFill>
            <a:srgbClr val="E4C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614850" y="36203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23350" y="1152400"/>
            <a:ext cx="7707300" cy="3534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794950" y="1845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1649998" y="1367575"/>
            <a:ext cx="3705600" cy="29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2"/>
          </p:nvPr>
        </p:nvSpPr>
        <p:spPr>
          <a:xfrm>
            <a:off x="1649994" y="1707047"/>
            <a:ext cx="3705600" cy="50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3"/>
          </p:nvPr>
        </p:nvSpPr>
        <p:spPr>
          <a:xfrm>
            <a:off x="1649998" y="2533425"/>
            <a:ext cx="3705600" cy="29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4"/>
          </p:nvPr>
        </p:nvSpPr>
        <p:spPr>
          <a:xfrm>
            <a:off x="1649994" y="2872876"/>
            <a:ext cx="3705600" cy="50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5"/>
          </p:nvPr>
        </p:nvSpPr>
        <p:spPr>
          <a:xfrm>
            <a:off x="1649998" y="3699275"/>
            <a:ext cx="3705600" cy="29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6"/>
          </p:nvPr>
        </p:nvSpPr>
        <p:spPr>
          <a:xfrm>
            <a:off x="1649994" y="4038704"/>
            <a:ext cx="3705600" cy="50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7522325" y="8264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43375" y="2471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 flipH="1">
            <a:off x="3862475" y="1360900"/>
            <a:ext cx="3397200" cy="29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2"/>
          </p:nvPr>
        </p:nvSpPr>
        <p:spPr>
          <a:xfrm flipH="1">
            <a:off x="3862475" y="1700375"/>
            <a:ext cx="3397200" cy="50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3"/>
          </p:nvPr>
        </p:nvSpPr>
        <p:spPr>
          <a:xfrm flipH="1">
            <a:off x="3862475" y="2530674"/>
            <a:ext cx="3397200" cy="29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4"/>
          </p:nvPr>
        </p:nvSpPr>
        <p:spPr>
          <a:xfrm flipH="1">
            <a:off x="3862475" y="2870124"/>
            <a:ext cx="3397200" cy="50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5"/>
          </p:nvPr>
        </p:nvSpPr>
        <p:spPr>
          <a:xfrm flipH="1">
            <a:off x="3862475" y="3700449"/>
            <a:ext cx="3397200" cy="29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6"/>
          </p:nvPr>
        </p:nvSpPr>
        <p:spPr>
          <a:xfrm flipH="1">
            <a:off x="3862475" y="4039873"/>
            <a:ext cx="3397200" cy="50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23350" y="1152400"/>
            <a:ext cx="7707300" cy="3534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1686275" y="3176625"/>
            <a:ext cx="7466100" cy="196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-603375" y="26537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8228300" y="8789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724134" y="3345344"/>
            <a:ext cx="19302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2"/>
          </p:nvPr>
        </p:nvSpPr>
        <p:spPr>
          <a:xfrm>
            <a:off x="724134" y="3724214"/>
            <a:ext cx="19302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3"/>
          </p:nvPr>
        </p:nvSpPr>
        <p:spPr>
          <a:xfrm>
            <a:off x="2641147" y="3345344"/>
            <a:ext cx="19302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4"/>
          </p:nvPr>
        </p:nvSpPr>
        <p:spPr>
          <a:xfrm>
            <a:off x="2641147" y="3724214"/>
            <a:ext cx="19302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5"/>
          </p:nvPr>
        </p:nvSpPr>
        <p:spPr>
          <a:xfrm>
            <a:off x="4587250" y="3345344"/>
            <a:ext cx="19302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6"/>
          </p:nvPr>
        </p:nvSpPr>
        <p:spPr>
          <a:xfrm>
            <a:off x="4587250" y="3724214"/>
            <a:ext cx="19302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7"/>
          </p:nvPr>
        </p:nvSpPr>
        <p:spPr>
          <a:xfrm>
            <a:off x="6500650" y="3345344"/>
            <a:ext cx="19302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8"/>
          </p:nvPr>
        </p:nvSpPr>
        <p:spPr>
          <a:xfrm>
            <a:off x="6500650" y="3724214"/>
            <a:ext cx="19302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hasCustomPrompt="1"/>
          </p:nvPr>
        </p:nvSpPr>
        <p:spPr>
          <a:xfrm>
            <a:off x="1184334" y="2275901"/>
            <a:ext cx="1009800" cy="5019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 idx="9" hasCustomPrompt="1"/>
          </p:nvPr>
        </p:nvSpPr>
        <p:spPr>
          <a:xfrm>
            <a:off x="3101347" y="2275901"/>
            <a:ext cx="1009800" cy="5019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 idx="13" hasCustomPrompt="1"/>
          </p:nvPr>
        </p:nvSpPr>
        <p:spPr>
          <a:xfrm>
            <a:off x="5047450" y="2275901"/>
            <a:ext cx="1009800" cy="5019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 idx="14" hasCustomPrompt="1"/>
          </p:nvPr>
        </p:nvSpPr>
        <p:spPr>
          <a:xfrm>
            <a:off x="6960850" y="2275901"/>
            <a:ext cx="1009800" cy="5019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149125" y="7184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258650" y="34892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937625" y="1893525"/>
            <a:ext cx="5206200" cy="3249900"/>
          </a:xfrm>
          <a:prstGeom prst="rect">
            <a:avLst/>
          </a:prstGeom>
          <a:solidFill>
            <a:srgbClr val="E4C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13225" y="989075"/>
            <a:ext cx="7717500" cy="36972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79450" y="2642254"/>
            <a:ext cx="4319700" cy="121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79450" y="3953554"/>
            <a:ext cx="43197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879450" y="1254804"/>
            <a:ext cx="1627200" cy="1149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0" y="3422125"/>
            <a:ext cx="9144000" cy="17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153225" y="7669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-826875" y="10614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23350" y="1152400"/>
            <a:ext cx="7707300" cy="3534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1"/>
          </p:nvPr>
        </p:nvSpPr>
        <p:spPr>
          <a:xfrm>
            <a:off x="989517" y="3382997"/>
            <a:ext cx="2235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2"/>
          </p:nvPr>
        </p:nvSpPr>
        <p:spPr>
          <a:xfrm>
            <a:off x="989517" y="3780953"/>
            <a:ext cx="2235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3"/>
          </p:nvPr>
        </p:nvSpPr>
        <p:spPr>
          <a:xfrm>
            <a:off x="3454050" y="3382997"/>
            <a:ext cx="2235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4"/>
          </p:nvPr>
        </p:nvSpPr>
        <p:spPr>
          <a:xfrm>
            <a:off x="3454050" y="3780953"/>
            <a:ext cx="2235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5"/>
          </p:nvPr>
        </p:nvSpPr>
        <p:spPr>
          <a:xfrm>
            <a:off x="5918583" y="3382997"/>
            <a:ext cx="22359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6"/>
          </p:nvPr>
        </p:nvSpPr>
        <p:spPr>
          <a:xfrm>
            <a:off x="5918583" y="3780953"/>
            <a:ext cx="2235900" cy="5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8720550" y="10853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60350" y="25198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723350" y="533250"/>
            <a:ext cx="7707300" cy="407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1"/>
          </p:nvPr>
        </p:nvSpPr>
        <p:spPr>
          <a:xfrm>
            <a:off x="1190200" y="3060425"/>
            <a:ext cx="3468900" cy="1095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1190225" y="1004557"/>
            <a:ext cx="3468900" cy="1822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7542150" y="11524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243375" y="2471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23350" y="1427625"/>
            <a:ext cx="7707300" cy="3258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1"/>
          </p:nvPr>
        </p:nvSpPr>
        <p:spPr>
          <a:xfrm>
            <a:off x="1337250" y="2165175"/>
            <a:ext cx="6469500" cy="203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261800" y="3319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577325" y="1636238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713250" y="759425"/>
            <a:ext cx="7717500" cy="3927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1"/>
          </p:nvPr>
        </p:nvSpPr>
        <p:spPr>
          <a:xfrm>
            <a:off x="991750" y="2764350"/>
            <a:ext cx="2838300" cy="1187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991775" y="1742400"/>
            <a:ext cx="2941800" cy="939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012825" y="41539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202875" y="-2858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-919950" y="1313763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8635200" y="28299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0" y="3422125"/>
            <a:ext cx="9144000" cy="17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-368125" y="16483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8228725" y="10144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91100" y="333375"/>
            <a:ext cx="8371800" cy="43530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3937625" y="1893525"/>
            <a:ext cx="5206200" cy="3249900"/>
          </a:xfrm>
          <a:prstGeom prst="rect">
            <a:avLst/>
          </a:prstGeom>
          <a:solidFill>
            <a:srgbClr val="E4C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-360450" y="42392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8101150" y="-4689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-190125" y="11254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8101550" y="15463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_1_1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>
            <a:off x="1948225" y="36253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5742125" y="1187337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flipH="1">
            <a:off x="0" y="1713460"/>
            <a:ext cx="2744700" cy="280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flipH="1">
            <a:off x="2744650" y="1713375"/>
            <a:ext cx="6399300" cy="2801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883000" cy="98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4F151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190125" y="11254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101550" y="15463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44625" y="1167275"/>
            <a:ext cx="7544400" cy="3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5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1679375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594425" y="7815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244300" y="3158213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723350" y="1152400"/>
            <a:ext cx="7707300" cy="3534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 flipH="1">
            <a:off x="281275" y="13557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 flipH="1">
            <a:off x="7611850" y="2873813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713225" y="1152400"/>
            <a:ext cx="7717500" cy="3534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8159200" y="-3688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167250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-501650" y="42951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391100" y="333375"/>
            <a:ext cx="8371800" cy="45117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subTitle" idx="1"/>
          </p:nvPr>
        </p:nvSpPr>
        <p:spPr>
          <a:xfrm>
            <a:off x="713225" y="1591050"/>
            <a:ext cx="3582900" cy="10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582900" cy="957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720000" y="3650374"/>
            <a:ext cx="358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-414500" y="3982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rgbClr val="E4C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540550" y="872025"/>
            <a:ext cx="8073000" cy="38142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34"/>
          <p:cNvCxnSpPr/>
          <p:nvPr/>
        </p:nvCxnSpPr>
        <p:spPr>
          <a:xfrm rot="10800000">
            <a:off x="75" y="552725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rot="10800000">
            <a:off x="3686600" y="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4"/>
          <p:cNvSpPr txBox="1"/>
          <p:nvPr/>
        </p:nvSpPr>
        <p:spPr>
          <a:xfrm>
            <a:off x="71322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WORLDWIDE NATIONAL IDENTITIES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433017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MASTER’S THESIS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 rot="-5400000">
            <a:off x="3250" y="4472175"/>
            <a:ext cx="49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/>
          <p:nvPr/>
        </p:nvSpPr>
        <p:spPr>
          <a:xfrm>
            <a:off x="0" y="3422125"/>
            <a:ext cx="9144000" cy="17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7599200" y="7669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-793950" y="1657313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723350" y="1216050"/>
            <a:ext cx="7707300" cy="2711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35"/>
          <p:cNvCxnSpPr/>
          <p:nvPr/>
        </p:nvCxnSpPr>
        <p:spPr>
          <a:xfrm rot="10800000">
            <a:off x="75" y="552725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5"/>
          <p:cNvCxnSpPr/>
          <p:nvPr/>
        </p:nvCxnSpPr>
        <p:spPr>
          <a:xfrm rot="10800000">
            <a:off x="3686600" y="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5"/>
          <p:cNvSpPr txBox="1"/>
          <p:nvPr/>
        </p:nvSpPr>
        <p:spPr>
          <a:xfrm>
            <a:off x="71322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WORLDWIDE NATIONAL IDENTITIES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433017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MASTER’S THESIS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-792775" y="12442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7466100" y="3167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0" y="3167775"/>
            <a:ext cx="7466100" cy="19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723350" y="1021194"/>
            <a:ext cx="7707300" cy="3135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36"/>
          <p:cNvCxnSpPr/>
          <p:nvPr/>
        </p:nvCxnSpPr>
        <p:spPr>
          <a:xfrm>
            <a:off x="-95199" y="552725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6"/>
          <p:cNvCxnSpPr/>
          <p:nvPr/>
        </p:nvCxnSpPr>
        <p:spPr>
          <a:xfrm rot="10800000">
            <a:off x="5453476" y="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36"/>
          <p:cNvSpPr txBox="1"/>
          <p:nvPr/>
        </p:nvSpPr>
        <p:spPr>
          <a:xfrm flipH="1">
            <a:off x="5901151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WORLDWIDE NATIONAL IDENTITIES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 flipH="1">
            <a:off x="2284201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MASTER’S THESIS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 rot="5400000" flipH="1">
            <a:off x="8644826" y="4472175"/>
            <a:ext cx="49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/>
        </p:nvSpPr>
        <p:spPr>
          <a:xfrm>
            <a:off x="1679375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555075" y="41285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7719675" y="7772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8159200" y="-3688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67250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-501650" y="42951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102163" y="2652880"/>
            <a:ext cx="31542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887637" y="2652880"/>
            <a:ext cx="31542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102163" y="2155255"/>
            <a:ext cx="31542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887637" y="2155255"/>
            <a:ext cx="31542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Amethysta"/>
                <a:ea typeface="Amethysta"/>
                <a:cs typeface="Amethysta"/>
                <a:sym typeface="Amethys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3182100"/>
            <a:ext cx="7466100" cy="19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190125" y="11254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101550" y="154632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391100" y="333375"/>
            <a:ext cx="8371800" cy="4510800"/>
          </a:xfrm>
          <a:prstGeom prst="rect">
            <a:avLst/>
          </a:prstGeom>
          <a:solidFill>
            <a:srgbClr val="F7F1ED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554875" y="10417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243375" y="2471775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rgbClr val="E4C1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332700" y="3182100"/>
            <a:ext cx="7811400" cy="19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23350" y="1161300"/>
            <a:ext cx="7707300" cy="3525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99550" y="1342025"/>
            <a:ext cx="73449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1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199075" y="21470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7516969" y="25717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0" y="3182100"/>
            <a:ext cx="7466100" cy="197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723350" y="1162875"/>
            <a:ext cx="7707300" cy="3389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288050" y="1741116"/>
            <a:ext cx="6567900" cy="220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3422125"/>
            <a:ext cx="9144000" cy="172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604500" y="20747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321525" y="8427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23350" y="1216050"/>
            <a:ext cx="7707300" cy="2711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28625" dist="161925" dir="4200000" algn="bl" rotWithShape="0">
              <a:schemeClr val="dk1">
                <a:alpha val="4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710900" y="1656763"/>
            <a:ext cx="5722200" cy="55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710900" y="2373913"/>
            <a:ext cx="57222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4786500"/>
            <a:ext cx="9144000" cy="3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2754775"/>
            <a:ext cx="4572000" cy="23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-439400" y="46555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430775" y="2162300"/>
            <a:ext cx="1327500" cy="1327500"/>
          </a:xfrm>
          <a:prstGeom prst="flowChartConnector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0975" y="2758825"/>
            <a:ext cx="45702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100">
                <a:latin typeface="Amethysta"/>
                <a:ea typeface="Amethysta"/>
                <a:cs typeface="Amethysta"/>
                <a:sym typeface="Amethyst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ethysta"/>
              <a:buNone/>
              <a:defRPr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en_ae/insights/analytics/big-data-analytic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eforum.org/agenda/2019/04/how-much-data-is-generated-each-day-cf4bddf29f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8"/>
          <p:cNvCxnSpPr/>
          <p:nvPr/>
        </p:nvCxnSpPr>
        <p:spPr>
          <a:xfrm>
            <a:off x="545050" y="3697750"/>
            <a:ext cx="3628500" cy="0"/>
          </a:xfrm>
          <a:prstGeom prst="straightConnector1">
            <a:avLst/>
          </a:prstGeom>
          <a:noFill/>
          <a:ln w="9525" cap="flat" cmpd="sng">
            <a:solidFill>
              <a:srgbClr val="4F15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8"/>
          <p:cNvCxnSpPr/>
          <p:nvPr/>
        </p:nvCxnSpPr>
        <p:spPr>
          <a:xfrm rot="10800000">
            <a:off x="75" y="552725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8"/>
          <p:cNvSpPr txBox="1"/>
          <p:nvPr/>
        </p:nvSpPr>
        <p:spPr>
          <a:xfrm>
            <a:off x="71322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433017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 rot="-5400000">
            <a:off x="3250" y="4472175"/>
            <a:ext cx="49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ctrTitle"/>
          </p:nvPr>
        </p:nvSpPr>
        <p:spPr>
          <a:xfrm>
            <a:off x="1031400" y="1312725"/>
            <a:ext cx="3232500" cy="2346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Case Study: </a:t>
            </a:r>
            <a:r>
              <a:rPr lang="en" sz="2900">
                <a:solidFill>
                  <a:schemeClr val="lt1"/>
                </a:solidFill>
              </a:rPr>
              <a:t>Big Data</a:t>
            </a: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Benefit of big data tools in the industry and how they are used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ubTitle" idx="1"/>
          </p:nvPr>
        </p:nvSpPr>
        <p:spPr>
          <a:xfrm>
            <a:off x="1031400" y="3736163"/>
            <a:ext cx="3166500" cy="6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Amethysta"/>
                <a:ea typeface="Amethysta"/>
                <a:cs typeface="Amethysta"/>
                <a:sym typeface="Amethysta"/>
              </a:rPr>
              <a:t>Adam Ahsan</a:t>
            </a:r>
            <a:endParaRPr sz="2100">
              <a:solidFill>
                <a:schemeClr val="lt1"/>
              </a:solidFill>
              <a:latin typeface="Amethysta"/>
              <a:ea typeface="Amethysta"/>
              <a:cs typeface="Amethysta"/>
              <a:sym typeface="Amethysta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t="10675" b="15343"/>
          <a:stretch/>
        </p:blipFill>
        <p:spPr>
          <a:xfrm>
            <a:off x="4666625" y="1899950"/>
            <a:ext cx="3944475" cy="1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53B5D-49BC-C60F-AFF6-53C9BBAD3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dirty="0"/>
              <a:t>MapReduce was a breakthrough in the history of big data technologies.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Input, output and intermediate records in MapReduce are represented as key-value pairs (aka name-value/attribute-value pairs). 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The key is an identifier (e.g., the name of an attribute).</a:t>
            </a:r>
          </a:p>
          <a:p>
            <a:r>
              <a:rPr lang="en-US" sz="1600" dirty="0"/>
              <a:t>In MapReduce, the key is not required to be unique. 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The value is the data of the key.</a:t>
            </a:r>
          </a:p>
          <a:p>
            <a:r>
              <a:rPr lang="en-US" sz="1600" dirty="0"/>
              <a:t>It may be simple value or a complex object</a:t>
            </a:r>
            <a:endParaRPr lang="en-AE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7062A-944C-A90D-ACCA-6A44ABCF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Key-Value Pairs: MapReduce’s Basic Data Model</a:t>
            </a:r>
            <a:endParaRPr lang="en-A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92552-CFBD-1594-159F-1BC014CA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75" y="3799833"/>
            <a:ext cx="495342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7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848EFC-C55E-8694-F9CA-3C2D8A86A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B584F-0F3C-462C-B906-E4E80A43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E2A54-B9BD-1CBA-E478-C9B566F2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92" y="1207488"/>
            <a:ext cx="5593565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2EED5-974A-97A8-7D36-B22A171E7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Map Phase uses input format and record reader functions to derive records in the form of key-value pairs for the input data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Map Phase applies a function or functions to each key-value pair over a portion of the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the case of a dataset hosted in HDFS, this portion is usually called a block.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there are n blocks of data in the input dataset, there will be at least n Map tasks (also referred to as Mappers).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AF87BE-6E25-C9C6-649B-3BCA44EA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Phase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9230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1D3E-A5C2-5DAF-BC97-299F7D4A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4EA0DD-CF91-DC40-D8CE-42263FDE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Common map() functions include filtering of specific keys, such as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filtering log messages if you only want to count or </a:t>
            </a:r>
            <a:r>
              <a:rPr lang="en-US" sz="1600" dirty="0" err="1"/>
              <a:t>analyse</a:t>
            </a:r>
            <a:r>
              <a:rPr lang="en-US" sz="1600" dirty="0"/>
              <a:t> ERROR log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messages: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	let map (k, v) = if (ERROR in v) then emit (k, v)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Another example of a map() function would be to manipulate values,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such as a map() function that converts a text value to lowercase: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	let map (k, v) = emit (k, </a:t>
            </a:r>
            <a:r>
              <a:rPr lang="en-US" sz="1600" dirty="0" err="1"/>
              <a:t>v.toLowercase</a:t>
            </a:r>
            <a:r>
              <a:rPr lang="en-US" sz="1600" dirty="0"/>
              <a:t> ( 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6EBE3-DE4A-39AB-A981-3E712F61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Map Functions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5849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D9223-34DE-08B7-1ACE-3D2DEBAE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DD4C3-C480-479B-6186-2B9F0D8E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Input of the Reduce phase is output of the Map phase (via shuffle-and sort) Each Reduce task (or Reducer) executes a reduce() function for each intermediate key and its list of associated intermediate values.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The output from each reduce() function is zero or more key-values: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reduce (</a:t>
            </a:r>
            <a:r>
              <a:rPr lang="en-US" sz="1600" dirty="0" err="1"/>
              <a:t>intermediate_key</a:t>
            </a:r>
            <a:r>
              <a:rPr lang="en-US" sz="1600" dirty="0"/>
              <a:t>, list (</a:t>
            </a:r>
            <a:r>
              <a:rPr lang="en-US" sz="1600" dirty="0" err="1"/>
              <a:t>intermediate_value</a:t>
            </a:r>
            <a:r>
              <a:rPr lang="en-US" sz="1600" dirty="0"/>
              <a:t>))  → (</a:t>
            </a:r>
            <a:r>
              <a:rPr lang="en-US" sz="1600" dirty="0" err="1"/>
              <a:t>out_key</a:t>
            </a:r>
            <a:r>
              <a:rPr lang="en-US" sz="1600" dirty="0"/>
              <a:t>, </a:t>
            </a:r>
            <a:r>
              <a:rPr lang="en-US" sz="1600" dirty="0" err="1"/>
              <a:t>out_value</a:t>
            </a:r>
            <a:r>
              <a:rPr lang="en-US" sz="1600" dirty="0"/>
              <a:t>)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Note that, in reality, the output from Reducer may be the input of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another Map phase in a complex multistage computational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FAC6B-CF2D-4C11-3B3A-EC4E759A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Phase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028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B72BD-88DE-61BF-DFCF-22ACCC356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dirty="0"/>
              <a:t>Shuffle-and-sort is the process where data are transferred from </a:t>
            </a:r>
          </a:p>
          <a:p>
            <a:pPr marL="139700" indent="0">
              <a:buNone/>
            </a:pPr>
            <a:r>
              <a:rPr lang="en-US" sz="1600" dirty="0"/>
              <a:t>Mapper to Reducer</a:t>
            </a:r>
          </a:p>
          <a:p>
            <a:pPr marL="139700" indent="0">
              <a:buNone/>
            </a:pPr>
            <a:r>
              <a:rPr lang="en-US" sz="1600" dirty="0"/>
              <a:t>	It is “the heart of MapReduce where the ‘magic’ happens.”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The most important purpose of Shuffle-and-sort is to minimize data </a:t>
            </a:r>
          </a:p>
          <a:p>
            <a:pPr marL="139700" indent="0">
              <a:buNone/>
            </a:pPr>
            <a:r>
              <a:rPr lang="en-US" sz="1600" dirty="0"/>
              <a:t>transmit through network I/O.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In general, in Shuffle-and-Sort, the Mapper output is sent to the target </a:t>
            </a:r>
          </a:p>
          <a:p>
            <a:pPr marL="139700" indent="0">
              <a:buNone/>
            </a:pPr>
            <a:r>
              <a:rPr lang="en-US" sz="1600" dirty="0"/>
              <a:t>Reducer according to the partitioning function. </a:t>
            </a:r>
            <a:endParaRPr lang="en-A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8861FA-7DCB-A341-BD24-0C66309A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8085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4F8BF5-713A-6C7D-302C-B65640CF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 in MapReduce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FE80-852D-0892-58B2-612EC9EB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096004"/>
            <a:ext cx="750635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7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36F79-5D34-C72D-F4ED-18926272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Abstract MapReduce Program: </a:t>
            </a:r>
            <a:r>
              <a:rPr lang="en-US" sz="2400" dirty="0" err="1"/>
              <a:t>WordCount</a:t>
            </a:r>
            <a:endParaRPr lang="en-A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BB045-B7DC-495A-831F-B861E28F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42" y="1041700"/>
            <a:ext cx="651566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7D0241-0597-EED8-1A72-56513525B9C6}"/>
              </a:ext>
            </a:extLst>
          </p:cNvPr>
          <p:cNvSpPr txBox="1"/>
          <p:nvPr/>
        </p:nvSpPr>
        <p:spPr>
          <a:xfrm>
            <a:off x="2262315" y="578223"/>
            <a:ext cx="430598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is a text to pass to reader</a:t>
            </a:r>
            <a:endParaRPr lang="en-A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2247B5-DBA8-B23C-24A3-4F5BE8CFB7CA}"/>
              </a:ext>
            </a:extLst>
          </p:cNvPr>
          <p:cNvCxnSpPr/>
          <p:nvPr/>
        </p:nvCxnSpPr>
        <p:spPr>
          <a:xfrm>
            <a:off x="4415309" y="1156447"/>
            <a:ext cx="0" cy="349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4321A0-4301-6954-4556-BF7280E2B2AF}"/>
              </a:ext>
            </a:extLst>
          </p:cNvPr>
          <p:cNvGrpSpPr/>
          <p:nvPr/>
        </p:nvGrpSpPr>
        <p:grpSpPr>
          <a:xfrm>
            <a:off x="1086505" y="1573308"/>
            <a:ext cx="7278600" cy="461667"/>
            <a:chOff x="1086505" y="1573308"/>
            <a:chExt cx="7278600" cy="4616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B2FDF-F999-88A6-8671-C4DF9F4576E1}"/>
                </a:ext>
              </a:extLst>
            </p:cNvPr>
            <p:cNvSpPr txBox="1"/>
            <p:nvPr/>
          </p:nvSpPr>
          <p:spPr>
            <a:xfrm>
              <a:off x="1086505" y="1573308"/>
              <a:ext cx="766557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</a:t>
              </a:r>
              <a:endParaRPr lang="en-AE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01DDF9-F142-EC29-7800-A91C559A6060}"/>
                </a:ext>
              </a:extLst>
            </p:cNvPr>
            <p:cNvSpPr txBox="1"/>
            <p:nvPr/>
          </p:nvSpPr>
          <p:spPr>
            <a:xfrm>
              <a:off x="2133178" y="1573308"/>
              <a:ext cx="407484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is</a:t>
              </a:r>
              <a:endParaRPr lang="en-AE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32BE79-80DC-DA4C-C32F-341AC36C3DF0}"/>
                </a:ext>
              </a:extLst>
            </p:cNvPr>
            <p:cNvSpPr txBox="1"/>
            <p:nvPr/>
          </p:nvSpPr>
          <p:spPr>
            <a:xfrm>
              <a:off x="2834783" y="1573308"/>
              <a:ext cx="35618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endParaRPr lang="en-AE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0BAB32-C055-065A-AC23-BEB809C9A0F6}"/>
                </a:ext>
              </a:extLst>
            </p:cNvPr>
            <p:cNvSpPr txBox="1"/>
            <p:nvPr/>
          </p:nvSpPr>
          <p:spPr>
            <a:xfrm>
              <a:off x="3471087" y="1573308"/>
              <a:ext cx="679994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  <a:endParaRPr lang="en-AE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142F82-53AA-2910-0827-B5BD4D217144}"/>
                </a:ext>
              </a:extLst>
            </p:cNvPr>
            <p:cNvSpPr txBox="1"/>
            <p:nvPr/>
          </p:nvSpPr>
          <p:spPr>
            <a:xfrm>
              <a:off x="4959257" y="1573308"/>
              <a:ext cx="44114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</a:t>
              </a:r>
              <a:endParaRPr lang="en-AE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4B00C-AC4B-FB1B-A5C2-3C5A13EE0FFD}"/>
                </a:ext>
              </a:extLst>
            </p:cNvPr>
            <p:cNvSpPr txBox="1"/>
            <p:nvPr/>
          </p:nvSpPr>
          <p:spPr>
            <a:xfrm>
              <a:off x="5604448" y="1573309"/>
              <a:ext cx="83548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pass</a:t>
              </a:r>
              <a:endParaRPr lang="en-AE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7FBD48-3AA8-C598-EC71-52F6DE7932AB}"/>
                </a:ext>
              </a:extLst>
            </p:cNvPr>
            <p:cNvSpPr txBox="1"/>
            <p:nvPr/>
          </p:nvSpPr>
          <p:spPr>
            <a:xfrm>
              <a:off x="6670443" y="1573309"/>
              <a:ext cx="44114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</a:t>
              </a:r>
              <a:endParaRPr lang="en-AE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E65735-039E-8D6A-F4D1-0E8D14488282}"/>
                </a:ext>
              </a:extLst>
            </p:cNvPr>
            <p:cNvSpPr txBox="1"/>
            <p:nvPr/>
          </p:nvSpPr>
          <p:spPr>
            <a:xfrm>
              <a:off x="7289169" y="1573310"/>
              <a:ext cx="107593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reader</a:t>
              </a:r>
              <a:endParaRPr lang="en-AE" sz="24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0186977-4F40-0220-ACC5-C64D38BE1303}"/>
              </a:ext>
            </a:extLst>
          </p:cNvPr>
          <p:cNvGrpSpPr/>
          <p:nvPr/>
        </p:nvGrpSpPr>
        <p:grpSpPr>
          <a:xfrm>
            <a:off x="454447" y="2269991"/>
            <a:ext cx="8339209" cy="402266"/>
            <a:chOff x="454447" y="2269991"/>
            <a:chExt cx="8339209" cy="4022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631B7E-4925-A5BA-08CE-B58AD1147E95}"/>
                </a:ext>
              </a:extLst>
            </p:cNvPr>
            <p:cNvSpPr txBox="1"/>
            <p:nvPr/>
          </p:nvSpPr>
          <p:spPr>
            <a:xfrm>
              <a:off x="454447" y="2269991"/>
              <a:ext cx="954107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This: 1</a:t>
              </a:r>
              <a:endParaRPr lang="en-AE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B34B0B-60A3-F1F0-507D-EC1C24EC2F5E}"/>
                </a:ext>
              </a:extLst>
            </p:cNvPr>
            <p:cNvSpPr txBox="1"/>
            <p:nvPr/>
          </p:nvSpPr>
          <p:spPr>
            <a:xfrm>
              <a:off x="1525023" y="2269991"/>
              <a:ext cx="72487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is : 1</a:t>
              </a:r>
              <a:endParaRPr lang="en-AE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36F92-93A6-73FD-C998-BAA82E9E6964}"/>
                </a:ext>
              </a:extLst>
            </p:cNvPr>
            <p:cNvSpPr txBox="1"/>
            <p:nvPr/>
          </p:nvSpPr>
          <p:spPr>
            <a:xfrm>
              <a:off x="2375933" y="2269991"/>
              <a:ext cx="681597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: 1</a:t>
              </a:r>
              <a:endParaRPr lang="en-AE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3C0E91-9461-46D9-9E1D-40FB025387B8}"/>
                </a:ext>
              </a:extLst>
            </p:cNvPr>
            <p:cNvSpPr txBox="1"/>
            <p:nvPr/>
          </p:nvSpPr>
          <p:spPr>
            <a:xfrm>
              <a:off x="3213342" y="2269991"/>
              <a:ext cx="950901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text : 1</a:t>
              </a:r>
              <a:endParaRPr lang="en-AE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D824B7-3DDA-4D76-F5EA-C83FA3072E49}"/>
                </a:ext>
              </a:extLst>
            </p:cNvPr>
            <p:cNvSpPr txBox="1"/>
            <p:nvPr/>
          </p:nvSpPr>
          <p:spPr>
            <a:xfrm>
              <a:off x="4489433" y="2269991"/>
              <a:ext cx="752129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to : 1</a:t>
              </a:r>
              <a:endParaRPr lang="en-AE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80FD15-421A-D736-6A31-6ECDB02608C6}"/>
                </a:ext>
              </a:extLst>
            </p:cNvPr>
            <p:cNvSpPr txBox="1"/>
            <p:nvPr/>
          </p:nvSpPr>
          <p:spPr>
            <a:xfrm>
              <a:off x="5390442" y="2269991"/>
              <a:ext cx="1080745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pass : 1</a:t>
              </a:r>
              <a:endParaRPr lang="en-AE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1A951-8DF7-69AF-77F5-B83030ED334B}"/>
                </a:ext>
              </a:extLst>
            </p:cNvPr>
            <p:cNvSpPr txBox="1"/>
            <p:nvPr/>
          </p:nvSpPr>
          <p:spPr>
            <a:xfrm>
              <a:off x="6645541" y="2269991"/>
              <a:ext cx="752129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to : 1</a:t>
              </a:r>
              <a:endParaRPr lang="en-AE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DD4F98-6E11-A0B0-C218-CFBBBBEBA55C}"/>
                </a:ext>
              </a:extLst>
            </p:cNvPr>
            <p:cNvSpPr txBox="1"/>
            <p:nvPr/>
          </p:nvSpPr>
          <p:spPr>
            <a:xfrm>
              <a:off x="7514139" y="2272147"/>
              <a:ext cx="1279517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reader : 1</a:t>
              </a:r>
              <a:endParaRPr lang="en-AE" sz="20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0C1842-42A4-39E2-1332-D6359D375022}"/>
              </a:ext>
            </a:extLst>
          </p:cNvPr>
          <p:cNvCxnSpPr/>
          <p:nvPr/>
        </p:nvCxnSpPr>
        <p:spPr>
          <a:xfrm>
            <a:off x="4403761" y="2905419"/>
            <a:ext cx="0" cy="349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A437B0-30F1-C47B-58CA-BA8FBF2F6DE2}"/>
              </a:ext>
            </a:extLst>
          </p:cNvPr>
          <p:cNvGrpSpPr/>
          <p:nvPr/>
        </p:nvGrpSpPr>
        <p:grpSpPr>
          <a:xfrm>
            <a:off x="551562" y="3497938"/>
            <a:ext cx="7373357" cy="407362"/>
            <a:chOff x="551562" y="3497938"/>
            <a:chExt cx="7373357" cy="4073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E06C90-9E4C-5252-7EED-F7332F10454F}"/>
                </a:ext>
              </a:extLst>
            </p:cNvPr>
            <p:cNvSpPr txBox="1"/>
            <p:nvPr/>
          </p:nvSpPr>
          <p:spPr>
            <a:xfrm>
              <a:off x="551562" y="3497938"/>
              <a:ext cx="954107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This: 1</a:t>
              </a:r>
              <a:endParaRPr lang="en-AE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2DB258-4F15-D176-1119-A859BB22FBA8}"/>
                </a:ext>
              </a:extLst>
            </p:cNvPr>
            <p:cNvSpPr txBox="1"/>
            <p:nvPr/>
          </p:nvSpPr>
          <p:spPr>
            <a:xfrm>
              <a:off x="1622138" y="3497938"/>
              <a:ext cx="72487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is : 1</a:t>
              </a:r>
              <a:endParaRPr lang="en-AE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51235F-B6A8-C13C-C067-E21394C6D752}"/>
                </a:ext>
              </a:extLst>
            </p:cNvPr>
            <p:cNvSpPr txBox="1"/>
            <p:nvPr/>
          </p:nvSpPr>
          <p:spPr>
            <a:xfrm>
              <a:off x="2473048" y="3497938"/>
              <a:ext cx="681597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: 1</a:t>
              </a:r>
              <a:endParaRPr lang="en-AE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921AFC-91CA-2739-FC46-9D5380CFA10F}"/>
                </a:ext>
              </a:extLst>
            </p:cNvPr>
            <p:cNvSpPr txBox="1"/>
            <p:nvPr/>
          </p:nvSpPr>
          <p:spPr>
            <a:xfrm>
              <a:off x="3310457" y="3497938"/>
              <a:ext cx="950901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text : 1</a:t>
              </a:r>
              <a:endParaRPr lang="en-AE" sz="2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EC65A7-B566-9C90-322B-33514A4A0836}"/>
                </a:ext>
              </a:extLst>
            </p:cNvPr>
            <p:cNvSpPr txBox="1"/>
            <p:nvPr/>
          </p:nvSpPr>
          <p:spPr>
            <a:xfrm>
              <a:off x="4506579" y="3505190"/>
              <a:ext cx="752129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to : 2</a:t>
              </a:r>
              <a:endParaRPr lang="en-AE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A8394F-38FD-5CA7-DDBA-C9E07B609ECE}"/>
                </a:ext>
              </a:extLst>
            </p:cNvPr>
            <p:cNvSpPr txBox="1"/>
            <p:nvPr/>
          </p:nvSpPr>
          <p:spPr>
            <a:xfrm>
              <a:off x="5400403" y="3505190"/>
              <a:ext cx="1080745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pass : 1</a:t>
              </a:r>
              <a:endParaRPr lang="en-AE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E39FA1-877C-3470-BCF0-1E09D7446EEE}"/>
                </a:ext>
              </a:extLst>
            </p:cNvPr>
            <p:cNvSpPr txBox="1"/>
            <p:nvPr/>
          </p:nvSpPr>
          <p:spPr>
            <a:xfrm>
              <a:off x="6645402" y="3497938"/>
              <a:ext cx="1279517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reader : 1</a:t>
              </a:r>
              <a:endParaRPr lang="en-A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21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5102D-C37D-7503-CE1F-B4B1920D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41F041-CFA3-DB45-5169-A31E2EAD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Election Analogy for MapReduce</a:t>
            </a:r>
            <a:endParaRPr lang="en-A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C526D-7BE0-8796-2252-CCD5AC69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8" y="1177149"/>
            <a:ext cx="7765453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1514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>
            <a:spLocks noGrp="1"/>
          </p:cNvSpPr>
          <p:nvPr>
            <p:ph type="title"/>
          </p:nvPr>
        </p:nvSpPr>
        <p:spPr>
          <a:xfrm>
            <a:off x="847725" y="1555956"/>
            <a:ext cx="7014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39"/>
          <p:cNvSpPr txBox="1">
            <a:spLocks noGrp="1"/>
          </p:cNvSpPr>
          <p:nvPr>
            <p:ph type="title" idx="21"/>
          </p:nvPr>
        </p:nvSpPr>
        <p:spPr>
          <a:xfrm>
            <a:off x="713250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rPr>
              <a:t>T</a:t>
            </a:r>
            <a:r>
              <a:rPr lang="en"/>
              <a:t>ABLE OF CONTEN</a:t>
            </a:r>
            <a:r>
              <a:rPr lang="en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rPr>
              <a:t>TS</a:t>
            </a:r>
            <a:endParaRPr>
              <a:solidFill>
                <a:schemeClr val="dk1"/>
              </a:solidFill>
              <a:latin typeface="Amethysta"/>
              <a:ea typeface="Amethysta"/>
              <a:cs typeface="Amethysta"/>
              <a:sym typeface="Amethysta"/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ubTitle" idx="1"/>
          </p:nvPr>
        </p:nvSpPr>
        <p:spPr>
          <a:xfrm>
            <a:off x="1658500" y="1551900"/>
            <a:ext cx="2877900" cy="693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Big Data?</a:t>
            </a:r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title" idx="3"/>
          </p:nvPr>
        </p:nvSpPr>
        <p:spPr>
          <a:xfrm>
            <a:off x="847725" y="2572031"/>
            <a:ext cx="7014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4"/>
          </p:nvPr>
        </p:nvSpPr>
        <p:spPr>
          <a:xfrm>
            <a:off x="1658500" y="2549900"/>
            <a:ext cx="2877900" cy="711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can the industry benefit from it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6"/>
          </p:nvPr>
        </p:nvSpPr>
        <p:spPr>
          <a:xfrm>
            <a:off x="847725" y="3588331"/>
            <a:ext cx="7014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7"/>
          </p:nvPr>
        </p:nvSpPr>
        <p:spPr>
          <a:xfrm>
            <a:off x="1658500" y="3565975"/>
            <a:ext cx="2877900" cy="693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Data tools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9"/>
          </p:nvPr>
        </p:nvSpPr>
        <p:spPr>
          <a:xfrm>
            <a:off x="4760000" y="1555956"/>
            <a:ext cx="7014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13"/>
          </p:nvPr>
        </p:nvSpPr>
        <p:spPr>
          <a:xfrm>
            <a:off x="5570775" y="1625925"/>
            <a:ext cx="3061800" cy="675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Big Data? Why now?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15"/>
          </p:nvPr>
        </p:nvSpPr>
        <p:spPr>
          <a:xfrm>
            <a:off x="4760000" y="2572256"/>
            <a:ext cx="7014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subTitle" idx="16"/>
          </p:nvPr>
        </p:nvSpPr>
        <p:spPr>
          <a:xfrm>
            <a:off x="5570775" y="2549900"/>
            <a:ext cx="2877900" cy="711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 of Big Data</a:t>
            </a: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title" idx="18"/>
          </p:nvPr>
        </p:nvSpPr>
        <p:spPr>
          <a:xfrm>
            <a:off x="4760000" y="3588331"/>
            <a:ext cx="7014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9"/>
          </p:nvPr>
        </p:nvSpPr>
        <p:spPr>
          <a:xfrm>
            <a:off x="5570775" y="3565975"/>
            <a:ext cx="2877900" cy="675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Opportunities and Challenges</a:t>
            </a:r>
            <a:endParaRPr/>
          </a:p>
        </p:txBody>
      </p:sp>
      <p:cxnSp>
        <p:nvCxnSpPr>
          <p:cNvPr id="347" name="Google Shape;347;p39"/>
          <p:cNvCxnSpPr/>
          <p:nvPr/>
        </p:nvCxnSpPr>
        <p:spPr>
          <a:xfrm>
            <a:off x="931425" y="2244750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9"/>
          <p:cNvCxnSpPr/>
          <p:nvPr/>
        </p:nvCxnSpPr>
        <p:spPr>
          <a:xfrm>
            <a:off x="931425" y="3260750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9"/>
          <p:cNvCxnSpPr/>
          <p:nvPr/>
        </p:nvCxnSpPr>
        <p:spPr>
          <a:xfrm>
            <a:off x="391100" y="1044600"/>
            <a:ext cx="837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931425" y="4274800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9"/>
          <p:cNvSpPr txBox="1"/>
          <p:nvPr/>
        </p:nvSpPr>
        <p:spPr>
          <a:xfrm rot="-5400000">
            <a:off x="3250" y="4472175"/>
            <a:ext cx="49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4C1A8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 sz="1000">
              <a:solidFill>
                <a:srgbClr val="E4C1A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2" name="Google Shape;352;p39"/>
          <p:cNvCxnSpPr/>
          <p:nvPr/>
        </p:nvCxnSpPr>
        <p:spPr>
          <a:xfrm>
            <a:off x="4842688" y="2244750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9"/>
          <p:cNvCxnSpPr/>
          <p:nvPr/>
        </p:nvCxnSpPr>
        <p:spPr>
          <a:xfrm>
            <a:off x="4842688" y="3260750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39"/>
          <p:cNvCxnSpPr/>
          <p:nvPr/>
        </p:nvCxnSpPr>
        <p:spPr>
          <a:xfrm>
            <a:off x="4842688" y="4274800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4D679-73B6-6CAA-B5C7-84477A9E5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Apache Spark is a distributed computing engine, which is designed to be </a:t>
            </a:r>
          </a:p>
          <a:p>
            <a:pPr marL="139700" indent="0">
              <a:buNone/>
            </a:pPr>
            <a:r>
              <a:rPr lang="en-US" sz="1600" dirty="0"/>
              <a:t>fast and general-purpose.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On the speed, Spark extends the MapReduce model to efficiently</a:t>
            </a:r>
          </a:p>
          <a:p>
            <a:pPr marL="139700" indent="0">
              <a:buNone/>
            </a:pPr>
            <a:r>
              <a:rPr lang="en-US" sz="1600" dirty="0"/>
              <a:t>support more types of computation.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On the generality, Spark covers a wide ranges of workloads, including </a:t>
            </a:r>
          </a:p>
          <a:p>
            <a:pPr marL="139700" indent="0">
              <a:buNone/>
            </a:pPr>
            <a:r>
              <a:rPr lang="en-US" sz="1600" dirty="0"/>
              <a:t>batch applications, iterative queries, streaming and advanced analytics.</a:t>
            </a:r>
            <a:endParaRPr lang="en-A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F4ADD-74AB-A59B-9EE5-EEDD00E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Spark!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B3263-F6B9-77B0-E63B-5E9376CE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18" y="420616"/>
            <a:ext cx="1445213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C5D09-33E4-43A7-EF63-5C15096E8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Data Scientists</a:t>
            </a:r>
          </a:p>
          <a:p>
            <a:r>
              <a:rPr lang="en-US" sz="1600" dirty="0"/>
              <a:t>Analyze and model data</a:t>
            </a:r>
          </a:p>
          <a:p>
            <a:r>
              <a:rPr lang="en-US" sz="1600" dirty="0"/>
              <a:t>Make prediction based on data</a:t>
            </a:r>
          </a:p>
          <a:p>
            <a:r>
              <a:rPr lang="en-US" sz="1600" dirty="0"/>
              <a:t>Build data pipelines to fulfil certain tasks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Data Engineers</a:t>
            </a:r>
          </a:p>
          <a:p>
            <a:r>
              <a:rPr lang="en-US" sz="1600" dirty="0"/>
              <a:t>Develop data processing applications</a:t>
            </a:r>
          </a:p>
          <a:p>
            <a:r>
              <a:rPr lang="en-US" sz="1600" dirty="0"/>
              <a:t>Deploy the output of data scientists in production</a:t>
            </a:r>
            <a:endParaRPr lang="en-A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D6FC2-A52A-6A84-BE45-2B0076A9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in Big Data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CA38F-B42C-70C1-B960-3B634FD6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05" y="1558857"/>
            <a:ext cx="3381273" cy="15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2E2298-5323-FBCF-CBC1-D0D4010BD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b="1" dirty="0"/>
              <a:t>Speed </a:t>
            </a:r>
            <a:r>
              <a:rPr lang="en-US" sz="1600" dirty="0"/>
              <a:t>− Spark helps to run an application in Hadoop cluster, up to 100 </a:t>
            </a:r>
          </a:p>
          <a:p>
            <a:pPr marL="139700" indent="0">
              <a:buNone/>
            </a:pPr>
            <a:r>
              <a:rPr lang="en-US" sz="1600" dirty="0"/>
              <a:t>times faster in memory, and 10 times faster when running on disk. </a:t>
            </a:r>
          </a:p>
          <a:p>
            <a:pPr lvl="1"/>
            <a:r>
              <a:rPr lang="en-US" dirty="0"/>
              <a:t>This is achieve by reducing number of read/write operations to disk. </a:t>
            </a:r>
          </a:p>
          <a:p>
            <a:pPr lvl="1"/>
            <a:r>
              <a:rPr lang="en-US" dirty="0"/>
              <a:t>It stores the intermediate processing data in memory.</a:t>
            </a:r>
            <a:endParaRPr lang="en-US" sz="19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b="1" dirty="0"/>
              <a:t>Supports multiple languages </a:t>
            </a:r>
            <a:r>
              <a:rPr lang="en-US" sz="1600" dirty="0"/>
              <a:t>− Spark provides built-in APIs in Java, </a:t>
            </a:r>
          </a:p>
          <a:p>
            <a:pPr marL="139700" indent="0">
              <a:buNone/>
            </a:pPr>
            <a:r>
              <a:rPr lang="en-US" sz="1600" dirty="0"/>
              <a:t>Scala, Python, SQL and R. Therefore, you can write applications in </a:t>
            </a:r>
          </a:p>
          <a:p>
            <a:pPr marL="139700" indent="0">
              <a:buNone/>
            </a:pPr>
            <a:r>
              <a:rPr lang="en-US" sz="1600" dirty="0"/>
              <a:t>different languages. 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b="1" dirty="0"/>
              <a:t>Advanced Analytics </a:t>
            </a:r>
            <a:r>
              <a:rPr lang="en-US" sz="1600" dirty="0"/>
              <a:t>− Spark supports not only “Map” and “Reduce” but </a:t>
            </a:r>
          </a:p>
          <a:p>
            <a:pPr marL="139700" indent="0">
              <a:buNone/>
            </a:pPr>
            <a:r>
              <a:rPr lang="en-US" sz="1600" dirty="0"/>
              <a:t>also relational (i.e. structural) operations, streaming processing,</a:t>
            </a:r>
          </a:p>
          <a:p>
            <a:pPr marL="139700" indent="0">
              <a:buNone/>
            </a:pPr>
            <a:r>
              <a:rPr lang="en-US" sz="1600" dirty="0"/>
              <a:t>machine learning (ML), and graph algorithms.</a:t>
            </a:r>
            <a:endParaRPr lang="en-A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D671E-2A91-C462-5EE1-2F680526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Spark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6622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cxnSp>
        <p:nvCxnSpPr>
          <p:cNvPr id="459" name="Google Shape;459;p46"/>
          <p:cNvCxnSpPr/>
          <p:nvPr/>
        </p:nvCxnSpPr>
        <p:spPr>
          <a:xfrm>
            <a:off x="391100" y="1044600"/>
            <a:ext cx="837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46"/>
          <p:cNvSpPr txBox="1"/>
          <p:nvPr/>
        </p:nvSpPr>
        <p:spPr>
          <a:xfrm>
            <a:off x="713250" y="1311350"/>
            <a:ext cx="7717500" cy="3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Big Data Analytics: What it is and why it matters | SAS. [online]. Available at: </a:t>
            </a:r>
            <a:r>
              <a:rPr lang="en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https://www.sas.com/en_ae/insights/analytics/big-data-analytics.html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Desjardins, J. (2019). How much data is generated each day?. [online] weforum.org. Available at: </a:t>
            </a:r>
            <a:r>
              <a:rPr lang="en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https://www.weforum.org/agenda/2019/04/how-much-data-is-generated-each-day-cf4bddf29f/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Falih, B.J.N. and Jabir, B., Big data analytics opportunities and challenges for the smart enterprise. International Journal on Technical and Physical Problems of Engineering (IJTPE), (47), pp.20-26.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Z.H. Zhou, N. V. Chawla, Y. Jin and G. J. Williams. (2014) "Big Data Opportunities and Challenges: Discussions from Data Analytics Perspectives", IEEE Computational Intelligence Magazine, vol. 9, no. 4, pp. 62-74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40"/>
          <p:cNvCxnSpPr/>
          <p:nvPr/>
        </p:nvCxnSpPr>
        <p:spPr>
          <a:xfrm rot="10800000">
            <a:off x="75" y="552725"/>
            <a:ext cx="9235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0"/>
          <p:cNvSpPr txBox="1"/>
          <p:nvPr/>
        </p:nvSpPr>
        <p:spPr>
          <a:xfrm>
            <a:off x="713225" y="120896"/>
            <a:ext cx="252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Case Study: Big Data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 rot="-5400000">
            <a:off x="3250" y="4472175"/>
            <a:ext cx="49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2022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1710900" y="1656763"/>
            <a:ext cx="5722200" cy="55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Big Data?</a:t>
            </a:r>
            <a:endParaRPr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1"/>
          </p:nvPr>
        </p:nvSpPr>
        <p:spPr>
          <a:xfrm>
            <a:off x="1402350" y="2380700"/>
            <a:ext cx="63393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Big data is large and complex data that can’t be dealt with commonly used hardware environments and software tools to process data.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Big Data? Why now?</a:t>
            </a:r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subTitle" idx="4294967295"/>
          </p:nvPr>
        </p:nvSpPr>
        <p:spPr>
          <a:xfrm>
            <a:off x="720600" y="3188700"/>
            <a:ext cx="7702500" cy="1594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“Beginning of 2020, number of bytes in the digital universe was </a:t>
            </a:r>
            <a:r>
              <a:rPr lang="en" u="sng"/>
              <a:t>40 times more</a:t>
            </a:r>
            <a:r>
              <a:rPr lang="en"/>
              <a:t> than the stars in the observable universe.”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</a:t>
            </a:r>
            <a:r>
              <a:rPr lang="en" i="1"/>
              <a:t>World Economic Forum, 2019)</a:t>
            </a:r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4294967295"/>
          </p:nvPr>
        </p:nvSpPr>
        <p:spPr>
          <a:xfrm>
            <a:off x="377075" y="1907535"/>
            <a:ext cx="2708400" cy="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methysta"/>
                <a:ea typeface="Amethysta"/>
                <a:cs typeface="Amethysta"/>
                <a:sym typeface="Amethysta"/>
              </a:rPr>
              <a:t>VOLUME</a:t>
            </a:r>
            <a:endParaRPr/>
          </a:p>
        </p:txBody>
      </p:sp>
      <p:sp>
        <p:nvSpPr>
          <p:cNvPr id="371" name="Google Shape;371;p41"/>
          <p:cNvSpPr txBox="1">
            <a:spLocks noGrp="1"/>
          </p:cNvSpPr>
          <p:nvPr>
            <p:ph type="subTitle" idx="4294967295"/>
          </p:nvPr>
        </p:nvSpPr>
        <p:spPr>
          <a:xfrm>
            <a:off x="372050" y="2257022"/>
            <a:ext cx="2708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Amount of data created nowadays is immense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 flipH="1">
            <a:off x="1445160" y="1262013"/>
            <a:ext cx="562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rPr>
              <a:t>1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1536414" y="1837576"/>
            <a:ext cx="390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1"/>
          <p:cNvCxnSpPr/>
          <p:nvPr/>
        </p:nvCxnSpPr>
        <p:spPr>
          <a:xfrm>
            <a:off x="391100" y="1044600"/>
            <a:ext cx="837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1"/>
          <p:cNvCxnSpPr/>
          <p:nvPr/>
        </p:nvCxnSpPr>
        <p:spPr>
          <a:xfrm>
            <a:off x="385950" y="3117589"/>
            <a:ext cx="837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41"/>
          <p:cNvSpPr txBox="1"/>
          <p:nvPr/>
        </p:nvSpPr>
        <p:spPr>
          <a:xfrm>
            <a:off x="7290600" y="4484450"/>
            <a:ext cx="146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(Desjardins, J.,2019)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4294967295"/>
          </p:nvPr>
        </p:nvSpPr>
        <p:spPr>
          <a:xfrm>
            <a:off x="3132725" y="1921510"/>
            <a:ext cx="2708400" cy="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methysta"/>
                <a:ea typeface="Amethysta"/>
                <a:cs typeface="Amethysta"/>
                <a:sym typeface="Amethysta"/>
              </a:rPr>
              <a:t>VELOCITY</a:t>
            </a:r>
            <a:endParaRPr/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4294967295"/>
          </p:nvPr>
        </p:nvSpPr>
        <p:spPr>
          <a:xfrm>
            <a:off x="2996675" y="2271000"/>
            <a:ext cx="29703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Huge speeds at which companies receive, store and manage data </a:t>
            </a:r>
            <a:endParaRPr/>
          </a:p>
        </p:txBody>
      </p:sp>
      <p:sp>
        <p:nvSpPr>
          <p:cNvPr id="379" name="Google Shape;379;p41"/>
          <p:cNvSpPr txBox="1"/>
          <p:nvPr/>
        </p:nvSpPr>
        <p:spPr>
          <a:xfrm flipH="1">
            <a:off x="4200810" y="1275988"/>
            <a:ext cx="562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rPr>
              <a:t>2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0" name="Google Shape;380;p41"/>
          <p:cNvCxnSpPr/>
          <p:nvPr/>
        </p:nvCxnSpPr>
        <p:spPr>
          <a:xfrm rot="10800000">
            <a:off x="4292064" y="1851551"/>
            <a:ext cx="390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41"/>
          <p:cNvSpPr txBox="1">
            <a:spLocks noGrp="1"/>
          </p:cNvSpPr>
          <p:nvPr>
            <p:ph type="subTitle" idx="4294967295"/>
          </p:nvPr>
        </p:nvSpPr>
        <p:spPr>
          <a:xfrm>
            <a:off x="5968850" y="1906085"/>
            <a:ext cx="2708400" cy="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methysta"/>
                <a:ea typeface="Amethysta"/>
                <a:cs typeface="Amethysta"/>
                <a:sym typeface="Amethysta"/>
              </a:rPr>
              <a:t>VARIETY</a:t>
            </a:r>
            <a:endParaRPr/>
          </a:p>
        </p:txBody>
      </p:sp>
      <p:sp>
        <p:nvSpPr>
          <p:cNvPr id="382" name="Google Shape;382;p41"/>
          <p:cNvSpPr txBox="1">
            <a:spLocks noGrp="1"/>
          </p:cNvSpPr>
          <p:nvPr>
            <p:ph type="subTitle" idx="4294967295"/>
          </p:nvPr>
        </p:nvSpPr>
        <p:spPr>
          <a:xfrm>
            <a:off x="6007350" y="2270225"/>
            <a:ext cx="2649900" cy="6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Data is in different types; structured, unstructured, etc.</a:t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 flipH="1">
            <a:off x="7036935" y="1260563"/>
            <a:ext cx="562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methysta"/>
                <a:ea typeface="Amethysta"/>
                <a:cs typeface="Amethysta"/>
                <a:sym typeface="Amethysta"/>
              </a:rPr>
              <a:t>3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4" name="Google Shape;384;p41"/>
          <p:cNvCxnSpPr/>
          <p:nvPr/>
        </p:nvCxnSpPr>
        <p:spPr>
          <a:xfrm rot="10800000">
            <a:off x="7128189" y="1836126"/>
            <a:ext cx="390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4294967295"/>
          </p:nvPr>
        </p:nvSpPr>
        <p:spPr>
          <a:xfrm flipH="1">
            <a:off x="74875" y="1713825"/>
            <a:ext cx="2660700" cy="27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Big data analytics help organizations understand their data and use it to identify new opportunities.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That, in turn, leads to smarter business moves, more efficient operations, higher profits and happier customers.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42"/>
          <p:cNvSpPr txBox="1">
            <a:spLocks noGrp="1"/>
          </p:cNvSpPr>
          <p:nvPr>
            <p:ph type="title"/>
          </p:nvPr>
        </p:nvSpPr>
        <p:spPr>
          <a:xfrm>
            <a:off x="1630500" y="522025"/>
            <a:ext cx="5883000" cy="98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can the industry benefit from Big Data</a:t>
            </a:r>
            <a:endParaRPr/>
          </a:p>
        </p:txBody>
      </p:sp>
      <p:sp>
        <p:nvSpPr>
          <p:cNvPr id="391" name="Google Shape;391;p42"/>
          <p:cNvSpPr txBox="1">
            <a:spLocks noGrp="1"/>
          </p:cNvSpPr>
          <p:nvPr>
            <p:ph type="subTitle" idx="4294967295"/>
          </p:nvPr>
        </p:nvSpPr>
        <p:spPr>
          <a:xfrm flipH="1">
            <a:off x="7162908" y="3284579"/>
            <a:ext cx="18063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Amethysta"/>
                <a:ea typeface="Amethysta"/>
                <a:cs typeface="Amethysta"/>
                <a:sym typeface="Amethysta"/>
              </a:rPr>
              <a:t>Developing new products and services</a:t>
            </a:r>
            <a:endParaRPr sz="1900">
              <a:latin typeface="Amethysta"/>
              <a:ea typeface="Amethysta"/>
              <a:cs typeface="Amethysta"/>
              <a:sym typeface="Amethysta"/>
            </a:endParaRPr>
          </a:p>
        </p:txBody>
      </p:sp>
      <p:sp>
        <p:nvSpPr>
          <p:cNvPr id="392" name="Google Shape;392;p42"/>
          <p:cNvSpPr txBox="1">
            <a:spLocks noGrp="1"/>
          </p:cNvSpPr>
          <p:nvPr>
            <p:ph type="subTitle" idx="4294967295"/>
          </p:nvPr>
        </p:nvSpPr>
        <p:spPr>
          <a:xfrm flipH="1">
            <a:off x="5029300" y="3249742"/>
            <a:ext cx="1806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Amethysta"/>
                <a:ea typeface="Amethysta"/>
                <a:cs typeface="Amethysta"/>
                <a:sym typeface="Amethysta"/>
              </a:rPr>
              <a:t>Making faster, better decisions</a:t>
            </a:r>
            <a:endParaRPr sz="1900">
              <a:latin typeface="Amethysta"/>
              <a:ea typeface="Amethysta"/>
              <a:cs typeface="Amethysta"/>
              <a:sym typeface="Amethysta"/>
            </a:endParaRPr>
          </a:p>
        </p:txBody>
      </p:sp>
      <p:sp>
        <p:nvSpPr>
          <p:cNvPr id="393" name="Google Shape;393;p42"/>
          <p:cNvSpPr txBox="1">
            <a:spLocks noGrp="1"/>
          </p:cNvSpPr>
          <p:nvPr>
            <p:ph type="subTitle" idx="4294967295"/>
          </p:nvPr>
        </p:nvSpPr>
        <p:spPr>
          <a:xfrm flipH="1">
            <a:off x="2897450" y="3278897"/>
            <a:ext cx="18063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Amethysta"/>
                <a:ea typeface="Amethysta"/>
                <a:cs typeface="Amethysta"/>
                <a:sym typeface="Amethysta"/>
              </a:rPr>
              <a:t>Reducing cost</a:t>
            </a:r>
            <a:endParaRPr sz="1900">
              <a:latin typeface="Amethysta"/>
              <a:ea typeface="Amethysta"/>
              <a:cs typeface="Amethysta"/>
              <a:sym typeface="Amethysta"/>
            </a:endParaRPr>
          </a:p>
        </p:txBody>
      </p:sp>
      <p:grpSp>
        <p:nvGrpSpPr>
          <p:cNvPr id="394" name="Google Shape;394;p42"/>
          <p:cNvGrpSpPr/>
          <p:nvPr/>
        </p:nvGrpSpPr>
        <p:grpSpPr>
          <a:xfrm>
            <a:off x="3619090" y="2550493"/>
            <a:ext cx="363010" cy="450417"/>
            <a:chOff x="1697025" y="238125"/>
            <a:chExt cx="4206375" cy="5219200"/>
          </a:xfrm>
        </p:grpSpPr>
        <p:sp>
          <p:nvSpPr>
            <p:cNvPr id="395" name="Google Shape;395;p42"/>
            <p:cNvSpPr/>
            <p:nvPr/>
          </p:nvSpPr>
          <p:spPr>
            <a:xfrm>
              <a:off x="2961875" y="744525"/>
              <a:ext cx="1507875" cy="1507075"/>
            </a:xfrm>
            <a:custGeom>
              <a:avLst/>
              <a:gdLst/>
              <a:ahLst/>
              <a:cxnLst/>
              <a:rect l="l" t="t" r="r" b="b"/>
              <a:pathLst>
                <a:path w="60315" h="60283" extrusionOk="0">
                  <a:moveTo>
                    <a:pt x="20747" y="8254"/>
                  </a:moveTo>
                  <a:lnTo>
                    <a:pt x="20747" y="8254"/>
                  </a:lnTo>
                  <a:cubicBezTo>
                    <a:pt x="20062" y="9852"/>
                    <a:pt x="19442" y="11614"/>
                    <a:pt x="18920" y="13473"/>
                  </a:cubicBezTo>
                  <a:lnTo>
                    <a:pt x="13146" y="13473"/>
                  </a:lnTo>
                  <a:cubicBezTo>
                    <a:pt x="15299" y="11287"/>
                    <a:pt x="17876" y="9493"/>
                    <a:pt x="20747" y="8254"/>
                  </a:cubicBezTo>
                  <a:close/>
                  <a:moveTo>
                    <a:pt x="30174" y="6329"/>
                  </a:moveTo>
                  <a:cubicBezTo>
                    <a:pt x="31283" y="6329"/>
                    <a:pt x="33273" y="8743"/>
                    <a:pt x="34806" y="13473"/>
                  </a:cubicBezTo>
                  <a:lnTo>
                    <a:pt x="25509" y="13473"/>
                  </a:lnTo>
                  <a:cubicBezTo>
                    <a:pt x="27042" y="8743"/>
                    <a:pt x="29032" y="6329"/>
                    <a:pt x="30174" y="6329"/>
                  </a:cubicBezTo>
                  <a:close/>
                  <a:moveTo>
                    <a:pt x="39568" y="8254"/>
                  </a:moveTo>
                  <a:cubicBezTo>
                    <a:pt x="42439" y="9493"/>
                    <a:pt x="45016" y="11287"/>
                    <a:pt x="47169" y="13473"/>
                  </a:cubicBezTo>
                  <a:lnTo>
                    <a:pt x="41395" y="13473"/>
                  </a:lnTo>
                  <a:cubicBezTo>
                    <a:pt x="40873" y="11614"/>
                    <a:pt x="40286" y="9852"/>
                    <a:pt x="39568" y="8254"/>
                  </a:cubicBezTo>
                  <a:close/>
                  <a:moveTo>
                    <a:pt x="17615" y="19801"/>
                  </a:moveTo>
                  <a:cubicBezTo>
                    <a:pt x="17289" y="22117"/>
                    <a:pt x="17061" y="24531"/>
                    <a:pt x="16930" y="26978"/>
                  </a:cubicBezTo>
                  <a:lnTo>
                    <a:pt x="6557" y="26978"/>
                  </a:lnTo>
                  <a:cubicBezTo>
                    <a:pt x="6883" y="24466"/>
                    <a:pt x="7601" y="22019"/>
                    <a:pt x="8677" y="19801"/>
                  </a:cubicBezTo>
                  <a:close/>
                  <a:moveTo>
                    <a:pt x="36339" y="19801"/>
                  </a:moveTo>
                  <a:cubicBezTo>
                    <a:pt x="36665" y="21954"/>
                    <a:pt x="36926" y="24335"/>
                    <a:pt x="37057" y="26978"/>
                  </a:cubicBezTo>
                  <a:lnTo>
                    <a:pt x="23258" y="26978"/>
                  </a:lnTo>
                  <a:cubicBezTo>
                    <a:pt x="23389" y="24335"/>
                    <a:pt x="23650" y="21954"/>
                    <a:pt x="24009" y="19801"/>
                  </a:cubicBezTo>
                  <a:close/>
                  <a:moveTo>
                    <a:pt x="51638" y="19801"/>
                  </a:moveTo>
                  <a:cubicBezTo>
                    <a:pt x="52714" y="22019"/>
                    <a:pt x="53432" y="24466"/>
                    <a:pt x="53791" y="26978"/>
                  </a:cubicBezTo>
                  <a:lnTo>
                    <a:pt x="43385" y="26978"/>
                  </a:lnTo>
                  <a:cubicBezTo>
                    <a:pt x="43287" y="24531"/>
                    <a:pt x="43059" y="22117"/>
                    <a:pt x="42700" y="19801"/>
                  </a:cubicBezTo>
                  <a:close/>
                  <a:moveTo>
                    <a:pt x="16930" y="33306"/>
                  </a:moveTo>
                  <a:cubicBezTo>
                    <a:pt x="17061" y="35752"/>
                    <a:pt x="17289" y="38166"/>
                    <a:pt x="17615" y="40482"/>
                  </a:cubicBezTo>
                  <a:lnTo>
                    <a:pt x="8677" y="40482"/>
                  </a:lnTo>
                  <a:cubicBezTo>
                    <a:pt x="7601" y="38264"/>
                    <a:pt x="6883" y="35850"/>
                    <a:pt x="6557" y="33306"/>
                  </a:cubicBezTo>
                  <a:close/>
                  <a:moveTo>
                    <a:pt x="37057" y="33306"/>
                  </a:moveTo>
                  <a:cubicBezTo>
                    <a:pt x="36926" y="35948"/>
                    <a:pt x="36665" y="38329"/>
                    <a:pt x="36339" y="40482"/>
                  </a:cubicBezTo>
                  <a:lnTo>
                    <a:pt x="24009" y="40482"/>
                  </a:lnTo>
                  <a:cubicBezTo>
                    <a:pt x="23650" y="38329"/>
                    <a:pt x="23389" y="35948"/>
                    <a:pt x="23258" y="33306"/>
                  </a:cubicBezTo>
                  <a:close/>
                  <a:moveTo>
                    <a:pt x="53791" y="33306"/>
                  </a:moveTo>
                  <a:cubicBezTo>
                    <a:pt x="53432" y="35850"/>
                    <a:pt x="52714" y="38264"/>
                    <a:pt x="51638" y="40482"/>
                  </a:cubicBezTo>
                  <a:lnTo>
                    <a:pt x="42700" y="40482"/>
                  </a:lnTo>
                  <a:cubicBezTo>
                    <a:pt x="43059" y="38166"/>
                    <a:pt x="43287" y="35752"/>
                    <a:pt x="43385" y="33306"/>
                  </a:cubicBezTo>
                  <a:close/>
                  <a:moveTo>
                    <a:pt x="18920" y="46810"/>
                  </a:moveTo>
                  <a:cubicBezTo>
                    <a:pt x="19442" y="48670"/>
                    <a:pt x="20029" y="50431"/>
                    <a:pt x="20747" y="52030"/>
                  </a:cubicBezTo>
                  <a:cubicBezTo>
                    <a:pt x="17876" y="50790"/>
                    <a:pt x="15299" y="48996"/>
                    <a:pt x="13146" y="46810"/>
                  </a:cubicBezTo>
                  <a:close/>
                  <a:moveTo>
                    <a:pt x="47169" y="46810"/>
                  </a:moveTo>
                  <a:cubicBezTo>
                    <a:pt x="45016" y="48996"/>
                    <a:pt x="42439" y="50790"/>
                    <a:pt x="39568" y="52030"/>
                  </a:cubicBezTo>
                  <a:cubicBezTo>
                    <a:pt x="40286" y="50431"/>
                    <a:pt x="40873" y="48670"/>
                    <a:pt x="41395" y="46810"/>
                  </a:cubicBezTo>
                  <a:close/>
                  <a:moveTo>
                    <a:pt x="34806" y="46810"/>
                  </a:moveTo>
                  <a:cubicBezTo>
                    <a:pt x="33273" y="51540"/>
                    <a:pt x="31283" y="53987"/>
                    <a:pt x="30174" y="53987"/>
                  </a:cubicBezTo>
                  <a:cubicBezTo>
                    <a:pt x="29032" y="53987"/>
                    <a:pt x="27042" y="51540"/>
                    <a:pt x="25509" y="46810"/>
                  </a:cubicBezTo>
                  <a:close/>
                  <a:moveTo>
                    <a:pt x="30174" y="1"/>
                  </a:moveTo>
                  <a:cubicBezTo>
                    <a:pt x="19116" y="1"/>
                    <a:pt x="9460" y="5938"/>
                    <a:pt x="4208" y="14810"/>
                  </a:cubicBezTo>
                  <a:cubicBezTo>
                    <a:pt x="4078" y="14973"/>
                    <a:pt x="3980" y="15169"/>
                    <a:pt x="3882" y="15365"/>
                  </a:cubicBezTo>
                  <a:cubicBezTo>
                    <a:pt x="1436" y="19736"/>
                    <a:pt x="0" y="24759"/>
                    <a:pt x="0" y="30142"/>
                  </a:cubicBezTo>
                  <a:cubicBezTo>
                    <a:pt x="0" y="35524"/>
                    <a:pt x="1436" y="40547"/>
                    <a:pt x="3882" y="44918"/>
                  </a:cubicBezTo>
                  <a:cubicBezTo>
                    <a:pt x="3980" y="45114"/>
                    <a:pt x="4078" y="45310"/>
                    <a:pt x="4208" y="45473"/>
                  </a:cubicBezTo>
                  <a:cubicBezTo>
                    <a:pt x="9460" y="54346"/>
                    <a:pt x="19116" y="60282"/>
                    <a:pt x="30174" y="60282"/>
                  </a:cubicBezTo>
                  <a:cubicBezTo>
                    <a:pt x="41199" y="60282"/>
                    <a:pt x="50855" y="54346"/>
                    <a:pt x="56107" y="45473"/>
                  </a:cubicBezTo>
                  <a:cubicBezTo>
                    <a:pt x="56237" y="45310"/>
                    <a:pt x="56335" y="45114"/>
                    <a:pt x="56433" y="44918"/>
                  </a:cubicBezTo>
                  <a:cubicBezTo>
                    <a:pt x="58912" y="40547"/>
                    <a:pt x="60314" y="35524"/>
                    <a:pt x="60314" y="30142"/>
                  </a:cubicBezTo>
                  <a:cubicBezTo>
                    <a:pt x="60314" y="24792"/>
                    <a:pt x="58912" y="19736"/>
                    <a:pt x="56433" y="15365"/>
                  </a:cubicBezTo>
                  <a:cubicBezTo>
                    <a:pt x="56335" y="15169"/>
                    <a:pt x="56237" y="14973"/>
                    <a:pt x="56107" y="14810"/>
                  </a:cubicBezTo>
                  <a:cubicBezTo>
                    <a:pt x="50855" y="5938"/>
                    <a:pt x="41199" y="1"/>
                    <a:pt x="30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697025" y="238125"/>
              <a:ext cx="4206375" cy="5219200"/>
            </a:xfrm>
            <a:custGeom>
              <a:avLst/>
              <a:gdLst/>
              <a:ahLst/>
              <a:cxnLst/>
              <a:rect l="l" t="t" r="r" b="b"/>
              <a:pathLst>
                <a:path w="168255" h="208768" extrusionOk="0">
                  <a:moveTo>
                    <a:pt x="33730" y="80538"/>
                  </a:moveTo>
                  <a:lnTo>
                    <a:pt x="33730" y="94467"/>
                  </a:lnTo>
                  <a:lnTo>
                    <a:pt x="13245" y="94467"/>
                  </a:lnTo>
                  <a:cubicBezTo>
                    <a:pt x="9428" y="94467"/>
                    <a:pt x="6329" y="91336"/>
                    <a:pt x="6329" y="87519"/>
                  </a:cubicBezTo>
                  <a:cubicBezTo>
                    <a:pt x="6329" y="83670"/>
                    <a:pt x="9428" y="80571"/>
                    <a:pt x="13277" y="80538"/>
                  </a:cubicBezTo>
                  <a:close/>
                  <a:moveTo>
                    <a:pt x="121445" y="6328"/>
                  </a:moveTo>
                  <a:lnTo>
                    <a:pt x="121445" y="94467"/>
                  </a:lnTo>
                  <a:lnTo>
                    <a:pt x="40058" y="94467"/>
                  </a:lnTo>
                  <a:lnTo>
                    <a:pt x="40058" y="6328"/>
                  </a:lnTo>
                  <a:close/>
                  <a:moveTo>
                    <a:pt x="144866" y="80538"/>
                  </a:moveTo>
                  <a:cubicBezTo>
                    <a:pt x="146823" y="80538"/>
                    <a:pt x="148454" y="82169"/>
                    <a:pt x="148454" y="84127"/>
                  </a:cubicBezTo>
                  <a:lnTo>
                    <a:pt x="148454" y="95152"/>
                  </a:lnTo>
                  <a:cubicBezTo>
                    <a:pt x="147345" y="94695"/>
                    <a:pt x="146138" y="94467"/>
                    <a:pt x="144866" y="94467"/>
                  </a:cubicBezTo>
                  <a:lnTo>
                    <a:pt x="127773" y="94467"/>
                  </a:lnTo>
                  <a:lnTo>
                    <a:pt x="127773" y="80538"/>
                  </a:lnTo>
                  <a:close/>
                  <a:moveTo>
                    <a:pt x="154782" y="108037"/>
                  </a:moveTo>
                  <a:cubicBezTo>
                    <a:pt x="158925" y="109374"/>
                    <a:pt x="161926" y="113289"/>
                    <a:pt x="161926" y="117888"/>
                  </a:cubicBezTo>
                  <a:cubicBezTo>
                    <a:pt x="161926" y="122488"/>
                    <a:pt x="158925" y="126369"/>
                    <a:pt x="154782" y="127707"/>
                  </a:cubicBezTo>
                  <a:lnTo>
                    <a:pt x="154782" y="108037"/>
                  </a:lnTo>
                  <a:close/>
                  <a:moveTo>
                    <a:pt x="161926" y="130936"/>
                  </a:moveTo>
                  <a:lnTo>
                    <a:pt x="161926" y="158369"/>
                  </a:lnTo>
                  <a:cubicBezTo>
                    <a:pt x="161926" y="164078"/>
                    <a:pt x="157294" y="168710"/>
                    <a:pt x="151618" y="168710"/>
                  </a:cubicBezTo>
                  <a:lnTo>
                    <a:pt x="104385" y="168710"/>
                  </a:lnTo>
                  <a:cubicBezTo>
                    <a:pt x="102395" y="168710"/>
                    <a:pt x="100796" y="167079"/>
                    <a:pt x="100796" y="165122"/>
                  </a:cubicBezTo>
                  <a:lnTo>
                    <a:pt x="100796" y="138113"/>
                  </a:lnTo>
                  <a:cubicBezTo>
                    <a:pt x="100796" y="136155"/>
                    <a:pt x="102395" y="134524"/>
                    <a:pt x="104385" y="134524"/>
                  </a:cubicBezTo>
                  <a:lnTo>
                    <a:pt x="151651" y="134524"/>
                  </a:lnTo>
                  <a:cubicBezTo>
                    <a:pt x="155532" y="134524"/>
                    <a:pt x="159121" y="133187"/>
                    <a:pt x="161926" y="130936"/>
                  </a:cubicBezTo>
                  <a:close/>
                  <a:moveTo>
                    <a:pt x="36894" y="0"/>
                  </a:moveTo>
                  <a:cubicBezTo>
                    <a:pt x="35133" y="0"/>
                    <a:pt x="33730" y="1403"/>
                    <a:pt x="33730" y="3164"/>
                  </a:cubicBezTo>
                  <a:lnTo>
                    <a:pt x="33730" y="74243"/>
                  </a:lnTo>
                  <a:lnTo>
                    <a:pt x="13277" y="74243"/>
                  </a:lnTo>
                  <a:cubicBezTo>
                    <a:pt x="5970" y="74243"/>
                    <a:pt x="1" y="80180"/>
                    <a:pt x="1" y="87486"/>
                  </a:cubicBezTo>
                  <a:cubicBezTo>
                    <a:pt x="1" y="87486"/>
                    <a:pt x="1" y="87519"/>
                    <a:pt x="1" y="87519"/>
                  </a:cubicBezTo>
                  <a:lnTo>
                    <a:pt x="1" y="195491"/>
                  </a:lnTo>
                  <a:cubicBezTo>
                    <a:pt x="1" y="202798"/>
                    <a:pt x="5938" y="208767"/>
                    <a:pt x="13277" y="208767"/>
                  </a:cubicBezTo>
                  <a:lnTo>
                    <a:pt x="29815" y="208767"/>
                  </a:lnTo>
                  <a:cubicBezTo>
                    <a:pt x="31544" y="208767"/>
                    <a:pt x="32980" y="207364"/>
                    <a:pt x="32980" y="205603"/>
                  </a:cubicBezTo>
                  <a:cubicBezTo>
                    <a:pt x="32980" y="203842"/>
                    <a:pt x="31544" y="202439"/>
                    <a:pt x="29815" y="202439"/>
                  </a:cubicBezTo>
                  <a:lnTo>
                    <a:pt x="13277" y="202439"/>
                  </a:lnTo>
                  <a:cubicBezTo>
                    <a:pt x="9428" y="202439"/>
                    <a:pt x="6329" y="199307"/>
                    <a:pt x="6329" y="195491"/>
                  </a:cubicBezTo>
                  <a:lnTo>
                    <a:pt x="6329" y="98838"/>
                  </a:lnTo>
                  <a:cubicBezTo>
                    <a:pt x="8352" y="100078"/>
                    <a:pt x="10733" y="100795"/>
                    <a:pt x="13277" y="100795"/>
                  </a:cubicBezTo>
                  <a:lnTo>
                    <a:pt x="144866" y="100795"/>
                  </a:lnTo>
                  <a:cubicBezTo>
                    <a:pt x="146823" y="100795"/>
                    <a:pt x="148454" y="102394"/>
                    <a:pt x="148454" y="104384"/>
                  </a:cubicBezTo>
                  <a:lnTo>
                    <a:pt x="148454" y="128196"/>
                  </a:lnTo>
                  <a:lnTo>
                    <a:pt x="104385" y="128196"/>
                  </a:lnTo>
                  <a:cubicBezTo>
                    <a:pt x="98904" y="128196"/>
                    <a:pt x="94468" y="132665"/>
                    <a:pt x="94468" y="138113"/>
                  </a:cubicBezTo>
                  <a:lnTo>
                    <a:pt x="94468" y="165122"/>
                  </a:lnTo>
                  <a:cubicBezTo>
                    <a:pt x="94468" y="170569"/>
                    <a:pt x="98904" y="175038"/>
                    <a:pt x="104385" y="175038"/>
                  </a:cubicBezTo>
                  <a:lnTo>
                    <a:pt x="148454" y="175038"/>
                  </a:lnTo>
                  <a:lnTo>
                    <a:pt x="148454" y="198851"/>
                  </a:lnTo>
                  <a:cubicBezTo>
                    <a:pt x="148454" y="200841"/>
                    <a:pt x="146823" y="202439"/>
                    <a:pt x="144866" y="202439"/>
                  </a:cubicBezTo>
                  <a:lnTo>
                    <a:pt x="42439" y="202439"/>
                  </a:lnTo>
                  <a:cubicBezTo>
                    <a:pt x="40711" y="202439"/>
                    <a:pt x="39275" y="203842"/>
                    <a:pt x="39275" y="205603"/>
                  </a:cubicBezTo>
                  <a:cubicBezTo>
                    <a:pt x="39275" y="207364"/>
                    <a:pt x="40711" y="208767"/>
                    <a:pt x="42439" y="208767"/>
                  </a:cubicBezTo>
                  <a:lnTo>
                    <a:pt x="144866" y="208767"/>
                  </a:lnTo>
                  <a:cubicBezTo>
                    <a:pt x="150313" y="208767"/>
                    <a:pt x="154782" y="204331"/>
                    <a:pt x="154782" y="198851"/>
                  </a:cubicBezTo>
                  <a:lnTo>
                    <a:pt x="154782" y="174712"/>
                  </a:lnTo>
                  <a:cubicBezTo>
                    <a:pt x="162448" y="173244"/>
                    <a:pt x="168254" y="166459"/>
                    <a:pt x="168254" y="158369"/>
                  </a:cubicBezTo>
                  <a:lnTo>
                    <a:pt x="168254" y="117888"/>
                  </a:lnTo>
                  <a:cubicBezTo>
                    <a:pt x="168254" y="109766"/>
                    <a:pt x="162448" y="103014"/>
                    <a:pt x="154782" y="101513"/>
                  </a:cubicBezTo>
                  <a:lnTo>
                    <a:pt x="154782" y="84127"/>
                  </a:lnTo>
                  <a:cubicBezTo>
                    <a:pt x="154782" y="78679"/>
                    <a:pt x="150313" y="74243"/>
                    <a:pt x="144866" y="74243"/>
                  </a:cubicBezTo>
                  <a:lnTo>
                    <a:pt x="127773" y="74243"/>
                  </a:lnTo>
                  <a:lnTo>
                    <a:pt x="127773" y="3164"/>
                  </a:lnTo>
                  <a:cubicBezTo>
                    <a:pt x="127773" y="1403"/>
                    <a:pt x="126370" y="0"/>
                    <a:pt x="124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4396325" y="3696625"/>
              <a:ext cx="663850" cy="663850"/>
            </a:xfrm>
            <a:custGeom>
              <a:avLst/>
              <a:gdLst/>
              <a:ahLst/>
              <a:cxnLst/>
              <a:rect l="l" t="t" r="r" b="b"/>
              <a:pathLst>
                <a:path w="26554" h="26554" extrusionOk="0">
                  <a:moveTo>
                    <a:pt x="13277" y="6329"/>
                  </a:moveTo>
                  <a:cubicBezTo>
                    <a:pt x="17093" y="6329"/>
                    <a:pt x="20225" y="9428"/>
                    <a:pt x="20225" y="13277"/>
                  </a:cubicBezTo>
                  <a:cubicBezTo>
                    <a:pt x="20225" y="17126"/>
                    <a:pt x="17093" y="20225"/>
                    <a:pt x="13277" y="20225"/>
                  </a:cubicBezTo>
                  <a:cubicBezTo>
                    <a:pt x="9428" y="20225"/>
                    <a:pt x="6296" y="17126"/>
                    <a:pt x="6296" y="13277"/>
                  </a:cubicBezTo>
                  <a:cubicBezTo>
                    <a:pt x="6296" y="9428"/>
                    <a:pt x="9428" y="6329"/>
                    <a:pt x="13277" y="6329"/>
                  </a:cubicBezTo>
                  <a:close/>
                  <a:moveTo>
                    <a:pt x="13277" y="1"/>
                  </a:moveTo>
                  <a:cubicBezTo>
                    <a:pt x="5938" y="1"/>
                    <a:pt x="1" y="5938"/>
                    <a:pt x="1" y="13277"/>
                  </a:cubicBezTo>
                  <a:cubicBezTo>
                    <a:pt x="1" y="20617"/>
                    <a:pt x="5938" y="26553"/>
                    <a:pt x="13277" y="26553"/>
                  </a:cubicBezTo>
                  <a:cubicBezTo>
                    <a:pt x="20584" y="26553"/>
                    <a:pt x="26553" y="20617"/>
                    <a:pt x="26553" y="13277"/>
                  </a:cubicBezTo>
                  <a:cubicBezTo>
                    <a:pt x="26553" y="5938"/>
                    <a:pt x="20584" y="1"/>
                    <a:pt x="13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2"/>
          <p:cNvGrpSpPr/>
          <p:nvPr/>
        </p:nvGrpSpPr>
        <p:grpSpPr>
          <a:xfrm>
            <a:off x="5703425" y="2550490"/>
            <a:ext cx="450417" cy="392145"/>
            <a:chOff x="1190625" y="575725"/>
            <a:chExt cx="5219200" cy="4543975"/>
          </a:xfrm>
        </p:grpSpPr>
        <p:sp>
          <p:nvSpPr>
            <p:cNvPr id="399" name="Google Shape;399;p42"/>
            <p:cNvSpPr/>
            <p:nvPr/>
          </p:nvSpPr>
          <p:spPr>
            <a:xfrm>
              <a:off x="5286025" y="1286850"/>
              <a:ext cx="406150" cy="406125"/>
            </a:xfrm>
            <a:custGeom>
              <a:avLst/>
              <a:gdLst/>
              <a:ahLst/>
              <a:cxnLst/>
              <a:rect l="l" t="t" r="r" b="b"/>
              <a:pathLst>
                <a:path w="16246" h="16245" extrusionOk="0">
                  <a:moveTo>
                    <a:pt x="8123" y="6100"/>
                  </a:moveTo>
                  <a:cubicBezTo>
                    <a:pt x="9232" y="6100"/>
                    <a:pt x="10113" y="7013"/>
                    <a:pt x="10113" y="8122"/>
                  </a:cubicBezTo>
                  <a:cubicBezTo>
                    <a:pt x="10113" y="9232"/>
                    <a:pt x="9232" y="10145"/>
                    <a:pt x="8123" y="10145"/>
                  </a:cubicBezTo>
                  <a:cubicBezTo>
                    <a:pt x="7014" y="10145"/>
                    <a:pt x="6101" y="9232"/>
                    <a:pt x="6101" y="8122"/>
                  </a:cubicBezTo>
                  <a:cubicBezTo>
                    <a:pt x="6101" y="7013"/>
                    <a:pt x="7014" y="6100"/>
                    <a:pt x="8123" y="6100"/>
                  </a:cubicBezTo>
                  <a:close/>
                  <a:moveTo>
                    <a:pt x="8123" y="0"/>
                  </a:moveTo>
                  <a:cubicBezTo>
                    <a:pt x="3654" y="0"/>
                    <a:pt x="1" y="3654"/>
                    <a:pt x="1" y="8122"/>
                  </a:cubicBezTo>
                  <a:cubicBezTo>
                    <a:pt x="1" y="12591"/>
                    <a:pt x="3622" y="16245"/>
                    <a:pt x="8123" y="16245"/>
                  </a:cubicBezTo>
                  <a:cubicBezTo>
                    <a:pt x="12592" y="16245"/>
                    <a:pt x="16246" y="12591"/>
                    <a:pt x="16246" y="8122"/>
                  </a:cubicBezTo>
                  <a:cubicBezTo>
                    <a:pt x="16246" y="3654"/>
                    <a:pt x="12592" y="0"/>
                    <a:pt x="8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190625" y="575725"/>
              <a:ext cx="5219200" cy="4543975"/>
            </a:xfrm>
            <a:custGeom>
              <a:avLst/>
              <a:gdLst/>
              <a:ahLst/>
              <a:cxnLst/>
              <a:rect l="l" t="t" r="r" b="b"/>
              <a:pathLst>
                <a:path w="208768" h="181759" extrusionOk="0">
                  <a:moveTo>
                    <a:pt x="171939" y="26129"/>
                  </a:moveTo>
                  <a:cubicBezTo>
                    <a:pt x="177713" y="26129"/>
                    <a:pt x="182378" y="30794"/>
                    <a:pt x="182378" y="36567"/>
                  </a:cubicBezTo>
                  <a:cubicBezTo>
                    <a:pt x="182378" y="38459"/>
                    <a:pt x="181856" y="40351"/>
                    <a:pt x="180877" y="41950"/>
                  </a:cubicBezTo>
                  <a:cubicBezTo>
                    <a:pt x="180877" y="41982"/>
                    <a:pt x="180877" y="41982"/>
                    <a:pt x="180845" y="42015"/>
                  </a:cubicBezTo>
                  <a:lnTo>
                    <a:pt x="171939" y="57477"/>
                  </a:lnTo>
                  <a:lnTo>
                    <a:pt x="163001" y="42015"/>
                  </a:lnTo>
                  <a:cubicBezTo>
                    <a:pt x="163001" y="41982"/>
                    <a:pt x="163001" y="41982"/>
                    <a:pt x="162969" y="41950"/>
                  </a:cubicBezTo>
                  <a:cubicBezTo>
                    <a:pt x="161990" y="40351"/>
                    <a:pt x="161468" y="38459"/>
                    <a:pt x="161468" y="36567"/>
                  </a:cubicBezTo>
                  <a:cubicBezTo>
                    <a:pt x="161468" y="30794"/>
                    <a:pt x="166166" y="26129"/>
                    <a:pt x="171939" y="26129"/>
                  </a:cubicBezTo>
                  <a:close/>
                  <a:moveTo>
                    <a:pt x="135111" y="7568"/>
                  </a:moveTo>
                  <a:lnTo>
                    <a:pt x="135111" y="54769"/>
                  </a:lnTo>
                  <a:lnTo>
                    <a:pt x="73656" y="79332"/>
                  </a:lnTo>
                  <a:lnTo>
                    <a:pt x="73656" y="32164"/>
                  </a:lnTo>
                  <a:lnTo>
                    <a:pt x="135111" y="7568"/>
                  </a:lnTo>
                  <a:close/>
                  <a:moveTo>
                    <a:pt x="36828" y="80441"/>
                  </a:moveTo>
                  <a:cubicBezTo>
                    <a:pt x="37545" y="80441"/>
                    <a:pt x="38263" y="80506"/>
                    <a:pt x="38948" y="80637"/>
                  </a:cubicBezTo>
                  <a:lnTo>
                    <a:pt x="38981" y="80637"/>
                  </a:lnTo>
                  <a:lnTo>
                    <a:pt x="67556" y="86345"/>
                  </a:lnTo>
                  <a:lnTo>
                    <a:pt x="67556" y="107679"/>
                  </a:lnTo>
                  <a:lnTo>
                    <a:pt x="34805" y="101122"/>
                  </a:lnTo>
                  <a:cubicBezTo>
                    <a:pt x="29912" y="100176"/>
                    <a:pt x="26389" y="95870"/>
                    <a:pt x="26389" y="90880"/>
                  </a:cubicBezTo>
                  <a:cubicBezTo>
                    <a:pt x="26389" y="85106"/>
                    <a:pt x="31054" y="80441"/>
                    <a:pt x="36828" y="80441"/>
                  </a:cubicBezTo>
                  <a:close/>
                  <a:moveTo>
                    <a:pt x="111136" y="99295"/>
                  </a:moveTo>
                  <a:cubicBezTo>
                    <a:pt x="116910" y="99295"/>
                    <a:pt x="121607" y="103993"/>
                    <a:pt x="121607" y="109766"/>
                  </a:cubicBezTo>
                  <a:cubicBezTo>
                    <a:pt x="121607" y="114072"/>
                    <a:pt x="118997" y="117889"/>
                    <a:pt x="114985" y="119487"/>
                  </a:cubicBezTo>
                  <a:lnTo>
                    <a:pt x="114952" y="119487"/>
                  </a:lnTo>
                  <a:lnTo>
                    <a:pt x="73656" y="135993"/>
                  </a:lnTo>
                  <a:lnTo>
                    <a:pt x="73656" y="113485"/>
                  </a:lnTo>
                  <a:lnTo>
                    <a:pt x="107189" y="100078"/>
                  </a:lnTo>
                  <a:lnTo>
                    <a:pt x="107221" y="100078"/>
                  </a:lnTo>
                  <a:cubicBezTo>
                    <a:pt x="108461" y="99556"/>
                    <a:pt x="109766" y="99295"/>
                    <a:pt x="111136" y="99295"/>
                  </a:cubicBezTo>
                  <a:close/>
                  <a:moveTo>
                    <a:pt x="141211" y="6786"/>
                  </a:moveTo>
                  <a:lnTo>
                    <a:pt x="202667" y="19083"/>
                  </a:lnTo>
                  <a:lnTo>
                    <a:pt x="202667" y="161469"/>
                  </a:lnTo>
                  <a:lnTo>
                    <a:pt x="141211" y="149171"/>
                  </a:lnTo>
                  <a:lnTo>
                    <a:pt x="141211" y="60576"/>
                  </a:lnTo>
                  <a:lnTo>
                    <a:pt x="171320" y="66578"/>
                  </a:lnTo>
                  <a:cubicBezTo>
                    <a:pt x="171385" y="66610"/>
                    <a:pt x="171417" y="66610"/>
                    <a:pt x="171450" y="66610"/>
                  </a:cubicBezTo>
                  <a:lnTo>
                    <a:pt x="171580" y="66610"/>
                  </a:lnTo>
                  <a:cubicBezTo>
                    <a:pt x="171678" y="66643"/>
                    <a:pt x="171809" y="66643"/>
                    <a:pt x="171939" y="66643"/>
                  </a:cubicBezTo>
                  <a:cubicBezTo>
                    <a:pt x="172070" y="66643"/>
                    <a:pt x="172168" y="66643"/>
                    <a:pt x="172298" y="66610"/>
                  </a:cubicBezTo>
                  <a:lnTo>
                    <a:pt x="172363" y="66610"/>
                  </a:lnTo>
                  <a:cubicBezTo>
                    <a:pt x="172494" y="66610"/>
                    <a:pt x="172624" y="66578"/>
                    <a:pt x="172722" y="66545"/>
                  </a:cubicBezTo>
                  <a:cubicBezTo>
                    <a:pt x="172853" y="66513"/>
                    <a:pt x="172951" y="66480"/>
                    <a:pt x="173081" y="66415"/>
                  </a:cubicBezTo>
                  <a:cubicBezTo>
                    <a:pt x="173081" y="66415"/>
                    <a:pt x="173114" y="66415"/>
                    <a:pt x="173146" y="66382"/>
                  </a:cubicBezTo>
                  <a:cubicBezTo>
                    <a:pt x="173244" y="66349"/>
                    <a:pt x="173342" y="66284"/>
                    <a:pt x="173440" y="66252"/>
                  </a:cubicBezTo>
                  <a:cubicBezTo>
                    <a:pt x="173472" y="66219"/>
                    <a:pt x="173472" y="66219"/>
                    <a:pt x="173472" y="66219"/>
                  </a:cubicBezTo>
                  <a:cubicBezTo>
                    <a:pt x="173570" y="66154"/>
                    <a:pt x="173668" y="66121"/>
                    <a:pt x="173766" y="66056"/>
                  </a:cubicBezTo>
                  <a:cubicBezTo>
                    <a:pt x="173766" y="66023"/>
                    <a:pt x="173799" y="66023"/>
                    <a:pt x="173799" y="65991"/>
                  </a:cubicBezTo>
                  <a:cubicBezTo>
                    <a:pt x="173896" y="65925"/>
                    <a:pt x="173994" y="65860"/>
                    <a:pt x="174092" y="65762"/>
                  </a:cubicBezTo>
                  <a:cubicBezTo>
                    <a:pt x="174092" y="65762"/>
                    <a:pt x="174092" y="65730"/>
                    <a:pt x="174125" y="65730"/>
                  </a:cubicBezTo>
                  <a:cubicBezTo>
                    <a:pt x="174190" y="65664"/>
                    <a:pt x="174255" y="65567"/>
                    <a:pt x="174353" y="65469"/>
                  </a:cubicBezTo>
                  <a:cubicBezTo>
                    <a:pt x="174353" y="65469"/>
                    <a:pt x="174353" y="65469"/>
                    <a:pt x="174353" y="65436"/>
                  </a:cubicBezTo>
                  <a:cubicBezTo>
                    <a:pt x="174451" y="65338"/>
                    <a:pt x="174516" y="65240"/>
                    <a:pt x="174582" y="65142"/>
                  </a:cubicBezTo>
                  <a:cubicBezTo>
                    <a:pt x="174582" y="65110"/>
                    <a:pt x="174582" y="65110"/>
                    <a:pt x="174582" y="65110"/>
                  </a:cubicBezTo>
                  <a:lnTo>
                    <a:pt x="186129" y="45114"/>
                  </a:lnTo>
                  <a:cubicBezTo>
                    <a:pt x="187695" y="42537"/>
                    <a:pt x="188510" y="39569"/>
                    <a:pt x="188510" y="36567"/>
                  </a:cubicBezTo>
                  <a:cubicBezTo>
                    <a:pt x="188510" y="27434"/>
                    <a:pt x="181073" y="19997"/>
                    <a:pt x="171939" y="19997"/>
                  </a:cubicBezTo>
                  <a:cubicBezTo>
                    <a:pt x="162806" y="19997"/>
                    <a:pt x="155368" y="27434"/>
                    <a:pt x="155368" y="36567"/>
                  </a:cubicBezTo>
                  <a:cubicBezTo>
                    <a:pt x="155368" y="39569"/>
                    <a:pt x="156184" y="42537"/>
                    <a:pt x="157717" y="45114"/>
                  </a:cubicBezTo>
                  <a:lnTo>
                    <a:pt x="165905" y="59271"/>
                  </a:lnTo>
                  <a:lnTo>
                    <a:pt x="141211" y="54313"/>
                  </a:lnTo>
                  <a:lnTo>
                    <a:pt x="141211" y="6786"/>
                  </a:lnTo>
                  <a:close/>
                  <a:moveTo>
                    <a:pt x="135111" y="61359"/>
                  </a:moveTo>
                  <a:lnTo>
                    <a:pt x="135111" y="149595"/>
                  </a:lnTo>
                  <a:lnTo>
                    <a:pt x="73656" y="174191"/>
                  </a:lnTo>
                  <a:lnTo>
                    <a:pt x="73656" y="142582"/>
                  </a:lnTo>
                  <a:lnTo>
                    <a:pt x="117236" y="125163"/>
                  </a:lnTo>
                  <a:cubicBezTo>
                    <a:pt x="123597" y="122651"/>
                    <a:pt x="127707" y="116584"/>
                    <a:pt x="127707" y="109766"/>
                  </a:cubicBezTo>
                  <a:cubicBezTo>
                    <a:pt x="127707" y="100633"/>
                    <a:pt x="120269" y="93196"/>
                    <a:pt x="111136" y="93196"/>
                  </a:cubicBezTo>
                  <a:cubicBezTo>
                    <a:pt x="108983" y="93196"/>
                    <a:pt x="106895" y="93587"/>
                    <a:pt x="104938" y="94403"/>
                  </a:cubicBezTo>
                  <a:lnTo>
                    <a:pt x="104905" y="94403"/>
                  </a:lnTo>
                  <a:lnTo>
                    <a:pt x="73656" y="106896"/>
                  </a:lnTo>
                  <a:lnTo>
                    <a:pt x="73656" y="85921"/>
                  </a:lnTo>
                  <a:lnTo>
                    <a:pt x="135111" y="61359"/>
                  </a:lnTo>
                  <a:close/>
                  <a:moveTo>
                    <a:pt x="137949" y="1"/>
                  </a:moveTo>
                  <a:cubicBezTo>
                    <a:pt x="137917" y="33"/>
                    <a:pt x="137884" y="33"/>
                    <a:pt x="137852" y="33"/>
                  </a:cubicBezTo>
                  <a:cubicBezTo>
                    <a:pt x="137721" y="33"/>
                    <a:pt x="137591" y="66"/>
                    <a:pt x="137493" y="98"/>
                  </a:cubicBezTo>
                  <a:lnTo>
                    <a:pt x="137395" y="98"/>
                  </a:lnTo>
                  <a:cubicBezTo>
                    <a:pt x="137297" y="131"/>
                    <a:pt x="137167" y="164"/>
                    <a:pt x="137069" y="196"/>
                  </a:cubicBezTo>
                  <a:cubicBezTo>
                    <a:pt x="137036" y="229"/>
                    <a:pt x="137036" y="229"/>
                    <a:pt x="137036" y="229"/>
                  </a:cubicBezTo>
                  <a:lnTo>
                    <a:pt x="70328" y="26912"/>
                  </a:lnTo>
                  <a:lnTo>
                    <a:pt x="36143" y="20062"/>
                  </a:lnTo>
                  <a:cubicBezTo>
                    <a:pt x="35942" y="20023"/>
                    <a:pt x="35743" y="20004"/>
                    <a:pt x="35546" y="20004"/>
                  </a:cubicBezTo>
                  <a:cubicBezTo>
                    <a:pt x="34112" y="20004"/>
                    <a:pt x="32842" y="21013"/>
                    <a:pt x="32555" y="22476"/>
                  </a:cubicBezTo>
                  <a:cubicBezTo>
                    <a:pt x="32228" y="24139"/>
                    <a:pt x="33272" y="25738"/>
                    <a:pt x="34936" y="26064"/>
                  </a:cubicBezTo>
                  <a:lnTo>
                    <a:pt x="67556" y="32588"/>
                  </a:lnTo>
                  <a:lnTo>
                    <a:pt x="67556" y="80115"/>
                  </a:lnTo>
                  <a:lnTo>
                    <a:pt x="40155" y="74635"/>
                  </a:lnTo>
                  <a:lnTo>
                    <a:pt x="40090" y="74635"/>
                  </a:lnTo>
                  <a:cubicBezTo>
                    <a:pt x="39013" y="74407"/>
                    <a:pt x="37937" y="74309"/>
                    <a:pt x="36828" y="74309"/>
                  </a:cubicBezTo>
                  <a:cubicBezTo>
                    <a:pt x="27694" y="74309"/>
                    <a:pt x="20257" y="81746"/>
                    <a:pt x="20257" y="90880"/>
                  </a:cubicBezTo>
                  <a:cubicBezTo>
                    <a:pt x="20257" y="98774"/>
                    <a:pt x="25868" y="105591"/>
                    <a:pt x="33598" y="107124"/>
                  </a:cubicBezTo>
                  <a:lnTo>
                    <a:pt x="67556" y="113909"/>
                  </a:lnTo>
                  <a:lnTo>
                    <a:pt x="67556" y="136776"/>
                  </a:lnTo>
                  <a:lnTo>
                    <a:pt x="49778" y="133253"/>
                  </a:lnTo>
                  <a:lnTo>
                    <a:pt x="52518" y="130513"/>
                  </a:lnTo>
                  <a:cubicBezTo>
                    <a:pt x="53692" y="129338"/>
                    <a:pt x="53692" y="127381"/>
                    <a:pt x="52518" y="126207"/>
                  </a:cubicBezTo>
                  <a:cubicBezTo>
                    <a:pt x="51915" y="125603"/>
                    <a:pt x="51132" y="125302"/>
                    <a:pt x="50349" y="125302"/>
                  </a:cubicBezTo>
                  <a:cubicBezTo>
                    <a:pt x="49566" y="125302"/>
                    <a:pt x="48783" y="125603"/>
                    <a:pt x="48180" y="126207"/>
                  </a:cubicBezTo>
                  <a:lnTo>
                    <a:pt x="43580" y="130806"/>
                  </a:lnTo>
                  <a:lnTo>
                    <a:pt x="38981" y="126207"/>
                  </a:lnTo>
                  <a:cubicBezTo>
                    <a:pt x="38394" y="125603"/>
                    <a:pt x="37611" y="125302"/>
                    <a:pt x="36828" y="125302"/>
                  </a:cubicBezTo>
                  <a:cubicBezTo>
                    <a:pt x="36045" y="125302"/>
                    <a:pt x="35262" y="125603"/>
                    <a:pt x="34675" y="126207"/>
                  </a:cubicBezTo>
                  <a:cubicBezTo>
                    <a:pt x="33468" y="127381"/>
                    <a:pt x="33468" y="129338"/>
                    <a:pt x="34675" y="130513"/>
                  </a:cubicBezTo>
                  <a:lnTo>
                    <a:pt x="39274" y="135112"/>
                  </a:lnTo>
                  <a:lnTo>
                    <a:pt x="34675" y="139712"/>
                  </a:lnTo>
                  <a:cubicBezTo>
                    <a:pt x="33468" y="140918"/>
                    <a:pt x="33468" y="142843"/>
                    <a:pt x="34675" y="144050"/>
                  </a:cubicBezTo>
                  <a:cubicBezTo>
                    <a:pt x="35262" y="144637"/>
                    <a:pt x="36045" y="144931"/>
                    <a:pt x="36828" y="144931"/>
                  </a:cubicBezTo>
                  <a:cubicBezTo>
                    <a:pt x="37611" y="144931"/>
                    <a:pt x="38394" y="144637"/>
                    <a:pt x="38981" y="144050"/>
                  </a:cubicBezTo>
                  <a:lnTo>
                    <a:pt x="43580" y="139451"/>
                  </a:lnTo>
                  <a:lnTo>
                    <a:pt x="48180" y="144050"/>
                  </a:lnTo>
                  <a:cubicBezTo>
                    <a:pt x="48767" y="144637"/>
                    <a:pt x="49550" y="144931"/>
                    <a:pt x="50332" y="144931"/>
                  </a:cubicBezTo>
                  <a:cubicBezTo>
                    <a:pt x="51115" y="144931"/>
                    <a:pt x="51898" y="144637"/>
                    <a:pt x="52518" y="144050"/>
                  </a:cubicBezTo>
                  <a:cubicBezTo>
                    <a:pt x="53594" y="142941"/>
                    <a:pt x="53692" y="141277"/>
                    <a:pt x="52812" y="140070"/>
                  </a:cubicBezTo>
                  <a:lnTo>
                    <a:pt x="52812" y="140070"/>
                  </a:lnTo>
                  <a:lnTo>
                    <a:pt x="67556" y="143039"/>
                  </a:lnTo>
                  <a:lnTo>
                    <a:pt x="67556" y="174974"/>
                  </a:lnTo>
                  <a:lnTo>
                    <a:pt x="6133" y="162676"/>
                  </a:lnTo>
                  <a:lnTo>
                    <a:pt x="6133" y="20290"/>
                  </a:lnTo>
                  <a:lnTo>
                    <a:pt x="22736" y="23617"/>
                  </a:lnTo>
                  <a:cubicBezTo>
                    <a:pt x="22933" y="23657"/>
                    <a:pt x="23130" y="23676"/>
                    <a:pt x="23324" y="23676"/>
                  </a:cubicBezTo>
                  <a:cubicBezTo>
                    <a:pt x="24742" y="23676"/>
                    <a:pt x="26037" y="22670"/>
                    <a:pt x="26324" y="21236"/>
                  </a:cubicBezTo>
                  <a:cubicBezTo>
                    <a:pt x="26650" y="19573"/>
                    <a:pt x="25574" y="17974"/>
                    <a:pt x="23910" y="17615"/>
                  </a:cubicBezTo>
                  <a:lnTo>
                    <a:pt x="3653" y="13570"/>
                  </a:lnTo>
                  <a:cubicBezTo>
                    <a:pt x="3468" y="13536"/>
                    <a:pt x="3280" y="13519"/>
                    <a:pt x="3092" y="13519"/>
                  </a:cubicBezTo>
                  <a:cubicBezTo>
                    <a:pt x="2385" y="13519"/>
                    <a:pt x="1676" y="13759"/>
                    <a:pt x="1109" y="14223"/>
                  </a:cubicBezTo>
                  <a:cubicBezTo>
                    <a:pt x="424" y="14777"/>
                    <a:pt x="0" y="15658"/>
                    <a:pt x="0" y="16572"/>
                  </a:cubicBezTo>
                  <a:lnTo>
                    <a:pt x="0" y="165188"/>
                  </a:lnTo>
                  <a:cubicBezTo>
                    <a:pt x="0" y="166656"/>
                    <a:pt x="1044" y="167895"/>
                    <a:pt x="2446" y="168189"/>
                  </a:cubicBezTo>
                  <a:lnTo>
                    <a:pt x="69970" y="181693"/>
                  </a:lnTo>
                  <a:lnTo>
                    <a:pt x="70067" y="181693"/>
                  </a:lnTo>
                  <a:cubicBezTo>
                    <a:pt x="70165" y="181726"/>
                    <a:pt x="70231" y="181726"/>
                    <a:pt x="70296" y="181726"/>
                  </a:cubicBezTo>
                  <a:cubicBezTo>
                    <a:pt x="70394" y="181759"/>
                    <a:pt x="70492" y="181759"/>
                    <a:pt x="70622" y="181759"/>
                  </a:cubicBezTo>
                  <a:cubicBezTo>
                    <a:pt x="70720" y="181759"/>
                    <a:pt x="70818" y="181759"/>
                    <a:pt x="70916" y="181726"/>
                  </a:cubicBezTo>
                  <a:lnTo>
                    <a:pt x="71046" y="181726"/>
                  </a:lnTo>
                  <a:cubicBezTo>
                    <a:pt x="71111" y="181693"/>
                    <a:pt x="71144" y="181693"/>
                    <a:pt x="71209" y="181693"/>
                  </a:cubicBezTo>
                  <a:cubicBezTo>
                    <a:pt x="71274" y="181693"/>
                    <a:pt x="71307" y="181661"/>
                    <a:pt x="71372" y="181661"/>
                  </a:cubicBezTo>
                  <a:cubicBezTo>
                    <a:pt x="71405" y="181628"/>
                    <a:pt x="71438" y="181628"/>
                    <a:pt x="71470" y="181628"/>
                  </a:cubicBezTo>
                  <a:cubicBezTo>
                    <a:pt x="71535" y="181595"/>
                    <a:pt x="71601" y="181595"/>
                    <a:pt x="71666" y="181563"/>
                  </a:cubicBezTo>
                  <a:cubicBezTo>
                    <a:pt x="71698" y="181563"/>
                    <a:pt x="71731" y="181530"/>
                    <a:pt x="71731" y="181530"/>
                  </a:cubicBezTo>
                  <a:lnTo>
                    <a:pt x="71796" y="181530"/>
                  </a:lnTo>
                  <a:cubicBezTo>
                    <a:pt x="71796" y="181530"/>
                    <a:pt x="71796" y="181498"/>
                    <a:pt x="71796" y="181498"/>
                  </a:cubicBezTo>
                  <a:lnTo>
                    <a:pt x="138439" y="154847"/>
                  </a:lnTo>
                  <a:lnTo>
                    <a:pt x="205114" y="168189"/>
                  </a:lnTo>
                  <a:cubicBezTo>
                    <a:pt x="205299" y="168223"/>
                    <a:pt x="205487" y="168240"/>
                    <a:pt x="205675" y="168240"/>
                  </a:cubicBezTo>
                  <a:cubicBezTo>
                    <a:pt x="206382" y="168240"/>
                    <a:pt x="207091" y="168000"/>
                    <a:pt x="207658" y="167536"/>
                  </a:cubicBezTo>
                  <a:cubicBezTo>
                    <a:pt x="208343" y="166982"/>
                    <a:pt x="208767" y="166101"/>
                    <a:pt x="208767" y="165188"/>
                  </a:cubicBezTo>
                  <a:lnTo>
                    <a:pt x="208767" y="16572"/>
                  </a:lnTo>
                  <a:cubicBezTo>
                    <a:pt x="208767" y="15104"/>
                    <a:pt x="207723" y="13864"/>
                    <a:pt x="206321" y="13570"/>
                  </a:cubicBezTo>
                  <a:lnTo>
                    <a:pt x="138765" y="66"/>
                  </a:lnTo>
                  <a:lnTo>
                    <a:pt x="138732" y="66"/>
                  </a:lnTo>
                  <a:cubicBezTo>
                    <a:pt x="138602" y="33"/>
                    <a:pt x="138504" y="33"/>
                    <a:pt x="138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4818750" y="2771050"/>
              <a:ext cx="667100" cy="1251000"/>
            </a:xfrm>
            <a:custGeom>
              <a:avLst/>
              <a:gdLst/>
              <a:ahLst/>
              <a:cxnLst/>
              <a:rect l="l" t="t" r="r" b="b"/>
              <a:pathLst>
                <a:path w="26684" h="50040" extrusionOk="0">
                  <a:moveTo>
                    <a:pt x="13114" y="12689"/>
                  </a:moveTo>
                  <a:lnTo>
                    <a:pt x="18986" y="31511"/>
                  </a:lnTo>
                  <a:lnTo>
                    <a:pt x="13832" y="30467"/>
                  </a:lnTo>
                  <a:lnTo>
                    <a:pt x="13799" y="30467"/>
                  </a:lnTo>
                  <a:lnTo>
                    <a:pt x="7242" y="29162"/>
                  </a:lnTo>
                  <a:lnTo>
                    <a:pt x="13114" y="12689"/>
                  </a:lnTo>
                  <a:close/>
                  <a:moveTo>
                    <a:pt x="13310" y="0"/>
                  </a:moveTo>
                  <a:cubicBezTo>
                    <a:pt x="12005" y="0"/>
                    <a:pt x="10863" y="816"/>
                    <a:pt x="10407" y="2023"/>
                  </a:cubicBezTo>
                  <a:lnTo>
                    <a:pt x="294" y="30435"/>
                  </a:lnTo>
                  <a:cubicBezTo>
                    <a:pt x="1" y="31250"/>
                    <a:pt x="66" y="32196"/>
                    <a:pt x="523" y="32946"/>
                  </a:cubicBezTo>
                  <a:cubicBezTo>
                    <a:pt x="947" y="33729"/>
                    <a:pt x="1697" y="34284"/>
                    <a:pt x="2578" y="34447"/>
                  </a:cubicBezTo>
                  <a:lnTo>
                    <a:pt x="10146" y="35980"/>
                  </a:lnTo>
                  <a:lnTo>
                    <a:pt x="10146" y="46973"/>
                  </a:lnTo>
                  <a:cubicBezTo>
                    <a:pt x="10146" y="48669"/>
                    <a:pt x="11516" y="50039"/>
                    <a:pt x="13212" y="50039"/>
                  </a:cubicBezTo>
                  <a:cubicBezTo>
                    <a:pt x="14908" y="50039"/>
                    <a:pt x="16278" y="48669"/>
                    <a:pt x="16278" y="46973"/>
                  </a:cubicBezTo>
                  <a:lnTo>
                    <a:pt x="16278" y="37187"/>
                  </a:lnTo>
                  <a:lnTo>
                    <a:pt x="22835" y="38492"/>
                  </a:lnTo>
                  <a:cubicBezTo>
                    <a:pt x="23030" y="38557"/>
                    <a:pt x="23226" y="38557"/>
                    <a:pt x="23422" y="38557"/>
                  </a:cubicBezTo>
                  <a:cubicBezTo>
                    <a:pt x="24303" y="38557"/>
                    <a:pt x="25118" y="38198"/>
                    <a:pt x="25705" y="37546"/>
                  </a:cubicBezTo>
                  <a:cubicBezTo>
                    <a:pt x="26423" y="36763"/>
                    <a:pt x="26684" y="35621"/>
                    <a:pt x="26358" y="34610"/>
                  </a:cubicBezTo>
                  <a:lnTo>
                    <a:pt x="16213" y="2153"/>
                  </a:lnTo>
                  <a:cubicBezTo>
                    <a:pt x="15821" y="914"/>
                    <a:pt x="14680" y="33"/>
                    <a:pt x="13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5494000" y="2264600"/>
              <a:ext cx="667100" cy="1251025"/>
            </a:xfrm>
            <a:custGeom>
              <a:avLst/>
              <a:gdLst/>
              <a:ahLst/>
              <a:cxnLst/>
              <a:rect l="l" t="t" r="r" b="b"/>
              <a:pathLst>
                <a:path w="26684" h="50041" extrusionOk="0">
                  <a:moveTo>
                    <a:pt x="13113" y="12690"/>
                  </a:moveTo>
                  <a:lnTo>
                    <a:pt x="18985" y="31480"/>
                  </a:lnTo>
                  <a:lnTo>
                    <a:pt x="18985" y="31480"/>
                  </a:lnTo>
                  <a:lnTo>
                    <a:pt x="13863" y="30468"/>
                  </a:lnTo>
                  <a:lnTo>
                    <a:pt x="13831" y="30468"/>
                  </a:lnTo>
                  <a:lnTo>
                    <a:pt x="7242" y="29131"/>
                  </a:lnTo>
                  <a:lnTo>
                    <a:pt x="13113" y="12690"/>
                  </a:lnTo>
                  <a:close/>
                  <a:moveTo>
                    <a:pt x="13299" y="0"/>
                  </a:moveTo>
                  <a:cubicBezTo>
                    <a:pt x="12023" y="0"/>
                    <a:pt x="10854" y="808"/>
                    <a:pt x="10438" y="2024"/>
                  </a:cubicBezTo>
                  <a:lnTo>
                    <a:pt x="294" y="30403"/>
                  </a:lnTo>
                  <a:cubicBezTo>
                    <a:pt x="0" y="31251"/>
                    <a:pt x="65" y="32165"/>
                    <a:pt x="522" y="32947"/>
                  </a:cubicBezTo>
                  <a:cubicBezTo>
                    <a:pt x="946" y="33730"/>
                    <a:pt x="1696" y="34285"/>
                    <a:pt x="2577" y="34448"/>
                  </a:cubicBezTo>
                  <a:lnTo>
                    <a:pt x="10177" y="35948"/>
                  </a:lnTo>
                  <a:lnTo>
                    <a:pt x="10177" y="46974"/>
                  </a:lnTo>
                  <a:cubicBezTo>
                    <a:pt x="10177" y="48670"/>
                    <a:pt x="11515" y="50040"/>
                    <a:pt x="13211" y="50040"/>
                  </a:cubicBezTo>
                  <a:cubicBezTo>
                    <a:pt x="14907" y="50040"/>
                    <a:pt x="16277" y="48670"/>
                    <a:pt x="16277" y="46974"/>
                  </a:cubicBezTo>
                  <a:lnTo>
                    <a:pt x="16277" y="37188"/>
                  </a:lnTo>
                  <a:lnTo>
                    <a:pt x="22834" y="38493"/>
                  </a:lnTo>
                  <a:cubicBezTo>
                    <a:pt x="23030" y="38525"/>
                    <a:pt x="23258" y="38558"/>
                    <a:pt x="23454" y="38558"/>
                  </a:cubicBezTo>
                  <a:cubicBezTo>
                    <a:pt x="24302" y="38558"/>
                    <a:pt x="25117" y="38199"/>
                    <a:pt x="25704" y="37547"/>
                  </a:cubicBezTo>
                  <a:cubicBezTo>
                    <a:pt x="26422" y="36731"/>
                    <a:pt x="26683" y="35622"/>
                    <a:pt x="26357" y="34578"/>
                  </a:cubicBezTo>
                  <a:lnTo>
                    <a:pt x="16212" y="2154"/>
                  </a:lnTo>
                  <a:cubicBezTo>
                    <a:pt x="15821" y="882"/>
                    <a:pt x="14679" y="34"/>
                    <a:pt x="13374" y="1"/>
                  </a:cubicBezTo>
                  <a:cubicBezTo>
                    <a:pt x="13349" y="1"/>
                    <a:pt x="13324" y="0"/>
                    <a:pt x="13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3" name="Google Shape;403;p42"/>
          <p:cNvCxnSpPr/>
          <p:nvPr/>
        </p:nvCxnSpPr>
        <p:spPr>
          <a:xfrm>
            <a:off x="4865650" y="2269400"/>
            <a:ext cx="0" cy="224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2"/>
          <p:cNvCxnSpPr/>
          <p:nvPr/>
        </p:nvCxnSpPr>
        <p:spPr>
          <a:xfrm rot="10800000">
            <a:off x="7799058" y="3198041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2"/>
          <p:cNvCxnSpPr/>
          <p:nvPr/>
        </p:nvCxnSpPr>
        <p:spPr>
          <a:xfrm rot="10800000">
            <a:off x="5665452" y="3163216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42"/>
          <p:cNvCxnSpPr/>
          <p:nvPr/>
        </p:nvCxnSpPr>
        <p:spPr>
          <a:xfrm rot="10800000">
            <a:off x="3533595" y="3192353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42"/>
          <p:cNvCxnSpPr/>
          <p:nvPr/>
        </p:nvCxnSpPr>
        <p:spPr>
          <a:xfrm>
            <a:off x="6999250" y="2269400"/>
            <a:ext cx="0" cy="224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42"/>
          <p:cNvGrpSpPr/>
          <p:nvPr/>
        </p:nvGrpSpPr>
        <p:grpSpPr>
          <a:xfrm>
            <a:off x="7840845" y="2541375"/>
            <a:ext cx="450420" cy="449958"/>
            <a:chOff x="2497275" y="2744159"/>
            <a:chExt cx="370930" cy="370549"/>
          </a:xfrm>
        </p:grpSpPr>
        <p:sp>
          <p:nvSpPr>
            <p:cNvPr id="409" name="Google Shape;409;p42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5" name="Google Shape;415;p42"/>
          <p:cNvCxnSpPr/>
          <p:nvPr/>
        </p:nvCxnSpPr>
        <p:spPr>
          <a:xfrm>
            <a:off x="2738225" y="2282975"/>
            <a:ext cx="641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42"/>
          <p:cNvSpPr txBox="1">
            <a:spLocks noGrp="1"/>
          </p:cNvSpPr>
          <p:nvPr>
            <p:ph type="subTitle" idx="4294967295"/>
          </p:nvPr>
        </p:nvSpPr>
        <p:spPr>
          <a:xfrm flipH="1">
            <a:off x="2735574" y="1764700"/>
            <a:ext cx="6408421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latin typeface="Amethysta"/>
                <a:ea typeface="Amethysta"/>
                <a:cs typeface="Amethysta"/>
                <a:sym typeface="Amethysta"/>
              </a:rPr>
              <a:t>Businesses use Big Data tools to gain value in ways, such as:</a:t>
            </a:r>
            <a:endParaRPr sz="1400" dirty="0">
              <a:latin typeface="Amethysta"/>
              <a:ea typeface="Amethysta"/>
              <a:cs typeface="Amethysta"/>
              <a:sym typeface="Amethysta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7576600" y="4623675"/>
            <a:ext cx="1467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(SAS, 2022)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 of Big Data in different sectors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423" name="Google Shape;423;p43"/>
          <p:cNvGraphicFramePr/>
          <p:nvPr/>
        </p:nvGraphicFramePr>
        <p:xfrm>
          <a:off x="719975" y="1525920"/>
          <a:ext cx="7704000" cy="2892763"/>
        </p:xfrm>
        <a:graphic>
          <a:graphicData uri="http://schemas.openxmlformats.org/drawingml/2006/table">
            <a:tbl>
              <a:tblPr>
                <a:noFill/>
                <a:tableStyleId>{94F0C016-1F24-424A-9FBA-4A60465E4BAE}</a:tableStyleId>
              </a:tblPr>
              <a:tblGrid>
                <a:gridCol w="222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Advanced healthcare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C7B4">
                        <a:alpha val="62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Big Data is used to predict potential virus outbreak locations and help identify issues in a human body before they occur using historical data.</a:t>
                      </a:r>
                      <a:endParaRPr sz="6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Personalized advertising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C7B4">
                        <a:alpha val="62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Big Data is used to recommend products through adverts that are personalized for more relevance.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Easier commutes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C7B4">
                        <a:alpha val="62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Traffic lights react to traffic conditions, weather and accidents to streamline traffic.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Sports predictions 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C7B4">
                        <a:alpha val="62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Big Data was used in 2012 to famously predict that the US would win 108 Olympic medals, they ended up winning 104.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Security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C7B4">
                        <a:alpha val="62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Police use Big Data tools to predict criminal activities, conduct investigations to catch criminals faster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Smart business decisions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C7B4">
                        <a:alpha val="62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Big Data tools improve and optimize ways we do business by making data driven decisions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l="13351" t="11104" r="14901" b="8191"/>
          <a:stretch/>
        </p:blipFill>
        <p:spPr>
          <a:xfrm>
            <a:off x="4598813" y="2881886"/>
            <a:ext cx="768875" cy="8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25" y="1554175"/>
            <a:ext cx="969642" cy="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5">
            <a:alphaModFix/>
          </a:blip>
          <a:srcRect l="10740" t="16271" r="10401" b="16129"/>
          <a:stretch/>
        </p:blipFill>
        <p:spPr>
          <a:xfrm>
            <a:off x="734652" y="1484013"/>
            <a:ext cx="768875" cy="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top Big Data tools?</a:t>
            </a: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1519553" y="1377480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Apache Hadoop</a:t>
            </a:r>
            <a:endParaRPr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2"/>
          </p:nvPr>
        </p:nvSpPr>
        <p:spPr>
          <a:xfrm>
            <a:off x="1519550" y="1740100"/>
            <a:ext cx="2855700" cy="12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used to store, process, and analyze Big Data through parallel processing on multiple machines simultaneously.</a:t>
            </a:r>
            <a:endParaRPr/>
          </a:p>
        </p:txBody>
      </p:sp>
      <p:sp>
        <p:nvSpPr>
          <p:cNvPr id="434" name="Google Shape;434;p44"/>
          <p:cNvSpPr txBox="1">
            <a:spLocks noGrp="1"/>
          </p:cNvSpPr>
          <p:nvPr>
            <p:ph type="subTitle" idx="3"/>
          </p:nvPr>
        </p:nvSpPr>
        <p:spPr>
          <a:xfrm>
            <a:off x="5459931" y="1377480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subTitle" idx="4"/>
          </p:nvPr>
        </p:nvSpPr>
        <p:spPr>
          <a:xfrm>
            <a:off x="5459925" y="1740100"/>
            <a:ext cx="3153900" cy="12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Hadoop's successor as it solves its shortcomings. It’s a general- purpose clustering solution that supports both real-time and batch processing.</a:t>
            </a:r>
            <a:endParaRPr/>
          </a:p>
        </p:txBody>
      </p:sp>
      <p:sp>
        <p:nvSpPr>
          <p:cNvPr id="436" name="Google Shape;436;p44"/>
          <p:cNvSpPr txBox="1">
            <a:spLocks noGrp="1"/>
          </p:cNvSpPr>
          <p:nvPr>
            <p:ph type="subTitle" idx="5"/>
          </p:nvPr>
        </p:nvSpPr>
        <p:spPr>
          <a:xfrm>
            <a:off x="1519553" y="3074963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Cloudera</a:t>
            </a:r>
            <a:endParaRPr/>
          </a:p>
        </p:txBody>
      </p:sp>
      <p:sp>
        <p:nvSpPr>
          <p:cNvPr id="437" name="Google Shape;437;p44"/>
          <p:cNvSpPr txBox="1">
            <a:spLocks noGrp="1"/>
          </p:cNvSpPr>
          <p:nvPr>
            <p:ph type="subTitle" idx="6"/>
          </p:nvPr>
        </p:nvSpPr>
        <p:spPr>
          <a:xfrm>
            <a:off x="1519550" y="3440275"/>
            <a:ext cx="2835600" cy="12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Converts complex data sets into simple and actionable insights.  It provides an enterprise data cloud for data, anywhere.</a:t>
            </a:r>
            <a:endParaRPr/>
          </a:p>
        </p:txBody>
      </p:sp>
      <p:sp>
        <p:nvSpPr>
          <p:cNvPr id="438" name="Google Shape;438;p44"/>
          <p:cNvSpPr txBox="1">
            <a:spLocks noGrp="1"/>
          </p:cNvSpPr>
          <p:nvPr>
            <p:ph type="subTitle" idx="7"/>
          </p:nvPr>
        </p:nvSpPr>
        <p:spPr>
          <a:xfrm>
            <a:off x="5459931" y="3074963"/>
            <a:ext cx="2679600" cy="3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439" name="Google Shape;439;p44"/>
          <p:cNvSpPr txBox="1">
            <a:spLocks noGrp="1"/>
          </p:cNvSpPr>
          <p:nvPr>
            <p:ph type="subTitle" idx="8"/>
          </p:nvPr>
        </p:nvSpPr>
        <p:spPr>
          <a:xfrm>
            <a:off x="5459925" y="3440275"/>
            <a:ext cx="3153900" cy="123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NoSQL DB provides cross-platform capabilities. Uses real-time data for decisions since it uses dynamic schemas, so data can be prepared quickly.</a:t>
            </a:r>
            <a:endParaRPr/>
          </a:p>
        </p:txBody>
      </p:sp>
      <p:cxnSp>
        <p:nvCxnSpPr>
          <p:cNvPr id="440" name="Google Shape;440;p44"/>
          <p:cNvCxnSpPr/>
          <p:nvPr/>
        </p:nvCxnSpPr>
        <p:spPr>
          <a:xfrm>
            <a:off x="775868" y="3811566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44"/>
          <p:cNvCxnSpPr/>
          <p:nvPr/>
        </p:nvCxnSpPr>
        <p:spPr>
          <a:xfrm>
            <a:off x="4716243" y="3811566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44"/>
          <p:cNvCxnSpPr/>
          <p:nvPr/>
        </p:nvCxnSpPr>
        <p:spPr>
          <a:xfrm>
            <a:off x="4716243" y="2238311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44"/>
          <p:cNvCxnSpPr/>
          <p:nvPr/>
        </p:nvCxnSpPr>
        <p:spPr>
          <a:xfrm>
            <a:off x="852068" y="2238311"/>
            <a:ext cx="53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4"/>
          <p:cNvCxnSpPr/>
          <p:nvPr/>
        </p:nvCxnSpPr>
        <p:spPr>
          <a:xfrm>
            <a:off x="391100" y="1044600"/>
            <a:ext cx="837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5" name="Google Shape;4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21" y="3405496"/>
            <a:ext cx="1003699" cy="1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and Challenges</a:t>
            </a:r>
            <a:endParaRPr/>
          </a:p>
        </p:txBody>
      </p:sp>
      <p:cxnSp>
        <p:nvCxnSpPr>
          <p:cNvPr id="451" name="Google Shape;451;p45"/>
          <p:cNvCxnSpPr/>
          <p:nvPr/>
        </p:nvCxnSpPr>
        <p:spPr>
          <a:xfrm>
            <a:off x="391100" y="1044600"/>
            <a:ext cx="837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45"/>
          <p:cNvSpPr txBox="1">
            <a:spLocks noGrp="1"/>
          </p:cNvSpPr>
          <p:nvPr>
            <p:ph type="body" idx="1"/>
          </p:nvPr>
        </p:nvSpPr>
        <p:spPr>
          <a:xfrm>
            <a:off x="844625" y="1167275"/>
            <a:ext cx="7544400" cy="3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Opportunities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Job creation, huge interest and investment in Big Data technologies so individuals having big data analytics skills are in huge demand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Big Data tools create value and savings from day one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Utilizing Big Data tools the organization can step into the world of Artificial Intelligence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Challenges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Lack of knowledge Professionals for big data related jobs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Difficult to manage data quality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Confusion with Big Data tool selection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Integrating data from different sources and Securing the data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53" name="Google Shape;453;p45"/>
          <p:cNvSpPr txBox="1"/>
          <p:nvPr/>
        </p:nvSpPr>
        <p:spPr>
          <a:xfrm>
            <a:off x="6630025" y="4426500"/>
            <a:ext cx="213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(Jabir and Falih, 2021)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1C915-9730-C81D-1E07-8C0BF3F4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00" y="2571750"/>
            <a:ext cx="6974400" cy="1449000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dirty="0"/>
              <a:t>The MapReduce Model</a:t>
            </a:r>
            <a:endParaRPr lang="en-AE" sz="5300" dirty="0"/>
          </a:p>
        </p:txBody>
      </p:sp>
    </p:spTree>
    <p:extLst>
      <p:ext uri="{BB962C8B-B14F-4D97-AF65-F5344CB8AC3E}">
        <p14:creationId xmlns:p14="http://schemas.microsoft.com/office/powerpoint/2010/main" val="2482345855"/>
      </p:ext>
    </p:extLst>
  </p:cSld>
  <p:clrMapOvr>
    <a:masterClrMapping/>
  </p:clrMapOvr>
</p:sld>
</file>

<file path=ppt/theme/theme1.xml><?xml version="1.0" encoding="utf-8"?>
<a:theme xmlns:a="http://schemas.openxmlformats.org/drawingml/2006/main" name="Worldwide National Identities Master's Thesis by Slidesgo">
  <a:themeElements>
    <a:clrScheme name="Simple Light">
      <a:dk1>
        <a:srgbClr val="000000"/>
      </a:dk1>
      <a:lt1>
        <a:srgbClr val="4F1514"/>
      </a:lt1>
      <a:dk2>
        <a:srgbClr val="F7F1ED"/>
      </a:dk2>
      <a:lt2>
        <a:srgbClr val="E4C1A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1484</Words>
  <Application>Microsoft Office PowerPoint</Application>
  <PresentationFormat>On-screen Show (16:9)</PresentationFormat>
  <Paragraphs>190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Nunito Light</vt:lpstr>
      <vt:lpstr>Arial</vt:lpstr>
      <vt:lpstr>Anaheim</vt:lpstr>
      <vt:lpstr>Roboto Condensed Light</vt:lpstr>
      <vt:lpstr>Didact Gothic</vt:lpstr>
      <vt:lpstr>Open Sans</vt:lpstr>
      <vt:lpstr>Amethysta</vt:lpstr>
      <vt:lpstr>Worldwide National Identities Master's Thesis by Slidesgo</vt:lpstr>
      <vt:lpstr>Case Study: Big Data  Benefit of big data tools in the industry and how they are used</vt:lpstr>
      <vt:lpstr>01</vt:lpstr>
      <vt:lpstr>What is Big Data?</vt:lpstr>
      <vt:lpstr>Why Big Data? Why now?</vt:lpstr>
      <vt:lpstr>How can the industry benefit from Big Data</vt:lpstr>
      <vt:lpstr>Impact of Big Data in different sectors</vt:lpstr>
      <vt:lpstr>What are the top Big Data tools?</vt:lpstr>
      <vt:lpstr>Opportunities and Challenges</vt:lpstr>
      <vt:lpstr>The MapReduce Model</vt:lpstr>
      <vt:lpstr>Key-Value Pairs: MapReduce’s Basic Data Model</vt:lpstr>
      <vt:lpstr>MapReduce Model</vt:lpstr>
      <vt:lpstr>Map Phase</vt:lpstr>
      <vt:lpstr>Examples of Map Functions</vt:lpstr>
      <vt:lpstr>Reduce Phase</vt:lpstr>
      <vt:lpstr>Shuffle and Sort</vt:lpstr>
      <vt:lpstr>Shuffle and Sort in MapReduce</vt:lpstr>
      <vt:lpstr>An Abstract MapReduce Program: WordCount</vt:lpstr>
      <vt:lpstr>PowerPoint Presentation</vt:lpstr>
      <vt:lpstr>An Election Analogy for MapReduce</vt:lpstr>
      <vt:lpstr>Meet Spark!</vt:lpstr>
      <vt:lpstr>Spark in Big Data</vt:lpstr>
      <vt:lpstr>Features of Spark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Big Data  Benefit of big data tools in the industry and how they are used</dc:title>
  <cp:lastModifiedBy>Adam Ahsan</cp:lastModifiedBy>
  <cp:revision>3</cp:revision>
  <dcterms:modified xsi:type="dcterms:W3CDTF">2024-02-20T07:45:57Z</dcterms:modified>
</cp:coreProperties>
</file>