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5"/>
  </p:notesMasterIdLst>
  <p:sldIdLst>
    <p:sldId id="256" r:id="rId2"/>
    <p:sldId id="258" r:id="rId3"/>
    <p:sldId id="266" r:id="rId4"/>
    <p:sldId id="265" r:id="rId5"/>
    <p:sldId id="294" r:id="rId6"/>
    <p:sldId id="293" r:id="rId7"/>
    <p:sldId id="295" r:id="rId8"/>
    <p:sldId id="296" r:id="rId9"/>
    <p:sldId id="297" r:id="rId10"/>
    <p:sldId id="298" r:id="rId11"/>
    <p:sldId id="299" r:id="rId12"/>
    <p:sldId id="301" r:id="rId13"/>
    <p:sldId id="273" r:id="rId14"/>
  </p:sldIdLst>
  <p:sldSz cx="9144000" cy="5143500" type="screen16x9"/>
  <p:notesSz cx="6858000" cy="9144000"/>
  <p:embeddedFontLst>
    <p:embeddedFont>
      <p:font typeface="Dosis" panose="020B0604020202020204" charset="-18"/>
      <p:regular r:id="rId16"/>
      <p:bold r:id="rId17"/>
    </p:embeddedFont>
    <p:embeddedFont>
      <p:font typeface="Dosis Light" panose="020B0604020202020204" charset="-18"/>
      <p:regular r:id="rId18"/>
      <p:bold r:id="rId19"/>
    </p:embeddedFont>
    <p:embeddedFont>
      <p:font typeface="Fira Sans Condensed ExtraLight" panose="020B060402020202020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Josefin Sans" panose="020B0604020202020204" charset="-18"/>
      <p:regular r:id="rId28"/>
      <p:bold r:id="rId29"/>
      <p:italic r:id="rId30"/>
      <p:boldItalic r:id="rId31"/>
    </p:embeddedFont>
    <p:embeddedFont>
      <p:font typeface="Squada One" panose="020B0604020202020204" charset="0"/>
      <p:regular r:id="rId32"/>
    </p:embeddedFont>
    <p:embeddedFont>
      <p:font typeface="Staatliches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0BB"/>
    <a:srgbClr val="99AEB9"/>
    <a:srgbClr val="B2C2CA"/>
    <a:srgbClr val="23C7AC"/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494" y="11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97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65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34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4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969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36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7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9" r:id="rId4"/>
    <p:sldLayoutId id="2147483661" r:id="rId5"/>
    <p:sldLayoutId id="214748366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667463" y="4600135"/>
            <a:ext cx="3332400" cy="392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3"/>
                </a:solidFill>
              </a:rPr>
              <a:t>Klöczl Ádám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1" y="1736791"/>
            <a:ext cx="9193236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Hangfelismerés magyar nyelven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6. Manuális tesztelés</a:t>
            </a:r>
            <a:endParaRPr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4183EFE4-DF43-442C-870B-99EC25B7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40" y="1130973"/>
            <a:ext cx="6462320" cy="36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1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3"/>
          <p:cNvSpPr txBox="1">
            <a:spLocks noGrp="1"/>
          </p:cNvSpPr>
          <p:nvPr>
            <p:ph type="ctrTitle"/>
          </p:nvPr>
        </p:nvSpPr>
        <p:spPr>
          <a:xfrm>
            <a:off x="948599" y="366800"/>
            <a:ext cx="3686706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6. Manuális tesztelés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8F00C0F5-025E-46FC-A1A7-AA566194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" y="1319321"/>
            <a:ext cx="8205927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39" name="Google Shape;495;p27">
            <a:extLst>
              <a:ext uri="{FF2B5EF4-FFF2-40B4-BE49-F238E27FC236}">
                <a16:creationId xmlns:a16="http://schemas.microsoft.com/office/drawing/2014/main" id="{87ACBEF0-3964-4DB2-BD34-A8776D572DDC}"/>
              </a:ext>
            </a:extLst>
          </p:cNvPr>
          <p:cNvSpPr txBox="1">
            <a:spLocks/>
          </p:cNvSpPr>
          <p:nvPr/>
        </p:nvSpPr>
        <p:spPr>
          <a:xfrm>
            <a:off x="1455674" y="1240628"/>
            <a:ext cx="6639175" cy="2944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A találati arány összesen </a:t>
            </a:r>
            <a:r>
              <a:rPr lang="hu-HU" sz="1800" b="1" dirty="0">
                <a:solidFill>
                  <a:schemeClr val="lt1"/>
                </a:solidFill>
                <a:latin typeface="Dosis Light"/>
                <a:sym typeface="Dosis Light"/>
              </a:rPr>
              <a:t>87 százalék</a:t>
            </a:r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.</a:t>
            </a:r>
          </a:p>
          <a:p>
            <a:endParaRPr lang="hu-HU" sz="1800" dirty="0">
              <a:solidFill>
                <a:schemeClr val="lt1"/>
              </a:solidFill>
              <a:latin typeface="Dosis Light"/>
              <a:sym typeface="Dosis Light"/>
            </a:endParaRPr>
          </a:p>
          <a:p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Egy DeepSpeech modell optimális betanításához több ezer óra adat szükséges. A magyar minta körülbelül 20 óra hanganyaggal rendelkezik. Ez kevesebb mint az ajánlott mennyiség </a:t>
            </a:r>
            <a:r>
              <a:rPr lang="hu-HU" sz="1800" b="1" dirty="0">
                <a:solidFill>
                  <a:schemeClr val="lt1"/>
                </a:solidFill>
                <a:latin typeface="Dosis Light"/>
                <a:sym typeface="Dosis Light"/>
              </a:rPr>
              <a:t>2 százaléka</a:t>
            </a:r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.</a:t>
            </a:r>
          </a:p>
          <a:p>
            <a:endParaRPr lang="hu-HU" sz="1800" dirty="0">
              <a:solidFill>
                <a:schemeClr val="lt1"/>
              </a:solidFill>
              <a:latin typeface="Dosis Light"/>
              <a:sym typeface="Dosis Light"/>
            </a:endParaRPr>
          </a:p>
          <a:p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Ha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azt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szeretnénk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hogy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jövőben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több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kezdeményezés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legyen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m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agyar</a:t>
            </a:r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hangfelismeréssel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kapcsolatban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lehetőségünk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van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hozzájárulni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ehhez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célhoz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a</a:t>
            </a:r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Common Voice-on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keresztül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6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0" y="1977150"/>
            <a:ext cx="9197396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5"/>
                </a:solidFill>
              </a:rPr>
              <a:t>Köszönöm a figyelmet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416" name="Google Shape;5416;p40"/>
          <p:cNvSpPr txBox="1"/>
          <p:nvPr/>
        </p:nvSpPr>
        <p:spPr>
          <a:xfrm>
            <a:off x="5502775" y="4545975"/>
            <a:ext cx="20760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Please keep this slide for attribution.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>
            <a:spLocks noGrp="1"/>
          </p:cNvSpPr>
          <p:nvPr>
            <p:ph type="subTitle" idx="7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>
                <a:solidFill>
                  <a:schemeClr val="accent3"/>
                </a:solidFill>
              </a:rPr>
              <a:t>DeepSpeech előnyei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26" name="Google Shape;326;p25"/>
          <p:cNvSpPr txBox="1">
            <a:spLocks noGrp="1"/>
          </p:cNvSpPr>
          <p:nvPr>
            <p:ph type="subTitle" idx="8"/>
          </p:nvPr>
        </p:nvSpPr>
        <p:spPr>
          <a:xfrm>
            <a:off x="4181076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A tesztek értékelése</a:t>
            </a:r>
            <a:endParaRPr sz="1400" dirty="0"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9"/>
          </p:nvPr>
        </p:nvSpPr>
        <p:spPr>
          <a:xfrm>
            <a:off x="1392148" y="2380873"/>
            <a:ext cx="217889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>
                <a:solidFill>
                  <a:schemeClr val="accent3"/>
                </a:solidFill>
              </a:rPr>
              <a:t>A függőségek bemutatása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28" name="Google Shape;328;p25"/>
          <p:cNvSpPr txBox="1">
            <a:spLocks noGrp="1"/>
          </p:cNvSpPr>
          <p:nvPr>
            <p:ph type="subTitle" idx="13"/>
          </p:nvPr>
        </p:nvSpPr>
        <p:spPr>
          <a:xfrm>
            <a:off x="4189499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>
                <a:solidFill>
                  <a:schemeClr val="accent3"/>
                </a:solidFill>
              </a:rPr>
              <a:t>A dolgozat alappilérei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14"/>
          </p:nvPr>
        </p:nvSpPr>
        <p:spPr>
          <a:xfrm>
            <a:off x="6825175" y="4148741"/>
            <a:ext cx="1891659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A modell hatékonysága</a:t>
            </a:r>
            <a:endParaRPr sz="1400" dirty="0"/>
          </a:p>
        </p:txBody>
      </p:sp>
      <p:sp>
        <p:nvSpPr>
          <p:cNvPr id="330" name="Google Shape;330;p25"/>
          <p:cNvSpPr txBox="1">
            <a:spLocks noGrp="1"/>
          </p:cNvSpPr>
          <p:nvPr>
            <p:ph type="subTitle" idx="15"/>
          </p:nvPr>
        </p:nvSpPr>
        <p:spPr>
          <a:xfrm>
            <a:off x="6825176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A betanítás lépései</a:t>
            </a:r>
            <a:endParaRPr sz="1400" dirty="0"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6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title" idx="17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title" idx="18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title" idx="19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 idx="20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4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dolgozat célja</a:t>
            </a:r>
            <a:endParaRPr dirty="0"/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5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Automatizált tesztek</a:t>
            </a:r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6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Fejlesztői környezet</a:t>
            </a:r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6825174" y="3742225"/>
            <a:ext cx="1211999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Manuális tesztelés</a:t>
            </a:r>
            <a:endParaRPr dirty="0"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6825174" y="2380050"/>
            <a:ext cx="1390357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Deepspeech betanítása</a:t>
            </a:r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3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DeepSpeech &amp; Common Voice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3"/>
          <p:cNvSpPr txBox="1">
            <a:spLocks noGrp="1"/>
          </p:cNvSpPr>
          <p:nvPr>
            <p:ph type="ctrTitle"/>
          </p:nvPr>
        </p:nvSpPr>
        <p:spPr>
          <a:xfrm>
            <a:off x="948599" y="366800"/>
            <a:ext cx="3018489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5"/>
                </a:solidFill>
              </a:rPr>
              <a:t>1. A dolgozat célja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90" name="Google Shape;495;p27">
            <a:extLst>
              <a:ext uri="{FF2B5EF4-FFF2-40B4-BE49-F238E27FC236}">
                <a16:creationId xmlns:a16="http://schemas.microsoft.com/office/drawing/2014/main" id="{D146B211-7402-4A92-870F-868FF0C9770D}"/>
              </a:ext>
            </a:extLst>
          </p:cNvPr>
          <p:cNvSpPr txBox="1">
            <a:spLocks/>
          </p:cNvSpPr>
          <p:nvPr/>
        </p:nvSpPr>
        <p:spPr>
          <a:xfrm>
            <a:off x="1182036" y="288598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1600" dirty="0">
                <a:solidFill>
                  <a:schemeClr val="lt1"/>
                </a:solidFill>
                <a:latin typeface="Dosis Light"/>
                <a:sym typeface="Dosis Light"/>
              </a:rPr>
              <a:t>Használata nem igényel folyamatos internet kapcsolatot.</a:t>
            </a:r>
            <a:endParaRPr lang="en-US" sz="16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1" name="Google Shape;496;p27">
            <a:extLst>
              <a:ext uri="{FF2B5EF4-FFF2-40B4-BE49-F238E27FC236}">
                <a16:creationId xmlns:a16="http://schemas.microsoft.com/office/drawing/2014/main" id="{56AC5DAF-1FE5-4B46-9144-DAF7BC951D66}"/>
              </a:ext>
            </a:extLst>
          </p:cNvPr>
          <p:cNvSpPr txBox="1">
            <a:spLocks/>
          </p:cNvSpPr>
          <p:nvPr/>
        </p:nvSpPr>
        <p:spPr>
          <a:xfrm>
            <a:off x="4933709" y="2720344"/>
            <a:ext cx="2887499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hu-HU" sz="2400" dirty="0">
                <a:solidFill>
                  <a:schemeClr val="accent5"/>
                </a:solidFill>
                <a:latin typeface="Staatliches"/>
                <a:sym typeface="Staatliches"/>
              </a:rPr>
              <a:t>Költséghatékony</a:t>
            </a:r>
            <a:endParaRPr lang="en-US" sz="24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92" name="Google Shape;497;p27">
            <a:extLst>
              <a:ext uri="{FF2B5EF4-FFF2-40B4-BE49-F238E27FC236}">
                <a16:creationId xmlns:a16="http://schemas.microsoft.com/office/drawing/2014/main" id="{718FAF84-01ED-45F0-B42E-6E61BACBC4A3}"/>
              </a:ext>
            </a:extLst>
          </p:cNvPr>
          <p:cNvSpPr txBox="1">
            <a:spLocks/>
          </p:cNvSpPr>
          <p:nvPr/>
        </p:nvSpPr>
        <p:spPr>
          <a:xfrm>
            <a:off x="4933710" y="2880969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1600" dirty="0">
                <a:solidFill>
                  <a:schemeClr val="lt1"/>
                </a:solidFill>
                <a:latin typeface="Dosis Light"/>
                <a:sym typeface="Dosis Light"/>
              </a:rPr>
              <a:t>Hosszútávon jobban megéri mint egy szolgáltatás bérlése.</a:t>
            </a:r>
            <a:endParaRPr lang="en-US" sz="16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5" name="Google Shape;500;p27">
            <a:extLst>
              <a:ext uri="{FF2B5EF4-FFF2-40B4-BE49-F238E27FC236}">
                <a16:creationId xmlns:a16="http://schemas.microsoft.com/office/drawing/2014/main" id="{3DE2C1C3-0D7E-4059-A498-8B2335BE9B05}"/>
              </a:ext>
            </a:extLst>
          </p:cNvPr>
          <p:cNvSpPr txBox="1">
            <a:spLocks/>
          </p:cNvSpPr>
          <p:nvPr/>
        </p:nvSpPr>
        <p:spPr>
          <a:xfrm>
            <a:off x="2970144" y="3982929"/>
            <a:ext cx="3223761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1600" dirty="0">
                <a:solidFill>
                  <a:schemeClr val="lt1"/>
                </a:solidFill>
                <a:latin typeface="Dosis Light"/>
                <a:sym typeface="Dosis Light"/>
              </a:rPr>
              <a:t>Bármilyen nyelvet képes betanulni, ha van megfelelő mennyiségű adatunk.</a:t>
            </a:r>
            <a:endParaRPr lang="en-US" sz="16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6" name="Google Shape;502;p27">
            <a:extLst>
              <a:ext uri="{FF2B5EF4-FFF2-40B4-BE49-F238E27FC236}">
                <a16:creationId xmlns:a16="http://schemas.microsoft.com/office/drawing/2014/main" id="{D6AF3CE4-0E42-44C6-B7FD-A24AF577A359}"/>
              </a:ext>
            </a:extLst>
          </p:cNvPr>
          <p:cNvSpPr txBox="1">
            <a:spLocks/>
          </p:cNvSpPr>
          <p:nvPr/>
        </p:nvSpPr>
        <p:spPr>
          <a:xfrm>
            <a:off x="3077580" y="3802179"/>
            <a:ext cx="2887498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hu-HU" sz="2400" dirty="0" err="1">
                <a:solidFill>
                  <a:schemeClr val="accent5"/>
                </a:solidFill>
                <a:latin typeface="Staatliches"/>
                <a:sym typeface="Staatliches"/>
              </a:rPr>
              <a:t>Testreszabható</a:t>
            </a:r>
            <a:endParaRPr lang="en-US" sz="24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97" name="Google Shape;503;p27">
            <a:extLst>
              <a:ext uri="{FF2B5EF4-FFF2-40B4-BE49-F238E27FC236}">
                <a16:creationId xmlns:a16="http://schemas.microsoft.com/office/drawing/2014/main" id="{400ED56B-346C-46C4-864D-A0C9D803C0D2}"/>
              </a:ext>
            </a:extLst>
          </p:cNvPr>
          <p:cNvSpPr txBox="1">
            <a:spLocks/>
          </p:cNvSpPr>
          <p:nvPr/>
        </p:nvSpPr>
        <p:spPr>
          <a:xfrm>
            <a:off x="1182035" y="2725360"/>
            <a:ext cx="2887499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hu-HU" sz="2400" dirty="0">
                <a:solidFill>
                  <a:schemeClr val="accent5"/>
                </a:solidFill>
                <a:latin typeface="Staatliches"/>
                <a:sym typeface="Staatliches"/>
              </a:rPr>
              <a:t>Offline</a:t>
            </a:r>
            <a:endParaRPr lang="en-US" sz="24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53" name="Google Shape;495;p27">
            <a:extLst>
              <a:ext uri="{FF2B5EF4-FFF2-40B4-BE49-F238E27FC236}">
                <a16:creationId xmlns:a16="http://schemas.microsoft.com/office/drawing/2014/main" id="{FCCDC316-6366-4E39-9392-E7E2FF19D3E7}"/>
              </a:ext>
            </a:extLst>
          </p:cNvPr>
          <p:cNvSpPr txBox="1">
            <a:spLocks/>
          </p:cNvSpPr>
          <p:nvPr/>
        </p:nvSpPr>
        <p:spPr>
          <a:xfrm>
            <a:off x="1455674" y="1167215"/>
            <a:ext cx="6639175" cy="11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A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dolgozat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célja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megvizsgálni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hu-HU" sz="1600" dirty="0">
                <a:solidFill>
                  <a:schemeClr val="lt1"/>
                </a:solidFill>
                <a:latin typeface="Dosis Light"/>
                <a:sym typeface="Dosis Light"/>
              </a:rPr>
              <a:t>a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nyílt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forráskódú</a:t>
            </a:r>
            <a:r>
              <a:rPr lang="hu-HU" sz="1600" dirty="0">
                <a:solidFill>
                  <a:schemeClr val="lt1"/>
                </a:solidFill>
                <a:latin typeface="Dosis Light"/>
                <a:sym typeface="Dosis Light"/>
              </a:rPr>
              <a:t> DeepSpeech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Speech-To-Text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motornak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a</a:t>
            </a:r>
            <a:r>
              <a:rPr lang="hu-HU" sz="16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teljesítményét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a Mozilla Common Voice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adathangtár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Dosis Light"/>
                <a:sym typeface="Dosis Light"/>
              </a:rPr>
              <a:t>betanításával</a:t>
            </a:r>
            <a:r>
              <a:rPr lang="en-US" sz="1600" dirty="0">
                <a:solidFill>
                  <a:schemeClr val="lt1"/>
                </a:solidFill>
                <a:latin typeface="Dosis Light"/>
                <a:sym typeface="Dosis Light"/>
              </a:rPr>
              <a:t>.</a:t>
            </a:r>
            <a:endParaRPr lang="hu-HU" sz="1600" dirty="0">
              <a:solidFill>
                <a:schemeClr val="lt1"/>
              </a:solidFill>
              <a:latin typeface="Dosis Light"/>
              <a:sym typeface="Dosis Light"/>
            </a:endParaRPr>
          </a:p>
          <a:p>
            <a:endParaRPr lang="hu-HU" sz="1600" dirty="0">
              <a:solidFill>
                <a:schemeClr val="lt1"/>
              </a:solidFill>
              <a:latin typeface="Dosis Light"/>
              <a:sym typeface="Dosis Light"/>
            </a:endParaRPr>
          </a:p>
          <a:p>
            <a:r>
              <a:rPr lang="hu-HU" sz="1600" dirty="0">
                <a:solidFill>
                  <a:schemeClr val="lt1"/>
                </a:solidFill>
                <a:latin typeface="Dosis Light"/>
                <a:sym typeface="Dosis Light"/>
              </a:rPr>
              <a:t>Több előnye is van egy saját megoldás megvalósításának:</a:t>
            </a:r>
            <a:endParaRPr lang="en-US" sz="16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2. Deepspeech &amp; Common voice</a:t>
            </a:r>
            <a:endParaRPr sz="3200" dirty="0"/>
          </a:p>
        </p:txBody>
      </p:sp>
      <p:sp>
        <p:nvSpPr>
          <p:cNvPr id="105" name="Google Shape;5156;p37">
            <a:extLst>
              <a:ext uri="{FF2B5EF4-FFF2-40B4-BE49-F238E27FC236}">
                <a16:creationId xmlns:a16="http://schemas.microsoft.com/office/drawing/2014/main" id="{24B2224C-C1C9-4F3D-8973-C1F6D43AAC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36030" y="1864261"/>
            <a:ext cx="3980805" cy="2745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dirty="0"/>
              <a:t>Nyílt hozzáférésű adatbázis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Több ezer óra ellenőrzött hangmintával rendelkezik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Kifejezetten hangfelismerésre fejlesztett modellek adatbázisaként szolgál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Bárki hozzájárulhat hangjának adományozásával, vagy más donorok munkájának ellenőrzésével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Körülbelül 20 óra </a:t>
            </a:r>
            <a:r>
              <a:rPr lang="hu-HU" sz="1600" dirty="0" err="1"/>
              <a:t>validált</a:t>
            </a:r>
            <a:r>
              <a:rPr lang="hu-HU" sz="1600" dirty="0"/>
              <a:t> magyar minta elérhető</a:t>
            </a:r>
          </a:p>
        </p:txBody>
      </p:sp>
      <p:sp>
        <p:nvSpPr>
          <p:cNvPr id="106" name="Google Shape;5157;p37">
            <a:extLst>
              <a:ext uri="{FF2B5EF4-FFF2-40B4-BE49-F238E27FC236}">
                <a16:creationId xmlns:a16="http://schemas.microsoft.com/office/drawing/2014/main" id="{BE0D646E-65F8-40D2-8248-00E60A19744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736030" y="143409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>
                <a:solidFill>
                  <a:schemeClr val="accent5"/>
                </a:solidFill>
                <a:latin typeface="Staatliches"/>
                <a:cs typeface="Arial"/>
                <a:sym typeface="Staatliches"/>
              </a:rPr>
              <a:t>Common voice</a:t>
            </a:r>
            <a:endParaRPr sz="2200" dirty="0">
              <a:solidFill>
                <a:schemeClr val="accent5"/>
              </a:solidFill>
              <a:latin typeface="Staatliches"/>
              <a:cs typeface="Arial"/>
              <a:sym typeface="Staatliches"/>
            </a:endParaRPr>
          </a:p>
        </p:txBody>
      </p:sp>
      <p:sp>
        <p:nvSpPr>
          <p:cNvPr id="111" name="Google Shape;5156;p37">
            <a:extLst>
              <a:ext uri="{FF2B5EF4-FFF2-40B4-BE49-F238E27FC236}">
                <a16:creationId xmlns:a16="http://schemas.microsoft.com/office/drawing/2014/main" id="{6D10CE6F-DF79-428F-B979-134425788252}"/>
              </a:ext>
            </a:extLst>
          </p:cNvPr>
          <p:cNvSpPr txBox="1">
            <a:spLocks/>
          </p:cNvSpPr>
          <p:nvPr/>
        </p:nvSpPr>
        <p:spPr>
          <a:xfrm>
            <a:off x="914157" y="1864262"/>
            <a:ext cx="3493800" cy="233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Nyílt forráskódú </a:t>
            </a:r>
            <a:r>
              <a:rPr lang="hu-HU" sz="1600" dirty="0" err="1"/>
              <a:t>Speech</a:t>
            </a:r>
            <a:r>
              <a:rPr lang="hu-HU" sz="1600" dirty="0"/>
              <a:t>-</a:t>
            </a:r>
            <a:r>
              <a:rPr lang="hu-HU" sz="1600" dirty="0" err="1"/>
              <a:t>To</a:t>
            </a:r>
            <a:r>
              <a:rPr lang="hu-HU" sz="1600" dirty="0"/>
              <a:t>-Text motor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Az egyszerű implementáció érdekében </a:t>
            </a:r>
            <a:r>
              <a:rPr lang="hu-HU" sz="1600" dirty="0" err="1"/>
              <a:t>Tensorflow</a:t>
            </a:r>
            <a:r>
              <a:rPr lang="hu-HU" sz="1600" dirty="0"/>
              <a:t>-t használ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A betanítás csak linux-os környezetben lehetséges, Python-</a:t>
            </a:r>
            <a:r>
              <a:rPr lang="hu-HU" sz="1600" dirty="0" err="1"/>
              <a:t>nal</a:t>
            </a:r>
            <a:endParaRPr lang="hu-HU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600" dirty="0"/>
              <a:t>A modell használatához több programozási nyelv is adott, például: </a:t>
            </a:r>
            <a:r>
              <a:rPr lang="hu-HU" sz="1600" dirty="0" err="1"/>
              <a:t>Javascript</a:t>
            </a:r>
            <a:r>
              <a:rPr lang="hu-HU" sz="1600" dirty="0"/>
              <a:t>, C#, C, Java</a:t>
            </a:r>
            <a:endParaRPr lang="en-US" sz="1600" dirty="0"/>
          </a:p>
        </p:txBody>
      </p:sp>
      <p:sp>
        <p:nvSpPr>
          <p:cNvPr id="112" name="Google Shape;5157;p37">
            <a:extLst>
              <a:ext uri="{FF2B5EF4-FFF2-40B4-BE49-F238E27FC236}">
                <a16:creationId xmlns:a16="http://schemas.microsoft.com/office/drawing/2014/main" id="{EB3F92C9-9207-4AB9-965B-7196C73C8770}"/>
              </a:ext>
            </a:extLst>
          </p:cNvPr>
          <p:cNvSpPr txBox="1">
            <a:spLocks/>
          </p:cNvSpPr>
          <p:nvPr/>
        </p:nvSpPr>
        <p:spPr>
          <a:xfrm>
            <a:off x="914157" y="1434097"/>
            <a:ext cx="34938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1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 Light"/>
              <a:buNone/>
              <a:defRPr sz="1200" b="0" i="0" u="none" strike="noStrike" cap="non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l"/>
            <a:r>
              <a:rPr lang="hu-HU" sz="2200" dirty="0">
                <a:solidFill>
                  <a:schemeClr val="accent5"/>
                </a:solidFill>
                <a:latin typeface="Staatliches"/>
                <a:cs typeface="Arial"/>
                <a:sym typeface="Staatliches"/>
              </a:rPr>
              <a:t>deepspeech</a:t>
            </a:r>
            <a:endParaRPr lang="en-US" sz="2200" dirty="0">
              <a:solidFill>
                <a:schemeClr val="accent5"/>
              </a:solidFill>
              <a:latin typeface="Staatliches"/>
              <a:cs typeface="Arial"/>
              <a:sym typeface="Staatlich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3"/>
          <p:cNvSpPr txBox="1">
            <a:spLocks noGrp="1"/>
          </p:cNvSpPr>
          <p:nvPr>
            <p:ph type="ctrTitle"/>
          </p:nvPr>
        </p:nvSpPr>
        <p:spPr>
          <a:xfrm>
            <a:off x="948599" y="366800"/>
            <a:ext cx="4517778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5"/>
                </a:solidFill>
              </a:rPr>
              <a:t>3. Fejlesztői környezet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90" name="Google Shape;495;p27">
            <a:extLst>
              <a:ext uri="{FF2B5EF4-FFF2-40B4-BE49-F238E27FC236}">
                <a16:creationId xmlns:a16="http://schemas.microsoft.com/office/drawing/2014/main" id="{D146B211-7402-4A92-870F-868FF0C9770D}"/>
              </a:ext>
            </a:extLst>
          </p:cNvPr>
          <p:cNvSpPr txBox="1">
            <a:spLocks/>
          </p:cNvSpPr>
          <p:nvPr/>
        </p:nvSpPr>
        <p:spPr>
          <a:xfrm>
            <a:off x="1455675" y="1520599"/>
            <a:ext cx="317963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Kompatibilis rendszerek:</a:t>
            </a:r>
          </a:p>
          <a:p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Linux, WSL – Ubuntu, Docker, MacOs.</a:t>
            </a:r>
            <a:endParaRPr lang="en-US" sz="15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1" name="Google Shape;496;p27">
            <a:extLst>
              <a:ext uri="{FF2B5EF4-FFF2-40B4-BE49-F238E27FC236}">
                <a16:creationId xmlns:a16="http://schemas.microsoft.com/office/drawing/2014/main" id="{56AC5DAF-1FE5-4B46-9144-DAF7BC951D66}"/>
              </a:ext>
            </a:extLst>
          </p:cNvPr>
          <p:cNvSpPr txBox="1">
            <a:spLocks/>
          </p:cNvSpPr>
          <p:nvPr/>
        </p:nvSpPr>
        <p:spPr>
          <a:xfrm>
            <a:off x="5207350" y="1359974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2200" dirty="0">
                <a:solidFill>
                  <a:schemeClr val="accent5"/>
                </a:solidFill>
                <a:latin typeface="Staatliches"/>
                <a:sym typeface="Staatliches"/>
              </a:rPr>
              <a:t>Nodejs</a:t>
            </a:r>
            <a:endParaRPr lang="en-US" sz="22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92" name="Google Shape;497;p27">
            <a:extLst>
              <a:ext uri="{FF2B5EF4-FFF2-40B4-BE49-F238E27FC236}">
                <a16:creationId xmlns:a16="http://schemas.microsoft.com/office/drawing/2014/main" id="{718FAF84-01ED-45F0-B42E-6E61BACBC4A3}"/>
              </a:ext>
            </a:extLst>
          </p:cNvPr>
          <p:cNvSpPr txBox="1">
            <a:spLocks/>
          </p:cNvSpPr>
          <p:nvPr/>
        </p:nvSpPr>
        <p:spPr>
          <a:xfrm>
            <a:off x="5207350" y="1520599"/>
            <a:ext cx="317963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Az adattisztító algoritmus lefutásához szükség van egy Javascript runtime-ra.</a:t>
            </a:r>
            <a:endParaRPr lang="en-US" sz="15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3" name="Google Shape;498;p27">
            <a:extLst>
              <a:ext uri="{FF2B5EF4-FFF2-40B4-BE49-F238E27FC236}">
                <a16:creationId xmlns:a16="http://schemas.microsoft.com/office/drawing/2014/main" id="{190EEC83-98AA-4E72-A182-CFD1C7710D3E}"/>
              </a:ext>
            </a:extLst>
          </p:cNvPr>
          <p:cNvSpPr txBox="1">
            <a:spLocks/>
          </p:cNvSpPr>
          <p:nvPr/>
        </p:nvSpPr>
        <p:spPr>
          <a:xfrm>
            <a:off x="5207350" y="2509424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2200" dirty="0">
                <a:solidFill>
                  <a:schemeClr val="accent5"/>
                </a:solidFill>
                <a:latin typeface="Staatliches"/>
                <a:sym typeface="Staatliches"/>
              </a:rPr>
              <a:t>nvidia</a:t>
            </a:r>
            <a:endParaRPr lang="en-US" sz="22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94" name="Google Shape;499;p27">
            <a:extLst>
              <a:ext uri="{FF2B5EF4-FFF2-40B4-BE49-F238E27FC236}">
                <a16:creationId xmlns:a16="http://schemas.microsoft.com/office/drawing/2014/main" id="{0E6A4BB8-3F5A-4BCE-9A48-B2765463771B}"/>
              </a:ext>
            </a:extLst>
          </p:cNvPr>
          <p:cNvSpPr txBox="1">
            <a:spLocks/>
          </p:cNvSpPr>
          <p:nvPr/>
        </p:nvSpPr>
        <p:spPr>
          <a:xfrm>
            <a:off x="5207350" y="2690178"/>
            <a:ext cx="317963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Dedikált videókártya esetén szükség van a legfrissebb driver-re.</a:t>
            </a:r>
            <a:endParaRPr lang="en-US" sz="15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5" name="Google Shape;500;p27">
            <a:extLst>
              <a:ext uri="{FF2B5EF4-FFF2-40B4-BE49-F238E27FC236}">
                <a16:creationId xmlns:a16="http://schemas.microsoft.com/office/drawing/2014/main" id="{3DE2C1C3-0D7E-4059-A498-8B2335BE9B05}"/>
              </a:ext>
            </a:extLst>
          </p:cNvPr>
          <p:cNvSpPr txBox="1">
            <a:spLocks/>
          </p:cNvSpPr>
          <p:nvPr/>
        </p:nvSpPr>
        <p:spPr>
          <a:xfrm>
            <a:off x="1455675" y="2690178"/>
            <a:ext cx="317963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A projektek klónozása vagy biztonsági mentések érdekében.</a:t>
            </a:r>
            <a:endParaRPr lang="en-US" sz="15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6" name="Google Shape;502;p27">
            <a:extLst>
              <a:ext uri="{FF2B5EF4-FFF2-40B4-BE49-F238E27FC236}">
                <a16:creationId xmlns:a16="http://schemas.microsoft.com/office/drawing/2014/main" id="{D6AF3CE4-0E42-44C6-B7FD-A24AF577A359}"/>
              </a:ext>
            </a:extLst>
          </p:cNvPr>
          <p:cNvSpPr txBox="1">
            <a:spLocks/>
          </p:cNvSpPr>
          <p:nvPr/>
        </p:nvSpPr>
        <p:spPr>
          <a:xfrm>
            <a:off x="1455675" y="2509428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2200" dirty="0">
                <a:solidFill>
                  <a:schemeClr val="accent5"/>
                </a:solidFill>
                <a:latin typeface="Staatliches"/>
                <a:sym typeface="Staatliches"/>
              </a:rPr>
              <a:t>Git</a:t>
            </a:r>
            <a:endParaRPr lang="en-US" sz="22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97" name="Google Shape;503;p27">
            <a:extLst>
              <a:ext uri="{FF2B5EF4-FFF2-40B4-BE49-F238E27FC236}">
                <a16:creationId xmlns:a16="http://schemas.microsoft.com/office/drawing/2014/main" id="{400ED56B-346C-46C4-864D-A0C9D803C0D2}"/>
              </a:ext>
            </a:extLst>
          </p:cNvPr>
          <p:cNvSpPr txBox="1">
            <a:spLocks/>
          </p:cNvSpPr>
          <p:nvPr/>
        </p:nvSpPr>
        <p:spPr>
          <a:xfrm>
            <a:off x="1455675" y="1359974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2200" dirty="0">
                <a:solidFill>
                  <a:schemeClr val="accent5"/>
                </a:solidFill>
                <a:latin typeface="Staatliches"/>
                <a:sym typeface="Staatliches"/>
              </a:rPr>
              <a:t>Operációs rendszer</a:t>
            </a:r>
            <a:endParaRPr lang="en-US" sz="22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53" name="Google Shape;498;p27">
            <a:extLst>
              <a:ext uri="{FF2B5EF4-FFF2-40B4-BE49-F238E27FC236}">
                <a16:creationId xmlns:a16="http://schemas.microsoft.com/office/drawing/2014/main" id="{7DB075F1-AD56-4610-9BC4-0A820DB7F87D}"/>
              </a:ext>
            </a:extLst>
          </p:cNvPr>
          <p:cNvSpPr txBox="1">
            <a:spLocks/>
          </p:cNvSpPr>
          <p:nvPr/>
        </p:nvSpPr>
        <p:spPr>
          <a:xfrm>
            <a:off x="5207350" y="3709757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2200" dirty="0">
                <a:solidFill>
                  <a:schemeClr val="accent5"/>
                </a:solidFill>
                <a:latin typeface="Staatliches"/>
                <a:sym typeface="Staatliches"/>
              </a:rPr>
              <a:t>cudnn</a:t>
            </a:r>
            <a:endParaRPr lang="en-US" sz="22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54" name="Google Shape;499;p27">
            <a:extLst>
              <a:ext uri="{FF2B5EF4-FFF2-40B4-BE49-F238E27FC236}">
                <a16:creationId xmlns:a16="http://schemas.microsoft.com/office/drawing/2014/main" id="{C1021CCB-EBF1-42C8-A55D-3C48B804E75C}"/>
              </a:ext>
            </a:extLst>
          </p:cNvPr>
          <p:cNvSpPr txBox="1">
            <a:spLocks/>
          </p:cNvSpPr>
          <p:nvPr/>
        </p:nvSpPr>
        <p:spPr>
          <a:xfrm>
            <a:off x="5207350" y="3890511"/>
            <a:ext cx="317963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Dedikált videókártya esetén a CuDNN biztosítja a </a:t>
            </a:r>
            <a:r>
              <a:rPr lang="hu-HU" sz="1500" dirty="0" err="1">
                <a:solidFill>
                  <a:schemeClr val="lt1"/>
                </a:solidFill>
                <a:latin typeface="Dosis Light"/>
                <a:sym typeface="Dosis Light"/>
              </a:rPr>
              <a:t>deep</a:t>
            </a:r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hu-HU" sz="1500" dirty="0" err="1">
                <a:solidFill>
                  <a:schemeClr val="lt1"/>
                </a:solidFill>
                <a:latin typeface="Dosis Light"/>
                <a:sym typeface="Dosis Light"/>
              </a:rPr>
              <a:t>learning</a:t>
            </a:r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 eszközeit.</a:t>
            </a:r>
            <a:endParaRPr lang="en-US" sz="15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55" name="Google Shape;500;p27">
            <a:extLst>
              <a:ext uri="{FF2B5EF4-FFF2-40B4-BE49-F238E27FC236}">
                <a16:creationId xmlns:a16="http://schemas.microsoft.com/office/drawing/2014/main" id="{7C90E277-0A82-4B13-9CA5-5943802726BE}"/>
              </a:ext>
            </a:extLst>
          </p:cNvPr>
          <p:cNvSpPr txBox="1">
            <a:spLocks/>
          </p:cNvSpPr>
          <p:nvPr/>
        </p:nvSpPr>
        <p:spPr>
          <a:xfrm>
            <a:off x="1455675" y="3890511"/>
            <a:ext cx="317963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500" dirty="0">
                <a:solidFill>
                  <a:schemeClr val="lt1"/>
                </a:solidFill>
                <a:latin typeface="Dosis Light"/>
                <a:sym typeface="Dosis Light"/>
              </a:rPr>
              <a:t>Dedikált videókártya esetén a Cuda biztosítja az optimális párhuzamos számítás eszközeit.</a:t>
            </a:r>
            <a:endParaRPr lang="en-US" sz="15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56" name="Google Shape;502;p27">
            <a:extLst>
              <a:ext uri="{FF2B5EF4-FFF2-40B4-BE49-F238E27FC236}">
                <a16:creationId xmlns:a16="http://schemas.microsoft.com/office/drawing/2014/main" id="{F97AEC1D-D818-4AC2-83C0-E01D47867552}"/>
              </a:ext>
            </a:extLst>
          </p:cNvPr>
          <p:cNvSpPr txBox="1">
            <a:spLocks/>
          </p:cNvSpPr>
          <p:nvPr/>
        </p:nvSpPr>
        <p:spPr>
          <a:xfrm>
            <a:off x="1455675" y="3709761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2200" dirty="0">
                <a:solidFill>
                  <a:schemeClr val="accent5"/>
                </a:solidFill>
                <a:latin typeface="Staatliches"/>
                <a:sym typeface="Staatliches"/>
              </a:rPr>
              <a:t>cuda</a:t>
            </a:r>
            <a:endParaRPr lang="en-US" sz="22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54418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2"/>
          <p:cNvSpPr txBox="1">
            <a:spLocks noGrp="1"/>
          </p:cNvSpPr>
          <p:nvPr>
            <p:ph type="subTitle" idx="7"/>
          </p:nvPr>
        </p:nvSpPr>
        <p:spPr>
          <a:xfrm>
            <a:off x="6189715" y="341746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A modell betanításának indítása az dokumentáció által ajánlott paraméterekkel</a:t>
            </a:r>
            <a:endParaRPr sz="1600" dirty="0"/>
          </a:p>
        </p:txBody>
      </p:sp>
      <p:sp>
        <p:nvSpPr>
          <p:cNvPr id="1172" name="Google Shape;1172;p32"/>
          <p:cNvSpPr txBox="1">
            <a:spLocks noGrp="1"/>
          </p:cNvSpPr>
          <p:nvPr>
            <p:ph type="subTitle" idx="8"/>
          </p:nvPr>
        </p:nvSpPr>
        <p:spPr>
          <a:xfrm>
            <a:off x="587856" y="341746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Adataink megtisztítása és transzformálása (speciális karakterek, kisbetűs, .tsv -&gt; .csv, felosztás)</a:t>
            </a:r>
            <a:endParaRPr sz="1600" dirty="0"/>
          </a:p>
        </p:txBody>
      </p:sp>
      <p:sp>
        <p:nvSpPr>
          <p:cNvPr id="1173" name="Google Shape;1173;p32"/>
          <p:cNvSpPr txBox="1">
            <a:spLocks noGrp="1"/>
          </p:cNvSpPr>
          <p:nvPr>
            <p:ph type="subTitle" idx="9"/>
          </p:nvPr>
        </p:nvSpPr>
        <p:spPr>
          <a:xfrm>
            <a:off x="3359110" y="3417466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Egy Python virtuális környzezet kialakítása és dependenciák telepítése</a:t>
            </a:r>
            <a:endParaRPr sz="1600" dirty="0"/>
          </a:p>
        </p:txBody>
      </p:sp>
      <p:sp>
        <p:nvSpPr>
          <p:cNvPr id="1174" name="Google Shape;1174;p32"/>
          <p:cNvSpPr txBox="1">
            <a:spLocks noGrp="1"/>
          </p:cNvSpPr>
          <p:nvPr>
            <p:ph type="subTitle" idx="13"/>
          </p:nvPr>
        </p:nvSpPr>
        <p:spPr>
          <a:xfrm>
            <a:off x="6189715" y="3101713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cs typeface="Arial"/>
                <a:sym typeface="Arial"/>
              </a:rPr>
              <a:t>6</a:t>
            </a:r>
            <a:r>
              <a:rPr lang="hu-HU" sz="2200" dirty="0">
                <a:solidFill>
                  <a:schemeClr val="accent5"/>
                </a:solidFill>
                <a:cs typeface="Arial"/>
                <a:sym typeface="Arial"/>
              </a:rPr>
              <a:t>. Betanítás</a:t>
            </a:r>
            <a:endParaRPr sz="2200" dirty="0">
              <a:solidFill>
                <a:schemeClr val="accent5"/>
              </a:solidFill>
              <a:cs typeface="Arial"/>
              <a:sym typeface="Arial"/>
            </a:endParaRPr>
          </a:p>
        </p:txBody>
      </p:sp>
      <p:sp>
        <p:nvSpPr>
          <p:cNvPr id="1175" name="Google Shape;1175;p32"/>
          <p:cNvSpPr txBox="1">
            <a:spLocks noGrp="1"/>
          </p:cNvSpPr>
          <p:nvPr>
            <p:ph type="subTitle" idx="14"/>
          </p:nvPr>
        </p:nvSpPr>
        <p:spPr>
          <a:xfrm>
            <a:off x="587856" y="3101713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cs typeface="Arial"/>
                <a:sym typeface="Arial"/>
              </a:rPr>
              <a:t>4</a:t>
            </a:r>
            <a:r>
              <a:rPr lang="hu-HU" sz="2200" dirty="0">
                <a:solidFill>
                  <a:schemeClr val="accent5"/>
                </a:solidFill>
                <a:cs typeface="Arial"/>
                <a:sym typeface="Arial"/>
              </a:rPr>
              <a:t>. Adattisztítás</a:t>
            </a:r>
            <a:endParaRPr sz="2200" dirty="0">
              <a:solidFill>
                <a:schemeClr val="accent5"/>
              </a:solidFill>
              <a:cs typeface="Arial"/>
              <a:sym typeface="Arial"/>
            </a:endParaRPr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15"/>
          </p:nvPr>
        </p:nvSpPr>
        <p:spPr>
          <a:xfrm>
            <a:off x="3257133" y="3101713"/>
            <a:ext cx="2783247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5"/>
                </a:solidFill>
                <a:cs typeface="Arial"/>
                <a:sym typeface="Arial"/>
              </a:rPr>
              <a:t>5</a:t>
            </a:r>
            <a:r>
              <a:rPr lang="hu-HU" sz="2200" dirty="0">
                <a:solidFill>
                  <a:schemeClr val="accent5"/>
                </a:solidFill>
                <a:cs typeface="Arial"/>
                <a:sym typeface="Arial"/>
              </a:rPr>
              <a:t>. Virtuális környezet</a:t>
            </a:r>
            <a:endParaRPr sz="2200" dirty="0">
              <a:solidFill>
                <a:schemeClr val="accent5"/>
              </a:solidFill>
              <a:cs typeface="Arial"/>
              <a:sym typeface="Arial"/>
            </a:endParaRPr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4"/>
          </p:nvPr>
        </p:nvSpPr>
        <p:spPr>
          <a:xfrm>
            <a:off x="6189715" y="1539275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>
                <a:solidFill>
                  <a:schemeClr val="accent5"/>
                </a:solidFill>
                <a:cs typeface="Arial"/>
                <a:sym typeface="Arial"/>
              </a:rPr>
              <a:t>3. Cuda &amp; Cudnn</a:t>
            </a:r>
            <a:endParaRPr sz="2200" dirty="0">
              <a:solidFill>
                <a:schemeClr val="accent5"/>
              </a:solidFill>
              <a:cs typeface="Arial"/>
              <a:sym typeface="Arial"/>
            </a:endParaRPr>
          </a:p>
        </p:txBody>
      </p:sp>
      <p:sp>
        <p:nvSpPr>
          <p:cNvPr id="1178" name="Google Shape;1178;p32"/>
          <p:cNvSpPr txBox="1">
            <a:spLocks noGrp="1"/>
          </p:cNvSpPr>
          <p:nvPr>
            <p:ph type="subTitle" idx="5"/>
          </p:nvPr>
        </p:nvSpPr>
        <p:spPr>
          <a:xfrm>
            <a:off x="587856" y="1539275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>
                <a:solidFill>
                  <a:schemeClr val="accent5"/>
                </a:solidFill>
                <a:cs typeface="Arial"/>
                <a:sym typeface="Arial"/>
              </a:rPr>
              <a:t>1. WSL- Ubuntu</a:t>
            </a:r>
            <a:endParaRPr sz="2200" dirty="0">
              <a:solidFill>
                <a:schemeClr val="accent5"/>
              </a:solidFill>
              <a:cs typeface="Arial"/>
              <a:sym typeface="Arial"/>
            </a:endParaRPr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6"/>
          </p:nvPr>
        </p:nvSpPr>
        <p:spPr>
          <a:xfrm>
            <a:off x="3359110" y="1539275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>
                <a:solidFill>
                  <a:schemeClr val="accent5"/>
                </a:solidFill>
                <a:cs typeface="Arial"/>
                <a:sym typeface="Arial"/>
              </a:rPr>
              <a:t>2. Python</a:t>
            </a:r>
            <a:endParaRPr sz="2200" dirty="0">
              <a:solidFill>
                <a:schemeClr val="accent5"/>
              </a:solidFill>
              <a:cs typeface="Arial"/>
              <a:sym typeface="Arial"/>
            </a:endParaRPr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3"/>
          </p:nvPr>
        </p:nvSpPr>
        <p:spPr>
          <a:xfrm>
            <a:off x="3359110" y="1855029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A Python 3.6-os verziójának telepítése WSL-en</a:t>
            </a:r>
            <a:endParaRPr sz="1600" dirty="0"/>
          </a:p>
        </p:txBody>
      </p:sp>
      <p:sp>
        <p:nvSpPr>
          <p:cNvPr id="1181" name="Google Shape;1181;p32"/>
          <p:cNvSpPr txBox="1">
            <a:spLocks noGrp="1"/>
          </p:cNvSpPr>
          <p:nvPr>
            <p:ph type="subTitle" idx="1"/>
          </p:nvPr>
        </p:nvSpPr>
        <p:spPr>
          <a:xfrm>
            <a:off x="6189715" y="1855029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A CUDA 10.0 és a CuDNN 7.6-os verziójának telepítése WSL-en</a:t>
            </a:r>
            <a:endParaRPr sz="1600" dirty="0"/>
          </a:p>
        </p:txBody>
      </p:sp>
      <p:sp>
        <p:nvSpPr>
          <p:cNvPr id="1182" name="Google Shape;1182;p32"/>
          <p:cNvSpPr txBox="1">
            <a:spLocks noGrp="1"/>
          </p:cNvSpPr>
          <p:nvPr>
            <p:ph type="subTitle" idx="2"/>
          </p:nvPr>
        </p:nvSpPr>
        <p:spPr>
          <a:xfrm>
            <a:off x="587856" y="1855029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A Windows Subsystem for Linux 2 és az Ubuntu 18.04-es verziójának telepítése</a:t>
            </a:r>
            <a:endParaRPr sz="1600" dirty="0"/>
          </a:p>
        </p:txBody>
      </p:sp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4. Deepspeech betanítása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5722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3"/>
          <p:cNvSpPr txBox="1">
            <a:spLocks noGrp="1"/>
          </p:cNvSpPr>
          <p:nvPr>
            <p:ph type="ctrTitle"/>
          </p:nvPr>
        </p:nvSpPr>
        <p:spPr>
          <a:xfrm>
            <a:off x="948598" y="366800"/>
            <a:ext cx="5125153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5</a:t>
            </a:r>
            <a:r>
              <a:rPr lang="hu-HU" sz="3200" dirty="0">
                <a:solidFill>
                  <a:schemeClr val="accent5"/>
                </a:solidFill>
              </a:rPr>
              <a:t>. Automatizált tesztek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90" name="Google Shape;495;p27">
            <a:extLst>
              <a:ext uri="{FF2B5EF4-FFF2-40B4-BE49-F238E27FC236}">
                <a16:creationId xmlns:a16="http://schemas.microsoft.com/office/drawing/2014/main" id="{D146B211-7402-4A92-870F-868FF0C9770D}"/>
              </a:ext>
            </a:extLst>
          </p:cNvPr>
          <p:cNvSpPr txBox="1">
            <a:spLocks/>
          </p:cNvSpPr>
          <p:nvPr/>
        </p:nvSpPr>
        <p:spPr>
          <a:xfrm>
            <a:off x="1455675" y="1675347"/>
            <a:ext cx="6921636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WER: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0.000000</a:t>
            </a: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, CER: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0.000000</a:t>
            </a: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, loss: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4.293132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wav: file://shared/common_voice_hu_25519461.wav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src: "a hivatalos nyelvek a német és az alnémet"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res: "a hivatalos nyelvek a német és az alnémet"</a:t>
            </a:r>
            <a:endParaRPr lang="en-US" sz="12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5" name="Google Shape;500;p27">
            <a:extLst>
              <a:ext uri="{FF2B5EF4-FFF2-40B4-BE49-F238E27FC236}">
                <a16:creationId xmlns:a16="http://schemas.microsoft.com/office/drawing/2014/main" id="{3DE2C1C3-0D7E-4059-A498-8B2335BE9B05}"/>
              </a:ext>
            </a:extLst>
          </p:cNvPr>
          <p:cNvSpPr txBox="1">
            <a:spLocks/>
          </p:cNvSpPr>
          <p:nvPr/>
        </p:nvSpPr>
        <p:spPr>
          <a:xfrm>
            <a:off x="1455675" y="2844926"/>
            <a:ext cx="6921636" cy="897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WER: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0.833333</a:t>
            </a: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, CER: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0.137931</a:t>
            </a: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, loss: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29.495985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wav: file://shared/common_voice_hu_25537336.wav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src: "ezen sorozat összegképletét többféleképpen is megkaphatjuk"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res: "ezel sorozat összek képpletét tökféleképpen is megkapatuk"</a:t>
            </a:r>
            <a:endParaRPr lang="en-US" sz="12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96" name="Google Shape;502;p27">
            <a:extLst>
              <a:ext uri="{FF2B5EF4-FFF2-40B4-BE49-F238E27FC236}">
                <a16:creationId xmlns:a16="http://schemas.microsoft.com/office/drawing/2014/main" id="{D6AF3CE4-0E42-44C6-B7FD-A24AF577A359}"/>
              </a:ext>
            </a:extLst>
          </p:cNvPr>
          <p:cNvSpPr txBox="1">
            <a:spLocks/>
          </p:cNvSpPr>
          <p:nvPr/>
        </p:nvSpPr>
        <p:spPr>
          <a:xfrm>
            <a:off x="1455675" y="2664176"/>
            <a:ext cx="638013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1800" dirty="0">
                <a:solidFill>
                  <a:schemeClr val="accent5"/>
                </a:solidFill>
                <a:latin typeface="Staatliches"/>
                <a:sym typeface="Staatliches"/>
              </a:rPr>
              <a:t>Median WER:</a:t>
            </a:r>
          </a:p>
        </p:txBody>
      </p:sp>
      <p:sp>
        <p:nvSpPr>
          <p:cNvPr id="97" name="Google Shape;503;p27">
            <a:extLst>
              <a:ext uri="{FF2B5EF4-FFF2-40B4-BE49-F238E27FC236}">
                <a16:creationId xmlns:a16="http://schemas.microsoft.com/office/drawing/2014/main" id="{400ED56B-346C-46C4-864D-A0C9D803C0D2}"/>
              </a:ext>
            </a:extLst>
          </p:cNvPr>
          <p:cNvSpPr txBox="1">
            <a:spLocks/>
          </p:cNvSpPr>
          <p:nvPr/>
        </p:nvSpPr>
        <p:spPr>
          <a:xfrm>
            <a:off x="1455675" y="1514722"/>
            <a:ext cx="5717092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1800" dirty="0">
                <a:solidFill>
                  <a:schemeClr val="accent5"/>
                </a:solidFill>
                <a:latin typeface="Staatliches"/>
                <a:sym typeface="Staatliches"/>
              </a:rPr>
              <a:t>Best WER:</a:t>
            </a:r>
          </a:p>
        </p:txBody>
      </p:sp>
      <p:sp>
        <p:nvSpPr>
          <p:cNvPr id="55" name="Google Shape;500;p27">
            <a:extLst>
              <a:ext uri="{FF2B5EF4-FFF2-40B4-BE49-F238E27FC236}">
                <a16:creationId xmlns:a16="http://schemas.microsoft.com/office/drawing/2014/main" id="{7C90E277-0A82-4B13-9CA5-5943802726BE}"/>
              </a:ext>
            </a:extLst>
          </p:cNvPr>
          <p:cNvSpPr txBox="1">
            <a:spLocks/>
          </p:cNvSpPr>
          <p:nvPr/>
        </p:nvSpPr>
        <p:spPr>
          <a:xfrm>
            <a:off x="1455675" y="4045258"/>
            <a:ext cx="6921636" cy="962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WER: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1.750000,</a:t>
            </a: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 CER: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0.227273</a:t>
            </a: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, loss: </a:t>
            </a:r>
            <a:r>
              <a:rPr lang="hu-HU" sz="1200" b="1" dirty="0">
                <a:solidFill>
                  <a:schemeClr val="lt1"/>
                </a:solidFill>
                <a:latin typeface="Dosis Light"/>
                <a:sym typeface="Dosis Light"/>
              </a:rPr>
              <a:t>28.844313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wav: file://shared/common_voice_hu_25347506.wav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src: "lajos megbízottjaként portugáliában szolgált"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lt1"/>
                </a:solidFill>
                <a:latin typeface="Dosis Light"/>
                <a:sym typeface="Dosis Light"/>
              </a:rPr>
              <a:t>res: "tajos megbízottja k ent portuk áliában falgát"</a:t>
            </a:r>
            <a:endParaRPr lang="en-US" sz="12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56" name="Google Shape;502;p27">
            <a:extLst>
              <a:ext uri="{FF2B5EF4-FFF2-40B4-BE49-F238E27FC236}">
                <a16:creationId xmlns:a16="http://schemas.microsoft.com/office/drawing/2014/main" id="{F97AEC1D-D818-4AC2-83C0-E01D47867552}"/>
              </a:ext>
            </a:extLst>
          </p:cNvPr>
          <p:cNvSpPr txBox="1">
            <a:spLocks/>
          </p:cNvSpPr>
          <p:nvPr/>
        </p:nvSpPr>
        <p:spPr>
          <a:xfrm>
            <a:off x="1455675" y="3864509"/>
            <a:ext cx="638013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hu-HU" sz="1800" dirty="0">
                <a:solidFill>
                  <a:schemeClr val="accent5"/>
                </a:solidFill>
                <a:latin typeface="Staatliches"/>
                <a:sym typeface="Staatliches"/>
              </a:rPr>
              <a:t>Worst WER:</a:t>
            </a:r>
            <a:endParaRPr lang="en-US" sz="1800" dirty="0">
              <a:solidFill>
                <a:schemeClr val="accent5"/>
              </a:solidFill>
              <a:latin typeface="Staatliches"/>
              <a:sym typeface="Staatliches"/>
            </a:endParaRPr>
          </a:p>
        </p:txBody>
      </p:sp>
      <p:sp>
        <p:nvSpPr>
          <p:cNvPr id="15" name="Google Shape;495;p27">
            <a:extLst>
              <a:ext uri="{FF2B5EF4-FFF2-40B4-BE49-F238E27FC236}">
                <a16:creationId xmlns:a16="http://schemas.microsoft.com/office/drawing/2014/main" id="{1D9F4FEF-244C-43B6-8DD5-7615578E7E2F}"/>
              </a:ext>
            </a:extLst>
          </p:cNvPr>
          <p:cNvSpPr txBox="1">
            <a:spLocks/>
          </p:cNvSpPr>
          <p:nvPr/>
        </p:nvSpPr>
        <p:spPr>
          <a:xfrm>
            <a:off x="1455675" y="978991"/>
            <a:ext cx="6921636" cy="397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lt1"/>
                </a:solidFill>
                <a:latin typeface="Dosis Light"/>
                <a:sym typeface="Dosis Light"/>
              </a:rPr>
              <a:t>Test on shared/test.csv - WER: </a:t>
            </a:r>
            <a:r>
              <a:rPr lang="en-US" sz="1200" b="1" dirty="0">
                <a:solidFill>
                  <a:schemeClr val="lt1"/>
                </a:solidFill>
                <a:latin typeface="Dosis" pitchFamily="2" charset="0"/>
                <a:sym typeface="Dosis Light"/>
              </a:rPr>
              <a:t>0.797104</a:t>
            </a:r>
            <a:r>
              <a:rPr lang="en-US" sz="1200" dirty="0">
                <a:solidFill>
                  <a:schemeClr val="lt1"/>
                </a:solidFill>
                <a:latin typeface="Dosis Light"/>
                <a:sym typeface="Dosis Light"/>
              </a:rPr>
              <a:t>, CER: </a:t>
            </a:r>
            <a:r>
              <a:rPr lang="en-US" sz="1200" b="1" dirty="0">
                <a:solidFill>
                  <a:schemeClr val="lt1"/>
                </a:solidFill>
                <a:latin typeface="Dosis" pitchFamily="2" charset="0"/>
                <a:sym typeface="Dosis Light"/>
              </a:rPr>
              <a:t>0.255910</a:t>
            </a:r>
            <a:r>
              <a:rPr lang="en-US" sz="1200" dirty="0">
                <a:solidFill>
                  <a:schemeClr val="lt1"/>
                </a:solidFill>
                <a:latin typeface="Dosis Light"/>
                <a:sym typeface="Dosis Light"/>
              </a:rPr>
              <a:t>, loss: </a:t>
            </a:r>
            <a:r>
              <a:rPr lang="en-US" sz="1200" b="1" dirty="0">
                <a:solidFill>
                  <a:schemeClr val="lt1"/>
                </a:solidFill>
                <a:latin typeface="Dosis" pitchFamily="2" charset="0"/>
                <a:sym typeface="Dosis Light"/>
              </a:rPr>
              <a:t>40.760906</a:t>
            </a:r>
            <a:r>
              <a:rPr lang="en-US" sz="1200" dirty="0">
                <a:solidFill>
                  <a:schemeClr val="lt1"/>
                </a:solidFill>
                <a:latin typeface="Dosis Light"/>
                <a:sym typeface="Dosis Light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4316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6. Manuális tesztelés</a:t>
            </a:r>
            <a:endParaRPr dirty="0"/>
          </a:p>
        </p:txBody>
      </p:sp>
      <p:sp>
        <p:nvSpPr>
          <p:cNvPr id="39" name="Google Shape;495;p27">
            <a:extLst>
              <a:ext uri="{FF2B5EF4-FFF2-40B4-BE49-F238E27FC236}">
                <a16:creationId xmlns:a16="http://schemas.microsoft.com/office/drawing/2014/main" id="{87ACBEF0-3964-4DB2-BD34-A8776D572DDC}"/>
              </a:ext>
            </a:extLst>
          </p:cNvPr>
          <p:cNvSpPr txBox="1">
            <a:spLocks/>
          </p:cNvSpPr>
          <p:nvPr/>
        </p:nvSpPr>
        <p:spPr>
          <a:xfrm>
            <a:off x="1455674" y="1240628"/>
            <a:ext cx="6639175" cy="2944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A modell eredményeit képesek lennének a felhasználók vissza fordítani?</a:t>
            </a:r>
          </a:p>
          <a:p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5 személy – 20 kérdés (F18, F23, F30, N49, N70), két segítő mondat a dekódoláshoz. Például:</a:t>
            </a:r>
          </a:p>
          <a:p>
            <a:endParaRPr lang="hu-HU" sz="1800" dirty="0">
              <a:solidFill>
                <a:schemeClr val="lt1"/>
              </a:solidFill>
              <a:latin typeface="Dosis Light"/>
              <a:sym typeface="Dosi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Cél: 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Ma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négyig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dolgozom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de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utána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találkozhatunk</a:t>
            </a:r>
            <a:b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</a:b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F: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madégyig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dolkozo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bótál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takozhatómk</a:t>
            </a:r>
            <a:b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</a:b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N: 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négyig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dolgozom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tótánatalákoszhatónk</a:t>
            </a:r>
            <a:b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</a:br>
            <a:endParaRPr lang="hu-HU" sz="1800" dirty="0">
              <a:solidFill>
                <a:schemeClr val="lt1"/>
              </a:solidFill>
              <a:latin typeface="Dosis Light"/>
              <a:sym typeface="Dosi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  <a:t>Cél: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Hosszasan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vártam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megállóban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mert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késve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érkezett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villamos</a:t>
            </a:r>
            <a:b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</a:b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F: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osszasan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váltama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megálló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ban meg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késlelyekezett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villamosonk</a:t>
            </a:r>
            <a:br>
              <a:rPr lang="hu-HU" sz="1800" dirty="0">
                <a:solidFill>
                  <a:schemeClr val="lt1"/>
                </a:solidFill>
                <a:latin typeface="Dosis Light"/>
                <a:sym typeface="Dosis Light"/>
              </a:rPr>
            </a:b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N: a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szesan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vártam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amegállóban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megy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késmegérkezett</a:t>
            </a:r>
            <a:r>
              <a:rPr lang="en-US" sz="1800" dirty="0">
                <a:solidFill>
                  <a:schemeClr val="lt1"/>
                </a:solidFill>
                <a:latin typeface="Dosis Light"/>
                <a:sym typeface="Dosis Light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Dosis Light"/>
                <a:sym typeface="Dosis Light"/>
              </a:rPr>
              <a:t>avillamos</a:t>
            </a:r>
            <a:endParaRPr lang="en-US" sz="1800" dirty="0">
              <a:solidFill>
                <a:schemeClr val="lt1"/>
              </a:solidFill>
              <a:latin typeface="Dosis Light"/>
              <a:sym typeface="Dosis Light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DC38CEC-17C5-48F0-AF9C-4ADAF74C3FF5}"/>
              </a:ext>
            </a:extLst>
          </p:cNvPr>
          <p:cNvSpPr txBox="1"/>
          <p:nvPr/>
        </p:nvSpPr>
        <p:spPr>
          <a:xfrm>
            <a:off x="7550881" y="2127979"/>
            <a:ext cx="10879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osis" panose="020B0604020202020204" charset="-18"/>
              </a:rPr>
              <a:t>&lt;20% = 1</a:t>
            </a:r>
            <a:endParaRPr lang="hu-HU" dirty="0">
              <a:latin typeface="Dosis" panose="020B0604020202020204" charset="-18"/>
            </a:endParaRPr>
          </a:p>
          <a:p>
            <a:pPr algn="ctr"/>
            <a:r>
              <a:rPr lang="en-US" dirty="0">
                <a:latin typeface="Dosis" panose="020B0604020202020204" charset="-18"/>
              </a:rPr>
              <a:t>&lt;40% = 2</a:t>
            </a:r>
          </a:p>
          <a:p>
            <a:pPr algn="ctr"/>
            <a:r>
              <a:rPr lang="en-US" dirty="0">
                <a:latin typeface="Dosis" panose="020B0604020202020204" charset="-18"/>
              </a:rPr>
              <a:t>&lt;60% = 3</a:t>
            </a:r>
          </a:p>
          <a:p>
            <a:pPr algn="ctr"/>
            <a:r>
              <a:rPr lang="en-US" dirty="0">
                <a:latin typeface="Dosis" panose="020B0604020202020204" charset="-18"/>
              </a:rPr>
              <a:t>&lt;80% = 4</a:t>
            </a:r>
            <a:endParaRPr lang="hu-HU" dirty="0">
              <a:latin typeface="Dosis" panose="020B0604020202020204" charset="-18"/>
            </a:endParaRPr>
          </a:p>
          <a:p>
            <a:pPr algn="ctr"/>
            <a:r>
              <a:rPr lang="en-US" dirty="0">
                <a:latin typeface="Dosis" panose="020B0604020202020204" charset="-18"/>
              </a:rPr>
              <a:t>&lt;100% = 5</a:t>
            </a:r>
          </a:p>
        </p:txBody>
      </p:sp>
    </p:spTree>
    <p:extLst>
      <p:ext uri="{BB962C8B-B14F-4D97-AF65-F5344CB8AC3E}">
        <p14:creationId xmlns:p14="http://schemas.microsoft.com/office/powerpoint/2010/main" val="14380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3"/>
          <p:cNvSpPr txBox="1">
            <a:spLocks noGrp="1"/>
          </p:cNvSpPr>
          <p:nvPr>
            <p:ph type="ctrTitle"/>
          </p:nvPr>
        </p:nvSpPr>
        <p:spPr>
          <a:xfrm>
            <a:off x="948599" y="366800"/>
            <a:ext cx="3686706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6. Manuális tesztelés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C547159-C4D4-4E9F-A0DC-36B22892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" y="1472471"/>
            <a:ext cx="8010838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196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723</Words>
  <Application>Microsoft Office PowerPoint</Application>
  <PresentationFormat>Diavetítés a képernyőre (16:9 oldalarány)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Dosis</vt:lpstr>
      <vt:lpstr>Dosis Light</vt:lpstr>
      <vt:lpstr>Arial</vt:lpstr>
      <vt:lpstr>Josefin Sans</vt:lpstr>
      <vt:lpstr>Fira Sans Extra Condensed Medium</vt:lpstr>
      <vt:lpstr>Fira Sans Condensed ExtraLight</vt:lpstr>
      <vt:lpstr>Staatliches</vt:lpstr>
      <vt:lpstr>Squada One</vt:lpstr>
      <vt:lpstr>Isometric Proposal by Slidesgo</vt:lpstr>
      <vt:lpstr>Hangfelismerés magyar nyelven</vt:lpstr>
      <vt:lpstr>01</vt:lpstr>
      <vt:lpstr>1. A dolgozat célja</vt:lpstr>
      <vt:lpstr>2. Deepspeech &amp; Common voice</vt:lpstr>
      <vt:lpstr>3. Fejlesztői környezet</vt:lpstr>
      <vt:lpstr>4. Deepspeech betanítása</vt:lpstr>
      <vt:lpstr>5. Automatizált tesztek</vt:lpstr>
      <vt:lpstr>6. Manuális tesztelés</vt:lpstr>
      <vt:lpstr>6. Manuális tesztelés</vt:lpstr>
      <vt:lpstr>6. Manuális tesztelés</vt:lpstr>
      <vt:lpstr>6. Manuális tesztelés</vt:lpstr>
      <vt:lpstr>összegzés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cp:lastModifiedBy>Klöczl Ádám</cp:lastModifiedBy>
  <cp:revision>61</cp:revision>
  <dcterms:modified xsi:type="dcterms:W3CDTF">2022-06-17T00:35:18Z</dcterms:modified>
</cp:coreProperties>
</file>