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Default Extension="gif" ContentType="image/gif"/>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r:id="rId1"/>
  </p:sldMasterIdLst>
  <p:notesMasterIdLst>
    <p:notesMasterId r:id="rId32"/>
  </p:notesMasterIdLst>
  <p:sldIdLst>
    <p:sldId id="256" r:id="rId2"/>
    <p:sldId id="277" r:id="rId3"/>
    <p:sldId id="276" r:id="rId4"/>
    <p:sldId id="257" r:id="rId5"/>
    <p:sldId id="278" r:id="rId6"/>
    <p:sldId id="294" r:id="rId7"/>
    <p:sldId id="295" r:id="rId8"/>
    <p:sldId id="279" r:id="rId9"/>
    <p:sldId id="258" r:id="rId10"/>
    <p:sldId id="282" r:id="rId11"/>
    <p:sldId id="283" r:id="rId12"/>
    <p:sldId id="274" r:id="rId13"/>
    <p:sldId id="284" r:id="rId14"/>
    <p:sldId id="285" r:id="rId15"/>
    <p:sldId id="286" r:id="rId16"/>
    <p:sldId id="261" r:id="rId17"/>
    <p:sldId id="290" r:id="rId18"/>
    <p:sldId id="292" r:id="rId19"/>
    <p:sldId id="262" r:id="rId20"/>
    <p:sldId id="302" r:id="rId21"/>
    <p:sldId id="303" r:id="rId22"/>
    <p:sldId id="304" r:id="rId23"/>
    <p:sldId id="305" r:id="rId24"/>
    <p:sldId id="306" r:id="rId25"/>
    <p:sldId id="307" r:id="rId26"/>
    <p:sldId id="264" r:id="rId27"/>
    <p:sldId id="272" r:id="rId28"/>
    <p:sldId id="265" r:id="rId29"/>
    <p:sldId id="266" r:id="rId30"/>
    <p:sldId id="301" r:id="rId31"/>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charset="0"/>
        <a:ea typeface="ＭＳ Ｐゴシック" pitchFamily="1" charset="-128"/>
        <a:cs typeface="ＭＳ Ｐゴシック" pitchFamily="1" charset="-128"/>
      </a:defRPr>
    </a:lvl1pPr>
    <a:lvl2pPr marL="457200" algn="ctr" rtl="0" eaLnBrk="0" fontAlgn="base" hangingPunct="0">
      <a:spcBef>
        <a:spcPct val="0"/>
      </a:spcBef>
      <a:spcAft>
        <a:spcPct val="0"/>
      </a:spcAft>
      <a:defRPr sz="2400" kern="1200">
        <a:solidFill>
          <a:schemeClr val="tx1"/>
        </a:solidFill>
        <a:latin typeface="Times" charset="0"/>
        <a:ea typeface="ＭＳ Ｐゴシック" pitchFamily="1" charset="-128"/>
        <a:cs typeface="ＭＳ Ｐゴシック" pitchFamily="1" charset="-128"/>
      </a:defRPr>
    </a:lvl2pPr>
    <a:lvl3pPr marL="914400" algn="ctr" rtl="0" eaLnBrk="0" fontAlgn="base" hangingPunct="0">
      <a:spcBef>
        <a:spcPct val="0"/>
      </a:spcBef>
      <a:spcAft>
        <a:spcPct val="0"/>
      </a:spcAft>
      <a:defRPr sz="2400" kern="1200">
        <a:solidFill>
          <a:schemeClr val="tx1"/>
        </a:solidFill>
        <a:latin typeface="Times" charset="0"/>
        <a:ea typeface="ＭＳ Ｐゴシック" pitchFamily="1" charset="-128"/>
        <a:cs typeface="ＭＳ Ｐゴシック" pitchFamily="1" charset="-128"/>
      </a:defRPr>
    </a:lvl3pPr>
    <a:lvl4pPr marL="1371600" algn="ctr" rtl="0" eaLnBrk="0" fontAlgn="base" hangingPunct="0">
      <a:spcBef>
        <a:spcPct val="0"/>
      </a:spcBef>
      <a:spcAft>
        <a:spcPct val="0"/>
      </a:spcAft>
      <a:defRPr sz="2400" kern="1200">
        <a:solidFill>
          <a:schemeClr val="tx1"/>
        </a:solidFill>
        <a:latin typeface="Times" charset="0"/>
        <a:ea typeface="ＭＳ Ｐゴシック" pitchFamily="1" charset="-128"/>
        <a:cs typeface="ＭＳ Ｐゴシック" pitchFamily="1" charset="-128"/>
      </a:defRPr>
    </a:lvl4pPr>
    <a:lvl5pPr marL="1828800" algn="ctr" rtl="0" eaLnBrk="0" fontAlgn="base" hangingPunct="0">
      <a:spcBef>
        <a:spcPct val="0"/>
      </a:spcBef>
      <a:spcAft>
        <a:spcPct val="0"/>
      </a:spcAft>
      <a:defRPr sz="2400" kern="1200">
        <a:solidFill>
          <a:schemeClr val="tx1"/>
        </a:solidFill>
        <a:latin typeface="Times" charset="0"/>
        <a:ea typeface="ＭＳ Ｐゴシック" pitchFamily="1" charset="-128"/>
        <a:cs typeface="ＭＳ Ｐゴシック" pitchFamily="1" charset="-128"/>
      </a:defRPr>
    </a:lvl5pPr>
    <a:lvl6pPr marL="2286000" algn="l" defTabSz="457200" rtl="0" eaLnBrk="1" latinLnBrk="0" hangingPunct="1">
      <a:defRPr sz="2400" kern="1200">
        <a:solidFill>
          <a:schemeClr val="tx1"/>
        </a:solidFill>
        <a:latin typeface="Times" charset="0"/>
        <a:ea typeface="ＭＳ Ｐゴシック" pitchFamily="1" charset="-128"/>
        <a:cs typeface="ＭＳ Ｐゴシック" pitchFamily="1" charset="-128"/>
      </a:defRPr>
    </a:lvl6pPr>
    <a:lvl7pPr marL="2743200" algn="l" defTabSz="457200" rtl="0" eaLnBrk="1" latinLnBrk="0" hangingPunct="1">
      <a:defRPr sz="2400" kern="1200">
        <a:solidFill>
          <a:schemeClr val="tx1"/>
        </a:solidFill>
        <a:latin typeface="Times" charset="0"/>
        <a:ea typeface="ＭＳ Ｐゴシック" pitchFamily="1" charset="-128"/>
        <a:cs typeface="ＭＳ Ｐゴシック" pitchFamily="1" charset="-128"/>
      </a:defRPr>
    </a:lvl7pPr>
    <a:lvl8pPr marL="3200400" algn="l" defTabSz="457200" rtl="0" eaLnBrk="1" latinLnBrk="0" hangingPunct="1">
      <a:defRPr sz="2400" kern="1200">
        <a:solidFill>
          <a:schemeClr val="tx1"/>
        </a:solidFill>
        <a:latin typeface="Times" charset="0"/>
        <a:ea typeface="ＭＳ Ｐゴシック" pitchFamily="1" charset="-128"/>
        <a:cs typeface="ＭＳ Ｐゴシック" pitchFamily="1" charset="-128"/>
      </a:defRPr>
    </a:lvl8pPr>
    <a:lvl9pPr marL="3657600" algn="l" defTabSz="457200" rtl="0" eaLnBrk="1" latinLnBrk="0" hangingPunct="1">
      <a:defRPr sz="2400" kern="1200">
        <a:solidFill>
          <a:schemeClr val="tx1"/>
        </a:solidFill>
        <a:latin typeface="Times" charset="0"/>
        <a:ea typeface="ＭＳ Ｐゴシック" pitchFamily="1" charset="-128"/>
        <a:cs typeface="ＭＳ Ｐゴシック" pitchFamily="1"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p:scale>
          <a:sx n="100" d="100"/>
          <a:sy n="100" d="100"/>
        </p:scale>
        <p:origin x="-2616" y="-10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584"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ja-JP" altLang="en-US"/>
          </a:p>
        </p:txBody>
      </p:sp>
      <p:sp>
        <p:nvSpPr>
          <p:cNvPr id="5123"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ja-JP" altLang="en-US"/>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ja-JP" altLang="en-US"/>
          </a:p>
        </p:txBody>
      </p:sp>
      <p:sp>
        <p:nvSpPr>
          <p:cNvPr id="5127"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charset="-128"/>
                <a:cs typeface="ＭＳ Ｐゴシック" charset="-128"/>
              </a:defRPr>
            </a:lvl1pPr>
          </a:lstStyle>
          <a:p>
            <a:pPr>
              <a:defRPr/>
            </a:pPr>
            <a:fld id="{034B1E2F-60BC-9E4A-B5DA-BE7F12B472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1031"/>
          <p:cNvSpPr>
            <a:spLocks noGrp="1" noChangeArrowheads="1"/>
          </p:cNvSpPr>
          <p:nvPr>
            <p:ph type="sldNum" sz="quarter" idx="5"/>
          </p:nvPr>
        </p:nvSpPr>
        <p:spPr>
          <a:noFill/>
        </p:spPr>
        <p:txBody>
          <a:bodyPr/>
          <a:lstStyle/>
          <a:p>
            <a:fld id="{604D78B0-3940-9D4C-8F9F-F894BB1E4E55}" type="slidenum">
              <a:rPr lang="en-US" altLang="ja-JP">
                <a:ea typeface="ＭＳ Ｐゴシック" pitchFamily="1" charset="-128"/>
                <a:cs typeface="ＭＳ Ｐゴシック" pitchFamily="1" charset="-128"/>
              </a:rPr>
              <a:pPr/>
              <a:t>1</a:t>
            </a:fld>
            <a:endParaRPr lang="en-US" altLang="ja-JP">
              <a:ea typeface="ＭＳ Ｐゴシック" pitchFamily="1" charset="-128"/>
              <a:cs typeface="ＭＳ Ｐゴシック" pitchFamily="1" charset="-128"/>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ja-JP" altLang="en-US">
              <a:latin typeface="Times" charset="0"/>
              <a:ea typeface="ＭＳ Ｐゴシック" pitchFamily="1" charset="-128"/>
              <a:cs typeface="ＭＳ Ｐゴシック" pitchFamily="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8D210C46-0062-5949-BEE8-0CC7062F39B9}" type="slidenum">
              <a:rPr lang="en-US" altLang="ja-JP">
                <a:ea typeface="ＭＳ Ｐゴシック" pitchFamily="1" charset="-128"/>
                <a:cs typeface="ＭＳ Ｐゴシック" pitchFamily="1" charset="-128"/>
              </a:rPr>
              <a:pPr/>
              <a:t>3</a:t>
            </a:fld>
            <a:endParaRPr lang="en-US" altLang="ja-JP">
              <a:ea typeface="ＭＳ Ｐゴシック" pitchFamily="1" charset="-128"/>
              <a:cs typeface="ＭＳ Ｐゴシック" pitchFamily="1" charset="-128"/>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ja-JP" altLang="en-US">
              <a:latin typeface="Times" charset="0"/>
              <a:ea typeface="ＭＳ Ｐゴシック" pitchFamily="1" charset="-128"/>
              <a:cs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pPr>
              <a:defRPr/>
            </a:pPr>
            <a:fld id="{32B4190A-7338-4A4A-BB4D-E0BECED9E6C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pPr>
              <a:defRPr/>
            </a:pPr>
            <a:fld id="{6041051D-F31C-0841-BF9D-D919E70403A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pPr>
              <a:defRPr/>
            </a:pPr>
            <a:fld id="{0EB0C6FB-5779-EC4C-B9C2-46150B646FD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pPr>
              <a:defRPr/>
            </a:pPr>
            <a:fld id="{40A9CD82-0814-9843-BED4-C5A7C6102A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ja-JP" altLang="en-US"/>
          </a:p>
        </p:txBody>
      </p:sp>
      <p:sp>
        <p:nvSpPr>
          <p:cNvPr id="6" name="Rectangle 5"/>
          <p:cNvSpPr>
            <a:spLocks noGrp="1" noChangeArrowheads="1"/>
          </p:cNvSpPr>
          <p:nvPr>
            <p:ph type="ftr" sz="quarter" idx="11"/>
          </p:nvPr>
        </p:nvSpPr>
        <p:spPr>
          <a:ln/>
        </p:spPr>
        <p:txBody>
          <a:bodyPr/>
          <a:lstStyle>
            <a:lvl1pPr>
              <a:defRPr/>
            </a:lvl1pPr>
          </a:lstStyle>
          <a:p>
            <a:endParaRPr lang="ja-JP" altLang="en-US"/>
          </a:p>
        </p:txBody>
      </p:sp>
      <p:sp>
        <p:nvSpPr>
          <p:cNvPr id="7" name="Rectangle 6"/>
          <p:cNvSpPr>
            <a:spLocks noGrp="1" noChangeArrowheads="1"/>
          </p:cNvSpPr>
          <p:nvPr>
            <p:ph type="sldNum" sz="quarter" idx="12"/>
          </p:nvPr>
        </p:nvSpPr>
        <p:spPr>
          <a:ln/>
        </p:spPr>
        <p:txBody>
          <a:bodyPr/>
          <a:lstStyle>
            <a:lvl1pPr>
              <a:defRPr/>
            </a:lvl1pPr>
          </a:lstStyle>
          <a:p>
            <a:pPr>
              <a:defRPr/>
            </a:pPr>
            <a:fld id="{5BA73563-8155-F04D-AAB4-053466BEF6E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ja-JP" altLang="en-US"/>
          </a:p>
        </p:txBody>
      </p:sp>
      <p:sp>
        <p:nvSpPr>
          <p:cNvPr id="8" name="Rectangle 5"/>
          <p:cNvSpPr>
            <a:spLocks noGrp="1" noChangeArrowheads="1"/>
          </p:cNvSpPr>
          <p:nvPr>
            <p:ph type="ftr" sz="quarter" idx="11"/>
          </p:nvPr>
        </p:nvSpPr>
        <p:spPr>
          <a:ln/>
        </p:spPr>
        <p:txBody>
          <a:bodyPr/>
          <a:lstStyle>
            <a:lvl1pPr>
              <a:defRPr/>
            </a:lvl1pPr>
          </a:lstStyle>
          <a:p>
            <a:endParaRPr lang="ja-JP" altLang="en-US"/>
          </a:p>
        </p:txBody>
      </p:sp>
      <p:sp>
        <p:nvSpPr>
          <p:cNvPr id="9" name="Rectangle 6"/>
          <p:cNvSpPr>
            <a:spLocks noGrp="1" noChangeArrowheads="1"/>
          </p:cNvSpPr>
          <p:nvPr>
            <p:ph type="sldNum" sz="quarter" idx="12"/>
          </p:nvPr>
        </p:nvSpPr>
        <p:spPr>
          <a:ln/>
        </p:spPr>
        <p:txBody>
          <a:bodyPr/>
          <a:lstStyle>
            <a:lvl1pPr>
              <a:defRPr/>
            </a:lvl1pPr>
          </a:lstStyle>
          <a:p>
            <a:pPr>
              <a:defRPr/>
            </a:pPr>
            <a:fld id="{42AB2EC9-34A8-EA4B-BD92-9C27DA33F80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ja-JP" altLang="en-US"/>
          </a:p>
        </p:txBody>
      </p:sp>
      <p:sp>
        <p:nvSpPr>
          <p:cNvPr id="4" name="Rectangle 5"/>
          <p:cNvSpPr>
            <a:spLocks noGrp="1" noChangeArrowheads="1"/>
          </p:cNvSpPr>
          <p:nvPr>
            <p:ph type="ftr" sz="quarter" idx="11"/>
          </p:nvPr>
        </p:nvSpPr>
        <p:spPr>
          <a:ln/>
        </p:spPr>
        <p:txBody>
          <a:bodyPr/>
          <a:lstStyle>
            <a:lvl1pPr>
              <a:defRPr/>
            </a:lvl1pPr>
          </a:lstStyle>
          <a:p>
            <a:endParaRPr lang="ja-JP" altLang="en-US"/>
          </a:p>
        </p:txBody>
      </p:sp>
      <p:sp>
        <p:nvSpPr>
          <p:cNvPr id="5" name="Rectangle 6"/>
          <p:cNvSpPr>
            <a:spLocks noGrp="1" noChangeArrowheads="1"/>
          </p:cNvSpPr>
          <p:nvPr>
            <p:ph type="sldNum" sz="quarter" idx="12"/>
          </p:nvPr>
        </p:nvSpPr>
        <p:spPr>
          <a:ln/>
        </p:spPr>
        <p:txBody>
          <a:bodyPr/>
          <a:lstStyle>
            <a:lvl1pPr>
              <a:defRPr/>
            </a:lvl1pPr>
          </a:lstStyle>
          <a:p>
            <a:pPr>
              <a:defRPr/>
            </a:pPr>
            <a:fld id="{0451F24F-D81E-0045-868F-CA04FC11528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ja-JP" altLang="en-US"/>
          </a:p>
        </p:txBody>
      </p:sp>
      <p:sp>
        <p:nvSpPr>
          <p:cNvPr id="3" name="Rectangle 5"/>
          <p:cNvSpPr>
            <a:spLocks noGrp="1" noChangeArrowheads="1"/>
          </p:cNvSpPr>
          <p:nvPr>
            <p:ph type="ftr" sz="quarter" idx="11"/>
          </p:nvPr>
        </p:nvSpPr>
        <p:spPr>
          <a:ln/>
        </p:spPr>
        <p:txBody>
          <a:bodyPr/>
          <a:lstStyle>
            <a:lvl1pPr>
              <a:defRPr/>
            </a:lvl1pPr>
          </a:lstStyle>
          <a:p>
            <a:endParaRPr lang="ja-JP" altLang="en-US"/>
          </a:p>
        </p:txBody>
      </p:sp>
      <p:sp>
        <p:nvSpPr>
          <p:cNvPr id="4" name="Rectangle 6"/>
          <p:cNvSpPr>
            <a:spLocks noGrp="1" noChangeArrowheads="1"/>
          </p:cNvSpPr>
          <p:nvPr>
            <p:ph type="sldNum" sz="quarter" idx="12"/>
          </p:nvPr>
        </p:nvSpPr>
        <p:spPr>
          <a:ln/>
        </p:spPr>
        <p:txBody>
          <a:bodyPr/>
          <a:lstStyle>
            <a:lvl1pPr>
              <a:defRPr/>
            </a:lvl1pPr>
          </a:lstStyle>
          <a:p>
            <a:pPr>
              <a:defRPr/>
            </a:pPr>
            <a:fld id="{2FC79D3A-A29A-F945-933F-5E131C6A623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ja-JP" altLang="en-US"/>
          </a:p>
        </p:txBody>
      </p:sp>
      <p:sp>
        <p:nvSpPr>
          <p:cNvPr id="6" name="Rectangle 5"/>
          <p:cNvSpPr>
            <a:spLocks noGrp="1" noChangeArrowheads="1"/>
          </p:cNvSpPr>
          <p:nvPr>
            <p:ph type="ftr" sz="quarter" idx="11"/>
          </p:nvPr>
        </p:nvSpPr>
        <p:spPr>
          <a:ln/>
        </p:spPr>
        <p:txBody>
          <a:bodyPr/>
          <a:lstStyle>
            <a:lvl1pPr>
              <a:defRPr/>
            </a:lvl1pPr>
          </a:lstStyle>
          <a:p>
            <a:endParaRPr lang="ja-JP" altLang="en-US"/>
          </a:p>
        </p:txBody>
      </p:sp>
      <p:sp>
        <p:nvSpPr>
          <p:cNvPr id="7" name="Rectangle 6"/>
          <p:cNvSpPr>
            <a:spLocks noGrp="1" noChangeArrowheads="1"/>
          </p:cNvSpPr>
          <p:nvPr>
            <p:ph type="sldNum" sz="quarter" idx="12"/>
          </p:nvPr>
        </p:nvSpPr>
        <p:spPr>
          <a:ln/>
        </p:spPr>
        <p:txBody>
          <a:bodyPr/>
          <a:lstStyle>
            <a:lvl1pPr>
              <a:defRPr/>
            </a:lvl1pPr>
          </a:lstStyle>
          <a:p>
            <a:pPr>
              <a:defRPr/>
            </a:pPr>
            <a:fld id="{E0ECE7D0-AE1E-CD48-93A6-857D5EF5395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ja-JP" altLang="en-US"/>
          </a:p>
        </p:txBody>
      </p:sp>
      <p:sp>
        <p:nvSpPr>
          <p:cNvPr id="6" name="Rectangle 5"/>
          <p:cNvSpPr>
            <a:spLocks noGrp="1" noChangeArrowheads="1"/>
          </p:cNvSpPr>
          <p:nvPr>
            <p:ph type="ftr" sz="quarter" idx="11"/>
          </p:nvPr>
        </p:nvSpPr>
        <p:spPr>
          <a:ln/>
        </p:spPr>
        <p:txBody>
          <a:bodyPr/>
          <a:lstStyle>
            <a:lvl1pPr>
              <a:defRPr/>
            </a:lvl1pPr>
          </a:lstStyle>
          <a:p>
            <a:endParaRPr lang="ja-JP" altLang="en-US"/>
          </a:p>
        </p:txBody>
      </p:sp>
      <p:sp>
        <p:nvSpPr>
          <p:cNvPr id="7" name="Rectangle 6"/>
          <p:cNvSpPr>
            <a:spLocks noGrp="1" noChangeArrowheads="1"/>
          </p:cNvSpPr>
          <p:nvPr>
            <p:ph type="sldNum" sz="quarter" idx="12"/>
          </p:nvPr>
        </p:nvSpPr>
        <p:spPr>
          <a:ln/>
        </p:spPr>
        <p:txBody>
          <a:bodyPr/>
          <a:lstStyle>
            <a:lvl1pPr>
              <a:defRPr/>
            </a:lvl1pPr>
          </a:lstStyle>
          <a:p>
            <a:pPr>
              <a:defRPr/>
            </a:pPr>
            <a:fld id="{B684360E-F860-9F4D-886D-2BAE244A560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flipV="1">
            <a:off x="0" y="6781800"/>
            <a:ext cx="228600" cy="7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ja-JP" altLang="en-US"/>
          </a:p>
        </p:txBody>
      </p:sp>
      <p:sp>
        <p:nvSpPr>
          <p:cNvPr id="1029" name="Rectangle 5"/>
          <p:cNvSpPr>
            <a:spLocks noGrp="1" noChangeArrowheads="1"/>
          </p:cNvSpPr>
          <p:nvPr>
            <p:ph type="ftr" sz="quarter" idx="3"/>
          </p:nvPr>
        </p:nvSpPr>
        <p:spPr bwMode="auto">
          <a:xfrm>
            <a:off x="0" y="6781800"/>
            <a:ext cx="838200" cy="7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ja-JP" altLang="en-US"/>
          </a:p>
        </p:txBody>
      </p:sp>
      <p:sp>
        <p:nvSpPr>
          <p:cNvPr id="1030" name="Rectangle 6"/>
          <p:cNvSpPr>
            <a:spLocks noGrp="1" noChangeArrowheads="1"/>
          </p:cNvSpPr>
          <p:nvPr>
            <p:ph type="sldNum" sz="quarter" idx="4"/>
          </p:nvPr>
        </p:nvSpPr>
        <p:spPr bwMode="auto">
          <a:xfrm>
            <a:off x="228600" y="6781800"/>
            <a:ext cx="381000" cy="7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ＭＳ Ｐゴシック" charset="-128"/>
                <a:cs typeface="ＭＳ Ｐゴシック" charset="-128"/>
              </a:defRPr>
            </a:lvl1pPr>
          </a:lstStyle>
          <a:p>
            <a:pPr>
              <a:defRPr/>
            </a:pPr>
            <a:fld id="{278A5886-90D4-3447-885C-14123D603A8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0" fontAlgn="base" hangingPunct="0">
        <a:spcBef>
          <a:spcPct val="0"/>
        </a:spcBef>
        <a:spcAft>
          <a:spcPct val="0"/>
        </a:spcAft>
        <a:defRPr sz="36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tx2"/>
          </a:solidFill>
          <a:latin typeface="Times" pitchFamily="-84"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latin typeface="Times" pitchFamily="-84"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latin typeface="Times" pitchFamily="-84"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latin typeface="Times" pitchFamily="-84" charset="0"/>
          <a:ea typeface="ＭＳ Ｐゴシック" charset="0"/>
          <a:cs typeface="ＭＳ Ｐゴシック" charset="0"/>
        </a:defRPr>
      </a:lvl5pPr>
      <a:lvl6pPr marL="457200" algn="l" rtl="0" eaLnBrk="0" fontAlgn="base" hangingPunct="0">
        <a:spcBef>
          <a:spcPct val="0"/>
        </a:spcBef>
        <a:spcAft>
          <a:spcPct val="0"/>
        </a:spcAft>
        <a:defRPr sz="3600">
          <a:solidFill>
            <a:schemeClr val="tx2"/>
          </a:solidFill>
          <a:latin typeface="Times" pitchFamily="-84" charset="0"/>
        </a:defRPr>
      </a:lvl6pPr>
      <a:lvl7pPr marL="914400" algn="l" rtl="0" eaLnBrk="0" fontAlgn="base" hangingPunct="0">
        <a:spcBef>
          <a:spcPct val="0"/>
        </a:spcBef>
        <a:spcAft>
          <a:spcPct val="0"/>
        </a:spcAft>
        <a:defRPr sz="3600">
          <a:solidFill>
            <a:schemeClr val="tx2"/>
          </a:solidFill>
          <a:latin typeface="Times" pitchFamily="-84" charset="0"/>
        </a:defRPr>
      </a:lvl7pPr>
      <a:lvl8pPr marL="1371600" algn="l" rtl="0" eaLnBrk="0" fontAlgn="base" hangingPunct="0">
        <a:spcBef>
          <a:spcPct val="0"/>
        </a:spcBef>
        <a:spcAft>
          <a:spcPct val="0"/>
        </a:spcAft>
        <a:defRPr sz="3600">
          <a:solidFill>
            <a:schemeClr val="tx2"/>
          </a:solidFill>
          <a:latin typeface="Times" pitchFamily="-84" charset="0"/>
        </a:defRPr>
      </a:lvl8pPr>
      <a:lvl9pPr marL="1828800" algn="l" rtl="0" eaLnBrk="0" fontAlgn="base" hangingPunct="0">
        <a:spcBef>
          <a:spcPct val="0"/>
        </a:spcBef>
        <a:spcAft>
          <a:spcPct val="0"/>
        </a:spcAft>
        <a:defRPr sz="3600">
          <a:solidFill>
            <a:schemeClr val="tx2"/>
          </a:solidFill>
          <a:latin typeface="Times" pitchFamily="-8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8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8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8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84"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84"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84"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84"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8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0" y="0"/>
            <a:ext cx="9144000" cy="7971412"/>
          </a:xfrm>
          <a:prstGeom prst="rect">
            <a:avLst/>
          </a:prstGeom>
          <a:noFill/>
          <a:ln w="9525">
            <a:noFill/>
            <a:miter lim="800000"/>
            <a:headEnd/>
            <a:tailEnd/>
          </a:ln>
        </p:spPr>
        <p:txBody>
          <a:bodyPr wrap="square">
            <a:prstTxWarp prst="textNoShape">
              <a:avLst/>
            </a:prstTxWarp>
            <a:spAutoFit/>
          </a:bodyPr>
          <a:lstStyle/>
          <a:p>
            <a:pPr algn="l"/>
            <a:r>
              <a:rPr lang="en-US" altLang="ja-JP" sz="2800" dirty="0">
                <a:solidFill>
                  <a:srgbClr val="0000FF"/>
                </a:solidFill>
              </a:rPr>
              <a:t>First Digital Computer </a:t>
            </a:r>
            <a:r>
              <a:rPr lang="en-US" altLang="ja-JP" sz="2800" dirty="0"/>
              <a:t/>
            </a:r>
            <a:br>
              <a:rPr lang="en-US" altLang="ja-JP" sz="2800" dirty="0"/>
            </a:br>
            <a:r>
              <a:rPr lang="en-US" altLang="ja-JP" sz="2800" dirty="0">
                <a:latin typeface="Times New Roman" pitchFamily="1" charset="0"/>
                <a:ea typeface="Times" charset="0"/>
                <a:cs typeface="Times" charset="0"/>
              </a:rPr>
              <a:t>ENIAC (Electronic Numerical Integrator And Calculator)</a:t>
            </a:r>
          </a:p>
          <a:p>
            <a:pPr algn="l"/>
            <a:endParaRPr lang="en-US" altLang="ja-JP" dirty="0" smtClean="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1946 - University </a:t>
            </a:r>
            <a:r>
              <a:rPr lang="en-US" altLang="ja-JP" dirty="0">
                <a:latin typeface="Times New Roman" pitchFamily="1" charset="0"/>
                <a:ea typeface="Times" charset="0"/>
                <a:cs typeface="Times" charset="0"/>
              </a:rPr>
              <a:t>of Pennsylvania</a:t>
            </a:r>
            <a:endParaRPr lang="en-US" altLang="ja-JP" dirty="0" smtClean="0">
              <a:latin typeface="Times New Roman" pitchFamily="1" charset="0"/>
              <a:ea typeface="Times" charset="0"/>
              <a:cs typeface="Times" charset="0"/>
            </a:endParaRPr>
          </a:p>
          <a:p>
            <a:pPr algn="l"/>
            <a:endParaRPr lang="en-US" altLang="ja-JP" dirty="0" smtClean="0">
              <a:latin typeface="Times New Roman" pitchFamily="1" charset="0"/>
              <a:ea typeface="Times" charset="0"/>
              <a:cs typeface="Times" charset="0"/>
            </a:endParaRPr>
          </a:p>
          <a:p>
            <a:pPr algn="l">
              <a:buFontTx/>
              <a:buChar char="•"/>
            </a:pPr>
            <a:r>
              <a:rPr lang="en-US" altLang="ja-JP" dirty="0">
                <a:latin typeface="Times New Roman" pitchFamily="1" charset="0"/>
                <a:ea typeface="Times" charset="0"/>
                <a:cs typeface="Times" charset="0"/>
              </a:rPr>
              <a:t> Result of military research </a:t>
            </a:r>
            <a:r>
              <a:rPr lang="en-US" altLang="ja-JP" dirty="0" smtClean="0">
                <a:latin typeface="Times New Roman" pitchFamily="1" charset="0"/>
                <a:ea typeface="Times" charset="0"/>
                <a:cs typeface="Times" charset="0"/>
              </a:rPr>
              <a:t>funding – the need </a:t>
            </a:r>
            <a:r>
              <a:rPr lang="en-US" altLang="ja-JP" dirty="0">
                <a:latin typeface="Times New Roman" pitchFamily="1" charset="0"/>
                <a:ea typeface="Times" charset="0"/>
                <a:cs typeface="Times" charset="0"/>
              </a:rPr>
              <a:t>to more quickly calculate trajectories for artillery shells. </a:t>
            </a:r>
            <a:r>
              <a:rPr lang="en-US" altLang="ja-JP" dirty="0" smtClean="0">
                <a:latin typeface="Times New Roman" pitchFamily="1" charset="0"/>
                <a:ea typeface="Times" charset="0"/>
                <a:cs typeface="Times" charset="0"/>
              </a:rPr>
              <a:t> Not </a:t>
            </a:r>
            <a:r>
              <a:rPr lang="en-US" altLang="ja-JP" dirty="0">
                <a:latin typeface="Times New Roman" pitchFamily="1" charset="0"/>
                <a:ea typeface="Times" charset="0"/>
                <a:cs typeface="Times" charset="0"/>
              </a:rPr>
              <a:t>finished </a:t>
            </a:r>
            <a:r>
              <a:rPr lang="en-US" altLang="ja-JP" dirty="0" smtClean="0">
                <a:latin typeface="Times New Roman" pitchFamily="1" charset="0"/>
                <a:ea typeface="Times" charset="0"/>
                <a:cs typeface="Times" charset="0"/>
              </a:rPr>
              <a:t>until </a:t>
            </a:r>
            <a:r>
              <a:rPr lang="en-US" altLang="ja-JP" dirty="0">
                <a:latin typeface="Times New Roman" pitchFamily="1" charset="0"/>
                <a:ea typeface="Times" charset="0"/>
                <a:cs typeface="Times" charset="0"/>
              </a:rPr>
              <a:t>end of World War 2.</a:t>
            </a:r>
          </a:p>
          <a:p>
            <a:pPr algn="l">
              <a:buFontTx/>
              <a:buChar char="•"/>
            </a:pPr>
            <a:endParaRPr lang="en-US" altLang="ja-JP" dirty="0" smtClean="0">
              <a:latin typeface="Times New Roman" pitchFamily="1" charset="0"/>
              <a:ea typeface="Times" charset="0"/>
              <a:cs typeface="Times" charset="0"/>
            </a:endParaRPr>
          </a:p>
          <a:p>
            <a:pPr algn="l"/>
            <a:r>
              <a:rPr lang="en-US" altLang="ja-JP" dirty="0" smtClean="0">
                <a:latin typeface="Times New Roman" pitchFamily="1" charset="0"/>
                <a:ea typeface="Times" charset="0"/>
                <a:cs typeface="Times" charset="0"/>
              </a:rPr>
              <a:t>60,000 </a:t>
            </a:r>
            <a:r>
              <a:rPr lang="en-US" altLang="ja-JP" dirty="0">
                <a:latin typeface="Times New Roman" pitchFamily="1" charset="0"/>
                <a:ea typeface="Times" charset="0"/>
                <a:cs typeface="Times" charset="0"/>
              </a:rPr>
              <a:t>pounds</a:t>
            </a:r>
            <a:endParaRPr lang="en-US" altLang="ja-JP" dirty="0" smtClean="0">
              <a:latin typeface="Times New Roman" pitchFamily="1" charset="0"/>
              <a:ea typeface="Times" charset="0"/>
              <a:cs typeface="Times" charset="0"/>
            </a:endParaRPr>
          </a:p>
          <a:p>
            <a:pPr algn="l"/>
            <a:r>
              <a:rPr lang="en-US" altLang="ja-JP" dirty="0" smtClean="0">
                <a:latin typeface="Times New Roman" pitchFamily="1" charset="0"/>
                <a:ea typeface="Times" charset="0"/>
                <a:cs typeface="Times" charset="0"/>
              </a:rPr>
              <a:t>18,000 </a:t>
            </a:r>
            <a:r>
              <a:rPr lang="en-US" altLang="ja-JP" dirty="0">
                <a:latin typeface="Times New Roman" pitchFamily="1" charset="0"/>
                <a:ea typeface="Times" charset="0"/>
                <a:cs typeface="Times" charset="0"/>
              </a:rPr>
              <a:t>vacuum tubes</a:t>
            </a:r>
            <a:endParaRPr lang="en-US" altLang="ja-JP" dirty="0" smtClean="0">
              <a:latin typeface="Times New Roman" pitchFamily="1" charset="0"/>
              <a:ea typeface="Times" charset="0"/>
              <a:cs typeface="Times" charset="0"/>
            </a:endParaRPr>
          </a:p>
          <a:p>
            <a:pPr algn="l"/>
            <a:r>
              <a:rPr lang="en-US" altLang="ja-JP" dirty="0" smtClean="0">
                <a:latin typeface="Times New Roman" pitchFamily="1" charset="0"/>
                <a:ea typeface="Times" charset="0"/>
                <a:cs typeface="Times" charset="0"/>
              </a:rPr>
              <a:t>Size </a:t>
            </a:r>
            <a:r>
              <a:rPr lang="en-US" altLang="ja-JP" dirty="0">
                <a:latin typeface="Times New Roman" pitchFamily="1" charset="0"/>
                <a:ea typeface="Times" charset="0"/>
                <a:cs typeface="Times" charset="0"/>
              </a:rPr>
              <a:t>of medium-sized house (1,600 square feet)</a:t>
            </a:r>
          </a:p>
          <a:p>
            <a:pPr algn="l">
              <a:buFontTx/>
              <a:buChar char="•"/>
            </a:pPr>
            <a:endParaRPr lang="en-US" altLang="ja-JP" dirty="0">
              <a:latin typeface="Times New Roman" pitchFamily="1" charset="0"/>
              <a:ea typeface="Times" charset="0"/>
              <a:cs typeface="Times" charset="0"/>
            </a:endParaRPr>
          </a:p>
          <a:p>
            <a:pPr algn="l">
              <a:buFontTx/>
              <a:buChar char="•"/>
            </a:pPr>
            <a:r>
              <a:rPr lang="en-US" altLang="ja-JP" dirty="0">
                <a:latin typeface="Times New Roman" pitchFamily="1" charset="0"/>
                <a:ea typeface="Times" charset="0"/>
                <a:cs typeface="Times" charset="0"/>
              </a:rPr>
              <a:t> Could only run one program at a time, which had to be fed into the computer as a sequence punch cards -- cards with holes punched into them to represent programming instructions</a:t>
            </a:r>
            <a:r>
              <a:rPr lang="en-US" altLang="ja-JP" dirty="0" smtClean="0">
                <a:latin typeface="Times New Roman" pitchFamily="1" charset="0"/>
                <a:ea typeface="Times" charset="0"/>
                <a:cs typeface="Times" charset="0"/>
              </a:rPr>
              <a:t>.</a:t>
            </a:r>
          </a:p>
          <a:p>
            <a:pPr algn="l">
              <a:buFontTx/>
              <a:buChar char="•"/>
            </a:pPr>
            <a:endParaRPr lang="en-US" altLang="ja-JP" dirty="0" smtClean="0">
              <a:latin typeface="Times New Roman" pitchFamily="1" charset="0"/>
              <a:ea typeface="Times" charset="0"/>
              <a:cs typeface="Times" charset="0"/>
            </a:endParaRPr>
          </a:p>
          <a:p>
            <a:pPr algn="l">
              <a:buFontTx/>
              <a:buChar char="•"/>
            </a:pPr>
            <a:endParaRPr lang="en-US" altLang="ja-JP" dirty="0" smtClean="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Some pictures are provided on the Web Site.</a:t>
            </a:r>
          </a:p>
          <a:p>
            <a:pPr algn="l">
              <a:buFontTx/>
              <a:buChar char="•"/>
            </a:pPr>
            <a:endParaRPr lang="en-US" altLang="ja-JP" dirty="0" smtClean="0">
              <a:latin typeface="Times New Roman" pitchFamily="1" charset="0"/>
              <a:ea typeface="Times" charset="0"/>
              <a:cs typeface="Times" charset="0"/>
            </a:endParaRPr>
          </a:p>
          <a:p>
            <a:pPr algn="l">
              <a:buFontTx/>
              <a:buChar char="•"/>
            </a:pPr>
            <a:endParaRPr lang="en-US" altLang="ja-JP" dirty="0" smtClean="0">
              <a:latin typeface="Times New Roman" pitchFamily="1" charset="0"/>
              <a:ea typeface="Times" charset="0"/>
              <a:cs typeface="Times" charset="0"/>
            </a:endParaRPr>
          </a:p>
          <a:p>
            <a:pPr algn="l">
              <a:buFontTx/>
              <a:buChar char="•"/>
            </a:pPr>
            <a:endParaRPr lang="ja-JP" altLang="en-US" dirty="0">
              <a:latin typeface="Times New Roman" pitchFamily="1" charset="0"/>
              <a:ea typeface="Times" charset="0"/>
              <a:cs typeface="Time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ext Box 1026"/>
          <p:cNvSpPr txBox="1">
            <a:spLocks noChangeArrowheads="1"/>
          </p:cNvSpPr>
          <p:nvPr/>
        </p:nvSpPr>
        <p:spPr bwMode="auto">
          <a:xfrm>
            <a:off x="0" y="0"/>
            <a:ext cx="9144000" cy="7232750"/>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Physical Layer</a:t>
            </a:r>
            <a:endParaRPr lang="en-US" altLang="ja-JP" sz="3200" dirty="0">
              <a:solidFill>
                <a:srgbClr val="0000FF"/>
              </a:solidFill>
            </a:endParaRPr>
          </a:p>
          <a:p>
            <a:pPr algn="l"/>
            <a:endParaRPr lang="en-US" altLang="ja-JP" sz="2800" dirty="0"/>
          </a:p>
          <a:p>
            <a:pPr algn="l">
              <a:buFontTx/>
              <a:buChar char="•"/>
            </a:pPr>
            <a:r>
              <a:rPr lang="en-US" altLang="ja-JP" sz="3200" dirty="0"/>
              <a:t> </a:t>
            </a:r>
            <a:r>
              <a:rPr lang="en-US" altLang="ja-JP" sz="2800" dirty="0"/>
              <a:t>Electrons</a:t>
            </a:r>
            <a:r>
              <a:rPr lang="en-US" altLang="ja-JP" sz="2800" dirty="0" smtClean="0"/>
              <a:t> through </a:t>
            </a:r>
            <a:r>
              <a:rPr lang="en-US" altLang="ja-JP" sz="2800" dirty="0"/>
              <a:t>copper cables.</a:t>
            </a:r>
          </a:p>
          <a:p>
            <a:pPr algn="l">
              <a:buFontTx/>
              <a:buChar char="•"/>
            </a:pPr>
            <a:r>
              <a:rPr lang="en-US" altLang="ja-JP" sz="2800" dirty="0"/>
              <a:t> Visible </a:t>
            </a:r>
            <a:r>
              <a:rPr lang="en-US" altLang="ja-JP" sz="2800" dirty="0" smtClean="0"/>
              <a:t>light (or infrared) through </a:t>
            </a:r>
            <a:r>
              <a:rPr lang="en-US" altLang="ja-JP" sz="2800" dirty="0"/>
              <a:t>fiber optic cables.</a:t>
            </a:r>
          </a:p>
          <a:p>
            <a:pPr algn="l">
              <a:buFontTx/>
              <a:buChar char="•"/>
            </a:pPr>
            <a:r>
              <a:rPr lang="en-US" altLang="ja-JP" sz="2800" dirty="0"/>
              <a:t> Radio waves</a:t>
            </a:r>
            <a:r>
              <a:rPr lang="en-US" altLang="ja-JP" sz="2800" dirty="0" smtClean="0"/>
              <a:t> through </a:t>
            </a:r>
            <a:r>
              <a:rPr lang="en-US" altLang="ja-JP" sz="2800" dirty="0"/>
              <a:t>the air.</a:t>
            </a:r>
          </a:p>
          <a:p>
            <a:pPr algn="l"/>
            <a:r>
              <a:rPr lang="en-US" altLang="ja-JP" sz="2800" dirty="0" smtClean="0"/>
              <a:t> </a:t>
            </a:r>
          </a:p>
          <a:p>
            <a:pPr algn="l"/>
            <a:r>
              <a:rPr lang="en-US" altLang="ja-JP" sz="2800" dirty="0" smtClean="0"/>
              <a:t>This </a:t>
            </a:r>
            <a:r>
              <a:rPr lang="en-US" altLang="ja-JP" sz="2800" dirty="0"/>
              <a:t>is the domain of electrical Engineers -- voltage, amperage, wavelength, etc.</a:t>
            </a:r>
          </a:p>
          <a:p>
            <a:pPr algn="l">
              <a:buFontTx/>
              <a:buChar char="•"/>
            </a:pPr>
            <a:endParaRPr lang="en-US" altLang="ja-JP" sz="2800" dirty="0" smtClean="0"/>
          </a:p>
          <a:p>
            <a:pPr algn="l"/>
            <a:endParaRPr lang="en-US" altLang="ja-JP" sz="2800" dirty="0" smtClean="0"/>
          </a:p>
          <a:p>
            <a:pPr algn="l"/>
            <a:r>
              <a:rPr lang="en-US" altLang="ja-JP" sz="2800" dirty="0"/>
              <a:t>Data can be lost in this layer.  Electrons slam into the nuclei of copper atoms, magnetic disturbances block radio waves, etc.</a:t>
            </a:r>
          </a:p>
          <a:p>
            <a:pPr algn="l"/>
            <a:endParaRPr lang="en-US" altLang="ja-JP" sz="2800" dirty="0"/>
          </a:p>
          <a:p>
            <a:pPr algn="l"/>
            <a:r>
              <a:rPr lang="en-US" altLang="ja-JP" sz="2800" dirty="0"/>
              <a:t>The networking protocols in the next layer up ensure </a:t>
            </a:r>
            <a:r>
              <a:rPr lang="en-US" altLang="ja-JP" sz="2800" dirty="0" smtClean="0"/>
              <a:t>reliable data transfer between two or more computers.   </a:t>
            </a:r>
            <a:endParaRPr lang="en-US" altLang="ja-JP" sz="2800" dirty="0"/>
          </a:p>
          <a:p>
            <a:pPr algn="l">
              <a:buFontTx/>
              <a:buChar char="•"/>
            </a:pPr>
            <a:endParaRPr lang="en-US" altLang="ja-JP" sz="3200" dirty="0"/>
          </a:p>
          <a:p>
            <a:pPr algn="l"/>
            <a:endParaRPr lang="en-US" altLang="ja-JP" sz="3200"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0" y="0"/>
            <a:ext cx="9144000" cy="6740307"/>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Network Interface Layer</a:t>
            </a:r>
          </a:p>
          <a:p>
            <a:pPr algn="l"/>
            <a:endParaRPr lang="en-US" altLang="ja-JP" sz="3200" dirty="0"/>
          </a:p>
          <a:p>
            <a:pPr algn="l"/>
            <a:r>
              <a:rPr lang="en-US" altLang="ja-JP" sz="2800" dirty="0"/>
              <a:t>Ethernet –</a:t>
            </a:r>
            <a:r>
              <a:rPr lang="en-US" altLang="ja-JP" sz="2800" dirty="0" smtClean="0"/>
              <a:t> networks </a:t>
            </a:r>
            <a:r>
              <a:rPr lang="en-US" altLang="ja-JP" sz="2800" dirty="0"/>
              <a:t>the size of rooms or small buildings.  Computers are linked with copper </a:t>
            </a:r>
            <a:r>
              <a:rPr lang="en-US" altLang="ja-JP" sz="2800" dirty="0" err="1"/>
              <a:t>ethernet</a:t>
            </a:r>
            <a:r>
              <a:rPr lang="en-US" altLang="ja-JP" sz="2800" dirty="0"/>
              <a:t> cables, similar to traditional telephone cables but more thick.  </a:t>
            </a:r>
          </a:p>
          <a:p>
            <a:pPr algn="l"/>
            <a:endParaRPr lang="en-US" altLang="ja-JP" sz="2800" dirty="0"/>
          </a:p>
          <a:p>
            <a:pPr algn="l"/>
            <a:r>
              <a:rPr lang="en-US" altLang="ja-JP" sz="2800" dirty="0" err="1" smtClean="0"/>
              <a:t>Wi-Fi</a:t>
            </a:r>
            <a:r>
              <a:rPr lang="en-US" altLang="ja-JP" sz="2800" dirty="0" smtClean="0"/>
              <a:t> </a:t>
            </a:r>
            <a:r>
              <a:rPr lang="en-US" altLang="ja-JP" sz="2800" dirty="0"/>
              <a:t>–</a:t>
            </a:r>
            <a:r>
              <a:rPr lang="en-US" altLang="ja-JP" sz="2800" dirty="0" smtClean="0"/>
              <a:t> wireless (though the air) networking.  </a:t>
            </a:r>
            <a:r>
              <a:rPr lang="en-US" altLang="ja-JP" sz="2800" dirty="0"/>
              <a:t>Most modern desktops/laptops can switch between Ethernet and </a:t>
            </a:r>
            <a:r>
              <a:rPr lang="en-US" altLang="ja-JP" sz="2800" dirty="0" err="1"/>
              <a:t>Wi-Fi</a:t>
            </a:r>
            <a:r>
              <a:rPr lang="en-US" altLang="ja-JP" sz="2800" dirty="0"/>
              <a:t>.</a:t>
            </a:r>
          </a:p>
          <a:p>
            <a:pPr algn="l">
              <a:buFontTx/>
              <a:buChar char="•"/>
            </a:pPr>
            <a:endParaRPr lang="en-US" altLang="ja-JP" sz="2800" dirty="0"/>
          </a:p>
          <a:p>
            <a:pPr algn="l"/>
            <a:r>
              <a:rPr lang="en-US" altLang="ja-JP" sz="2800" dirty="0"/>
              <a:t>Cellular Networks </a:t>
            </a:r>
            <a:r>
              <a:rPr lang="en-US" altLang="ja-JP" sz="2800" dirty="0" smtClean="0"/>
              <a:t>(3G/4G</a:t>
            </a:r>
            <a:r>
              <a:rPr lang="en-US" altLang="ja-JP" sz="2800" dirty="0"/>
              <a:t>) – Through air, but over much larger distances than </a:t>
            </a:r>
            <a:r>
              <a:rPr lang="en-US" altLang="ja-JP" sz="2800" dirty="0" err="1"/>
              <a:t>Wi-Fi</a:t>
            </a:r>
            <a:r>
              <a:rPr lang="en-US" altLang="ja-JP" sz="2800" dirty="0"/>
              <a:t>.  Modern smart phones can switch between </a:t>
            </a:r>
            <a:r>
              <a:rPr lang="en-US" altLang="ja-JP" sz="2800" dirty="0" err="1" smtClean="0"/>
              <a:t>Wi-Fi</a:t>
            </a:r>
            <a:r>
              <a:rPr lang="en-US" altLang="ja-JP" sz="2800" dirty="0" smtClean="0"/>
              <a:t> </a:t>
            </a:r>
            <a:r>
              <a:rPr lang="en-US" altLang="ja-JP" sz="2800" dirty="0"/>
              <a:t>and</a:t>
            </a:r>
            <a:r>
              <a:rPr lang="en-US" altLang="ja-JP" sz="2800" dirty="0" smtClean="0"/>
              <a:t> cellular </a:t>
            </a:r>
            <a:r>
              <a:rPr lang="en-US" altLang="ja-JP" sz="2800" dirty="0"/>
              <a:t>network connections.    </a:t>
            </a:r>
          </a:p>
          <a:p>
            <a:pPr algn="l"/>
            <a:endParaRPr lang="en-US" altLang="ja-JP" sz="2800" u="sng" dirty="0" smtClean="0"/>
          </a:p>
          <a:p>
            <a:pPr algn="l"/>
            <a:r>
              <a:rPr lang="en-US" altLang="ja-JP" sz="2800" dirty="0" smtClean="0"/>
              <a:t>Internet Service Providers (ISPs) – variety of network types including cable TV modems and satellite dish connections.</a:t>
            </a:r>
            <a:endParaRPr lang="en-US" altLang="ja-JP" sz="2800" dirty="0"/>
          </a:p>
          <a:p>
            <a:pPr algn="l"/>
            <a:endParaRPr lang="ja-JP" alt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ext Box 1028"/>
          <p:cNvSpPr txBox="1">
            <a:spLocks noChangeArrowheads="1"/>
          </p:cNvSpPr>
          <p:nvPr/>
        </p:nvSpPr>
        <p:spPr bwMode="auto">
          <a:xfrm>
            <a:off x="0" y="0"/>
            <a:ext cx="9144000" cy="641350"/>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Comparison of network-level data transfer rates.  </a:t>
            </a:r>
          </a:p>
        </p:txBody>
      </p:sp>
      <p:sp>
        <p:nvSpPr>
          <p:cNvPr id="28676" name="TextBox 3"/>
          <p:cNvSpPr txBox="1">
            <a:spLocks noChangeArrowheads="1"/>
          </p:cNvSpPr>
          <p:nvPr/>
        </p:nvSpPr>
        <p:spPr bwMode="auto">
          <a:xfrm>
            <a:off x="0" y="4191000"/>
            <a:ext cx="8915400" cy="1200328"/>
          </a:xfrm>
          <a:prstGeom prst="rect">
            <a:avLst/>
          </a:prstGeom>
          <a:noFill/>
          <a:ln w="9525">
            <a:noFill/>
            <a:miter lim="800000"/>
            <a:headEnd/>
            <a:tailEnd/>
          </a:ln>
        </p:spPr>
        <p:txBody>
          <a:bodyPr>
            <a:prstTxWarp prst="textNoShape">
              <a:avLst/>
            </a:prstTxWarp>
            <a:spAutoFit/>
          </a:bodyPr>
          <a:lstStyle/>
          <a:p>
            <a:pPr algn="l"/>
            <a:r>
              <a:rPr lang="en-US" altLang="ja-JP" dirty="0" smtClean="0"/>
              <a:t>These transfer times are very approximate.  In particular, several varieties of </a:t>
            </a:r>
            <a:r>
              <a:rPr lang="en-US" altLang="ja-JP" dirty="0" err="1" smtClean="0"/>
              <a:t>Wi-Fi</a:t>
            </a:r>
            <a:r>
              <a:rPr lang="en-US" altLang="ja-JP" dirty="0" smtClean="0"/>
              <a:t> have been sold widely, so when you walk into a </a:t>
            </a:r>
            <a:r>
              <a:rPr lang="en-US" altLang="ja-JP" dirty="0" err="1" smtClean="0"/>
              <a:t>Wi-Fi</a:t>
            </a:r>
            <a:r>
              <a:rPr lang="en-US" altLang="ja-JP" dirty="0" smtClean="0"/>
              <a:t> hotspot, you never know what network speed you might get. </a:t>
            </a:r>
            <a:endParaRPr lang="en-US" altLang="ja-JP" dirty="0"/>
          </a:p>
        </p:txBody>
      </p:sp>
      <p:sp>
        <p:nvSpPr>
          <p:cNvPr id="28677" name="TextBox 4"/>
          <p:cNvSpPr txBox="1">
            <a:spLocks noChangeArrowheads="1"/>
          </p:cNvSpPr>
          <p:nvPr/>
        </p:nvSpPr>
        <p:spPr bwMode="auto">
          <a:xfrm>
            <a:off x="0" y="3124200"/>
            <a:ext cx="9144000" cy="830997"/>
          </a:xfrm>
          <a:prstGeom prst="rect">
            <a:avLst/>
          </a:prstGeom>
          <a:noFill/>
          <a:ln w="9525">
            <a:noFill/>
            <a:miter lim="800000"/>
            <a:headEnd/>
            <a:tailEnd/>
          </a:ln>
        </p:spPr>
        <p:txBody>
          <a:bodyPr>
            <a:prstTxWarp prst="textNoShape">
              <a:avLst/>
            </a:prstTxWarp>
            <a:spAutoFit/>
          </a:bodyPr>
          <a:lstStyle/>
          <a:p>
            <a:pPr algn="l"/>
            <a:r>
              <a:rPr lang="en-US" altLang="ja-JP" dirty="0"/>
              <a:t>For perspective,</a:t>
            </a:r>
            <a:r>
              <a:rPr lang="en-US" altLang="ja-JP" dirty="0" smtClean="0"/>
              <a:t> a 5 Meg is above average for an MP3 music file.  (Let's say it's from Metallica or Mastodon as a matter of good taste.)</a:t>
            </a:r>
            <a:endParaRPr lang="en-US" altLang="ja-JP" dirty="0"/>
          </a:p>
        </p:txBody>
      </p:sp>
      <p:pic>
        <p:nvPicPr>
          <p:cNvPr id="6" name="Picture 5" descr="Screen Shot 2018-08-27 at 6.21.15 PM.gif"/>
          <p:cNvPicPr>
            <a:picLocks noChangeAspect="1"/>
          </p:cNvPicPr>
          <p:nvPr/>
        </p:nvPicPr>
        <p:blipFill>
          <a:blip r:embed="rId2"/>
          <a:stretch>
            <a:fillRect/>
          </a:stretch>
        </p:blipFill>
        <p:spPr>
          <a:xfrm>
            <a:off x="0" y="914400"/>
            <a:ext cx="9144000" cy="1855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ext Box 1026"/>
          <p:cNvSpPr txBox="1">
            <a:spLocks noChangeArrowheads="1"/>
          </p:cNvSpPr>
          <p:nvPr/>
        </p:nvSpPr>
        <p:spPr bwMode="auto">
          <a:xfrm>
            <a:off x="0" y="0"/>
            <a:ext cx="9144000" cy="1138238"/>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Inter-Net</a:t>
            </a:r>
            <a:r>
              <a:rPr lang="en-US" altLang="ja-JP" sz="3600" dirty="0">
                <a:solidFill>
                  <a:srgbClr val="000099"/>
                </a:solidFill>
              </a:rPr>
              <a:t>work Layer</a:t>
            </a:r>
            <a:r>
              <a:rPr lang="en-US" altLang="ja-JP" sz="3200" dirty="0">
                <a:solidFill>
                  <a:srgbClr val="000099"/>
                </a:solidFill>
              </a:rPr>
              <a:t> – </a:t>
            </a:r>
            <a:r>
              <a:rPr lang="en-US" altLang="ja-JP" sz="3200" i="1" dirty="0"/>
              <a:t> IP Protocol </a:t>
            </a:r>
            <a:r>
              <a:rPr lang="en-US" altLang="ja-JP" sz="3200" dirty="0"/>
              <a:t>facilitates packet routing between totally different networks.</a:t>
            </a:r>
          </a:p>
        </p:txBody>
      </p:sp>
      <p:pic>
        <p:nvPicPr>
          <p:cNvPr id="3" name="Picture 2" descr="NetworkOfNetworks.gif"/>
          <p:cNvPicPr>
            <a:picLocks noChangeAspect="1"/>
          </p:cNvPicPr>
          <p:nvPr/>
        </p:nvPicPr>
        <p:blipFill>
          <a:blip r:embed="rId2"/>
          <a:stretch>
            <a:fillRect/>
          </a:stretch>
        </p:blipFill>
        <p:spPr>
          <a:xfrm>
            <a:off x="2286000" y="1219200"/>
            <a:ext cx="6858000" cy="5345073"/>
          </a:xfrm>
          <a:prstGeom prst="rect">
            <a:avLst/>
          </a:prstGeom>
        </p:spPr>
      </p:pic>
      <p:sp>
        <p:nvSpPr>
          <p:cNvPr id="4" name="Rectangle 3"/>
          <p:cNvSpPr/>
          <p:nvPr/>
        </p:nvSpPr>
        <p:spPr>
          <a:xfrm>
            <a:off x="0" y="5903893"/>
            <a:ext cx="5334000" cy="954107"/>
          </a:xfrm>
          <a:prstGeom prst="rect">
            <a:avLst/>
          </a:prstGeom>
        </p:spPr>
        <p:txBody>
          <a:bodyPr wrap="square">
            <a:spAutoFit/>
          </a:bodyPr>
          <a:lstStyle/>
          <a:p>
            <a:pPr algn="l"/>
            <a:r>
              <a:rPr lang="en-US" altLang="ja-JP" sz="2800" dirty="0" smtClean="0"/>
              <a:t>A network of networks connected by Internet Backbones</a:t>
            </a:r>
            <a:endParaRPr lang="ja-JP"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0"/>
            <a:ext cx="9144000" cy="5878533"/>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IP addresses</a:t>
            </a:r>
            <a:endParaRPr lang="en-US" altLang="ja-JP" sz="3200" dirty="0">
              <a:solidFill>
                <a:srgbClr val="0000FF"/>
              </a:solidFill>
            </a:endParaRPr>
          </a:p>
          <a:p>
            <a:pPr algn="l"/>
            <a:endParaRPr lang="en-US" altLang="ja-JP" sz="3200" dirty="0"/>
          </a:p>
          <a:p>
            <a:pPr algn="l"/>
            <a:r>
              <a:rPr lang="en-US" altLang="ja-JP" sz="2800" dirty="0"/>
              <a:t>Example: 164.68.21.170</a:t>
            </a:r>
          </a:p>
          <a:p>
            <a:pPr algn="l"/>
            <a:endParaRPr lang="en-US" altLang="ja-JP" sz="2800" dirty="0"/>
          </a:p>
          <a:p>
            <a:pPr algn="l">
              <a:buFontTx/>
              <a:buChar char="•"/>
            </a:pPr>
            <a:r>
              <a:rPr lang="en-US" altLang="ja-JP" sz="2800" dirty="0"/>
              <a:t> Each number in the range 0-255</a:t>
            </a:r>
          </a:p>
          <a:p>
            <a:pPr algn="l">
              <a:buFontTx/>
              <a:buChar char="•"/>
            </a:pPr>
            <a:r>
              <a:rPr lang="en-US" altLang="ja-JP" sz="2800" dirty="0"/>
              <a:t> Around 4 billion different IP addresses</a:t>
            </a:r>
          </a:p>
          <a:p>
            <a:pPr algn="l"/>
            <a:endParaRPr lang="en-US" altLang="ja-JP" sz="2800" dirty="0"/>
          </a:p>
          <a:p>
            <a:pPr algn="l"/>
            <a:r>
              <a:rPr lang="en-US" altLang="ja-JP" sz="2800" dirty="0"/>
              <a:t>Internet Assigned Numbers Authority (IANA) grants them for free in large blocks to Internet Service Providers (ISPs).</a:t>
            </a:r>
          </a:p>
          <a:p>
            <a:pPr algn="l"/>
            <a:endParaRPr lang="en-US" altLang="ja-JP" sz="2800" dirty="0"/>
          </a:p>
          <a:p>
            <a:pPr algn="l"/>
            <a:r>
              <a:rPr lang="en-US" altLang="ja-JP" sz="2800" dirty="0"/>
              <a:t>Class A block--  Example: 164.</a:t>
            </a:r>
            <a:r>
              <a:rPr lang="en-US" altLang="ja-JP" sz="2800" dirty="0" smtClean="0"/>
              <a:t>x.x.x	       </a:t>
            </a:r>
            <a:r>
              <a:rPr lang="en-US" altLang="ja-JP" sz="2000" dirty="0" smtClean="0"/>
              <a:t>(16 million addresses)   </a:t>
            </a:r>
          </a:p>
          <a:p>
            <a:pPr algn="l"/>
            <a:r>
              <a:rPr lang="en-US" altLang="ja-JP" sz="2800" dirty="0"/>
              <a:t>Class B block--  Example: 164.68.</a:t>
            </a:r>
            <a:r>
              <a:rPr lang="en-US" altLang="ja-JP" sz="2800" dirty="0" smtClean="0"/>
              <a:t>x.x	</a:t>
            </a:r>
            <a:r>
              <a:rPr lang="en-US" altLang="ja-JP" dirty="0" smtClean="0"/>
              <a:t>        </a:t>
            </a:r>
            <a:r>
              <a:rPr lang="en-US" altLang="ja-JP" sz="2000" dirty="0" smtClean="0"/>
              <a:t>(65 thousand addresses)</a:t>
            </a:r>
          </a:p>
          <a:p>
            <a:pPr algn="l"/>
            <a:r>
              <a:rPr lang="en-US" altLang="ja-JP" sz="2800" dirty="0"/>
              <a:t>Class C block--  Example: 164.68.21.</a:t>
            </a:r>
            <a:r>
              <a:rPr lang="en-US" altLang="ja-JP" sz="2800" dirty="0" smtClean="0"/>
              <a:t>x      </a:t>
            </a:r>
            <a:r>
              <a:rPr lang="en-US" altLang="ja-JP" sz="2000" dirty="0" smtClean="0"/>
              <a:t>(256 addresses)</a:t>
            </a:r>
            <a:endParaRPr lang="en-US" altLang="ja-JP" sz="2000"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96838" y="60325"/>
            <a:ext cx="9047162" cy="6862763"/>
          </a:xfrm>
          <a:prstGeom prst="rect">
            <a:avLst/>
          </a:prstGeom>
          <a:noFill/>
          <a:ln w="9525">
            <a:noFill/>
            <a:miter lim="800000"/>
            <a:headEnd/>
            <a:tailEnd/>
          </a:ln>
        </p:spPr>
        <p:txBody>
          <a:bodyPr>
            <a:prstTxWarp prst="textNoShape">
              <a:avLst/>
            </a:prstTxWarp>
            <a:spAutoFit/>
          </a:bodyPr>
          <a:lstStyle/>
          <a:p>
            <a:pPr algn="l"/>
            <a:r>
              <a:rPr lang="en-US" altLang="ja-JP" sz="3200" dirty="0">
                <a:solidFill>
                  <a:schemeClr val="accent2"/>
                </a:solidFill>
              </a:rPr>
              <a:t>Other IP Features</a:t>
            </a:r>
            <a:endParaRPr lang="en-US" altLang="ja-JP" sz="3200" dirty="0"/>
          </a:p>
          <a:p>
            <a:pPr algn="l"/>
            <a:endParaRPr lang="en-US" altLang="ja-JP" dirty="0"/>
          </a:p>
          <a:p>
            <a:pPr algn="l">
              <a:buFontTx/>
              <a:buChar char="•"/>
            </a:pPr>
            <a:r>
              <a:rPr lang="en-US" altLang="ja-JP" dirty="0"/>
              <a:t> Data is divided into small </a:t>
            </a:r>
            <a:r>
              <a:rPr lang="en-US" altLang="ja-JP" i="1" dirty="0"/>
              <a:t>packets</a:t>
            </a:r>
            <a:r>
              <a:rPr lang="en-US" altLang="ja-JP" dirty="0"/>
              <a:t>, averaging about 1.5 K in size. If data were sent in huge chunks, all of it would need to be resent if a small part if it is lost or damaged.  Small packets solve that problem. </a:t>
            </a:r>
          </a:p>
          <a:p>
            <a:pPr algn="l"/>
            <a:endParaRPr lang="en-US" altLang="ja-JP" dirty="0"/>
          </a:p>
          <a:p>
            <a:pPr algn="l">
              <a:buFontTx/>
              <a:buChar char="•"/>
            </a:pPr>
            <a:r>
              <a:rPr lang="en-US" altLang="ja-JP" dirty="0"/>
              <a:t> </a:t>
            </a:r>
            <a:r>
              <a:rPr lang="en-US" altLang="ja-JP" i="1" dirty="0"/>
              <a:t>Flow Control</a:t>
            </a:r>
            <a:r>
              <a:rPr lang="en-US" altLang="ja-JP" dirty="0"/>
              <a:t> -- Packet routers try to pick the optimal path to the  destination based upon how busy neighboring routers are, not necessarily the shortest path.  Packets from same transaction might take different routes.  </a:t>
            </a:r>
          </a:p>
          <a:p>
            <a:pPr algn="l">
              <a:buFontTx/>
              <a:buChar char="•"/>
            </a:pPr>
            <a:endParaRPr lang="en-US" altLang="ja-JP" dirty="0"/>
          </a:p>
          <a:p>
            <a:pPr algn="l">
              <a:buFontTx/>
              <a:buChar char="•"/>
            </a:pPr>
            <a:r>
              <a:rPr lang="en-US" altLang="ja-JP" dirty="0"/>
              <a:t> </a:t>
            </a:r>
            <a:r>
              <a:rPr lang="en-US" altLang="ja-JP" i="1" dirty="0"/>
              <a:t>Time To Live</a:t>
            </a:r>
            <a:r>
              <a:rPr lang="en-US" altLang="ja-JP" dirty="0"/>
              <a:t> -- A packet is only allowed a certain number of router "hops."  If a packet has exceeded its TTL, a router will simply delete it.</a:t>
            </a:r>
          </a:p>
          <a:p>
            <a:pPr algn="l">
              <a:buFontTx/>
              <a:buChar char="•"/>
            </a:pPr>
            <a:endParaRPr lang="en-US" altLang="ja-JP" dirty="0"/>
          </a:p>
          <a:p>
            <a:pPr algn="l"/>
            <a:endParaRPr lang="en-US" altLang="ja-JP" dirty="0"/>
          </a:p>
          <a:p>
            <a:pPr algn="l"/>
            <a:r>
              <a:rPr lang="en-US" altLang="ja-JP" dirty="0"/>
              <a:t>The robust design of IP is a major contributor to the success of the Internet!</a:t>
            </a:r>
          </a:p>
          <a:p>
            <a:pPr algn="l"/>
            <a:endParaRPr lang="en-US" altLang="ja-JP" dirty="0"/>
          </a:p>
          <a:p>
            <a:pPr algn="l"/>
            <a:endParaRPr lang="en-US" altLang="ja-JP"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0" y="0"/>
            <a:ext cx="9144000" cy="2862322"/>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Transport Layer</a:t>
            </a:r>
            <a:endParaRPr lang="en-US" altLang="ja-JP" sz="3200" dirty="0">
              <a:solidFill>
                <a:srgbClr val="0000FF"/>
              </a:solidFill>
            </a:endParaRPr>
          </a:p>
          <a:p>
            <a:pPr algn="l"/>
            <a:endParaRPr lang="en-US" altLang="ja-JP" dirty="0"/>
          </a:p>
          <a:p>
            <a:pPr algn="l"/>
            <a:r>
              <a:rPr lang="en-US" altLang="ja-JP" dirty="0"/>
              <a:t>The </a:t>
            </a:r>
            <a:r>
              <a:rPr lang="en-US" altLang="ja-JP" i="1" dirty="0"/>
              <a:t>Transmission Control Protocol (TCP)</a:t>
            </a:r>
            <a:r>
              <a:rPr lang="en-US" altLang="ja-JP" dirty="0"/>
              <a:t> coordinates the end-to-end</a:t>
            </a:r>
            <a:r>
              <a:rPr lang="en-US" altLang="ja-JP" dirty="0" smtClean="0"/>
              <a:t> details of an Internet transaction. </a:t>
            </a:r>
            <a:r>
              <a:rPr lang="en-US" altLang="ja-JP" dirty="0"/>
              <a:t>Since IP does not guarantee delivery, the computers on each end must maintain a "conversation"</a:t>
            </a:r>
            <a:r>
              <a:rPr lang="en-US" altLang="ja-JP" dirty="0" smtClean="0"/>
              <a:t> called a socket until </a:t>
            </a:r>
            <a:r>
              <a:rPr lang="en-US" altLang="ja-JP" dirty="0"/>
              <a:t>all the packets for that transaction arrive undamaged and the transfer of data is complete.</a:t>
            </a:r>
          </a:p>
        </p:txBody>
      </p:sp>
      <p:pic>
        <p:nvPicPr>
          <p:cNvPr id="4" name="Picture 3" descr="Socket.gif"/>
          <p:cNvPicPr>
            <a:picLocks noChangeAspect="1"/>
          </p:cNvPicPr>
          <p:nvPr/>
        </p:nvPicPr>
        <p:blipFill>
          <a:blip r:embed="rId2"/>
          <a:stretch>
            <a:fillRect/>
          </a:stretch>
        </p:blipFill>
        <p:spPr>
          <a:xfrm>
            <a:off x="0" y="3970962"/>
            <a:ext cx="9144000" cy="28870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0"/>
            <a:ext cx="9144000" cy="7294304"/>
          </a:xfrm>
          <a:prstGeom prst="rect">
            <a:avLst/>
          </a:prstGeom>
          <a:noFill/>
          <a:ln w="9525">
            <a:noFill/>
            <a:miter lim="800000"/>
            <a:headEnd/>
            <a:tailEnd/>
          </a:ln>
        </p:spPr>
        <p:txBody>
          <a:bodyPr>
            <a:prstTxWarp prst="textNoShape">
              <a:avLst/>
            </a:prstTxWarp>
            <a:spAutoFit/>
          </a:bodyPr>
          <a:lstStyle/>
          <a:p>
            <a:pPr algn="l"/>
            <a:r>
              <a:rPr lang="en-US" altLang="ja-JP" dirty="0">
                <a:solidFill>
                  <a:srgbClr val="0000FF"/>
                </a:solidFill>
              </a:rPr>
              <a:t>How TCP works:</a:t>
            </a:r>
          </a:p>
          <a:p>
            <a:pPr algn="l"/>
            <a:endParaRPr lang="en-US" altLang="ja-JP" b="1" dirty="0"/>
          </a:p>
          <a:p>
            <a:pPr algn="l"/>
            <a:r>
              <a:rPr lang="en-US" altLang="ja-JP" b="1" dirty="0"/>
              <a:t>On the Sending End, TCP does the following:</a:t>
            </a:r>
          </a:p>
          <a:p>
            <a:pPr algn="l">
              <a:buFontTx/>
              <a:buChar char="•"/>
            </a:pPr>
            <a:r>
              <a:rPr lang="en-US" altLang="ja-JP" dirty="0">
                <a:latin typeface="Times New Roman" pitchFamily="1" charset="0"/>
                <a:ea typeface="Times" charset="0"/>
                <a:cs typeface="Times" charset="0"/>
              </a:rPr>
              <a:t> Chops data into packets, each with a sequence number.</a:t>
            </a:r>
          </a:p>
          <a:p>
            <a:pPr algn="l">
              <a:buFontTx/>
              <a:buChar char="•"/>
            </a:pPr>
            <a:r>
              <a:rPr lang="en-US" altLang="ja-JP" dirty="0">
                <a:latin typeface="Times New Roman" pitchFamily="1" charset="0"/>
                <a:ea typeface="Times" charset="0"/>
                <a:cs typeface="Times" charset="0"/>
              </a:rPr>
              <a:t> Calculates a </a:t>
            </a:r>
            <a:r>
              <a:rPr lang="en-US" altLang="ja-JP" i="1" dirty="0">
                <a:latin typeface="Times New Roman" pitchFamily="1" charset="0"/>
                <a:ea typeface="Times" charset="0"/>
                <a:cs typeface="Times" charset="0"/>
              </a:rPr>
              <a:t>checksum</a:t>
            </a:r>
            <a:r>
              <a:rPr lang="en-US" altLang="ja-JP" dirty="0">
                <a:latin typeface="Times New Roman" pitchFamily="1" charset="0"/>
                <a:ea typeface="Times" charset="0"/>
                <a:cs typeface="Times" charset="0"/>
              </a:rPr>
              <a:t> for each packet and adds that to the packet. </a:t>
            </a:r>
            <a:br>
              <a:rPr lang="en-US" altLang="ja-JP" dirty="0">
                <a:latin typeface="Times New Roman" pitchFamily="1" charset="0"/>
                <a:ea typeface="Times" charset="0"/>
                <a:cs typeface="Times" charset="0"/>
              </a:rPr>
            </a:br>
            <a:r>
              <a:rPr lang="en-US" altLang="ja-JP" dirty="0">
                <a:latin typeface="Times New Roman" pitchFamily="1" charset="0"/>
                <a:ea typeface="Times" charset="0"/>
                <a:cs typeface="Times" charset="0"/>
              </a:rPr>
              <a:t>   This is a count of the bits in the packet, used to test for data loss</a:t>
            </a:r>
            <a:r>
              <a:rPr lang="en-US" altLang="ja-JP" dirty="0" smtClean="0">
                <a:latin typeface="Times New Roman" pitchFamily="1" charset="0"/>
                <a:ea typeface="Times" charset="0"/>
                <a:cs typeface="Times" charset="0"/>
              </a:rPr>
              <a:t>.</a:t>
            </a:r>
          </a:p>
          <a:p>
            <a:pPr algn="l">
              <a:buFontTx/>
              <a:buChar char="•"/>
            </a:pPr>
            <a:r>
              <a:rPr lang="en-US" altLang="ja-JP" dirty="0" smtClean="0">
                <a:latin typeface="Times New Roman" pitchFamily="1" charset="0"/>
                <a:ea typeface="Times" charset="0"/>
                <a:cs typeface="Times" charset="0"/>
              </a:rPr>
              <a:t> Gives the packets the destination IP address.</a:t>
            </a:r>
          </a:p>
          <a:p>
            <a:pPr algn="l">
              <a:buFontTx/>
              <a:buChar char="•"/>
            </a:pPr>
            <a:r>
              <a:rPr lang="en-US" altLang="ja-JP" dirty="0">
                <a:latin typeface="Times New Roman" pitchFamily="1" charset="0"/>
                <a:ea typeface="Times" charset="0"/>
                <a:cs typeface="Times" charset="0"/>
              </a:rPr>
              <a:t> Gives the packets to the IP layer to start delivery process.</a:t>
            </a:r>
          </a:p>
          <a:p>
            <a:pPr algn="l"/>
            <a:endParaRPr lang="en-US" altLang="ja-JP" sz="2000" dirty="0">
              <a:latin typeface="Times New Roman" pitchFamily="1" charset="0"/>
              <a:ea typeface="Times" charset="0"/>
              <a:cs typeface="Times" charset="0"/>
            </a:endParaRPr>
          </a:p>
          <a:p>
            <a:pPr algn="l"/>
            <a:r>
              <a:rPr lang="en-US" altLang="ja-JP" dirty="0">
                <a:latin typeface="Times New Roman" pitchFamily="1" charset="0"/>
                <a:ea typeface="Times" charset="0"/>
                <a:cs typeface="Times" charset="0"/>
              </a:rPr>
              <a:t>As the IP layer receives the packets on the other end (receiving end), it passes them to the TCP layer.</a:t>
            </a:r>
          </a:p>
          <a:p>
            <a:pPr algn="l"/>
            <a:endParaRPr lang="en-US" altLang="ja-JP" sz="2000" dirty="0">
              <a:latin typeface="Times New Roman" pitchFamily="1" charset="0"/>
              <a:ea typeface="Times" charset="0"/>
              <a:cs typeface="Times" charset="0"/>
            </a:endParaRPr>
          </a:p>
          <a:p>
            <a:pPr algn="l"/>
            <a:r>
              <a:rPr lang="en-US" altLang="ja-JP" b="1" dirty="0">
                <a:latin typeface="Times New Roman" pitchFamily="1" charset="0"/>
                <a:ea typeface="Times" charset="0"/>
                <a:cs typeface="Times" charset="0"/>
              </a:rPr>
              <a:t>On the Receiving End, </a:t>
            </a:r>
            <a:r>
              <a:rPr lang="en-US" altLang="ja-JP" b="1" dirty="0"/>
              <a:t>TCP does the following:</a:t>
            </a:r>
            <a:endParaRPr lang="en-US" altLang="ja-JP" b="1" dirty="0">
              <a:latin typeface="Times New Roman" pitchFamily="1" charset="0"/>
              <a:ea typeface="Times" charset="0"/>
              <a:cs typeface="Times" charset="0"/>
            </a:endParaRPr>
          </a:p>
          <a:p>
            <a:pPr algn="l">
              <a:buFontTx/>
              <a:buChar char="•"/>
            </a:pPr>
            <a:r>
              <a:rPr lang="en-US" altLang="ja-JP" dirty="0">
                <a:latin typeface="Times New Roman" pitchFamily="1" charset="0"/>
                <a:ea typeface="Times" charset="0"/>
                <a:cs typeface="Times" charset="0"/>
              </a:rPr>
              <a:t> Re-calculates the checksum for each packet and checks that against the actual data in the packet to see if it has been damaged. </a:t>
            </a:r>
          </a:p>
          <a:p>
            <a:pPr algn="l">
              <a:buFontTx/>
              <a:buChar char="•"/>
            </a:pPr>
            <a:r>
              <a:rPr lang="en-US" altLang="ja-JP" dirty="0">
                <a:latin typeface="Times New Roman" pitchFamily="1" charset="0"/>
                <a:ea typeface="Times" charset="0"/>
                <a:cs typeface="Times" charset="0"/>
              </a:rPr>
              <a:t> Makes requests back to the sending computer to resend a packet if it is damaged or is never received .</a:t>
            </a:r>
          </a:p>
          <a:p>
            <a:pPr algn="l">
              <a:buFontTx/>
              <a:buChar char="•"/>
            </a:pPr>
            <a:r>
              <a:rPr lang="en-US" altLang="ja-JP" dirty="0">
                <a:latin typeface="Times New Roman" pitchFamily="1" charset="0"/>
                <a:ea typeface="Times" charset="0"/>
                <a:cs typeface="Times" charset="0"/>
              </a:rPr>
              <a:t> Re-assembles the original data</a:t>
            </a:r>
            <a:r>
              <a:rPr lang="en-US" altLang="ja-JP" dirty="0" smtClean="0">
                <a:latin typeface="Times New Roman" pitchFamily="1" charset="0"/>
                <a:ea typeface="Times" charset="0"/>
                <a:cs typeface="Times" charset="0"/>
              </a:rPr>
              <a:t> using the packet </a:t>
            </a:r>
            <a:r>
              <a:rPr lang="en-US" altLang="ja-JP" dirty="0">
                <a:latin typeface="Times New Roman" pitchFamily="1" charset="0"/>
                <a:ea typeface="Times" charset="0"/>
                <a:cs typeface="Times" charset="0"/>
              </a:rPr>
              <a:t>sequence </a:t>
            </a:r>
            <a:r>
              <a:rPr lang="en-US" altLang="ja-JP" dirty="0" smtClean="0">
                <a:latin typeface="Times New Roman" pitchFamily="1" charset="0"/>
                <a:ea typeface="Times" charset="0"/>
                <a:cs typeface="Times" charset="0"/>
              </a:rPr>
              <a:t>numbers.  </a:t>
            </a:r>
            <a:endParaRPr lang="en-US" altLang="ja-JP" dirty="0">
              <a:latin typeface="Times New Roman" pitchFamily="1" charset="0"/>
              <a:ea typeface="Times" charset="0"/>
              <a:cs typeface="Times" charset="0"/>
            </a:endParaRPr>
          </a:p>
          <a:p>
            <a:pPr algn="just"/>
            <a:endParaRPr lang="en-US" altLang="ja-JP" sz="2000" dirty="0">
              <a:latin typeface="Times New Roman" pitchFamily="1" charset="0"/>
              <a:ea typeface="Times" charset="0"/>
              <a:cs typeface="Times" charset="0"/>
            </a:endParaRPr>
          </a:p>
          <a:p>
            <a:pPr lvl="1" algn="just">
              <a:buFont typeface="Symbol" pitchFamily="1" charset="2"/>
              <a:buChar char="·"/>
            </a:pPr>
            <a:endParaRPr lang="en-US" altLang="ja-JP" dirty="0">
              <a:latin typeface="Times New Roman" pitchFamily="1" charset="0"/>
              <a:ea typeface="Times" charset="0"/>
              <a:cs typeface="Time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0"/>
            <a:ext cx="9144000" cy="1384995"/>
          </a:xfrm>
          <a:prstGeom prst="rect">
            <a:avLst/>
          </a:prstGeom>
          <a:noFill/>
          <a:ln w="9525">
            <a:noFill/>
            <a:miter lim="800000"/>
            <a:headEnd/>
            <a:tailEnd/>
          </a:ln>
        </p:spPr>
        <p:txBody>
          <a:bodyPr>
            <a:prstTxWarp prst="textNoShape">
              <a:avLst/>
            </a:prstTxWarp>
            <a:spAutoFit/>
          </a:bodyPr>
          <a:lstStyle/>
          <a:p>
            <a:pPr algn="l"/>
            <a:r>
              <a:rPr lang="en-US" altLang="ja-JP" sz="2800" dirty="0"/>
              <a:t>The combination of IP and TCP is referred to as the </a:t>
            </a:r>
            <a:r>
              <a:rPr lang="en-US" altLang="ja-JP" sz="2800" i="1" dirty="0"/>
              <a:t>TCP/IP</a:t>
            </a:r>
            <a:r>
              <a:rPr lang="en-US" altLang="ja-JP" sz="2800" i="1" dirty="0" smtClean="0"/>
              <a:t> Internet protocols</a:t>
            </a:r>
            <a:r>
              <a:rPr lang="en-US" altLang="ja-JP" sz="2800" dirty="0" smtClean="0"/>
              <a:t>.  The Internet is often characterized as a network of networks.</a:t>
            </a:r>
            <a:endParaRPr lang="en-US" altLang="ja-JP" sz="2800" dirty="0"/>
          </a:p>
        </p:txBody>
      </p:sp>
      <p:sp>
        <p:nvSpPr>
          <p:cNvPr id="34819" name="Text Box 3"/>
          <p:cNvSpPr txBox="1">
            <a:spLocks noChangeArrowheads="1"/>
          </p:cNvSpPr>
          <p:nvPr/>
        </p:nvSpPr>
        <p:spPr bwMode="auto">
          <a:xfrm>
            <a:off x="0" y="5287963"/>
            <a:ext cx="9144000" cy="1570037"/>
          </a:xfrm>
          <a:prstGeom prst="rect">
            <a:avLst/>
          </a:prstGeom>
          <a:solidFill>
            <a:srgbClr val="C0C0C0"/>
          </a:solidFill>
          <a:ln w="9525">
            <a:noFill/>
            <a:miter lim="800000"/>
            <a:headEnd/>
            <a:tailEnd/>
          </a:ln>
        </p:spPr>
        <p:txBody>
          <a:bodyPr>
            <a:prstTxWarp prst="textNoShape">
              <a:avLst/>
            </a:prstTxWarp>
            <a:spAutoFit/>
          </a:bodyPr>
          <a:lstStyle/>
          <a:p>
            <a:pPr algn="l"/>
            <a:r>
              <a:rPr lang="en-US" altLang="ja-JP" b="1" dirty="0"/>
              <a:t>Networking</a:t>
            </a:r>
            <a:endParaRPr lang="en-US" altLang="ja-JP" dirty="0"/>
          </a:p>
          <a:p>
            <a:pPr algn="l"/>
            <a:r>
              <a:rPr lang="en-US" altLang="ja-JP" u="sng" dirty="0"/>
              <a:t>Networking protocols</a:t>
            </a:r>
            <a:r>
              <a:rPr lang="en-US" altLang="ja-JP" dirty="0"/>
              <a:t> -- Two computers sharing data over Ethernet, </a:t>
            </a:r>
            <a:r>
              <a:rPr lang="en-US" altLang="ja-JP" dirty="0" err="1"/>
              <a:t>Wi-Fi</a:t>
            </a:r>
            <a:r>
              <a:rPr lang="en-US" altLang="ja-JP" dirty="0"/>
              <a:t>,</a:t>
            </a:r>
            <a:r>
              <a:rPr lang="en-US" altLang="ja-JP" dirty="0" smtClean="0"/>
              <a:t> Cellular, </a:t>
            </a:r>
            <a:r>
              <a:rPr lang="en-US" altLang="ja-JP" dirty="0"/>
              <a:t>Cable Modem,</a:t>
            </a:r>
            <a:r>
              <a:rPr lang="en-US" altLang="ja-JP" dirty="0" smtClean="0"/>
              <a:t> Dish, Phone Modem, etc</a:t>
            </a:r>
            <a:r>
              <a:rPr lang="en-US" altLang="ja-JP" dirty="0"/>
              <a:t>.</a:t>
            </a:r>
          </a:p>
          <a:p>
            <a:pPr algn="l"/>
            <a:r>
              <a:rPr lang="en-US" altLang="ja-JP" u="sng" dirty="0"/>
              <a:t>Physical</a:t>
            </a:r>
            <a:r>
              <a:rPr lang="en-US" altLang="ja-JP" dirty="0"/>
              <a:t> – Different networking technologies use copper, air, fiber-optic..</a:t>
            </a:r>
          </a:p>
        </p:txBody>
      </p:sp>
      <p:sp>
        <p:nvSpPr>
          <p:cNvPr id="34820" name="Text Box 4"/>
          <p:cNvSpPr txBox="1">
            <a:spLocks noChangeArrowheads="1"/>
          </p:cNvSpPr>
          <p:nvPr/>
        </p:nvSpPr>
        <p:spPr bwMode="auto">
          <a:xfrm>
            <a:off x="0" y="1447800"/>
            <a:ext cx="9144000" cy="1938338"/>
          </a:xfrm>
          <a:prstGeom prst="rect">
            <a:avLst/>
          </a:prstGeom>
          <a:solidFill>
            <a:srgbClr val="C0C0C0"/>
          </a:solidFill>
          <a:ln w="9525">
            <a:noFill/>
            <a:miter lim="800000"/>
            <a:headEnd/>
            <a:tailEnd/>
          </a:ln>
        </p:spPr>
        <p:txBody>
          <a:bodyPr>
            <a:prstTxWarp prst="textNoShape">
              <a:avLst/>
            </a:prstTxWarp>
            <a:spAutoFit/>
          </a:bodyPr>
          <a:lstStyle/>
          <a:p>
            <a:pPr algn="l"/>
            <a:r>
              <a:rPr lang="en-US" altLang="ja-JP" b="1" dirty="0">
                <a:solidFill>
                  <a:srgbClr val="0000FF"/>
                </a:solidFill>
              </a:rPr>
              <a:t>Inter-Net</a:t>
            </a:r>
            <a:r>
              <a:rPr lang="en-US" altLang="ja-JP" b="1" dirty="0"/>
              <a:t>working (TCP/IP)</a:t>
            </a:r>
            <a:endParaRPr lang="en-US" altLang="ja-JP" dirty="0"/>
          </a:p>
          <a:p>
            <a:pPr algn="l"/>
            <a:r>
              <a:rPr lang="en-US" altLang="ja-JP" u="sng" dirty="0"/>
              <a:t>End-to-end Coordination (TCP) </a:t>
            </a:r>
            <a:r>
              <a:rPr lang="en-US" altLang="ja-JP" dirty="0"/>
              <a:t> -- Two computers maintaining a conversation until the transaction is complete. </a:t>
            </a:r>
          </a:p>
          <a:p>
            <a:pPr algn="l"/>
            <a:r>
              <a:rPr lang="en-US" altLang="ja-JP" u="sng" dirty="0"/>
              <a:t>Inter-Networking (IP)</a:t>
            </a:r>
            <a:r>
              <a:rPr lang="en-US" altLang="ja-JP" dirty="0"/>
              <a:t> -- Routing packets between networks.</a:t>
            </a:r>
            <a:r>
              <a:rPr lang="en-US" altLang="ja-JP" dirty="0" smtClean="0"/>
              <a:t> Backbones are mostly </a:t>
            </a:r>
            <a:r>
              <a:rPr lang="en-US" altLang="ja-JP" dirty="0"/>
              <a:t>maintained by large phone companies. </a:t>
            </a:r>
          </a:p>
        </p:txBody>
      </p:sp>
      <p:sp>
        <p:nvSpPr>
          <p:cNvPr id="34821" name="Text Box 2"/>
          <p:cNvSpPr txBox="1">
            <a:spLocks noChangeArrowheads="1"/>
          </p:cNvSpPr>
          <p:nvPr/>
        </p:nvSpPr>
        <p:spPr bwMode="auto">
          <a:xfrm>
            <a:off x="0" y="3810000"/>
            <a:ext cx="9144000" cy="1384300"/>
          </a:xfrm>
          <a:prstGeom prst="rect">
            <a:avLst/>
          </a:prstGeom>
          <a:noFill/>
          <a:ln w="9525">
            <a:noFill/>
            <a:miter lim="800000"/>
            <a:headEnd/>
            <a:tailEnd/>
          </a:ln>
        </p:spPr>
        <p:txBody>
          <a:bodyPr>
            <a:prstTxWarp prst="textNoShape">
              <a:avLst/>
            </a:prstTxWarp>
            <a:spAutoFit/>
          </a:bodyPr>
          <a:lstStyle/>
          <a:p>
            <a:pPr algn="l"/>
            <a:r>
              <a:rPr lang="en-US" altLang="ja-JP" sz="2800"/>
              <a:t>The bottom two layers are usually lumped together as simply the network connection.  Unless a computer can "talk" to another computer via networking, it is effectively isolated.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0" y="0"/>
            <a:ext cx="6400800" cy="641350"/>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Application Layer</a:t>
            </a:r>
          </a:p>
        </p:txBody>
      </p:sp>
      <p:sp>
        <p:nvSpPr>
          <p:cNvPr id="35843" name="Text Box 6"/>
          <p:cNvSpPr txBox="1">
            <a:spLocks noChangeArrowheads="1"/>
          </p:cNvSpPr>
          <p:nvPr/>
        </p:nvSpPr>
        <p:spPr bwMode="auto">
          <a:xfrm>
            <a:off x="0" y="609600"/>
            <a:ext cx="9144000" cy="5139868"/>
          </a:xfrm>
          <a:prstGeom prst="rect">
            <a:avLst/>
          </a:prstGeom>
          <a:noFill/>
          <a:ln w="9525">
            <a:noFill/>
            <a:miter lim="800000"/>
            <a:headEnd/>
            <a:tailEnd/>
          </a:ln>
        </p:spPr>
        <p:txBody>
          <a:bodyPr>
            <a:prstTxWarp prst="textNoShape">
              <a:avLst/>
            </a:prstTxWarp>
            <a:spAutoFit/>
          </a:bodyPr>
          <a:lstStyle/>
          <a:p>
            <a:pPr algn="l">
              <a:buFontTx/>
              <a:buChar char="•"/>
            </a:pPr>
            <a:r>
              <a:rPr lang="en-US" altLang="ja-JP" dirty="0"/>
              <a:t> How useful is the Internet to humans?  That depends upon how useful the internet-capable software </a:t>
            </a:r>
            <a:r>
              <a:rPr lang="en-US" altLang="ja-JP" dirty="0" smtClean="0"/>
              <a:t>applications (apps) are.</a:t>
            </a:r>
            <a:endParaRPr lang="en-US" altLang="ja-JP" dirty="0"/>
          </a:p>
          <a:p>
            <a:pPr algn="l"/>
            <a:endParaRPr lang="en-US" altLang="ja-JP" dirty="0"/>
          </a:p>
          <a:p>
            <a:pPr algn="l">
              <a:buFontTx/>
              <a:buChar char="•"/>
            </a:pPr>
            <a:r>
              <a:rPr lang="en-US" altLang="ja-JP" dirty="0"/>
              <a:t> Very early on, internet-capable software was developed for:</a:t>
            </a:r>
          </a:p>
          <a:p>
            <a:pPr algn="l"/>
            <a:r>
              <a:rPr lang="en-US" altLang="ja-JP" dirty="0"/>
              <a:t>   </a:t>
            </a:r>
            <a:r>
              <a:rPr lang="en-US" altLang="ja-JP" sz="2000" dirty="0"/>
              <a:t>Remote Login (telnet/</a:t>
            </a:r>
            <a:r>
              <a:rPr lang="en-US" altLang="ja-JP" sz="2000" dirty="0" err="1"/>
              <a:t>ssh</a:t>
            </a:r>
            <a:r>
              <a:rPr lang="en-US" altLang="ja-JP" sz="2000" dirty="0"/>
              <a:t>)</a:t>
            </a:r>
          </a:p>
          <a:p>
            <a:pPr algn="l"/>
            <a:r>
              <a:rPr lang="en-US" altLang="ja-JP" sz="2000" dirty="0"/>
              <a:t>    </a:t>
            </a:r>
            <a:r>
              <a:rPr lang="en-US" altLang="ja-JP" sz="2000" dirty="0" smtClean="0"/>
              <a:t>Robust Remote </a:t>
            </a:r>
            <a:r>
              <a:rPr lang="en-US" altLang="ja-JP" sz="2000" dirty="0"/>
              <a:t>Messaging (email) </a:t>
            </a:r>
          </a:p>
          <a:p>
            <a:pPr algn="l"/>
            <a:r>
              <a:rPr lang="en-US" altLang="ja-JP" sz="2000" dirty="0"/>
              <a:t>    File </a:t>
            </a:r>
            <a:r>
              <a:rPr lang="en-US" altLang="ja-JP" sz="2000" dirty="0" smtClean="0"/>
              <a:t>Transfer Operations </a:t>
            </a:r>
            <a:r>
              <a:rPr lang="en-US" altLang="ja-JP" sz="2000" dirty="0"/>
              <a:t>(FTP)</a:t>
            </a:r>
          </a:p>
          <a:p>
            <a:pPr algn="l">
              <a:buFontTx/>
              <a:buChar char="•"/>
            </a:pPr>
            <a:endParaRPr lang="en-US" altLang="ja-JP" dirty="0" smtClean="0"/>
          </a:p>
          <a:p>
            <a:pPr algn="l"/>
            <a:endParaRPr lang="en-US" altLang="ja-JP" dirty="0" smtClean="0"/>
          </a:p>
          <a:p>
            <a:pPr algn="l"/>
            <a:r>
              <a:rPr lang="en-US" altLang="ja-JP" dirty="0"/>
              <a:t>The World Wide Web was a clever software invention (killer app) that helped revolutionize how humans could use the Internet infrastructure. </a:t>
            </a:r>
          </a:p>
          <a:p>
            <a:pPr algn="l"/>
            <a:endParaRPr lang="en-US" altLang="ja-JP" dirty="0"/>
          </a:p>
          <a:p>
            <a:pPr algn="l"/>
            <a:r>
              <a:rPr lang="en-US" altLang="ja-JP" dirty="0"/>
              <a:t>For many years, most packets on the Internet were generated by email software.  Packets generated by WWW software quickly changed that!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0" y="0"/>
            <a:ext cx="9144000" cy="7478713"/>
          </a:xfrm>
          <a:prstGeom prst="rect">
            <a:avLst/>
          </a:prstGeom>
          <a:noFill/>
          <a:ln w="9525">
            <a:noFill/>
            <a:miter lim="800000"/>
            <a:headEnd/>
            <a:tailEnd/>
          </a:ln>
        </p:spPr>
        <p:txBody>
          <a:bodyPr>
            <a:prstTxWarp prst="textNoShape">
              <a:avLst/>
            </a:prstTxWarp>
            <a:spAutoFit/>
          </a:bodyPr>
          <a:lstStyle/>
          <a:p>
            <a:pPr algn="l"/>
            <a:r>
              <a:rPr lang="en-US" altLang="ja-JP" sz="3600" dirty="0" smtClean="0">
                <a:solidFill>
                  <a:srgbClr val="0000FF"/>
                </a:solidFill>
              </a:rPr>
              <a:t>1960</a:t>
            </a:r>
            <a:r>
              <a:rPr lang="en-US" altLang="ja-JP" sz="3600" dirty="0">
                <a:solidFill>
                  <a:srgbClr val="0000FF"/>
                </a:solidFill>
              </a:rPr>
              <a:t>'s – Minicomputers</a:t>
            </a:r>
          </a:p>
          <a:p>
            <a:pPr algn="l"/>
            <a:endParaRPr lang="en-US" altLang="ja-JP" sz="3600" dirty="0"/>
          </a:p>
          <a:p>
            <a:pPr algn="l">
              <a:buFontTx/>
              <a:buChar char="•"/>
            </a:pPr>
            <a:r>
              <a:rPr lang="en-US" altLang="ja-JP" dirty="0"/>
              <a:t> About the size of a </a:t>
            </a:r>
            <a:r>
              <a:rPr lang="en-US" altLang="ja-JP" dirty="0" smtClean="0"/>
              <a:t>refrigerator.</a:t>
            </a:r>
            <a:endParaRPr lang="en-US" altLang="ja-JP" dirty="0"/>
          </a:p>
          <a:p>
            <a:pPr algn="l">
              <a:buFontTx/>
              <a:buChar char="•"/>
            </a:pPr>
            <a:endParaRPr lang="en-US" altLang="ja-JP" dirty="0"/>
          </a:p>
          <a:p>
            <a:pPr algn="l">
              <a:buFontTx/>
              <a:buChar char="•"/>
            </a:pPr>
            <a:r>
              <a:rPr lang="en-US" altLang="ja-JP" dirty="0"/>
              <a:t> Only cost about $20,000 so most universities could afford one. </a:t>
            </a:r>
          </a:p>
          <a:p>
            <a:pPr algn="l"/>
            <a:r>
              <a:rPr lang="en-US" altLang="ja-JP" dirty="0"/>
              <a:t> </a:t>
            </a:r>
          </a:p>
          <a:p>
            <a:pPr algn="l">
              <a:buFontTx/>
              <a:buChar char="•"/>
            </a:pPr>
            <a:r>
              <a:rPr lang="en-US" altLang="ja-JP" dirty="0"/>
              <a:t> Multiple Terminals (</a:t>
            </a:r>
            <a:r>
              <a:rPr lang="en-US" altLang="ja-JP" dirty="0" err="1"/>
              <a:t>keyboard+monitor</a:t>
            </a:r>
            <a:r>
              <a:rPr lang="en-US" altLang="ja-JP" dirty="0"/>
              <a:t>)  -- Each was a dumb terminal that didn't have it's own processor. But at least different people could run programs on the same computer at the same time. </a:t>
            </a:r>
          </a:p>
          <a:p>
            <a:pPr algn="l">
              <a:buFontTx/>
              <a:buChar char="•"/>
            </a:pPr>
            <a:endParaRPr lang="en-US" altLang="ja-JP" dirty="0"/>
          </a:p>
          <a:p>
            <a:pPr algn="l">
              <a:buFontTx/>
              <a:buChar char="•"/>
            </a:pPr>
            <a:r>
              <a:rPr lang="en-US" altLang="ja-JP" dirty="0"/>
              <a:t> Time Sharing --  If multiple programs were running, the minicomputer would share the processor cycles among the different programs. </a:t>
            </a:r>
          </a:p>
          <a:p>
            <a:pPr algn="l">
              <a:buFontTx/>
              <a:buChar char="•"/>
            </a:pPr>
            <a:endParaRPr lang="en-US" altLang="ja-JP" dirty="0"/>
          </a:p>
          <a:p>
            <a:pPr algn="l">
              <a:buFontTx/>
              <a:buChar char="•"/>
            </a:pPr>
            <a:endParaRPr lang="en-US" altLang="ja-JP" dirty="0"/>
          </a:p>
          <a:p>
            <a:pPr algn="l"/>
            <a:r>
              <a:rPr lang="en-US" altLang="ja-JP" dirty="0"/>
              <a:t>It's funny that these were called minicomputers, because we now literally have computers in our pockets (</a:t>
            </a:r>
            <a:r>
              <a:rPr lang="en-US" altLang="ja-JP" dirty="0" err="1"/>
              <a:t>smartphones</a:t>
            </a:r>
            <a:r>
              <a:rPr lang="en-US" altLang="ja-JP" dirty="0"/>
              <a:t>), each with it's own processor, and some with multi-core processors. </a:t>
            </a:r>
          </a:p>
          <a:p>
            <a:pPr algn="l">
              <a:buFontTx/>
              <a:buChar char="•"/>
            </a:pPr>
            <a:endParaRPr lang="en-US" altLang="ja-JP" dirty="0"/>
          </a:p>
          <a:p>
            <a:pPr algn="l">
              <a:buFontTx/>
              <a:buChar char="•"/>
            </a:pPr>
            <a:endParaRPr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712788"/>
            <a:ext cx="9144000" cy="6370637"/>
          </a:xfrm>
          <a:prstGeom prst="rect">
            <a:avLst/>
          </a:prstGeom>
          <a:noFill/>
          <a:ln w="9525">
            <a:noFill/>
            <a:miter lim="800000"/>
            <a:headEnd/>
            <a:tailEnd/>
          </a:ln>
        </p:spPr>
        <p:txBody>
          <a:bodyPr>
            <a:prstTxWarp prst="textNoShape">
              <a:avLst/>
            </a:prstTxWarp>
            <a:spAutoFit/>
          </a:bodyPr>
          <a:lstStyle/>
          <a:p>
            <a:pPr algn="l">
              <a:buFontTx/>
              <a:buChar char="•"/>
            </a:pPr>
            <a:r>
              <a:rPr lang="en-US" altLang="ja-JP" dirty="0"/>
              <a:t> The internet is over 20 years old.</a:t>
            </a:r>
          </a:p>
          <a:p>
            <a:pPr algn="l"/>
            <a:endParaRPr lang="en-US" altLang="ja-JP" dirty="0">
              <a:latin typeface="Times New Roman" pitchFamily="1" charset="0"/>
              <a:ea typeface="Times" charset="0"/>
              <a:cs typeface="Times" charset="0"/>
            </a:endParaRPr>
          </a:p>
          <a:p>
            <a:pPr algn="l">
              <a:buFontTx/>
              <a:buChar char="•"/>
            </a:pPr>
            <a:r>
              <a:rPr lang="en-US" altLang="ja-JP" dirty="0">
                <a:latin typeface="Times New Roman" pitchFamily="1" charset="0"/>
                <a:ea typeface="Times" charset="0"/>
                <a:cs typeface="Times" charset="0"/>
              </a:rPr>
              <a:t> Tim Berners-Lee invents WWW while working at the CERN nuclear physics research lab (huge particle accelerator) in Geneva Switzerland. </a:t>
            </a:r>
          </a:p>
          <a:p>
            <a:pPr algn="l"/>
            <a:endParaRPr lang="en-US" altLang="ja-JP" dirty="0">
              <a:latin typeface="Times New Roman" pitchFamily="1" charset="0"/>
              <a:ea typeface="Times" charset="0"/>
              <a:cs typeface="Times" charset="0"/>
            </a:endParaRPr>
          </a:p>
          <a:p>
            <a:pPr algn="l">
              <a:buFontTx/>
              <a:buChar char="•"/>
            </a:pPr>
            <a:r>
              <a:rPr lang="en-US" altLang="ja-JP" dirty="0">
                <a:latin typeface="Times New Roman" pitchFamily="1" charset="0"/>
                <a:ea typeface="Times" charset="0"/>
                <a:cs typeface="Times" charset="0"/>
              </a:rPr>
              <a:t> Initial goal was to enable physicists to share abstracts of physics research papers over the Internet as hypertext documents – documents with hyperlinks to other documents.</a:t>
            </a:r>
          </a:p>
          <a:p>
            <a:pPr algn="l">
              <a:buFontTx/>
              <a:buChar char="•"/>
            </a:pPr>
            <a:endParaRPr lang="en-US" altLang="ja-JP" dirty="0">
              <a:latin typeface="Times New Roman" pitchFamily="1" charset="0"/>
              <a:ea typeface="Times" charset="0"/>
              <a:cs typeface="Times" charset="0"/>
            </a:endParaRPr>
          </a:p>
          <a:p>
            <a:pPr algn="l">
              <a:buFontTx/>
              <a:buChar char="•"/>
            </a:pPr>
            <a:r>
              <a:rPr lang="en-US" altLang="ja-JP" dirty="0">
                <a:latin typeface="Times New Roman" pitchFamily="1" charset="0"/>
                <a:ea typeface="Times" charset="0"/>
                <a:cs typeface="Times" charset="0"/>
              </a:rPr>
              <a:t> Berners-Lee's larger goal was literally to create a Web of inter-connected information of World-Wide scope. </a:t>
            </a:r>
            <a:br>
              <a:rPr lang="en-US" altLang="ja-JP" dirty="0">
                <a:latin typeface="Times New Roman" pitchFamily="1" charset="0"/>
                <a:ea typeface="Times" charset="0"/>
                <a:cs typeface="Times" charset="0"/>
              </a:rPr>
            </a:br>
            <a:endParaRPr lang="en-US" altLang="ja-JP" dirty="0">
              <a:latin typeface="Times New Roman" pitchFamily="1" charset="0"/>
              <a:ea typeface="Times" charset="0"/>
              <a:cs typeface="Times" charset="0"/>
            </a:endParaRPr>
          </a:p>
          <a:p>
            <a:pPr algn="l">
              <a:buFontTx/>
              <a:buChar char="•"/>
            </a:pPr>
            <a:r>
              <a:rPr lang="en-US" altLang="ja-JP" dirty="0">
                <a:latin typeface="Times New Roman" pitchFamily="1" charset="0"/>
                <a:ea typeface="Times" charset="0"/>
                <a:cs typeface="Times" charset="0"/>
              </a:rPr>
              <a:t> He actually</a:t>
            </a:r>
            <a:r>
              <a:rPr lang="en-US" altLang="ja-JP" dirty="0" smtClean="0">
                <a:latin typeface="Times New Roman" pitchFamily="1" charset="0"/>
                <a:ea typeface="Times" charset="0"/>
                <a:cs typeface="Times" charset="0"/>
              </a:rPr>
              <a:t> named his new software </a:t>
            </a:r>
            <a:r>
              <a:rPr lang="en-US" altLang="ja-JP" dirty="0">
                <a:latin typeface="Times New Roman" pitchFamily="1" charset="0"/>
                <a:ea typeface="Times" charset="0"/>
                <a:cs typeface="Times" charset="0"/>
              </a:rPr>
              <a:t>WWW, a term that collectively referred to the first Web browser and Web server software which worked together to deliver hypertext </a:t>
            </a:r>
            <a:r>
              <a:rPr lang="en-US" altLang="ja-JP" dirty="0" smtClean="0">
                <a:latin typeface="Times New Roman" pitchFamily="1" charset="0"/>
                <a:ea typeface="Times" charset="0"/>
                <a:cs typeface="Times" charset="0"/>
              </a:rPr>
              <a:t>documents (web pages) </a:t>
            </a:r>
            <a:r>
              <a:rPr lang="en-US" altLang="ja-JP" dirty="0">
                <a:latin typeface="Times New Roman" pitchFamily="1" charset="0"/>
                <a:ea typeface="Times" charset="0"/>
                <a:cs typeface="Times" charset="0"/>
              </a:rPr>
              <a:t>over the Internet. </a:t>
            </a:r>
            <a:br>
              <a:rPr lang="en-US" altLang="ja-JP" dirty="0">
                <a:latin typeface="Times New Roman" pitchFamily="1" charset="0"/>
                <a:ea typeface="Times" charset="0"/>
                <a:cs typeface="Times" charset="0"/>
              </a:rPr>
            </a:br>
            <a:endParaRPr lang="en-US" altLang="ja-JP" dirty="0">
              <a:latin typeface="Times New Roman" pitchFamily="1" charset="0"/>
              <a:ea typeface="Times" charset="0"/>
              <a:cs typeface="Times" charset="0"/>
            </a:endParaRPr>
          </a:p>
          <a:p>
            <a:pPr algn="l"/>
            <a:endParaRPr lang="en-US" altLang="ja-JP" dirty="0">
              <a:latin typeface="Times New Roman" pitchFamily="1" charset="0"/>
              <a:ea typeface="Times" charset="0"/>
              <a:cs typeface="Times" charset="0"/>
            </a:endParaRPr>
          </a:p>
          <a:p>
            <a:pPr algn="l"/>
            <a:endParaRPr lang="ja-JP" altLang="en-US" dirty="0">
              <a:ea typeface="Times" charset="0"/>
              <a:cs typeface="Times" charset="0"/>
            </a:endParaRPr>
          </a:p>
        </p:txBody>
      </p:sp>
      <p:sp>
        <p:nvSpPr>
          <p:cNvPr id="23555" name="Text Box 3"/>
          <p:cNvSpPr txBox="1">
            <a:spLocks noChangeArrowheads="1"/>
          </p:cNvSpPr>
          <p:nvPr/>
        </p:nvSpPr>
        <p:spPr bwMode="auto">
          <a:xfrm>
            <a:off x="0" y="-138113"/>
            <a:ext cx="9144000" cy="641351"/>
          </a:xfrm>
          <a:prstGeom prst="rect">
            <a:avLst/>
          </a:prstGeom>
          <a:noFill/>
          <a:ln w="9525">
            <a:noFill/>
            <a:miter lim="800000"/>
            <a:headEnd/>
            <a:tailEnd/>
          </a:ln>
        </p:spPr>
        <p:txBody>
          <a:bodyPr>
            <a:prstTxWarp prst="textNoShape">
              <a:avLst/>
            </a:prstTxWarp>
            <a:spAutoFit/>
          </a:bodyPr>
          <a:lstStyle/>
          <a:p>
            <a:pPr algn="l"/>
            <a:r>
              <a:rPr lang="en-US" altLang="ja-JP" sz="3600" dirty="0" smtClean="0">
                <a:solidFill>
                  <a:srgbClr val="0000FF"/>
                </a:solidFill>
              </a:rPr>
              <a:t>World </a:t>
            </a:r>
            <a:r>
              <a:rPr lang="en-US" altLang="ja-JP" sz="3600" dirty="0">
                <a:solidFill>
                  <a:srgbClr val="0000FF"/>
                </a:solidFill>
              </a:rPr>
              <a:t>Wide Web Invented around 1990.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7140415"/>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latin typeface="Times New Roman" pitchFamily="1" charset="0"/>
                <a:ea typeface="Times" charset="0"/>
                <a:cs typeface="Times" charset="0"/>
              </a:rPr>
              <a:t>Netscape Navigator Browser</a:t>
            </a:r>
            <a:r>
              <a:rPr lang="en-US" altLang="ja-JP" sz="3200" dirty="0">
                <a:latin typeface="Times New Roman" pitchFamily="1" charset="0"/>
                <a:ea typeface="Times" charset="0"/>
                <a:cs typeface="Times" charset="0"/>
              </a:rPr>
              <a:t/>
            </a:r>
            <a:br>
              <a:rPr lang="en-US" altLang="ja-JP" sz="3200" dirty="0">
                <a:latin typeface="Times New Roman" pitchFamily="1" charset="0"/>
                <a:ea typeface="Times" charset="0"/>
                <a:cs typeface="Times" charset="0"/>
              </a:rPr>
            </a:br>
            <a:endParaRPr lang="en-US" altLang="ja-JP" sz="1400" dirty="0">
              <a:latin typeface="Times New Roman" pitchFamily="1" charset="0"/>
              <a:ea typeface="Times" charset="0"/>
              <a:cs typeface="Times" charset="0"/>
            </a:endParaRPr>
          </a:p>
          <a:p>
            <a:pPr algn="l">
              <a:buFontTx/>
              <a:buChar char="•"/>
            </a:pPr>
            <a:r>
              <a:rPr lang="en-US" altLang="ja-JP" dirty="0">
                <a:latin typeface="Times New Roman" pitchFamily="1" charset="0"/>
                <a:ea typeface="Times" charset="0"/>
                <a:cs typeface="Times" charset="0"/>
              </a:rPr>
              <a:t> 1993 -- Marc Andreessen, a Computer Science graduate student at the University of  Illinois, creates</a:t>
            </a:r>
            <a:r>
              <a:rPr lang="en-US" altLang="ja-JP" i="1" dirty="0">
                <a:latin typeface="Times New Roman" pitchFamily="1" charset="0"/>
                <a:ea typeface="Times" charset="0"/>
                <a:cs typeface="Times" charset="0"/>
              </a:rPr>
              <a:t> Mosaic</a:t>
            </a:r>
            <a:r>
              <a:rPr lang="en-US" altLang="ja-JP" dirty="0">
                <a:latin typeface="Times New Roman" pitchFamily="1" charset="0"/>
                <a:ea typeface="Times" charset="0"/>
                <a:cs typeface="Times" charset="0"/>
              </a:rPr>
              <a:t> Web browser, the first Web browser that could render graphics.</a:t>
            </a:r>
          </a:p>
          <a:p>
            <a:pPr algn="l">
              <a:buFontTx/>
              <a:buChar char="•"/>
            </a:pPr>
            <a:endParaRPr lang="en-US" altLang="ja-JP" dirty="0">
              <a:latin typeface="Times New Roman" pitchFamily="1" charset="0"/>
              <a:ea typeface="Times" charset="0"/>
              <a:cs typeface="Times" charset="0"/>
            </a:endParaRPr>
          </a:p>
          <a:p>
            <a:pPr algn="l">
              <a:buFontTx/>
              <a:buChar char="•"/>
            </a:pPr>
            <a:r>
              <a:rPr lang="en-US" altLang="ja-JP" dirty="0">
                <a:latin typeface="Times New Roman" pitchFamily="1" charset="0"/>
                <a:ea typeface="Times" charset="0"/>
                <a:cs typeface="Times" charset="0"/>
              </a:rPr>
              <a:t> 1994 -- Andreessen and friends form </a:t>
            </a:r>
            <a:r>
              <a:rPr lang="en-US" altLang="ja-JP" i="1" dirty="0"/>
              <a:t>Netscape Communications Corporation, </a:t>
            </a:r>
            <a:r>
              <a:rPr lang="en-US" altLang="ja-JP" dirty="0"/>
              <a:t>originally a privately held company.</a:t>
            </a:r>
          </a:p>
          <a:p>
            <a:pPr algn="l">
              <a:buFontTx/>
              <a:buChar char="•"/>
            </a:pPr>
            <a:endParaRPr lang="en-US" altLang="ja-JP" dirty="0"/>
          </a:p>
          <a:p>
            <a:pPr algn="l">
              <a:buFontTx/>
              <a:buChar char="•"/>
            </a:pPr>
            <a:r>
              <a:rPr lang="en-US" altLang="ja-JP" dirty="0"/>
              <a:t> 1995 -- Netscape corporation goes public, even though the company was not profitable and didn't have a solid business model.  Stock price triples on first day, raising almost 3 billion dollars. </a:t>
            </a:r>
            <a:r>
              <a:rPr lang="en-US" altLang="ja-JP" dirty="0" smtClean="0"/>
              <a:t> This </a:t>
            </a:r>
            <a:r>
              <a:rPr lang="en-US" altLang="ja-JP" dirty="0"/>
              <a:t>unprecedented IPO from a</a:t>
            </a:r>
            <a:r>
              <a:rPr lang="en-US" altLang="ja-JP" dirty="0" smtClean="0"/>
              <a:t> non-profitable company </a:t>
            </a:r>
            <a:r>
              <a:rPr lang="en-US" altLang="ja-JP" dirty="0"/>
              <a:t>is a major news story. </a:t>
            </a:r>
          </a:p>
          <a:p>
            <a:pPr algn="l">
              <a:buFontTx/>
              <a:buChar char="•"/>
            </a:pPr>
            <a:endParaRPr lang="en-US" altLang="ja-JP" dirty="0"/>
          </a:p>
          <a:p>
            <a:pPr algn="l">
              <a:buFontTx/>
              <a:buChar char="•"/>
            </a:pPr>
            <a:r>
              <a:rPr lang="en-US" altLang="ja-JP" dirty="0"/>
              <a:t> This is when the world starts be aware of the </a:t>
            </a:r>
            <a:r>
              <a:rPr lang="en-US" altLang="ja-JP" dirty="0" smtClean="0"/>
              <a:t>WWW.  At that point, most people had not even heard of the Internet</a:t>
            </a:r>
            <a:r>
              <a:rPr lang="en-US" altLang="ja-JP" dirty="0"/>
              <a:t>,</a:t>
            </a:r>
            <a:r>
              <a:rPr lang="en-US" altLang="ja-JP" dirty="0" smtClean="0"/>
              <a:t> so many </a:t>
            </a:r>
            <a:r>
              <a:rPr lang="en-US" altLang="ja-JP" dirty="0"/>
              <a:t>people use the two terms interchangeably, still to this day.</a:t>
            </a:r>
          </a:p>
          <a:p>
            <a:pPr algn="l">
              <a:buFontTx/>
              <a:buChar char="•"/>
            </a:pPr>
            <a:endParaRPr lang="en-US" altLang="ja-JP" dirty="0" smtClean="0"/>
          </a:p>
          <a:p>
            <a:pPr algn="l"/>
            <a:endParaRPr lang="en-US" altLang="ja-JP" dirty="0">
              <a:latin typeface="Times New Roman" pitchFamily="1" charset="0"/>
              <a:ea typeface="Times" charset="0"/>
              <a:cs typeface="Times"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7140415"/>
          </a:xfrm>
          <a:prstGeom prst="rect">
            <a:avLst/>
          </a:prstGeom>
          <a:noFill/>
          <a:ln w="9525">
            <a:noFill/>
            <a:miter lim="800000"/>
            <a:headEnd/>
            <a:tailEnd/>
          </a:ln>
        </p:spPr>
        <p:txBody>
          <a:bodyPr>
            <a:prstTxWarp prst="textNoShape">
              <a:avLst/>
            </a:prstTxWarp>
            <a:spAutoFit/>
          </a:bodyPr>
          <a:lstStyle/>
          <a:p>
            <a:pPr algn="l"/>
            <a:r>
              <a:rPr lang="en-US" altLang="ja-JP" sz="3600" dirty="0" smtClean="0">
                <a:solidFill>
                  <a:srgbClr val="0000FF"/>
                </a:solidFill>
                <a:latin typeface="Times New Roman" pitchFamily="1" charset="0"/>
                <a:ea typeface="Times" charset="0"/>
                <a:cs typeface="Times" charset="0"/>
              </a:rPr>
              <a:t>Netscape Navigator 2 (NN2) </a:t>
            </a:r>
            <a:r>
              <a:rPr lang="en-US" altLang="ja-JP" sz="3200" dirty="0" smtClean="0">
                <a:latin typeface="Times New Roman" pitchFamily="1" charset="0"/>
                <a:ea typeface="Times" charset="0"/>
                <a:cs typeface="Times" charset="0"/>
              </a:rPr>
              <a:t/>
            </a:r>
            <a:br>
              <a:rPr lang="en-US" altLang="ja-JP" sz="3200" dirty="0" smtClean="0">
                <a:latin typeface="Times New Roman" pitchFamily="1" charset="0"/>
                <a:ea typeface="Times" charset="0"/>
                <a:cs typeface="Times" charset="0"/>
              </a:rPr>
            </a:br>
            <a:endParaRPr lang="en-US" altLang="ja-JP" sz="1400" dirty="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Released in 1995, this was one of the most influential web browsers in history because many people first surfed the web with this browser, and because it introduced many important new features.  </a:t>
            </a:r>
          </a:p>
          <a:p>
            <a:pPr algn="l">
              <a:buFontTx/>
              <a:buChar char="•"/>
            </a:pPr>
            <a:endParaRPr lang="en-US" altLang="ja-JP" dirty="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Fill-in data forms to collect information in Web pages</a:t>
            </a:r>
            <a:r>
              <a:rPr lang="en-US" altLang="ja-JP" dirty="0" smtClean="0"/>
              <a:t>.</a:t>
            </a:r>
            <a:endParaRPr lang="en-US" altLang="ja-JP" dirty="0"/>
          </a:p>
          <a:p>
            <a:pPr algn="l">
              <a:buFontTx/>
              <a:buChar char="•"/>
            </a:pPr>
            <a:endParaRPr lang="en-US" altLang="ja-JP" dirty="0"/>
          </a:p>
          <a:p>
            <a:pPr algn="l">
              <a:buFontTx/>
              <a:buChar char="•"/>
            </a:pPr>
            <a:r>
              <a:rPr lang="en-US" altLang="ja-JP" dirty="0" smtClean="0"/>
              <a:t> Cookies so that the browser could store a small piece of data between separate page loads. </a:t>
            </a:r>
            <a:endParaRPr lang="en-US" altLang="ja-JP" dirty="0"/>
          </a:p>
          <a:p>
            <a:pPr algn="l">
              <a:buFontTx/>
              <a:buChar char="•"/>
            </a:pPr>
            <a:endParaRPr lang="en-US" altLang="ja-JP" dirty="0"/>
          </a:p>
          <a:p>
            <a:pPr algn="l">
              <a:buFontTx/>
              <a:buChar char="•"/>
            </a:pPr>
            <a:r>
              <a:rPr lang="en-US" altLang="ja-JP" dirty="0" smtClean="0"/>
              <a:t> JavaScript to increase interactive capabilities.</a:t>
            </a:r>
          </a:p>
          <a:p>
            <a:pPr algn="l">
              <a:buFontTx/>
              <a:buChar char="•"/>
            </a:pPr>
            <a:endParaRPr lang="en-US" altLang="ja-JP" dirty="0" smtClean="0"/>
          </a:p>
          <a:p>
            <a:pPr algn="l">
              <a:buFontTx/>
              <a:buChar char="•"/>
            </a:pPr>
            <a:r>
              <a:rPr lang="en-US" altLang="ja-JP" dirty="0" smtClean="0"/>
              <a:t> Netscape company even created the secure sockets extension to the TCP protocol that allowed for packets to be encrypted during transit.  Now that credit card information could be securely collected in web pages, companies formed like Amazon, originally only an online book store. </a:t>
            </a:r>
          </a:p>
          <a:p>
            <a:pPr algn="l">
              <a:buFontTx/>
              <a:buChar char="•"/>
            </a:pPr>
            <a:endParaRPr lang="en-US" altLang="ja-JP" dirty="0" smtClean="0"/>
          </a:p>
          <a:p>
            <a:pPr algn="l"/>
            <a:endParaRPr lang="en-US" altLang="ja-JP" dirty="0">
              <a:latin typeface="Times New Roman" pitchFamily="1" charset="0"/>
              <a:ea typeface="Times" charset="0"/>
              <a:cs typeface="Times"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7140415"/>
          </a:xfrm>
          <a:prstGeom prst="rect">
            <a:avLst/>
          </a:prstGeom>
          <a:noFill/>
          <a:ln w="9525">
            <a:noFill/>
            <a:miter lim="800000"/>
            <a:headEnd/>
            <a:tailEnd/>
          </a:ln>
        </p:spPr>
        <p:txBody>
          <a:bodyPr>
            <a:prstTxWarp prst="textNoShape">
              <a:avLst/>
            </a:prstTxWarp>
            <a:spAutoFit/>
          </a:bodyPr>
          <a:lstStyle/>
          <a:p>
            <a:pPr algn="l"/>
            <a:r>
              <a:rPr lang="en-US" altLang="ja-JP" sz="3600" dirty="0" smtClean="0">
                <a:solidFill>
                  <a:srgbClr val="0000FF"/>
                </a:solidFill>
                <a:latin typeface="Times New Roman" pitchFamily="1" charset="0"/>
                <a:ea typeface="Times" charset="0"/>
                <a:cs typeface="Times" charset="0"/>
              </a:rPr>
              <a:t>Browser Wars</a:t>
            </a:r>
            <a:r>
              <a:rPr lang="en-US" altLang="ja-JP" sz="3200" dirty="0" smtClean="0">
                <a:latin typeface="Times New Roman" pitchFamily="1" charset="0"/>
                <a:ea typeface="Times" charset="0"/>
                <a:cs typeface="Times" charset="0"/>
              </a:rPr>
              <a:t/>
            </a:r>
            <a:br>
              <a:rPr lang="en-US" altLang="ja-JP" sz="3200" dirty="0" smtClean="0">
                <a:latin typeface="Times New Roman" pitchFamily="1" charset="0"/>
                <a:ea typeface="Times" charset="0"/>
                <a:cs typeface="Times" charset="0"/>
              </a:rPr>
            </a:br>
            <a:endParaRPr lang="en-US" altLang="ja-JP" sz="1400" dirty="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Microsoft releases Internet Explorer Browser (IE3) in 1996, the only real competitor to NN3, also just released.</a:t>
            </a:r>
          </a:p>
          <a:p>
            <a:pPr algn="l">
              <a:buFontTx/>
              <a:buChar char="•"/>
            </a:pPr>
            <a:endParaRPr lang="en-US" altLang="ja-JP" dirty="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Microsoft uses it's dominance as a desktop operating system (90%+ market share) to try to kill Netscape.  Made it very difficult to use Netscape on Windows OS. </a:t>
            </a:r>
            <a:endParaRPr lang="en-US" altLang="ja-JP" dirty="0" smtClean="0"/>
          </a:p>
          <a:p>
            <a:pPr algn="l">
              <a:buFontTx/>
              <a:buChar char="•"/>
            </a:pPr>
            <a:endParaRPr lang="en-US" altLang="ja-JP" dirty="0"/>
          </a:p>
          <a:p>
            <a:pPr algn="l">
              <a:buFontTx/>
              <a:buChar char="•"/>
            </a:pPr>
            <a:r>
              <a:rPr lang="en-US" altLang="ja-JP" dirty="0" smtClean="0"/>
              <a:t> Microsoft hit with several anti-trust lawsuits and eventually starts playing nice with Netscape, and also releasing Office software suite for Mac OS (Apple).  Browser wars mostly over by late 1990s. </a:t>
            </a:r>
            <a:endParaRPr lang="en-US" altLang="ja-JP" dirty="0"/>
          </a:p>
          <a:p>
            <a:pPr algn="l">
              <a:buFontTx/>
              <a:buChar char="•"/>
            </a:pPr>
            <a:endParaRPr lang="en-US" altLang="ja-JP" dirty="0"/>
          </a:p>
          <a:p>
            <a:pPr algn="l">
              <a:buFontTx/>
              <a:buChar char="•"/>
            </a:pPr>
            <a:r>
              <a:rPr lang="en-US" altLang="ja-JP" dirty="0" smtClean="0"/>
              <a:t> A terrible side effect of the browser wars was that the HTML language that creates web pages was diverging.  By the time of IE4 and NN4, the HTML language features supported by each browser were becoming increasingly different.  People were starting to build separate web pages to get the most out of each browser – "best viewed in Netscape or IE". </a:t>
            </a:r>
          </a:p>
          <a:p>
            <a:pPr algn="l">
              <a:buFontTx/>
              <a:buChar char="•"/>
            </a:pPr>
            <a:endParaRPr lang="en-US" altLang="ja-JP" dirty="0" smtClean="0"/>
          </a:p>
          <a:p>
            <a:pPr algn="l"/>
            <a:endParaRPr lang="en-US" altLang="ja-JP" dirty="0">
              <a:latin typeface="Times New Roman" pitchFamily="1" charset="0"/>
              <a:ea typeface="Times" charset="0"/>
              <a:cs typeface="Times"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6401751"/>
          </a:xfrm>
          <a:prstGeom prst="rect">
            <a:avLst/>
          </a:prstGeom>
          <a:noFill/>
          <a:ln w="9525">
            <a:noFill/>
            <a:miter lim="800000"/>
            <a:headEnd/>
            <a:tailEnd/>
          </a:ln>
        </p:spPr>
        <p:txBody>
          <a:bodyPr>
            <a:prstTxWarp prst="textNoShape">
              <a:avLst/>
            </a:prstTxWarp>
            <a:spAutoFit/>
          </a:bodyPr>
          <a:lstStyle/>
          <a:p>
            <a:pPr algn="l"/>
            <a:r>
              <a:rPr lang="en-US" altLang="ja-JP" sz="3600" dirty="0" smtClean="0">
                <a:solidFill>
                  <a:srgbClr val="0000FF"/>
                </a:solidFill>
                <a:latin typeface="Times New Roman" pitchFamily="1" charset="0"/>
                <a:ea typeface="Times" charset="0"/>
                <a:cs typeface="Times" charset="0"/>
              </a:rPr>
              <a:t>World Wide Web Consortium (W3C)</a:t>
            </a:r>
            <a:r>
              <a:rPr lang="en-US" altLang="ja-JP" sz="3200" dirty="0" smtClean="0">
                <a:latin typeface="Times New Roman" pitchFamily="1" charset="0"/>
                <a:ea typeface="Times" charset="0"/>
                <a:cs typeface="Times" charset="0"/>
              </a:rPr>
              <a:t/>
            </a:r>
            <a:br>
              <a:rPr lang="en-US" altLang="ja-JP" sz="3200" dirty="0" smtClean="0">
                <a:latin typeface="Times New Roman" pitchFamily="1" charset="0"/>
                <a:ea typeface="Times" charset="0"/>
                <a:cs typeface="Times" charset="0"/>
              </a:rPr>
            </a:br>
            <a:endParaRPr lang="en-US" altLang="ja-JP" sz="1400" dirty="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Helped to end the browser wars by releasing uniform standards for HTML and other web-related technologies. </a:t>
            </a:r>
          </a:p>
          <a:p>
            <a:pPr algn="l">
              <a:buFontTx/>
              <a:buChar char="•"/>
            </a:pPr>
            <a:endParaRPr lang="en-US" altLang="ja-JP" dirty="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If all browsers implement the W3C recommendations, then all browsers will work mostly the same way. </a:t>
            </a:r>
            <a:endParaRPr lang="en-US" altLang="ja-JP" dirty="0" smtClean="0"/>
          </a:p>
          <a:p>
            <a:pPr algn="l">
              <a:buFontTx/>
              <a:buChar char="•"/>
            </a:pPr>
            <a:endParaRPr lang="en-US" altLang="ja-JP" dirty="0"/>
          </a:p>
          <a:p>
            <a:pPr algn="l">
              <a:buFontTx/>
              <a:buChar char="•"/>
            </a:pPr>
            <a:r>
              <a:rPr lang="en-US" altLang="ja-JP" dirty="0" smtClean="0"/>
              <a:t> W3C is non-profit organization formed by Tim-</a:t>
            </a:r>
            <a:r>
              <a:rPr lang="en-US" altLang="ja-JP" dirty="0" err="1" smtClean="0"/>
              <a:t>Berners</a:t>
            </a:r>
            <a:r>
              <a:rPr lang="en-US" altLang="ja-JP" dirty="0" smtClean="0"/>
              <a:t> Lee and other people that helped create the WWW.  Major corporations like Microsoft and Netscape also get a seat at the table because their input is important.  </a:t>
            </a:r>
            <a:endParaRPr lang="en-US" altLang="ja-JP" dirty="0"/>
          </a:p>
          <a:p>
            <a:pPr algn="l">
              <a:buFontTx/>
              <a:buChar char="•"/>
            </a:pPr>
            <a:endParaRPr lang="en-US" altLang="ja-JP" dirty="0"/>
          </a:p>
          <a:p>
            <a:pPr algn="l">
              <a:buFontTx/>
              <a:buChar char="•"/>
            </a:pPr>
            <a:r>
              <a:rPr lang="en-US" altLang="ja-JP" dirty="0" smtClean="0"/>
              <a:t> W3C still maintains the uniform standards today.  That's why popular browsers such as Chrome, Safari, IE (now Edge), </a:t>
            </a:r>
            <a:r>
              <a:rPr lang="en-US" altLang="ja-JP" dirty="0" err="1" smtClean="0"/>
              <a:t>Firefox</a:t>
            </a:r>
            <a:r>
              <a:rPr lang="en-US" altLang="ja-JP" dirty="0" smtClean="0"/>
              <a:t> (the legacy of NN), and Opera all more or less work uniformly so web pages will (mostly) render the same way on all browsers.  </a:t>
            </a:r>
          </a:p>
          <a:p>
            <a:pPr algn="l">
              <a:buFontTx/>
              <a:buChar char="•"/>
            </a:pPr>
            <a:endParaRPr lang="en-US" altLang="ja-JP" dirty="0" smtClean="0"/>
          </a:p>
          <a:p>
            <a:pPr algn="l"/>
            <a:endParaRPr lang="en-US" altLang="ja-JP" dirty="0">
              <a:latin typeface="Times New Roman" pitchFamily="1" charset="0"/>
              <a:ea typeface="Times" charset="0"/>
              <a:cs typeface="Times"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5601533"/>
          </a:xfrm>
          <a:prstGeom prst="rect">
            <a:avLst/>
          </a:prstGeom>
          <a:noFill/>
          <a:ln w="9525">
            <a:noFill/>
            <a:miter lim="800000"/>
            <a:headEnd/>
            <a:tailEnd/>
          </a:ln>
        </p:spPr>
        <p:txBody>
          <a:bodyPr>
            <a:prstTxWarp prst="textNoShape">
              <a:avLst/>
            </a:prstTxWarp>
            <a:spAutoFit/>
          </a:bodyPr>
          <a:lstStyle/>
          <a:p>
            <a:pPr algn="l"/>
            <a:r>
              <a:rPr lang="en-US" altLang="ja-JP" sz="2800" dirty="0" smtClean="0">
                <a:solidFill>
                  <a:srgbClr val="0000FF"/>
                </a:solidFill>
                <a:latin typeface="Times New Roman" pitchFamily="1" charset="0"/>
                <a:ea typeface="Times" charset="0"/>
                <a:cs typeface="Times" charset="0"/>
              </a:rPr>
              <a:t>Virtual Domain (Domain Name)</a:t>
            </a:r>
            <a:r>
              <a:rPr lang="en-US" altLang="ja-JP" sz="3200" dirty="0" smtClean="0">
                <a:latin typeface="Times New Roman" pitchFamily="1" charset="0"/>
                <a:ea typeface="Times" charset="0"/>
                <a:cs typeface="Times" charset="0"/>
              </a:rPr>
              <a:t/>
            </a:r>
            <a:br>
              <a:rPr lang="en-US" altLang="ja-JP" sz="3200" dirty="0" smtClean="0">
                <a:latin typeface="Times New Roman" pitchFamily="1" charset="0"/>
                <a:ea typeface="Times" charset="0"/>
                <a:cs typeface="Times" charset="0"/>
              </a:rPr>
            </a:br>
            <a:endParaRPr lang="en-US" altLang="ja-JP" sz="1400" dirty="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A domain name like </a:t>
            </a:r>
            <a:r>
              <a:rPr lang="en-US" altLang="ja-JP" i="1" dirty="0" err="1" smtClean="0">
                <a:latin typeface="Times New Roman" pitchFamily="1" charset="0"/>
                <a:ea typeface="Times" charset="0"/>
                <a:cs typeface="Times" charset="0"/>
              </a:rPr>
              <a:t>craigknuckles.com</a:t>
            </a:r>
            <a:r>
              <a:rPr lang="en-US" altLang="ja-JP" dirty="0" smtClean="0">
                <a:latin typeface="Times New Roman" pitchFamily="1" charset="0"/>
                <a:ea typeface="Times" charset="0"/>
                <a:cs typeface="Times" charset="0"/>
              </a:rPr>
              <a:t> is just virtual property that you can buy.  Then you basically own the name.  Other than that, it's nothing. </a:t>
            </a:r>
          </a:p>
          <a:p>
            <a:pPr algn="l">
              <a:buFontTx/>
              <a:buChar char="•"/>
            </a:pPr>
            <a:endParaRPr lang="en-US" altLang="ja-JP" dirty="0" smtClean="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The Internet uses IP addresses exclusively, so a virtual domains are by themselves not viable addresses.</a:t>
            </a:r>
            <a:endParaRPr lang="en-US" altLang="ja-JP" dirty="0" smtClean="0"/>
          </a:p>
          <a:p>
            <a:pPr algn="l">
              <a:buFontTx/>
              <a:buChar char="•"/>
            </a:pPr>
            <a:endParaRPr lang="en-US" altLang="ja-JP" dirty="0" smtClean="0"/>
          </a:p>
          <a:p>
            <a:pPr algn="l"/>
            <a:r>
              <a:rPr lang="en-US" altLang="ja-JP" sz="2800" dirty="0" smtClean="0">
                <a:solidFill>
                  <a:srgbClr val="0000FF"/>
                </a:solidFill>
              </a:rPr>
              <a:t>Fully Qualified Doman Name (FQDN)</a:t>
            </a:r>
          </a:p>
          <a:p>
            <a:pPr algn="l"/>
            <a:endParaRPr lang="en-US" altLang="ja-JP" dirty="0" smtClean="0">
              <a:latin typeface="Times New Roman" pitchFamily="1" charset="0"/>
              <a:ea typeface="Times" charset="0"/>
              <a:cs typeface="Times" charset="0"/>
            </a:endParaRPr>
          </a:p>
          <a:p>
            <a:pPr algn="l">
              <a:buFontTx/>
              <a:buChar char="•"/>
            </a:pPr>
            <a:r>
              <a:rPr lang="en-US" altLang="ja-JP" dirty="0" smtClean="0">
                <a:latin typeface="Times New Roman" pitchFamily="1" charset="0"/>
                <a:ea typeface="Times" charset="0"/>
                <a:cs typeface="Times" charset="0"/>
              </a:rPr>
              <a:t> To make an FQDN, you assign a prefix such as </a:t>
            </a:r>
            <a:r>
              <a:rPr lang="en-US" altLang="ja-JP" i="1" dirty="0" smtClean="0">
                <a:latin typeface="Times New Roman" pitchFamily="1" charset="0"/>
                <a:ea typeface="Times" charset="0"/>
                <a:cs typeface="Times" charset="0"/>
              </a:rPr>
              <a:t>www </a:t>
            </a:r>
            <a:r>
              <a:rPr lang="en-US" altLang="ja-JP" dirty="0" smtClean="0">
                <a:latin typeface="Times New Roman" pitchFamily="1" charset="0"/>
                <a:ea typeface="Times" charset="0"/>
                <a:cs typeface="Times" charset="0"/>
              </a:rPr>
              <a:t>and associate the named address with an IP address.</a:t>
            </a:r>
            <a:endParaRPr lang="en-US" altLang="ja-JP" dirty="0" smtClean="0"/>
          </a:p>
          <a:p>
            <a:pPr algn="l"/>
            <a:endParaRPr lang="en-US" altLang="ja-JP" dirty="0" smtClean="0"/>
          </a:p>
          <a:p>
            <a:pPr algn="l"/>
            <a:r>
              <a:rPr i="1" dirty="0" smtClean="0"/>
              <a:t>www.</a:t>
            </a:r>
            <a:r>
              <a:rPr lang="en-US" altLang="ja-JP" i="1" dirty="0" smtClean="0">
                <a:latin typeface="Times New Roman" pitchFamily="1" charset="0"/>
                <a:ea typeface="Times" charset="0"/>
                <a:cs typeface="Times" charset="0"/>
              </a:rPr>
              <a:t> </a:t>
            </a:r>
            <a:r>
              <a:rPr lang="en-US" altLang="ja-JP" i="1" dirty="0" err="1" smtClean="0">
                <a:latin typeface="Times New Roman" pitchFamily="1" charset="0"/>
                <a:ea typeface="Times" charset="0"/>
                <a:cs typeface="Times" charset="0"/>
              </a:rPr>
              <a:t>craigknuckles.com</a:t>
            </a:r>
            <a:r>
              <a:rPr i="1" dirty="0" smtClean="0"/>
              <a:t> &lt;------- DNS Mapping -------&gt; 164.68.21.170 </a:t>
            </a:r>
          </a:p>
          <a:p>
            <a:pPr algn="l"/>
            <a:endParaRPr lang="en-US" altLang="ja-JP" dirty="0" smtClean="0"/>
          </a:p>
          <a:p>
            <a:pPr algn="l"/>
            <a:endParaRPr lang="en-US" altLang="ja-JP" dirty="0">
              <a:latin typeface="Times New Roman" pitchFamily="1" charset="0"/>
              <a:ea typeface="Times" charset="0"/>
              <a:cs typeface="Times" charset="0"/>
            </a:endParaRPr>
          </a:p>
        </p:txBody>
      </p:sp>
      <p:sp>
        <p:nvSpPr>
          <p:cNvPr id="4" name="Rectangle 3"/>
          <p:cNvSpPr/>
          <p:nvPr/>
        </p:nvSpPr>
        <p:spPr>
          <a:xfrm>
            <a:off x="0" y="5562600"/>
            <a:ext cx="9144000" cy="830997"/>
          </a:xfrm>
          <a:prstGeom prst="rect">
            <a:avLst/>
          </a:prstGeom>
        </p:spPr>
        <p:txBody>
          <a:bodyPr wrap="square">
            <a:spAutoFit/>
          </a:bodyPr>
          <a:lstStyle/>
          <a:p>
            <a:pPr algn="l">
              <a:buFontTx/>
              <a:buChar char="•"/>
            </a:pPr>
            <a:r>
              <a:rPr lang="en-US" altLang="ja-JP" dirty="0" smtClean="0">
                <a:latin typeface="Times New Roman" pitchFamily="1" charset="0"/>
                <a:ea typeface="Times" charset="0"/>
                <a:cs typeface="Times" charset="0"/>
              </a:rPr>
              <a:t> It's then called an FQDN or </a:t>
            </a:r>
            <a:r>
              <a:rPr lang="en-US" altLang="ja-JP" i="1" dirty="0" smtClean="0">
                <a:latin typeface="Times New Roman" pitchFamily="1" charset="0"/>
                <a:ea typeface="Times" charset="0"/>
                <a:cs typeface="Times" charset="0"/>
              </a:rPr>
              <a:t>named address -- </a:t>
            </a:r>
            <a:r>
              <a:rPr lang="en-US" altLang="ja-JP" dirty="0" smtClean="0">
                <a:latin typeface="Times New Roman" pitchFamily="1" charset="0"/>
                <a:ea typeface="Times" charset="0"/>
                <a:cs typeface="Times" charset="0"/>
              </a:rPr>
              <a:t>a human friendly address that points to an actual IP address (of a web server, for example).</a:t>
            </a:r>
            <a:endParaRPr lang="en-US" altLang="ja-JP"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6866" name="Picture 2" descr="fig1.09.gif                                                    0006366A HardDrive                      B975895A:"/>
          <p:cNvPicPr>
            <a:picLocks noChangeAspect="1" noChangeArrowheads="1"/>
          </p:cNvPicPr>
          <p:nvPr/>
        </p:nvPicPr>
        <p:blipFill>
          <a:blip r:embed="rId2"/>
          <a:srcRect/>
          <a:stretch>
            <a:fillRect/>
          </a:stretch>
        </p:blipFill>
        <p:spPr bwMode="auto">
          <a:xfrm>
            <a:off x="228600" y="4763"/>
            <a:ext cx="8915400" cy="6846887"/>
          </a:xfrm>
          <a:prstGeom prst="rect">
            <a:avLst/>
          </a:prstGeom>
          <a:noFill/>
          <a:ln w="9525">
            <a:noFill/>
            <a:miter lim="800000"/>
            <a:headEnd/>
            <a:tailEnd/>
          </a:ln>
        </p:spPr>
      </p:pic>
      <p:sp>
        <p:nvSpPr>
          <p:cNvPr id="36867" name="Rectangle 4"/>
          <p:cNvSpPr>
            <a:spLocks noChangeArrowheads="1"/>
          </p:cNvSpPr>
          <p:nvPr/>
        </p:nvSpPr>
        <p:spPr bwMode="auto">
          <a:xfrm>
            <a:off x="4191000" y="0"/>
            <a:ext cx="4953000" cy="4216539"/>
          </a:xfrm>
          <a:prstGeom prst="rect">
            <a:avLst/>
          </a:prstGeom>
          <a:noFill/>
          <a:ln w="9525">
            <a:noFill/>
            <a:miter lim="800000"/>
            <a:headEnd/>
            <a:tailEnd/>
          </a:ln>
        </p:spPr>
        <p:txBody>
          <a:bodyPr>
            <a:prstTxWarp prst="textNoShape">
              <a:avLst/>
            </a:prstTxWarp>
            <a:spAutoFit/>
          </a:bodyPr>
          <a:lstStyle/>
          <a:p>
            <a:pPr algn="l"/>
            <a:r>
              <a:rPr lang="en-US" altLang="ja-JP" sz="2800" b="1" dirty="0">
                <a:solidFill>
                  <a:srgbClr val="000099"/>
                </a:solidFill>
              </a:rPr>
              <a:t>Domain Name </a:t>
            </a:r>
            <a:r>
              <a:rPr lang="en-US" altLang="ja-JP" sz="2800" b="1" dirty="0" smtClean="0">
                <a:solidFill>
                  <a:srgbClr val="000099"/>
                </a:solidFill>
              </a:rPr>
              <a:t>Service (DNS)</a:t>
            </a:r>
            <a:endParaRPr lang="en-US" altLang="ja-JP" sz="2800" dirty="0" smtClean="0"/>
          </a:p>
          <a:p>
            <a:pPr algn="l"/>
            <a:endParaRPr lang="en-US" altLang="ja-JP" dirty="0"/>
          </a:p>
          <a:p>
            <a:pPr algn="l"/>
            <a:r>
              <a:rPr lang="en-US" altLang="ja-JP" dirty="0"/>
              <a:t>Humans type named addresses like </a:t>
            </a:r>
            <a:r>
              <a:rPr lang="en-US" altLang="ja-JP" i="1" dirty="0" err="1"/>
              <a:t>www.lfc.edu</a:t>
            </a:r>
            <a:r>
              <a:rPr lang="en-US" altLang="ja-JP" dirty="0"/>
              <a:t> into browsers. But Internet routing uses IP addresses.  So a Browser must first ask a DNS server to look up the IP address associated with the named address before it can actually surf to a Web page.  The DNS lookup</a:t>
            </a:r>
            <a:r>
              <a:rPr lang="en-US" altLang="ja-JP" dirty="0" smtClean="0"/>
              <a:t> usually happens </a:t>
            </a:r>
            <a:r>
              <a:rPr lang="en-US" altLang="ja-JP" dirty="0"/>
              <a:t>in a fraction of a second.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7890" name="Picture 2" descr="fig1.10.gif                                                    0006366A HardDrive                      B975895A:"/>
          <p:cNvPicPr>
            <a:picLocks noChangeAspect="1" noChangeArrowheads="1"/>
          </p:cNvPicPr>
          <p:nvPr/>
        </p:nvPicPr>
        <p:blipFill>
          <a:blip r:embed="rId2"/>
          <a:srcRect/>
          <a:stretch>
            <a:fillRect/>
          </a:stretch>
        </p:blipFill>
        <p:spPr bwMode="auto">
          <a:xfrm>
            <a:off x="0" y="838200"/>
            <a:ext cx="9020175" cy="2667000"/>
          </a:xfrm>
          <a:prstGeom prst="rect">
            <a:avLst/>
          </a:prstGeom>
          <a:noFill/>
          <a:ln w="9525">
            <a:noFill/>
            <a:miter lim="800000"/>
            <a:headEnd/>
            <a:tailEnd/>
          </a:ln>
        </p:spPr>
      </p:pic>
      <p:sp>
        <p:nvSpPr>
          <p:cNvPr id="37891" name="Text Box 3"/>
          <p:cNvSpPr txBox="1">
            <a:spLocks noChangeArrowheads="1"/>
          </p:cNvSpPr>
          <p:nvPr/>
        </p:nvSpPr>
        <p:spPr bwMode="auto">
          <a:xfrm>
            <a:off x="0" y="0"/>
            <a:ext cx="9144000" cy="1015663"/>
          </a:xfrm>
          <a:prstGeom prst="rect">
            <a:avLst/>
          </a:prstGeom>
          <a:noFill/>
          <a:ln w="9525">
            <a:noFill/>
            <a:miter lim="800000"/>
            <a:headEnd/>
            <a:tailEnd/>
          </a:ln>
        </p:spPr>
        <p:txBody>
          <a:bodyPr>
            <a:prstTxWarp prst="textNoShape">
              <a:avLst/>
            </a:prstTxWarp>
            <a:spAutoFit/>
          </a:bodyPr>
          <a:lstStyle/>
          <a:p>
            <a:pPr algn="l"/>
            <a:r>
              <a:rPr lang="en-US" altLang="ja-JP" b="1" dirty="0" smtClean="0">
                <a:solidFill>
                  <a:srgbClr val="0000FF"/>
                </a:solidFill>
              </a:rPr>
              <a:t>Top</a:t>
            </a:r>
            <a:r>
              <a:rPr lang="en-US" altLang="ja-JP" b="1" dirty="0">
                <a:solidFill>
                  <a:srgbClr val="0000FF"/>
                </a:solidFill>
              </a:rPr>
              <a:t>-level domains </a:t>
            </a:r>
            <a:r>
              <a:rPr lang="en-US" altLang="ja-JP" dirty="0"/>
              <a:t>such as .</a:t>
            </a:r>
            <a:r>
              <a:rPr lang="en-US" altLang="ja-JP" i="1" dirty="0"/>
              <a:t>com</a:t>
            </a:r>
            <a:r>
              <a:rPr lang="en-US" altLang="ja-JP" dirty="0"/>
              <a:t> are at the top of</a:t>
            </a:r>
            <a:r>
              <a:rPr lang="en-US" altLang="ja-JP" dirty="0" smtClean="0"/>
              <a:t> </a:t>
            </a:r>
            <a:r>
              <a:rPr lang="en-US" altLang="ja-JP" i="1" dirty="0" smtClean="0"/>
              <a:t>DNS hierarchy</a:t>
            </a:r>
            <a:r>
              <a:rPr lang="en-US" altLang="ja-JP" dirty="0"/>
              <a:t>.  </a:t>
            </a:r>
          </a:p>
          <a:p>
            <a:pPr algn="l"/>
            <a:endParaRPr lang="en-US" altLang="ja-JP" sz="3600" dirty="0">
              <a:solidFill>
                <a:srgbClr val="000099"/>
              </a:solidFill>
            </a:endParaRPr>
          </a:p>
          <a:p>
            <a:pPr algn="l"/>
            <a:endParaRPr lang="ja-JP" altLang="en-US" sz="3600" dirty="0">
              <a:solidFill>
                <a:srgbClr val="000099"/>
              </a:solidFill>
            </a:endParaRPr>
          </a:p>
        </p:txBody>
      </p:sp>
      <p:sp>
        <p:nvSpPr>
          <p:cNvPr id="37892" name="TextBox 4"/>
          <p:cNvSpPr txBox="1">
            <a:spLocks noChangeArrowheads="1"/>
          </p:cNvSpPr>
          <p:nvPr/>
        </p:nvSpPr>
        <p:spPr bwMode="auto">
          <a:xfrm>
            <a:off x="0" y="3871913"/>
            <a:ext cx="9144000" cy="2677656"/>
          </a:xfrm>
          <a:prstGeom prst="rect">
            <a:avLst/>
          </a:prstGeom>
          <a:noFill/>
          <a:ln w="9525">
            <a:noFill/>
            <a:miter lim="800000"/>
            <a:headEnd/>
            <a:tailEnd/>
          </a:ln>
        </p:spPr>
        <p:txBody>
          <a:bodyPr>
            <a:prstTxWarp prst="textNoShape">
              <a:avLst/>
            </a:prstTxWarp>
            <a:spAutoFit/>
          </a:bodyPr>
          <a:lstStyle/>
          <a:p>
            <a:pPr algn="l"/>
            <a:r>
              <a:rPr lang="en-US" altLang="ja-JP" dirty="0" smtClean="0"/>
              <a:t>There's no way one DNS server can know all the IP addresses associated with named addresses.  So for example, the local DNS server might need to ask a top-level DNS server (such as .com or .</a:t>
            </a:r>
            <a:r>
              <a:rPr lang="en-US" altLang="ja-JP" dirty="0" err="1" smtClean="0"/>
              <a:t>edu</a:t>
            </a:r>
            <a:r>
              <a:rPr lang="en-US" altLang="ja-JP" dirty="0" smtClean="0"/>
              <a:t>) where to locate another lower-level DNS server that might hold the sought after FQDN record.  Certain DNS servers specialize in certain domains, so this is a division of labor where requests are sent up and down the hierarchy to find the pertinent DNS server.</a:t>
            </a:r>
            <a:endParaRPr lang="en-US" altLang="ja-JP"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8914" name="Picture 2" descr="fig1.11.gif                                                    0006366A HardDrive                      B975895A:"/>
          <p:cNvPicPr>
            <a:picLocks noChangeAspect="1" noChangeArrowheads="1"/>
          </p:cNvPicPr>
          <p:nvPr/>
        </p:nvPicPr>
        <p:blipFill>
          <a:blip r:embed="rId2"/>
          <a:srcRect/>
          <a:stretch>
            <a:fillRect/>
          </a:stretch>
        </p:blipFill>
        <p:spPr bwMode="auto">
          <a:xfrm>
            <a:off x="0" y="3657600"/>
            <a:ext cx="9144000" cy="2714625"/>
          </a:xfrm>
          <a:prstGeom prst="rect">
            <a:avLst/>
          </a:prstGeom>
          <a:noFill/>
          <a:ln w="9525">
            <a:noFill/>
            <a:miter lim="800000"/>
            <a:headEnd/>
            <a:tailEnd/>
          </a:ln>
        </p:spPr>
      </p:pic>
      <p:sp>
        <p:nvSpPr>
          <p:cNvPr id="38915" name="Text Box 3"/>
          <p:cNvSpPr txBox="1">
            <a:spLocks noChangeArrowheads="1"/>
          </p:cNvSpPr>
          <p:nvPr/>
        </p:nvSpPr>
        <p:spPr bwMode="auto">
          <a:xfrm>
            <a:off x="0" y="0"/>
            <a:ext cx="9144000" cy="3232150"/>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Virtual Hosting </a:t>
            </a:r>
            <a:r>
              <a:rPr lang="en-US" altLang="ja-JP" sz="2800" dirty="0"/>
              <a:t>refers to hosting multiple named addresses (Web sites) on the same server. The DNS records for each named address point to the same IP address.</a:t>
            </a:r>
          </a:p>
          <a:p>
            <a:pPr algn="l"/>
            <a:endParaRPr lang="en-US" altLang="ja-JP" sz="2800" dirty="0"/>
          </a:p>
          <a:p>
            <a:pPr algn="l"/>
            <a:r>
              <a:rPr lang="en-US" altLang="ja-JP" sz="2800" dirty="0"/>
              <a:t>Requests for different named addresses are sent to different folders by the </a:t>
            </a:r>
            <a:r>
              <a:rPr lang="en-US" altLang="ja-JP" sz="2800" i="1" dirty="0"/>
              <a:t>Web Server Software</a:t>
            </a:r>
            <a:r>
              <a:rPr lang="en-US" altLang="ja-JP" sz="2800" dirty="0"/>
              <a:t>, the software that answers the requests from the Web browser software on the client side.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9938" name="Picture 2" descr="fig1.12.gif                                                    0006366A HardDrive                      B975895A:"/>
          <p:cNvPicPr>
            <a:picLocks noChangeAspect="1" noChangeArrowheads="1"/>
          </p:cNvPicPr>
          <p:nvPr/>
        </p:nvPicPr>
        <p:blipFill>
          <a:blip r:embed="rId2"/>
          <a:srcRect/>
          <a:stretch>
            <a:fillRect/>
          </a:stretch>
        </p:blipFill>
        <p:spPr bwMode="auto">
          <a:xfrm>
            <a:off x="0" y="1828800"/>
            <a:ext cx="9144000" cy="1147763"/>
          </a:xfrm>
          <a:prstGeom prst="rect">
            <a:avLst/>
          </a:prstGeom>
          <a:noFill/>
          <a:ln w="9525">
            <a:noFill/>
            <a:miter lim="800000"/>
            <a:headEnd/>
            <a:tailEnd/>
          </a:ln>
        </p:spPr>
      </p:pic>
      <p:sp>
        <p:nvSpPr>
          <p:cNvPr id="39939" name="Text Box 3"/>
          <p:cNvSpPr txBox="1">
            <a:spLocks noChangeArrowheads="1"/>
          </p:cNvSpPr>
          <p:nvPr/>
        </p:nvSpPr>
        <p:spPr bwMode="auto">
          <a:xfrm>
            <a:off x="0" y="0"/>
            <a:ext cx="9144000" cy="1646238"/>
          </a:xfrm>
          <a:prstGeom prst="rect">
            <a:avLst/>
          </a:prstGeom>
          <a:noFill/>
          <a:ln w="9525">
            <a:noFill/>
            <a:miter lim="800000"/>
            <a:headEnd/>
            <a:tailEnd/>
          </a:ln>
        </p:spPr>
        <p:txBody>
          <a:bodyPr>
            <a:prstTxWarp prst="textNoShape">
              <a:avLst/>
            </a:prstTxWarp>
            <a:spAutoFit/>
          </a:bodyPr>
          <a:lstStyle/>
          <a:p>
            <a:pPr algn="l"/>
            <a:r>
              <a:rPr lang="en-US" altLang="ja-JP" sz="3600" dirty="0" smtClean="0">
                <a:solidFill>
                  <a:srgbClr val="0000FF"/>
                </a:solidFill>
              </a:rPr>
              <a:t>URL -- Uniform </a:t>
            </a:r>
            <a:r>
              <a:rPr lang="en-US" altLang="ja-JP" sz="3600" dirty="0">
                <a:solidFill>
                  <a:srgbClr val="0000FF"/>
                </a:solidFill>
              </a:rPr>
              <a:t>Resource </a:t>
            </a:r>
            <a:r>
              <a:rPr lang="en-US" altLang="ja-JP" sz="3600" dirty="0" smtClean="0">
                <a:solidFill>
                  <a:srgbClr val="0000FF"/>
                </a:solidFill>
              </a:rPr>
              <a:t>Locator</a:t>
            </a:r>
            <a:endParaRPr lang="en-US" altLang="ja-JP" dirty="0" smtClean="0">
              <a:solidFill>
                <a:srgbClr val="0000FF"/>
              </a:solidFill>
            </a:endParaRPr>
          </a:p>
          <a:p>
            <a:pPr algn="l"/>
            <a:endParaRPr lang="en-US" altLang="ja-JP" sz="900" dirty="0"/>
          </a:p>
          <a:p>
            <a:pPr algn="l"/>
            <a:r>
              <a:rPr lang="en-US" altLang="ja-JP" sz="2800" dirty="0"/>
              <a:t>You have seen</a:t>
            </a:r>
            <a:r>
              <a:rPr lang="en-US" altLang="ja-JP" sz="2800" dirty="0" smtClean="0"/>
              <a:t> URLs </a:t>
            </a:r>
            <a:r>
              <a:rPr lang="en-US" altLang="ja-JP" sz="2800" dirty="0"/>
              <a:t>like  </a:t>
            </a:r>
            <a:r>
              <a:rPr lang="en-US" altLang="ja-JP" sz="2800" i="1" dirty="0"/>
              <a:t>http://</a:t>
            </a:r>
            <a:r>
              <a:rPr lang="en-US" altLang="ja-JP" sz="2800" i="1" dirty="0" err="1"/>
              <a:t>www.cknuckles.com</a:t>
            </a:r>
            <a:endParaRPr lang="en-US" altLang="ja-JP" sz="2800" i="1" dirty="0"/>
          </a:p>
          <a:p>
            <a:pPr algn="l"/>
            <a:r>
              <a:rPr lang="en-US" altLang="ja-JP" sz="2800" dirty="0"/>
              <a:t>A URL has three primary components</a:t>
            </a:r>
          </a:p>
        </p:txBody>
      </p:sp>
      <p:sp>
        <p:nvSpPr>
          <p:cNvPr id="39940" name="TextBox 3"/>
          <p:cNvSpPr txBox="1">
            <a:spLocks noChangeArrowheads="1"/>
          </p:cNvSpPr>
          <p:nvPr/>
        </p:nvSpPr>
        <p:spPr bwMode="auto">
          <a:xfrm>
            <a:off x="0" y="3048000"/>
            <a:ext cx="9144000" cy="3785652"/>
          </a:xfrm>
          <a:prstGeom prst="rect">
            <a:avLst/>
          </a:prstGeom>
          <a:noFill/>
          <a:ln w="9525">
            <a:noFill/>
            <a:miter lim="800000"/>
            <a:headEnd/>
            <a:tailEnd/>
          </a:ln>
        </p:spPr>
        <p:txBody>
          <a:bodyPr>
            <a:prstTxWarp prst="textNoShape">
              <a:avLst/>
            </a:prstTxWarp>
            <a:spAutoFit/>
          </a:bodyPr>
          <a:lstStyle/>
          <a:p>
            <a:pPr algn="l"/>
            <a:r>
              <a:rPr lang="en-US" altLang="ja-JP" dirty="0"/>
              <a:t>The </a:t>
            </a:r>
            <a:r>
              <a:rPr lang="en-US" altLang="ja-JP" i="1" dirty="0" smtClean="0"/>
              <a:t>how</a:t>
            </a:r>
            <a:r>
              <a:rPr lang="en-US" altLang="ja-JP" dirty="0" smtClean="0"/>
              <a:t> </a:t>
            </a:r>
            <a:r>
              <a:rPr lang="en-US" altLang="ja-JP" dirty="0"/>
              <a:t>is a protocol like </a:t>
            </a:r>
            <a:r>
              <a:rPr lang="en-US" altLang="ja-JP" i="1" dirty="0"/>
              <a:t>http </a:t>
            </a:r>
            <a:r>
              <a:rPr lang="en-US" altLang="ja-JP" dirty="0"/>
              <a:t>(hypertext transfer protocol), or the secure version </a:t>
            </a:r>
            <a:r>
              <a:rPr lang="en-US" altLang="ja-JP" i="1" dirty="0" smtClean="0"/>
              <a:t>https, </a:t>
            </a:r>
            <a:r>
              <a:rPr lang="en-US" altLang="ja-JP" dirty="0" smtClean="0"/>
              <a:t>that specify how web pages are delivered.</a:t>
            </a:r>
          </a:p>
          <a:p>
            <a:pPr algn="l"/>
            <a:endParaRPr lang="en-US" altLang="ja-JP" dirty="0" smtClean="0"/>
          </a:p>
          <a:p>
            <a:pPr algn="l"/>
            <a:r>
              <a:rPr lang="en-US" altLang="ja-JP" dirty="0" smtClean="0"/>
              <a:t>Other </a:t>
            </a:r>
            <a:r>
              <a:rPr lang="en-US" altLang="ja-JP" dirty="0"/>
              <a:t>protocols such as </a:t>
            </a:r>
            <a:r>
              <a:rPr lang="en-US" altLang="ja-JP" i="1" dirty="0" smtClean="0"/>
              <a:t>ftp </a:t>
            </a:r>
            <a:r>
              <a:rPr lang="en-US" altLang="ja-JP" dirty="0"/>
              <a:t>in the how part of a URL initiate </a:t>
            </a:r>
            <a:r>
              <a:rPr lang="en-US" altLang="ja-JP" dirty="0" smtClean="0"/>
              <a:t>a complete file </a:t>
            </a:r>
            <a:r>
              <a:rPr lang="en-US" altLang="ja-JP" dirty="0"/>
              <a:t>download, rather than temporary</a:t>
            </a:r>
            <a:r>
              <a:rPr lang="en-US" altLang="ja-JP" dirty="0" smtClean="0"/>
              <a:t> web </a:t>
            </a:r>
            <a:r>
              <a:rPr lang="en-US" altLang="ja-JP" dirty="0"/>
              <a:t>page</a:t>
            </a:r>
            <a:r>
              <a:rPr lang="en-US" altLang="ja-JP" dirty="0" smtClean="0"/>
              <a:t> load. </a:t>
            </a:r>
            <a:endParaRPr lang="en-US" altLang="ja-JP" dirty="0"/>
          </a:p>
          <a:p>
            <a:pPr algn="l"/>
            <a:endParaRPr lang="en-US" altLang="ja-JP" dirty="0"/>
          </a:p>
          <a:p>
            <a:pPr algn="l"/>
            <a:r>
              <a:rPr lang="en-US" altLang="ja-JP" dirty="0"/>
              <a:t>The </a:t>
            </a:r>
            <a:r>
              <a:rPr lang="en-US" altLang="ja-JP" i="1" dirty="0"/>
              <a:t>where </a:t>
            </a:r>
            <a:r>
              <a:rPr lang="en-US" altLang="ja-JP" dirty="0"/>
              <a:t>part is an address, which is usually a named address, but can be a raw numeric IP address (which bypasses the DNS lookup).</a:t>
            </a:r>
          </a:p>
          <a:p>
            <a:pPr algn="l"/>
            <a:endParaRPr lang="en-US" altLang="ja-JP" dirty="0"/>
          </a:p>
          <a:p>
            <a:pPr algn="l"/>
            <a:r>
              <a:rPr lang="en-US" altLang="ja-JP" dirty="0"/>
              <a:t>The </a:t>
            </a:r>
            <a:r>
              <a:rPr lang="en-US" altLang="ja-JP" i="1" dirty="0"/>
              <a:t>what </a:t>
            </a:r>
            <a:r>
              <a:rPr lang="en-US" altLang="ja-JP" dirty="0"/>
              <a:t>part specifies a specific resource on the </a:t>
            </a:r>
            <a:r>
              <a:rPr lang="en-US" altLang="ja-JP" dirty="0" smtClean="0"/>
              <a:t>server. </a:t>
            </a:r>
            <a:endParaRPr lang="en-US" altLang="ja-JP"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2" descr="fig1.01.jpg                                                    0006366A HardDrive                      B975895A:"/>
          <p:cNvPicPr>
            <a:picLocks noChangeAspect="1" noChangeArrowheads="1"/>
          </p:cNvPicPr>
          <p:nvPr/>
        </p:nvPicPr>
        <p:blipFill>
          <a:blip r:embed="rId3"/>
          <a:srcRect/>
          <a:stretch>
            <a:fillRect/>
          </a:stretch>
        </p:blipFill>
        <p:spPr bwMode="auto">
          <a:xfrm>
            <a:off x="0" y="2362200"/>
            <a:ext cx="9144000" cy="4265613"/>
          </a:xfrm>
          <a:prstGeom prst="rect">
            <a:avLst/>
          </a:prstGeom>
          <a:noFill/>
          <a:ln w="9525">
            <a:noFill/>
            <a:miter lim="800000"/>
            <a:headEnd/>
            <a:tailEnd/>
          </a:ln>
        </p:spPr>
      </p:pic>
      <p:sp>
        <p:nvSpPr>
          <p:cNvPr id="17411" name="Text Box 3"/>
          <p:cNvSpPr txBox="1">
            <a:spLocks noChangeArrowheads="1"/>
          </p:cNvSpPr>
          <p:nvPr/>
        </p:nvSpPr>
        <p:spPr bwMode="auto">
          <a:xfrm>
            <a:off x="0" y="0"/>
            <a:ext cx="9144000" cy="2362200"/>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The First "Internet" -- ARPANET 1969</a:t>
            </a:r>
          </a:p>
          <a:p>
            <a:pPr algn="l">
              <a:buFontTx/>
              <a:buChar char="•"/>
            </a:pPr>
            <a:r>
              <a:rPr lang="en-US" altLang="ja-JP" sz="2800" dirty="0"/>
              <a:t> Funded by the US department of Defense </a:t>
            </a:r>
            <a:br>
              <a:rPr lang="en-US" altLang="ja-JP" sz="2800" dirty="0"/>
            </a:br>
            <a:r>
              <a:rPr lang="en-US" altLang="ja-JP" sz="2800" dirty="0"/>
              <a:t>  ARPA – Advanced Research Projects Agency</a:t>
            </a:r>
          </a:p>
          <a:p>
            <a:pPr algn="l">
              <a:buFontTx/>
              <a:buChar char="•"/>
            </a:pPr>
            <a:r>
              <a:rPr lang="en-US" altLang="ja-JP" sz="2800" dirty="0"/>
              <a:t> Original 4 Hosts at Universities in the Western USA</a:t>
            </a:r>
          </a:p>
          <a:p>
            <a:pPr algn="l">
              <a:buFontTx/>
              <a:buChar char="•"/>
            </a:pPr>
            <a:r>
              <a:rPr lang="en-US" altLang="ja-JP" sz="2800" dirty="0"/>
              <a:t> Original plans call for 128 Hosts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0962" name="Picture 2" descr="fig1.14a.gif                                                   000738AB HardDrive                      B975895A:"/>
          <p:cNvPicPr>
            <a:picLocks noChangeAspect="1" noChangeArrowheads="1"/>
          </p:cNvPicPr>
          <p:nvPr/>
        </p:nvPicPr>
        <p:blipFill>
          <a:blip r:embed="rId2"/>
          <a:srcRect/>
          <a:stretch>
            <a:fillRect/>
          </a:stretch>
        </p:blipFill>
        <p:spPr bwMode="auto">
          <a:xfrm>
            <a:off x="0" y="1676400"/>
            <a:ext cx="5954713" cy="2667000"/>
          </a:xfrm>
          <a:prstGeom prst="rect">
            <a:avLst/>
          </a:prstGeom>
          <a:noFill/>
          <a:ln w="9525">
            <a:noFill/>
            <a:miter lim="800000"/>
            <a:headEnd/>
            <a:tailEnd/>
          </a:ln>
        </p:spPr>
      </p:pic>
      <p:pic>
        <p:nvPicPr>
          <p:cNvPr id="40963" name="Picture 3" descr="fig1.14b.gif                                                   000738AB HardDrive                      B975895A:"/>
          <p:cNvPicPr>
            <a:picLocks noChangeAspect="1" noChangeArrowheads="1"/>
          </p:cNvPicPr>
          <p:nvPr/>
        </p:nvPicPr>
        <p:blipFill>
          <a:blip r:embed="rId3"/>
          <a:srcRect/>
          <a:stretch>
            <a:fillRect/>
          </a:stretch>
        </p:blipFill>
        <p:spPr bwMode="auto">
          <a:xfrm>
            <a:off x="0" y="0"/>
            <a:ext cx="5832475" cy="1600200"/>
          </a:xfrm>
          <a:prstGeom prst="rect">
            <a:avLst/>
          </a:prstGeom>
          <a:noFill/>
          <a:ln w="9525">
            <a:noFill/>
            <a:miter lim="800000"/>
            <a:headEnd/>
            <a:tailEnd/>
          </a:ln>
        </p:spPr>
      </p:pic>
      <p:sp>
        <p:nvSpPr>
          <p:cNvPr id="40964" name="TextBox 3"/>
          <p:cNvSpPr txBox="1">
            <a:spLocks noChangeArrowheads="1"/>
          </p:cNvSpPr>
          <p:nvPr/>
        </p:nvSpPr>
        <p:spPr bwMode="auto">
          <a:xfrm>
            <a:off x="6324600" y="0"/>
            <a:ext cx="3124200" cy="2677656"/>
          </a:xfrm>
          <a:prstGeom prst="rect">
            <a:avLst/>
          </a:prstGeom>
          <a:noFill/>
          <a:ln w="9525">
            <a:noFill/>
            <a:miter lim="800000"/>
            <a:headEnd/>
            <a:tailEnd/>
          </a:ln>
        </p:spPr>
        <p:txBody>
          <a:bodyPr>
            <a:prstTxWarp prst="textNoShape">
              <a:avLst/>
            </a:prstTxWarp>
            <a:spAutoFit/>
          </a:bodyPr>
          <a:lstStyle/>
          <a:p>
            <a:pPr algn="l"/>
            <a:r>
              <a:rPr lang="en-US" altLang="ja-JP" sz="2800" dirty="0" smtClean="0">
                <a:solidFill>
                  <a:srgbClr val="0000FF"/>
                </a:solidFill>
              </a:rPr>
              <a:t>Directory Path</a:t>
            </a:r>
          </a:p>
          <a:p>
            <a:pPr algn="l"/>
            <a:r>
              <a:rPr lang="en-US" altLang="ja-JP" sz="2800" dirty="0" smtClean="0"/>
              <a:t>The </a:t>
            </a:r>
            <a:r>
              <a:rPr lang="en-US" altLang="ja-JP" sz="2800" i="1" dirty="0"/>
              <a:t>what </a:t>
            </a:r>
            <a:r>
              <a:rPr lang="en-US" altLang="ja-JP" sz="2800" dirty="0"/>
              <a:t>part of a URL</a:t>
            </a:r>
            <a:r>
              <a:rPr lang="en-US" altLang="ja-JP" sz="2800" dirty="0" smtClean="0"/>
              <a:t> is a </a:t>
            </a:r>
            <a:r>
              <a:rPr lang="en-US" altLang="ja-JP" sz="2800" dirty="0"/>
              <a:t>path that descends into subfolders</a:t>
            </a:r>
            <a:r>
              <a:rPr lang="en-US" altLang="ja-JP" sz="2800" dirty="0" smtClean="0"/>
              <a:t> within </a:t>
            </a:r>
            <a:r>
              <a:rPr lang="en-US" altLang="ja-JP" sz="2800" dirty="0"/>
              <a:t>the Web site.  </a:t>
            </a:r>
          </a:p>
        </p:txBody>
      </p:sp>
      <p:sp>
        <p:nvSpPr>
          <p:cNvPr id="40965" name="TextBox 5"/>
          <p:cNvSpPr txBox="1">
            <a:spLocks noChangeArrowheads="1"/>
          </p:cNvSpPr>
          <p:nvPr/>
        </p:nvSpPr>
        <p:spPr bwMode="auto">
          <a:xfrm>
            <a:off x="0" y="4724400"/>
            <a:ext cx="9144000" cy="1938992"/>
          </a:xfrm>
          <a:prstGeom prst="rect">
            <a:avLst/>
          </a:prstGeom>
          <a:noFill/>
          <a:ln w="9525">
            <a:noFill/>
            <a:miter lim="800000"/>
            <a:headEnd/>
            <a:tailEnd/>
          </a:ln>
        </p:spPr>
        <p:txBody>
          <a:bodyPr>
            <a:prstTxWarp prst="textNoShape">
              <a:avLst/>
            </a:prstTxWarp>
            <a:spAutoFit/>
          </a:bodyPr>
          <a:lstStyle/>
          <a:p>
            <a:pPr algn="l"/>
            <a:r>
              <a:rPr lang="en-US" altLang="ja-JP" dirty="0"/>
              <a:t>Some URLs (2 and 5 above) request a specific page.  But 1,3,4 actually </a:t>
            </a:r>
            <a:r>
              <a:rPr lang="en-US" altLang="ja-JP" dirty="0" smtClean="0"/>
              <a:t>request folders.  If </a:t>
            </a:r>
            <a:r>
              <a:rPr lang="en-US" altLang="ja-JP" dirty="0"/>
              <a:t>there is a </a:t>
            </a:r>
            <a:r>
              <a:rPr lang="en-US" altLang="ja-JP" i="1" dirty="0"/>
              <a:t>default file </a:t>
            </a:r>
            <a:r>
              <a:rPr lang="en-US" altLang="ja-JP" dirty="0"/>
              <a:t>present in the folder, that</a:t>
            </a:r>
            <a:r>
              <a:rPr lang="en-US" altLang="ja-JP" dirty="0" smtClean="0"/>
              <a:t> web </a:t>
            </a:r>
            <a:r>
              <a:rPr lang="en-US" altLang="ja-JP" dirty="0"/>
              <a:t>page will be </a:t>
            </a:r>
            <a:r>
              <a:rPr lang="en-US" altLang="ja-JP" dirty="0" smtClean="0"/>
              <a:t>served to represent the folder.  In URL 4, there </a:t>
            </a:r>
            <a:r>
              <a:rPr lang="en-US" altLang="ja-JP" dirty="0"/>
              <a:t>is no default file in the</a:t>
            </a:r>
            <a:r>
              <a:rPr lang="en-US" altLang="ja-JP" dirty="0" smtClean="0"/>
              <a:t> requested folder.  In that case, the server might give an "access denied" message, or serve a clickable listing of all files in the directory. </a:t>
            </a:r>
            <a:endParaRPr lang="en-US" altLang="ja-JP"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4" descr="fig1.02.gif copy                                               0006366A HardDrive                      B975895A:"/>
          <p:cNvPicPr>
            <a:picLocks noChangeAspect="1" noChangeArrowheads="1"/>
          </p:cNvPicPr>
          <p:nvPr/>
        </p:nvPicPr>
        <p:blipFill>
          <a:blip r:embed="rId2"/>
          <a:srcRect/>
          <a:stretch>
            <a:fillRect/>
          </a:stretch>
        </p:blipFill>
        <p:spPr bwMode="auto">
          <a:xfrm>
            <a:off x="0" y="4763"/>
            <a:ext cx="8401050" cy="6853237"/>
          </a:xfrm>
          <a:prstGeom prst="rect">
            <a:avLst/>
          </a:prstGeom>
          <a:noFill/>
          <a:ln w="9525">
            <a:noFill/>
            <a:miter lim="800000"/>
            <a:headEnd/>
            <a:tailEnd/>
          </a:ln>
        </p:spPr>
      </p:pic>
      <p:sp>
        <p:nvSpPr>
          <p:cNvPr id="3" name="Rectangle 2"/>
          <p:cNvSpPr/>
          <p:nvPr/>
        </p:nvSpPr>
        <p:spPr>
          <a:xfrm>
            <a:off x="2286000" y="0"/>
            <a:ext cx="4314001" cy="523220"/>
          </a:xfrm>
          <a:prstGeom prst="rect">
            <a:avLst/>
          </a:prstGeom>
        </p:spPr>
        <p:txBody>
          <a:bodyPr wrap="none">
            <a:spAutoFit/>
          </a:bodyPr>
          <a:lstStyle/>
          <a:p>
            <a:r>
              <a:rPr lang="en-US" altLang="ja-JP" sz="2800" dirty="0" smtClean="0">
                <a:solidFill>
                  <a:srgbClr val="0000FF"/>
                </a:solidFill>
              </a:rPr>
              <a:t>Exponential Internet Growth</a:t>
            </a:r>
            <a:endParaRPr lang="ja-JP" altLang="en-US" sz="2800" dirty="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ext Box 6"/>
          <p:cNvSpPr txBox="1">
            <a:spLocks noChangeArrowheads="1"/>
          </p:cNvSpPr>
          <p:nvPr/>
        </p:nvSpPr>
        <p:spPr bwMode="auto">
          <a:xfrm>
            <a:off x="0" y="0"/>
            <a:ext cx="9144000" cy="6063199"/>
          </a:xfrm>
          <a:prstGeom prst="rect">
            <a:avLst/>
          </a:prstGeom>
          <a:noFill/>
          <a:ln w="9525">
            <a:noFill/>
            <a:miter lim="800000"/>
            <a:headEnd/>
            <a:tailEnd/>
          </a:ln>
        </p:spPr>
        <p:txBody>
          <a:bodyPr>
            <a:prstTxWarp prst="textNoShape">
              <a:avLst/>
            </a:prstTxWarp>
            <a:spAutoFit/>
          </a:bodyPr>
          <a:lstStyle/>
          <a:p>
            <a:pPr algn="l"/>
            <a:r>
              <a:rPr lang="en-US" altLang="ja-JP" sz="3600" dirty="0" smtClean="0">
                <a:solidFill>
                  <a:srgbClr val="0000FF"/>
                </a:solidFill>
              </a:rPr>
              <a:t>3 main </a:t>
            </a:r>
            <a:r>
              <a:rPr lang="en-US" altLang="ja-JP" sz="3600" dirty="0">
                <a:solidFill>
                  <a:srgbClr val="0000FF"/>
                </a:solidFill>
              </a:rPr>
              <a:t>things</a:t>
            </a:r>
            <a:r>
              <a:rPr lang="en-US" altLang="ja-JP" sz="3600" dirty="0" smtClean="0">
                <a:solidFill>
                  <a:srgbClr val="0000FF"/>
                </a:solidFill>
              </a:rPr>
              <a:t> caused </a:t>
            </a:r>
            <a:r>
              <a:rPr lang="en-US" altLang="ja-JP" sz="3600" dirty="0">
                <a:solidFill>
                  <a:srgbClr val="0000FF"/>
                </a:solidFill>
              </a:rPr>
              <a:t>Internet use to</a:t>
            </a:r>
            <a:r>
              <a:rPr lang="en-US" altLang="ja-JP" sz="3600" dirty="0" smtClean="0">
                <a:solidFill>
                  <a:srgbClr val="0000FF"/>
                </a:solidFill>
              </a:rPr>
              <a:t> achieve exponential growth </a:t>
            </a:r>
            <a:r>
              <a:rPr lang="en-US" altLang="ja-JP" sz="3600" dirty="0">
                <a:solidFill>
                  <a:srgbClr val="0000FF"/>
                </a:solidFill>
              </a:rPr>
              <a:t>beginning</a:t>
            </a:r>
            <a:r>
              <a:rPr lang="en-US" altLang="ja-JP" sz="3600" dirty="0" smtClean="0">
                <a:solidFill>
                  <a:srgbClr val="0000FF"/>
                </a:solidFill>
              </a:rPr>
              <a:t> in the </a:t>
            </a:r>
            <a:r>
              <a:rPr lang="en-US" altLang="ja-JP" sz="3600" dirty="0">
                <a:solidFill>
                  <a:srgbClr val="0000FF"/>
                </a:solidFill>
              </a:rPr>
              <a:t>late 1980s</a:t>
            </a:r>
          </a:p>
          <a:p>
            <a:pPr algn="l"/>
            <a:endParaRPr lang="en-US" altLang="ja-JP" sz="3600" dirty="0"/>
          </a:p>
          <a:p>
            <a:pPr algn="l">
              <a:buFontTx/>
              <a:buChar char="•"/>
            </a:pPr>
            <a:r>
              <a:rPr lang="en-US" altLang="ja-JP" sz="2800" dirty="0" smtClean="0"/>
              <a:t> Personal Computers (PCs) </a:t>
            </a:r>
            <a:r>
              <a:rPr lang="en-US" altLang="ja-JP" sz="2800" dirty="0"/>
              <a:t>start becoming affordable in 1980s, so average people started owning computers, not just scientists.</a:t>
            </a:r>
            <a:br>
              <a:rPr lang="en-US" altLang="ja-JP" sz="2800" dirty="0"/>
            </a:br>
            <a:endParaRPr lang="en-US" altLang="ja-JP" sz="2800" dirty="0"/>
          </a:p>
          <a:p>
            <a:pPr algn="l">
              <a:buFontTx/>
              <a:buChar char="•"/>
            </a:pPr>
            <a:r>
              <a:rPr lang="en-US" altLang="ja-JP" sz="2800" dirty="0"/>
              <a:t> US Government releases control of Internet around 1990.  This causes massive investment in</a:t>
            </a:r>
            <a:r>
              <a:rPr lang="en-US" altLang="ja-JP" sz="2800" dirty="0" smtClean="0"/>
              <a:t> Internet </a:t>
            </a:r>
            <a:r>
              <a:rPr lang="en-US" altLang="ja-JP" sz="2800" dirty="0"/>
              <a:t>infrastructure by private companies.</a:t>
            </a:r>
          </a:p>
          <a:p>
            <a:pPr algn="l">
              <a:buFontTx/>
              <a:buChar char="•"/>
            </a:pPr>
            <a:endParaRPr lang="en-US" altLang="ja-JP" sz="2800" dirty="0"/>
          </a:p>
          <a:p>
            <a:pPr algn="l">
              <a:buFontTx/>
              <a:buChar char="•"/>
            </a:pPr>
            <a:r>
              <a:rPr lang="en-US" altLang="ja-JP" sz="2800" dirty="0" smtClean="0"/>
              <a:t> The World </a:t>
            </a:r>
            <a:r>
              <a:rPr lang="en-US" altLang="ja-JP" sz="2800" dirty="0"/>
              <a:t>Wide </a:t>
            </a:r>
            <a:r>
              <a:rPr lang="en-US" altLang="ja-JP" sz="2800" dirty="0" smtClean="0"/>
              <a:t>Web (WWW) is invented in 1990 in Geneva Switzerland. </a:t>
            </a:r>
            <a:endParaRPr lang="en-US" altLang="ja-JP" sz="28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ctrTitle" idx="4294967295"/>
          </p:nvPr>
        </p:nvSpPr>
        <p:spPr bwMode="auto">
          <a:xfrm>
            <a:off x="0" y="0"/>
            <a:ext cx="8991600" cy="685800"/>
          </a:xfrm>
          <a:prstGeom prst="rect">
            <a:avLst/>
          </a:prstGeom>
          <a:noFill/>
          <a:ln>
            <a:miter lim="800000"/>
            <a:headEnd/>
            <a:tailEnd/>
          </a:ln>
        </p:spPr>
        <p:txBody>
          <a:bodyPr>
            <a:prstTxWarp prst="textNoShape">
              <a:avLst/>
            </a:prstTxWarp>
          </a:bodyPr>
          <a:lstStyle/>
          <a:p>
            <a:r>
              <a:rPr lang="en-US" altLang="ja-JP" dirty="0">
                <a:solidFill>
                  <a:srgbClr val="0000FF"/>
                </a:solidFill>
                <a:ea typeface="ＭＳ Ｐゴシック" pitchFamily="1" charset="-128"/>
                <a:cs typeface="ＭＳ Ｐゴシック" pitchFamily="1" charset="-128"/>
              </a:rPr>
              <a:t>First desktop Computers available around 1980</a:t>
            </a:r>
            <a:r>
              <a:rPr lang="en-US" altLang="ja-JP" dirty="0">
                <a:ea typeface="ＭＳ Ｐゴシック" pitchFamily="1" charset="-128"/>
                <a:cs typeface="ＭＳ Ｐゴシック" pitchFamily="1" charset="-128"/>
              </a:rPr>
              <a:t/>
            </a:r>
            <a:br>
              <a:rPr lang="en-US" altLang="ja-JP" dirty="0">
                <a:ea typeface="ＭＳ Ｐゴシック" pitchFamily="1" charset="-128"/>
                <a:cs typeface="ＭＳ Ｐゴシック" pitchFamily="1" charset="-128"/>
              </a:rPr>
            </a:br>
            <a:endParaRPr lang="en-US" altLang="ja-JP" dirty="0">
              <a:ea typeface="ＭＳ Ｐゴシック" pitchFamily="1" charset="-128"/>
              <a:cs typeface="ＭＳ Ｐゴシック" pitchFamily="1" charset="-128"/>
            </a:endParaRPr>
          </a:p>
        </p:txBody>
      </p:sp>
      <p:sp>
        <p:nvSpPr>
          <p:cNvPr id="21507" name="Rectangle 3"/>
          <p:cNvSpPr>
            <a:spLocks noGrp="1" noChangeArrowheads="1"/>
          </p:cNvSpPr>
          <p:nvPr>
            <p:ph type="subTitle" idx="4294967295"/>
          </p:nvPr>
        </p:nvSpPr>
        <p:spPr bwMode="auto">
          <a:xfrm>
            <a:off x="0" y="1066800"/>
            <a:ext cx="9144000" cy="5562600"/>
          </a:xfrm>
          <a:prstGeom prst="rect">
            <a:avLst/>
          </a:prstGeom>
          <a:noFill/>
          <a:ln>
            <a:miter lim="800000"/>
            <a:headEnd/>
            <a:tailEnd/>
          </a:ln>
        </p:spPr>
        <p:txBody>
          <a:bodyPr>
            <a:prstTxWarp prst="textNoShape">
              <a:avLst/>
            </a:prstTxWarp>
          </a:bodyPr>
          <a:lstStyle/>
          <a:p>
            <a:pPr marL="0" indent="0"/>
            <a:r>
              <a:rPr lang="en-US" altLang="ja-JP" dirty="0">
                <a:ea typeface="ＭＳ Ｐゴシック" pitchFamily="1" charset="-128"/>
                <a:cs typeface="ＭＳ Ｐゴシック" pitchFamily="1" charset="-128"/>
              </a:rPr>
              <a:t> 1977</a:t>
            </a:r>
            <a:r>
              <a:rPr lang="en-US" altLang="ja-JP" dirty="0" smtClean="0">
                <a:ea typeface="ＭＳ Ｐゴシック" pitchFamily="1" charset="-128"/>
                <a:cs typeface="ＭＳ Ｐゴシック" pitchFamily="1" charset="-128"/>
              </a:rPr>
              <a:t> - Apple II </a:t>
            </a:r>
          </a:p>
          <a:p>
            <a:pPr marL="0" indent="0">
              <a:buNone/>
            </a:pPr>
            <a:r>
              <a:rPr lang="en-US" altLang="ja-JP" dirty="0" smtClean="0">
                <a:ea typeface="ＭＳ Ｐゴシック" pitchFamily="1" charset="-128"/>
                <a:cs typeface="ＭＳ Ｐゴシック" pitchFamily="1" charset="-128"/>
              </a:rPr>
              <a:t>Apple computers (later called Macs) are the </a:t>
            </a:r>
            <a:r>
              <a:rPr lang="en-US" altLang="ja-JP" dirty="0">
                <a:ea typeface="ＭＳ Ｐゴシック" pitchFamily="1" charset="-128"/>
                <a:cs typeface="ＭＳ Ｐゴシック" pitchFamily="1" charset="-128"/>
              </a:rPr>
              <a:t>first desktop </a:t>
            </a:r>
            <a:r>
              <a:rPr lang="en-US" altLang="ja-JP" dirty="0" smtClean="0">
                <a:ea typeface="ＭＳ Ｐゴシック" pitchFamily="1" charset="-128"/>
                <a:cs typeface="ＭＳ Ｐゴシック" pitchFamily="1" charset="-128"/>
              </a:rPr>
              <a:t>computers </a:t>
            </a:r>
            <a:r>
              <a:rPr lang="en-US" altLang="ja-JP" dirty="0">
                <a:ea typeface="ＭＳ Ｐゴシック" pitchFamily="1" charset="-128"/>
                <a:cs typeface="ＭＳ Ｐゴシック" pitchFamily="1" charset="-128"/>
              </a:rPr>
              <a:t>to </a:t>
            </a:r>
            <a:r>
              <a:rPr lang="en-US" altLang="ja-JP" dirty="0" smtClean="0">
                <a:ea typeface="ＭＳ Ｐゴシック" pitchFamily="1" charset="-128"/>
                <a:cs typeface="ＭＳ Ｐゴシック" pitchFamily="1" charset="-128"/>
              </a:rPr>
              <a:t>feature</a:t>
            </a:r>
          </a:p>
          <a:p>
            <a:pPr marL="457200" lvl="1" indent="0"/>
            <a:r>
              <a:rPr lang="en-US" altLang="ja-JP" dirty="0"/>
              <a:t> Floppy Disk </a:t>
            </a:r>
            <a:r>
              <a:rPr lang="en-US" altLang="ja-JP" dirty="0" smtClean="0"/>
              <a:t>Drive </a:t>
            </a:r>
            <a:r>
              <a:rPr lang="en-US" altLang="ja-JP" dirty="0"/>
              <a:t>(1978)</a:t>
            </a:r>
          </a:p>
          <a:p>
            <a:pPr marL="457200" lvl="1" indent="0"/>
            <a:r>
              <a:rPr lang="en-US" altLang="ja-JP" dirty="0"/>
              <a:t> Mouse (1983)</a:t>
            </a:r>
          </a:p>
          <a:p>
            <a:pPr marL="457200" lvl="1" indent="0"/>
            <a:r>
              <a:rPr lang="en-US" altLang="ja-JP" dirty="0"/>
              <a:t> Windows Graphical User Interface (1983)</a:t>
            </a:r>
            <a:br>
              <a:rPr lang="en-US" altLang="ja-JP" dirty="0"/>
            </a:br>
            <a:endParaRPr lang="en-US" altLang="ja-JP" dirty="0"/>
          </a:p>
          <a:p>
            <a:pPr marL="0" indent="0"/>
            <a:r>
              <a:rPr lang="en-US" altLang="ja-JP" dirty="0">
                <a:ea typeface="ＭＳ Ｐゴシック" pitchFamily="1" charset="-128"/>
                <a:cs typeface="ＭＳ Ｐゴシック" pitchFamily="1" charset="-128"/>
              </a:rPr>
              <a:t> 1981 IBM PC</a:t>
            </a:r>
          </a:p>
          <a:p>
            <a:pPr marL="457200" lvl="1" indent="0"/>
            <a:r>
              <a:rPr lang="en-US" altLang="ja-JP" dirty="0"/>
              <a:t> Used Microsoft's DOS Operating System</a:t>
            </a:r>
            <a:endParaRPr lang="en-US" altLang="ja-JP" i="1" dirty="0"/>
          </a:p>
          <a:p>
            <a:pPr marL="457200" lvl="1" indent="0"/>
            <a:r>
              <a:rPr lang="en-US" altLang="ja-JP" i="1" dirty="0"/>
              <a:t> </a:t>
            </a:r>
            <a:r>
              <a:rPr lang="en-US" altLang="ja-JP" dirty="0"/>
              <a:t>Microsoft eventually patents the term </a:t>
            </a:r>
            <a:r>
              <a:rPr lang="en-US" altLang="ja-JP" i="1" dirty="0"/>
              <a:t>Windows </a:t>
            </a:r>
          </a:p>
          <a:p>
            <a:pPr marL="457200" lvl="1" indent="0"/>
            <a:r>
              <a:rPr lang="en-US" altLang="ja-JP" i="1" dirty="0"/>
              <a:t> </a:t>
            </a:r>
            <a:r>
              <a:rPr lang="en-US" altLang="ja-JP" dirty="0"/>
              <a:t>Windows 1.1 (1985)</a:t>
            </a:r>
            <a:r>
              <a:rPr lang="en-US" altLang="ja-JP" i="1" dirty="0"/>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0" y="0"/>
            <a:ext cx="9144000" cy="1143000"/>
          </a:xfrm>
          <a:noFill/>
          <a:ln>
            <a:miter lim="800000"/>
            <a:headEnd/>
            <a:tailEnd/>
          </a:ln>
        </p:spPr>
        <p:txBody>
          <a:bodyPr wrap="square" lIns="91440" tIns="45720" rIns="91440" bIns="45720" numCol="1" anchor="t" anchorCtr="0" compatLnSpc="1">
            <a:prstTxWarp prst="textNoShape">
              <a:avLst/>
            </a:prstTxWarp>
          </a:bodyPr>
          <a:lstStyle/>
          <a:p>
            <a:r>
              <a:rPr lang="en-US" altLang="ja-JP" dirty="0">
                <a:solidFill>
                  <a:srgbClr val="0000FF"/>
                </a:solidFill>
                <a:ea typeface="ＭＳ Ｐゴシック" pitchFamily="1" charset="-128"/>
                <a:cs typeface="ＭＳ Ｐゴシック" pitchFamily="1" charset="-128"/>
              </a:rPr>
              <a:t>US Government releases control of the Internet</a:t>
            </a:r>
            <a:r>
              <a:rPr lang="en-US" altLang="ja-JP" dirty="0">
                <a:ea typeface="ＭＳ Ｐゴシック" pitchFamily="1" charset="-128"/>
                <a:cs typeface="ＭＳ Ｐゴシック" pitchFamily="1" charset="-128"/>
              </a:rPr>
              <a:t/>
            </a:r>
            <a:br>
              <a:rPr lang="en-US" altLang="ja-JP" dirty="0">
                <a:ea typeface="ＭＳ Ｐゴシック" pitchFamily="1" charset="-128"/>
                <a:cs typeface="ＭＳ Ｐゴシック" pitchFamily="1" charset="-128"/>
              </a:rPr>
            </a:br>
            <a:r>
              <a:rPr lang="en-US" altLang="ja-JP" dirty="0">
                <a:ea typeface="ＭＳ Ｐゴシック" pitchFamily="1" charset="-128"/>
                <a:cs typeface="ＭＳ Ｐゴシック" pitchFamily="1" charset="-128"/>
              </a:rPr>
              <a:t> </a:t>
            </a:r>
            <a:r>
              <a:rPr lang="en-US" altLang="ja-JP" sz="4400" dirty="0">
                <a:latin typeface="Times New Roman" pitchFamily="1" charset="0"/>
                <a:ea typeface="Times" charset="0"/>
                <a:cs typeface="Times" charset="0"/>
              </a:rPr>
              <a:t/>
            </a:r>
            <a:br>
              <a:rPr lang="en-US" altLang="ja-JP" sz="4400" dirty="0">
                <a:latin typeface="Times New Roman" pitchFamily="1" charset="0"/>
                <a:ea typeface="Times" charset="0"/>
                <a:cs typeface="Times" charset="0"/>
              </a:rPr>
            </a:br>
            <a:endParaRPr lang="en-US" altLang="ja-JP" sz="4400" dirty="0">
              <a:latin typeface="Times New Roman" pitchFamily="1" charset="0"/>
              <a:ea typeface="Times" charset="0"/>
              <a:cs typeface="Times" charset="0"/>
            </a:endParaRPr>
          </a:p>
        </p:txBody>
      </p:sp>
      <p:sp>
        <p:nvSpPr>
          <p:cNvPr id="22531" name="Rectangle 3"/>
          <p:cNvSpPr>
            <a:spLocks noGrp="1" noChangeArrowheads="1"/>
          </p:cNvSpPr>
          <p:nvPr>
            <p:ph type="body" idx="1"/>
          </p:nvPr>
        </p:nvSpPr>
        <p:spPr bwMode="auto">
          <a:xfrm>
            <a:off x="0" y="838200"/>
            <a:ext cx="9144000" cy="5334000"/>
          </a:xfrm>
          <a:noFill/>
          <a:ln>
            <a:miter lim="800000"/>
            <a:headEnd/>
            <a:tailEnd/>
          </a:ln>
        </p:spPr>
        <p:txBody>
          <a:bodyPr wrap="square" lIns="91440" tIns="45720" rIns="91440" bIns="45720" numCol="1" anchor="t" anchorCtr="0" compatLnSpc="1">
            <a:prstTxWarp prst="textNoShape">
              <a:avLst/>
            </a:prstTxWarp>
          </a:bodyPr>
          <a:lstStyle/>
          <a:p>
            <a:r>
              <a:rPr lang="en-US" altLang="ja-JP" sz="2800" dirty="0" smtClean="0">
                <a:latin typeface="Times New Roman" pitchFamily="1" charset="0"/>
                <a:ea typeface="ＭＳ Ｐゴシック" pitchFamily="1" charset="-128"/>
                <a:cs typeface="ＭＳ Ｐゴシック" pitchFamily="1" charset="-128"/>
              </a:rPr>
              <a:t>1986 -- Second generation Internet goes online.</a:t>
            </a:r>
            <a:br>
              <a:rPr lang="en-US" altLang="ja-JP" sz="2800" dirty="0" smtClean="0">
                <a:latin typeface="Times New Roman" pitchFamily="1" charset="0"/>
                <a:ea typeface="ＭＳ Ｐゴシック" pitchFamily="1" charset="-128"/>
                <a:cs typeface="ＭＳ Ｐゴシック" pitchFamily="1" charset="-128"/>
              </a:rPr>
            </a:br>
            <a:r>
              <a:rPr lang="en-US" altLang="ja-JP" sz="2800" dirty="0" smtClean="0">
                <a:latin typeface="Times New Roman" pitchFamily="1" charset="0"/>
                <a:ea typeface="ＭＳ Ｐゴシック" pitchFamily="1" charset="-128"/>
                <a:cs typeface="ＭＳ Ｐゴシック" pitchFamily="1" charset="-128"/>
              </a:rPr>
              <a:t>NSFNET, run by National Science Foundation. </a:t>
            </a:r>
          </a:p>
          <a:p>
            <a:pPr>
              <a:buFontTx/>
              <a:buNone/>
            </a:pPr>
            <a:r>
              <a:rPr lang="en-US" altLang="ja-JP" sz="2800" dirty="0" smtClean="0">
                <a:latin typeface="Times New Roman" pitchFamily="1" charset="0"/>
                <a:ea typeface="ＭＳ Ｐゴシック" pitchFamily="1" charset="-128"/>
                <a:cs typeface="ＭＳ Ｐゴシック" pitchFamily="1" charset="-128"/>
              </a:rPr>
              <a:t> </a:t>
            </a:r>
          </a:p>
          <a:p>
            <a:r>
              <a:rPr lang="en-US" altLang="ja-JP" sz="2800" dirty="0" smtClean="0">
                <a:latin typeface="Times New Roman" pitchFamily="1" charset="0"/>
                <a:ea typeface="ＭＳ Ｐゴシック" pitchFamily="1" charset="-128"/>
                <a:cs typeface="ＭＳ Ｐゴシック" pitchFamily="1" charset="-128"/>
              </a:rPr>
              <a:t>1990 -- First year </a:t>
            </a:r>
            <a:r>
              <a:rPr lang="en-US" altLang="ja-JP" sz="2800" dirty="0" smtClean="0">
                <a:latin typeface="Times New Roman" pitchFamily="1" charset="0"/>
                <a:ea typeface="Times" charset="0"/>
                <a:cs typeface="Times" charset="0"/>
              </a:rPr>
              <a:t>internet access could be obtained without filling out paperwork and requesting permission from the US Government.</a:t>
            </a:r>
          </a:p>
          <a:p>
            <a:endParaRPr lang="en-US" altLang="ja-JP" sz="2800" dirty="0" smtClean="0">
              <a:latin typeface="Times New Roman" pitchFamily="1" charset="0"/>
              <a:ea typeface="Times" charset="0"/>
              <a:cs typeface="Times" charset="0"/>
            </a:endParaRPr>
          </a:p>
          <a:p>
            <a:r>
              <a:rPr lang="en-US" altLang="ja-JP" sz="2800" dirty="0" smtClean="0">
                <a:latin typeface="Times New Roman" pitchFamily="1" charset="0"/>
                <a:ea typeface="Times" charset="0"/>
                <a:cs typeface="Times" charset="0"/>
              </a:rPr>
              <a:t>1992 – Loose Internet oversight transferred to non-profit organization which eventually became the </a:t>
            </a:r>
            <a:r>
              <a:rPr lang="en-US" altLang="ja-JP" sz="2800" i="1" dirty="0" smtClean="0">
                <a:latin typeface="Times New Roman" pitchFamily="1" charset="0"/>
                <a:ea typeface="Times" charset="0"/>
                <a:cs typeface="Times" charset="0"/>
              </a:rPr>
              <a:t>ISOC</a:t>
            </a:r>
            <a:br>
              <a:rPr lang="en-US" altLang="ja-JP" sz="2800" i="1" dirty="0" smtClean="0">
                <a:latin typeface="Times New Roman" pitchFamily="1" charset="0"/>
                <a:ea typeface="Times" charset="0"/>
                <a:cs typeface="Times" charset="0"/>
              </a:rPr>
            </a:br>
            <a:r>
              <a:rPr lang="en-US" altLang="ja-JP" sz="2800" i="1" dirty="0" smtClean="0">
                <a:latin typeface="Times New Roman" pitchFamily="1" charset="0"/>
                <a:ea typeface="Times" charset="0"/>
                <a:cs typeface="Times" charset="0"/>
              </a:rPr>
              <a:t>(Internet </a:t>
            </a:r>
            <a:r>
              <a:rPr lang="en-US" altLang="ja-JP" sz="2800" i="1" dirty="0" err="1" smtClean="0">
                <a:latin typeface="Times New Roman" pitchFamily="1" charset="0"/>
                <a:ea typeface="Times" charset="0"/>
                <a:cs typeface="Times" charset="0"/>
              </a:rPr>
              <a:t>SOCiety</a:t>
            </a:r>
            <a:r>
              <a:rPr lang="en-US" altLang="ja-JP" sz="2800" i="1" dirty="0" smtClean="0">
                <a:latin typeface="Times New Roman" pitchFamily="1" charset="0"/>
                <a:ea typeface="Times" charset="0"/>
                <a:cs typeface="Times" charset="0"/>
              </a:rPr>
              <a:t>).</a:t>
            </a:r>
            <a:r>
              <a:rPr lang="en-US" altLang="ja-JP" sz="2800" dirty="0" smtClean="0">
                <a:latin typeface="Times New Roman" pitchFamily="1" charset="0"/>
                <a:ea typeface="Times" charset="0"/>
                <a:cs typeface="Times" charset="0"/>
              </a:rPr>
              <a:t>  It's membership includes researchers from major technology companies and research universities around the world.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712788"/>
            <a:ext cx="9144000" cy="6001643"/>
          </a:xfrm>
          <a:prstGeom prst="rect">
            <a:avLst/>
          </a:prstGeom>
          <a:noFill/>
          <a:ln w="9525">
            <a:noFill/>
            <a:miter lim="800000"/>
            <a:headEnd/>
            <a:tailEnd/>
          </a:ln>
        </p:spPr>
        <p:txBody>
          <a:bodyPr>
            <a:prstTxWarp prst="textNoShape">
              <a:avLst/>
            </a:prstTxWarp>
            <a:spAutoFit/>
          </a:bodyPr>
          <a:lstStyle/>
          <a:p>
            <a:pPr algn="l">
              <a:buFontTx/>
              <a:buChar char="•"/>
            </a:pPr>
            <a:r>
              <a:rPr lang="en-US" altLang="ja-JP" dirty="0" smtClean="0"/>
              <a:t> </a:t>
            </a:r>
            <a:r>
              <a:rPr lang="en-US" altLang="ja-JP" sz="2800" dirty="0" smtClean="0"/>
              <a:t>Many people, including prominent news commentators, and authors use the terms WWW and Internet as if they are the same thing. </a:t>
            </a:r>
          </a:p>
          <a:p>
            <a:pPr algn="l">
              <a:buFontTx/>
              <a:buChar char="•"/>
            </a:pPr>
            <a:endParaRPr lang="en-US" altLang="ja-JP" sz="2800" dirty="0" smtClean="0"/>
          </a:p>
          <a:p>
            <a:pPr algn="l">
              <a:buFontTx/>
              <a:buChar char="•"/>
            </a:pPr>
            <a:r>
              <a:rPr lang="en-US" altLang="ja-JP" sz="2800" dirty="0" smtClean="0"/>
              <a:t> But they are radically different. </a:t>
            </a:r>
          </a:p>
          <a:p>
            <a:pPr algn="l">
              <a:buFontTx/>
              <a:buChar char="•"/>
            </a:pPr>
            <a:endParaRPr lang="en-US" altLang="ja-JP" sz="2800" dirty="0" smtClean="0"/>
          </a:p>
          <a:p>
            <a:pPr algn="l">
              <a:buFontTx/>
              <a:buChar char="•"/>
            </a:pPr>
            <a:r>
              <a:rPr lang="en-US" altLang="ja-JP" sz="2800" dirty="0" smtClean="0"/>
              <a:t> The </a:t>
            </a:r>
            <a:r>
              <a:rPr lang="en-US" altLang="ja-JP" sz="2800" dirty="0"/>
              <a:t>internet is over 20 years </a:t>
            </a:r>
            <a:r>
              <a:rPr lang="en-US" altLang="ja-JP" sz="2800" dirty="0" smtClean="0"/>
              <a:t>old when </a:t>
            </a:r>
            <a:r>
              <a:rPr lang="en-US" altLang="ja-JP" sz="2800" dirty="0" smtClean="0">
                <a:latin typeface="Times New Roman" pitchFamily="1" charset="0"/>
                <a:ea typeface="Times" charset="0"/>
                <a:cs typeface="Times" charset="0"/>
              </a:rPr>
              <a:t>Tim Berners-Lee invents the WWW while working at the CERN nuclear physics research lab </a:t>
            </a:r>
            <a:r>
              <a:rPr lang="en-US" altLang="ja-JP" sz="2800" dirty="0" smtClean="0"/>
              <a:t>in Geneva Switzerland.</a:t>
            </a:r>
          </a:p>
          <a:p>
            <a:pPr algn="l"/>
            <a:endParaRPr lang="en-US" altLang="ja-JP" sz="2800" dirty="0" smtClean="0">
              <a:latin typeface="Times New Roman" pitchFamily="1" charset="0"/>
              <a:ea typeface="Times" charset="0"/>
              <a:cs typeface="Times" charset="0"/>
            </a:endParaRPr>
          </a:p>
          <a:p>
            <a:pPr algn="l">
              <a:buFontTx/>
              <a:buChar char="•"/>
            </a:pPr>
            <a:r>
              <a:rPr lang="en-US" altLang="ja-JP" sz="2800" dirty="0" smtClean="0">
                <a:latin typeface="Times New Roman" pitchFamily="1" charset="0"/>
                <a:ea typeface="Times" charset="0"/>
                <a:cs typeface="Times" charset="0"/>
              </a:rPr>
              <a:t> The WWW is simply a software application that makes use of the Internet's vast infrastructure.</a:t>
            </a:r>
            <a:r>
              <a:rPr lang="en-US" altLang="ja-JP" dirty="0" smtClean="0">
                <a:latin typeface="Times New Roman" pitchFamily="1" charset="0"/>
                <a:ea typeface="Times" charset="0"/>
                <a:cs typeface="Times" charset="0"/>
              </a:rPr>
              <a:t/>
            </a:r>
            <a:br>
              <a:rPr lang="en-US" altLang="ja-JP" dirty="0" smtClean="0">
                <a:latin typeface="Times New Roman" pitchFamily="1" charset="0"/>
                <a:ea typeface="Times" charset="0"/>
                <a:cs typeface="Times" charset="0"/>
              </a:rPr>
            </a:br>
            <a:endParaRPr lang="en-US" altLang="ja-JP" dirty="0">
              <a:latin typeface="Times New Roman" pitchFamily="1" charset="0"/>
              <a:ea typeface="Times" charset="0"/>
              <a:cs typeface="Times" charset="0"/>
            </a:endParaRPr>
          </a:p>
          <a:p>
            <a:pPr algn="l"/>
            <a:endParaRPr lang="en-US" altLang="ja-JP" dirty="0">
              <a:latin typeface="Times New Roman" pitchFamily="1" charset="0"/>
              <a:ea typeface="Times" charset="0"/>
              <a:cs typeface="Times" charset="0"/>
            </a:endParaRPr>
          </a:p>
          <a:p>
            <a:pPr algn="l"/>
            <a:endParaRPr lang="ja-JP" altLang="en-US" dirty="0">
              <a:ea typeface="Times" charset="0"/>
              <a:cs typeface="Times" charset="0"/>
            </a:endParaRPr>
          </a:p>
        </p:txBody>
      </p:sp>
      <p:sp>
        <p:nvSpPr>
          <p:cNvPr id="23555" name="Text Box 3"/>
          <p:cNvSpPr txBox="1">
            <a:spLocks noChangeArrowheads="1"/>
          </p:cNvSpPr>
          <p:nvPr/>
        </p:nvSpPr>
        <p:spPr bwMode="auto">
          <a:xfrm>
            <a:off x="0" y="-138113"/>
            <a:ext cx="9144000" cy="641351"/>
          </a:xfrm>
          <a:prstGeom prst="rect">
            <a:avLst/>
          </a:prstGeom>
          <a:noFill/>
          <a:ln w="9525">
            <a:noFill/>
            <a:miter lim="800000"/>
            <a:headEnd/>
            <a:tailEnd/>
          </a:ln>
        </p:spPr>
        <p:txBody>
          <a:bodyPr>
            <a:prstTxWarp prst="textNoShape">
              <a:avLst/>
            </a:prstTxWarp>
            <a:spAutoFit/>
          </a:bodyPr>
          <a:lstStyle/>
          <a:p>
            <a:pPr algn="l"/>
            <a:r>
              <a:rPr lang="en-US" altLang="ja-JP" sz="3600" dirty="0">
                <a:solidFill>
                  <a:srgbClr val="0000FF"/>
                </a:solidFill>
              </a:rPr>
              <a:t>The World Wide Web Invented around 1990.</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0" y="0"/>
            <a:ext cx="9144000" cy="584776"/>
          </a:xfrm>
          <a:prstGeom prst="rect">
            <a:avLst/>
          </a:prstGeom>
          <a:noFill/>
          <a:ln w="9525">
            <a:noFill/>
            <a:miter lim="800000"/>
            <a:headEnd/>
            <a:tailEnd/>
          </a:ln>
        </p:spPr>
        <p:txBody>
          <a:bodyPr>
            <a:prstTxWarp prst="textNoShape">
              <a:avLst/>
            </a:prstTxWarp>
            <a:spAutoFit/>
          </a:bodyPr>
          <a:lstStyle/>
          <a:p>
            <a:pPr algn="l"/>
            <a:r>
              <a:rPr lang="en-US" altLang="ja-JP" sz="3200" dirty="0" smtClean="0">
                <a:solidFill>
                  <a:srgbClr val="0000FF"/>
                </a:solidFill>
              </a:rPr>
              <a:t>5-layer Internet Model</a:t>
            </a:r>
            <a:endParaRPr lang="en-US" altLang="ja-JP" dirty="0"/>
          </a:p>
        </p:txBody>
      </p:sp>
      <p:pic>
        <p:nvPicPr>
          <p:cNvPr id="5" name="Picture 4" descr="FiveLayerInternetModel.gif"/>
          <p:cNvPicPr>
            <a:picLocks noChangeAspect="1"/>
          </p:cNvPicPr>
          <p:nvPr/>
        </p:nvPicPr>
        <p:blipFill>
          <a:blip r:embed="rId2"/>
          <a:stretch>
            <a:fillRect/>
          </a:stretch>
        </p:blipFill>
        <p:spPr>
          <a:xfrm>
            <a:off x="0" y="2065421"/>
            <a:ext cx="9296400" cy="2772610"/>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8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HardDrive:Applications (Mac OS 9):WordProcessing:Microsoft Office 98:Templates:Blank Presentation</Template>
  <TotalTime>2416</TotalTime>
  <Words>2952</Words>
  <Application>Microsoft Macintosh PowerPoint</Application>
  <PresentationFormat>On-screen Show (4:3)</PresentationFormat>
  <Paragraphs>226</Paragraphs>
  <Slides>30</Slides>
  <Notes>2</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Blank Presentation</vt:lpstr>
      <vt:lpstr>Slide 1</vt:lpstr>
      <vt:lpstr>Slide 2</vt:lpstr>
      <vt:lpstr>Slide 3</vt:lpstr>
      <vt:lpstr>Slide 4</vt:lpstr>
      <vt:lpstr>Slide 5</vt:lpstr>
      <vt:lpstr>First desktop Computers available around 1980 </vt:lpstr>
      <vt:lpstr>US Government releases control of the Internet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Lake Forest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Mark White</dc:creator>
  <cp:lastModifiedBy>Craig Knuckles</cp:lastModifiedBy>
  <cp:revision>510</cp:revision>
  <dcterms:created xsi:type="dcterms:W3CDTF">2018-08-28T21:07:55Z</dcterms:created>
  <dcterms:modified xsi:type="dcterms:W3CDTF">2018-08-28T21:08:18Z</dcterms:modified>
</cp:coreProperties>
</file>