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8"/>
  </p:notesMasterIdLst>
  <p:handoutMasterIdLst>
    <p:handoutMasterId r:id="rId89"/>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304" r:id="rId23"/>
    <p:sldId id="271" r:id="rId24"/>
    <p:sldId id="272" r:id="rId25"/>
    <p:sldId id="273" r:id="rId26"/>
    <p:sldId id="274" r:id="rId27"/>
    <p:sldId id="301" r:id="rId28"/>
    <p:sldId id="303" r:id="rId29"/>
    <p:sldId id="276" r:id="rId30"/>
    <p:sldId id="262" r:id="rId31"/>
    <p:sldId id="289" r:id="rId32"/>
    <p:sldId id="316" r:id="rId33"/>
    <p:sldId id="305" r:id="rId34"/>
    <p:sldId id="306" r:id="rId35"/>
    <p:sldId id="307" r:id="rId36"/>
    <p:sldId id="312" r:id="rId37"/>
    <p:sldId id="310" r:id="rId38"/>
    <p:sldId id="311" r:id="rId39"/>
    <p:sldId id="309" r:id="rId40"/>
    <p:sldId id="317" r:id="rId41"/>
    <p:sldId id="308" r:id="rId42"/>
    <p:sldId id="329" r:id="rId43"/>
    <p:sldId id="335" r:id="rId44"/>
    <p:sldId id="330" r:id="rId45"/>
    <p:sldId id="331" r:id="rId46"/>
    <p:sldId id="333" r:id="rId47"/>
    <p:sldId id="334" r:id="rId48"/>
    <p:sldId id="337" r:id="rId49"/>
    <p:sldId id="332" r:id="rId50"/>
    <p:sldId id="338" r:id="rId51"/>
    <p:sldId id="339" r:id="rId52"/>
    <p:sldId id="336" r:id="rId53"/>
    <p:sldId id="342" r:id="rId54"/>
    <p:sldId id="319" r:id="rId55"/>
    <p:sldId id="318" r:id="rId56"/>
    <p:sldId id="323" r:id="rId57"/>
    <p:sldId id="324" r:id="rId58"/>
    <p:sldId id="322" r:id="rId59"/>
    <p:sldId id="327" r:id="rId60"/>
    <p:sldId id="343" r:id="rId61"/>
    <p:sldId id="345" r:id="rId62"/>
    <p:sldId id="364" r:id="rId63"/>
    <p:sldId id="365" r:id="rId64"/>
    <p:sldId id="320" r:id="rId65"/>
    <p:sldId id="346" r:id="rId66"/>
    <p:sldId id="353" r:id="rId67"/>
    <p:sldId id="348" r:id="rId68"/>
    <p:sldId id="347" r:id="rId69"/>
    <p:sldId id="354" r:id="rId70"/>
    <p:sldId id="356" r:id="rId71"/>
    <p:sldId id="367" r:id="rId72"/>
    <p:sldId id="366" r:id="rId73"/>
    <p:sldId id="269" r:id="rId74"/>
    <p:sldId id="357" r:id="rId75"/>
    <p:sldId id="358" r:id="rId76"/>
    <p:sldId id="369" r:id="rId77"/>
    <p:sldId id="371" r:id="rId78"/>
    <p:sldId id="372" r:id="rId79"/>
    <p:sldId id="373" r:id="rId80"/>
    <p:sldId id="370" r:id="rId81"/>
    <p:sldId id="359" r:id="rId82"/>
    <p:sldId id="360" r:id="rId83"/>
    <p:sldId id="361" r:id="rId84"/>
    <p:sldId id="362" r:id="rId85"/>
    <p:sldId id="363" r:id="rId86"/>
    <p:sldId id="34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304"/>
            <p14:sldId id="271"/>
            <p14:sldId id="272"/>
            <p14:sldId id="273"/>
            <p14:sldId id="274"/>
            <p14:sldId id="301"/>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57"/>
            <p14:sldId id="358"/>
            <p14:sldId id="369"/>
            <p14:sldId id="371"/>
            <p14:sldId id="372"/>
            <p14:sldId id="373"/>
            <p14:sldId id="370"/>
            <p14:sldId id="359"/>
            <p14:sldId id="360"/>
            <p14:sldId id="361"/>
            <p14:sldId id="362"/>
            <p14:sldId id="363"/>
          </p14:sldIdLst>
        </p14:section>
        <p14:section name="Dzień 2 - RxJS, Store, Testy" id="{BE696491-C444-4C0B-BD03-279C03453D4E}">
          <p14:sldIdLst>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324" autoAdjust="0"/>
  </p:normalViewPr>
  <p:slideViewPr>
    <p:cSldViewPr snapToGrid="0">
      <p:cViewPr varScale="1">
        <p:scale>
          <a:sx n="101" d="100"/>
          <a:sy n="101" d="100"/>
        </p:scale>
        <p:origin x="4752"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Router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a:t>Development </a:t>
          </a:r>
          <a:r>
            <a:rPr lang="pl-PL" sz="1200" kern="1200" dirty="0" err="1"/>
            <a:t>server</a:t>
          </a:r>
          <a:endParaRPr lang="pl-PL" sz="1200" kern="1200" dirty="0"/>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10.11.2024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10.11.2024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Angular</a:t>
            </a:r>
            <a:r>
              <a:rPr lang="pl-PL" dirty="0"/>
              <a:t> automatycznie wykrywa zmiany w danych i aktualizuje widok dzięki mechanizmowi wykrywania zmian.</a:t>
            </a:r>
            <a:br>
              <a:rPr lang="pl-PL" dirty="0"/>
            </a:br>
            <a:r>
              <a:rPr lang="pl-PL" dirty="0"/>
              <a:t>Warto tutaj wspomnieć kilka podstawowych aspektów, abyśmy zrozumieli, dlaczego np. po kliknięciu przepisu </a:t>
            </a:r>
            <a:r>
              <a:rPr lang="pl-PL" dirty="0" err="1"/>
              <a:t>RecipeDetailComponent</a:t>
            </a:r>
            <a:r>
              <a:rPr lang="pl-PL" dirty="0"/>
              <a:t> automatycznie odświeża swój widok.</a:t>
            </a:r>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072945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86</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10.11.2024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10.11.2024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10.11.2024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10.11.2024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10.11.2024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10.11.2024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10.11.2024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10.11.2024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10.11.2024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10.11.2024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2502408735"/>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r>
              <a:rPr lang="pl-PL" dirty="0"/>
              <a:t>Kilka przykładów z </a:t>
            </a:r>
            <a:r>
              <a:rPr lang="pl-PL" dirty="0" err="1"/>
              <a:t>js’a</a:t>
            </a:r>
            <a:r>
              <a:rPr lang="pl-PL" dirty="0"/>
              <a:t> </a:t>
            </a:r>
          </a:p>
          <a:p>
            <a:r>
              <a:rPr lang="pl-PL" dirty="0"/>
              <a:t>Pytania?</a:t>
            </a:r>
          </a:p>
        </p:txBody>
      </p:sp>
      <p:sp>
        <p:nvSpPr>
          <p:cNvPr id="5" name="Symbol zastępczy daty 3">
            <a:extLst>
              <a:ext uri="{FF2B5EF4-FFF2-40B4-BE49-F238E27FC236}">
                <a16:creationId xmlns:a16="http://schemas.microsoft.com/office/drawing/2014/main" id="{DC7DE26D-FB15-D032-013D-49BC3C80C171}"/>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50271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0" dur="500"/>
                                        <p:tgtEl>
                                          <p:spTgt spid="7">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44" dur="500"/>
                                        <p:tgtEl>
                                          <p:spTgt spid="7">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4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r>
              <a:rPr lang="pl-PL" dirty="0"/>
              <a:t>Kilka przykładów z </a:t>
            </a:r>
            <a:r>
              <a:rPr lang="pl-PL" dirty="0" err="1"/>
              <a:t>ts’a</a:t>
            </a:r>
            <a:endParaRPr lang="pl-PL" dirty="0"/>
          </a:p>
          <a:p>
            <a:r>
              <a:rPr lang="pl-PL" dirty="0"/>
              <a:t>Pytania?</a:t>
            </a:r>
          </a:p>
        </p:txBody>
      </p:sp>
    </p:spTree>
    <p:extLst>
      <p:ext uri="{BB962C8B-B14F-4D97-AF65-F5344CB8AC3E}">
        <p14:creationId xmlns:p14="http://schemas.microsoft.com/office/powerpoint/2010/main" val="252353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365553884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Mechanizm Wykrywania Zmian w </a:t>
            </a:r>
            <a:r>
              <a:rPr lang="pl-PL" dirty="0" err="1"/>
              <a:t>angularze</a:t>
            </a:r>
            <a:br>
              <a:rPr lang="pl-PL" dirty="0"/>
            </a:br>
            <a:r>
              <a:rPr lang="pl-PL" sz="1800" dirty="0" err="1"/>
              <a:t>angular</a:t>
            </a:r>
            <a:r>
              <a:rPr lang="pl-PL" sz="1800" dirty="0"/>
              <a:t> </a:t>
            </a:r>
            <a:r>
              <a:rPr lang="pl-PL" sz="1800" dirty="0" err="1"/>
              <a:t>Change</a:t>
            </a:r>
            <a:r>
              <a:rPr lang="pl-PL" sz="1800" dirty="0"/>
              <a:t> </a:t>
            </a:r>
            <a:r>
              <a:rPr lang="pl-PL" sz="1800" dirty="0" err="1"/>
              <a:t>Detection</a:t>
            </a:r>
            <a:endParaRPr lang="pl-PL" sz="1800" dirty="0"/>
          </a:p>
        </p:txBody>
      </p:sp>
      <p:sp>
        <p:nvSpPr>
          <p:cNvPr id="6" name="Rectangle 2">
            <a:extLst>
              <a:ext uri="{FF2B5EF4-FFF2-40B4-BE49-F238E27FC236}">
                <a16:creationId xmlns:a16="http://schemas.microsoft.com/office/drawing/2014/main" id="{AD0F4628-3D76-5CF4-FE09-9AB287930DA0}"/>
              </a:ext>
            </a:extLst>
          </p:cNvPr>
          <p:cNvSpPr>
            <a:spLocks noGrp="1" noChangeArrowheads="1"/>
          </p:cNvSpPr>
          <p:nvPr>
            <p:ph idx="1"/>
          </p:nvPr>
        </p:nvSpPr>
        <p:spPr bwMode="auto">
          <a:xfrm>
            <a:off x="685800" y="2319764"/>
            <a:ext cx="1072474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Mechanizm wykrywania zmian działa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w następujący sposób:</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Strefy (</a:t>
            </a:r>
            <a:r>
              <a:rPr kumimoji="0" lang="pl-PL" altLang="pl-PL" sz="1600" b="1" i="0" u="none" strike="noStrike" cap="none" normalizeH="0" baseline="0" dirty="0" err="1">
                <a:ln>
                  <a:noFill/>
                </a:ln>
                <a:solidFill>
                  <a:schemeClr val="tx1"/>
                </a:solidFill>
                <a:effectLst/>
                <a:latin typeface="Arial" panose="020B0604020202020204" pitchFamily="34" charset="0"/>
              </a:rPr>
              <a:t>Zones</a:t>
            </a:r>
            <a:r>
              <a:rPr kumimoji="0" lang="pl-PL" altLang="pl-PL" sz="1600" b="1"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używa specjalnej biblioteki Zone.js, która pomaga "przechwytywać" różne asynchroniczne zdarzenia, takie jak kliknięcia, odpowiedzi z serwera, zmiany w formularzach, i inne operacje asynchroniczne. Każde takie zdarzenie powoduje uruchomienie wykrywania zmian. W tym kontekście "strefy" to pewne obszary w kodzie, w których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obserwuje te zmiany i decyduje, czy potrzebna jest aktualizacja wyświetlanych danych.</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Cykl wykrywania zmian</a:t>
            </a:r>
            <a:r>
              <a:rPr kumimoji="0" lang="pl-PL" altLang="pl-PL" sz="1600" b="0" i="0" u="none" strike="noStrike" cap="none" normalizeH="0" baseline="0" dirty="0">
                <a:ln>
                  <a:noFill/>
                </a:ln>
                <a:solidFill>
                  <a:schemeClr val="tx1"/>
                </a:solidFill>
                <a:effectLst/>
                <a:latin typeface="Arial" panose="020B0604020202020204" pitchFamily="34" charset="0"/>
              </a:rPr>
              <a:t>: Gdy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wykryje zdarzenie (np. kliknięcie użytkownika),uruchamia proces zwany </a:t>
            </a:r>
            <a:r>
              <a:rPr kumimoji="0" lang="pl-PL" altLang="pl-PL" sz="1600" b="1" i="0" u="none" strike="noStrike" cap="none" normalizeH="0" baseline="0" dirty="0">
                <a:ln>
                  <a:noFill/>
                </a:ln>
                <a:solidFill>
                  <a:schemeClr val="tx1"/>
                </a:solidFill>
                <a:effectLst/>
                <a:latin typeface="Arial" panose="020B0604020202020204" pitchFamily="34" charset="0"/>
              </a:rPr>
              <a:t>cyklem wykrywania </a:t>
            </a:r>
            <a:r>
              <a:rPr kumimoji="0" lang="pl-PL" altLang="pl-PL" sz="1600" b="1" i="0" u="none" strike="noStrike" cap="none" normalizeH="0" baseline="0" dirty="0" err="1">
                <a:ln>
                  <a:noFill/>
                </a:ln>
                <a:solidFill>
                  <a:schemeClr val="tx1"/>
                </a:solidFill>
                <a:effectLst/>
                <a:latin typeface="Arial" panose="020B0604020202020204" pitchFamily="34" charset="0"/>
              </a:rPr>
              <a:t>zmian</a:t>
            </a:r>
            <a:r>
              <a:rPr kumimoji="0" lang="pl-PL" altLang="pl-PL" sz="1600" b="0" i="0" u="none" strike="noStrike" cap="none" normalizeH="0" baseline="0" dirty="0" err="1">
                <a:ln>
                  <a:noFill/>
                </a:ln>
                <a:solidFill>
                  <a:schemeClr val="tx1"/>
                </a:solidFill>
                <a:effectLst/>
                <a:latin typeface="Arial" panose="020B0604020202020204" pitchFamily="34" charset="0"/>
              </a:rPr>
              <a:t>.W</a:t>
            </a:r>
            <a:r>
              <a:rPr kumimoji="0" lang="pl-PL" altLang="pl-PL" sz="1600" b="0" i="0" u="none" strike="noStrike" cap="none" normalizeH="0" baseline="0" dirty="0">
                <a:ln>
                  <a:noFill/>
                </a:ln>
                <a:solidFill>
                  <a:schemeClr val="tx1"/>
                </a:solidFill>
                <a:effectLst/>
                <a:latin typeface="Arial" panose="020B0604020202020204" pitchFamily="34" charset="0"/>
              </a:rPr>
              <a:t> trakcie tego cyklu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analizuje, czy dane w modelu komponentu zmieniły się, i jeśli tak – automatycznie aktualizuje widok (HTML).</a:t>
            </a:r>
          </a:p>
          <a:p>
            <a:pPr defTabSz="914400" eaLnBrk="0" fontAlgn="base" hangingPunct="0">
              <a:spcBef>
                <a:spcPct val="0"/>
              </a:spcBef>
              <a:spcAft>
                <a:spcPct val="0"/>
              </a:spcAft>
              <a:buClrTx/>
              <a:buSzTx/>
            </a:pPr>
            <a:r>
              <a:rPr kumimoji="0" lang="pl-PL" altLang="pl-PL" sz="1600" b="1" i="0" u="none" strike="noStrike" cap="none" normalizeH="0" baseline="0" dirty="0" err="1">
                <a:ln>
                  <a:noFill/>
                </a:ln>
                <a:solidFill>
                  <a:schemeClr val="tx1"/>
                </a:solidFill>
                <a:effectLst/>
                <a:latin typeface="Arial" panose="020B0604020202020204" pitchFamily="34" charset="0"/>
              </a:rPr>
              <a:t>Change</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Detection</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Strategy</a:t>
            </a:r>
            <a:r>
              <a:rPr kumimoji="0" lang="pl-PL" altLang="pl-PL" sz="1600" b="1" i="0" u="none" strike="noStrike" cap="none" normalizeH="0" baseline="0" dirty="0">
                <a:ln>
                  <a:noFill/>
                </a:ln>
                <a:solidFill>
                  <a:schemeClr val="tx1"/>
                </a:solidFill>
                <a:effectLst/>
                <a:latin typeface="Arial" panose="020B0604020202020204" pitchFamily="34" charset="0"/>
              </a:rPr>
              <a:t> (Strategia Wykrywania Zmian)</a:t>
            </a:r>
            <a:r>
              <a:rPr kumimoji="0" lang="pl-PL" altLang="pl-PL" sz="1600" b="0" i="0" u="none" strike="noStrike" cap="none" normalizeH="0" baseline="0" dirty="0">
                <a:ln>
                  <a:noFill/>
                </a:ln>
                <a:solidFill>
                  <a:schemeClr val="tx1"/>
                </a:solidFill>
                <a:effectLst/>
                <a:latin typeface="Arial" panose="020B0604020202020204" pitchFamily="34" charset="0"/>
              </a:rPr>
              <a:t>: Każdy komponent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ma domyślnie ustawioną strategię wykrywania zmian na </a:t>
            </a:r>
            <a:r>
              <a:rPr kumimoji="0" lang="pl-PL" altLang="pl-PL" sz="1600" b="0" i="0" u="none" strike="noStrike" cap="none" normalizeH="0" baseline="0" dirty="0" err="1">
                <a:ln>
                  <a:noFill/>
                </a:ln>
                <a:solidFill>
                  <a:schemeClr val="tx1"/>
                </a:solidFill>
                <a:effectLst/>
                <a:latin typeface="Arial Unicode MS"/>
              </a:rPr>
              <a:t>Default</a:t>
            </a:r>
            <a:r>
              <a:rPr kumimoji="0" lang="pl-PL" altLang="pl-PL" sz="1600" b="0" i="0" u="none" strike="noStrike" cap="none" normalizeH="0" baseline="0" dirty="0">
                <a:ln>
                  <a:noFill/>
                </a:ln>
                <a:solidFill>
                  <a:schemeClr val="tx1"/>
                </a:solidFill>
                <a:effectLst/>
              </a:rPr>
              <a:t>. Oznacza to,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będzie odświeżał dany komponent i jego komponenty podrzędne, gdy wykryje jakiekolwiek zmiany w danych.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Symbol zastępczy daty 3">
            <a:extLst>
              <a:ext uri="{FF2B5EF4-FFF2-40B4-BE49-F238E27FC236}">
                <a16:creationId xmlns:a16="http://schemas.microsoft.com/office/drawing/2014/main" id="{50CA2A47-0C28-FBDC-06E5-9506C3E40E5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61DAEF3B-0AD2-7EDF-F005-8B13650DFAEE}"/>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71923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554545"/>
          </a:xfrm>
          <a:prstGeom prst="rect">
            <a:avLst/>
          </a:prstGeom>
          <a:noFill/>
        </p:spPr>
        <p:txBody>
          <a:bodyPr wrap="square" rtlCol="0">
            <a:spAutoFit/>
          </a:bodyPr>
          <a:lstStyle/>
          <a:p>
            <a:r>
              <a:rPr lang="pl-PL" sz="2000" dirty="0"/>
              <a:t>W tym module nauczymy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10.11.2024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826491"/>
            <a:ext cx="6027420"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a:solidFill>
                  <a:schemeClr val="accent3">
                    <a:lumMod val="50000"/>
                  </a:schemeClr>
                </a:solidFill>
                <a:latin typeface="Arial" panose="020B0604020202020204" pitchFamily="34" charset="0"/>
              </a:rPr>
              <a:t>Dyrektywy, </a:t>
            </a:r>
            <a:r>
              <a:rPr lang="pl-PL" altLang="pl-PL" sz="1600" dirty="0" err="1">
                <a:solidFill>
                  <a:schemeClr val="accent3">
                    <a:lumMod val="50000"/>
                  </a:schemeClr>
                </a:solidFill>
                <a:latin typeface="Arial" panose="020B0604020202020204" pitchFamily="34" charset="0"/>
              </a:rPr>
              <a:t>Pipe’y</a:t>
            </a:r>
            <a:r>
              <a:rPr lang="pl-PL" altLang="pl-PL" sz="1600" dirty="0">
                <a:solidFill>
                  <a:schemeClr val="accent3">
                    <a:lumMod val="50000"/>
                  </a:schemeClr>
                </a:solidFill>
                <a:latin typeface="Arial" panose="020B0604020202020204" pitchFamily="34" charset="0"/>
              </a:rPr>
              <a:t>: </a:t>
            </a:r>
            <a:r>
              <a:rPr lang="pl-PL" altLang="pl-PL" sz="1600" dirty="0" err="1">
                <a:solidFill>
                  <a:schemeClr val="accent3">
                    <a:lumMod val="50000"/>
                  </a:schemeClr>
                </a:solidFill>
                <a:latin typeface="Arial" panose="020B0604020202020204" pitchFamily="34" charset="0"/>
              </a:rPr>
              <a:t>Dynamieczne</a:t>
            </a:r>
            <a:r>
              <a:rPr lang="pl-PL" altLang="pl-PL" sz="1600" dirty="0">
                <a:solidFill>
                  <a:schemeClr val="accent3">
                    <a:lumMod val="50000"/>
                  </a:schemeClr>
                </a:solidFill>
                <a:latin typeface="Arial" panose="020B0604020202020204" pitchFamily="34" charset="0"/>
              </a:rPr>
              <a:t> zarządzanie </a:t>
            </a:r>
            <a:r>
              <a:rPr lang="pl-PL" altLang="pl-PL" sz="1600" dirty="0" err="1">
                <a:solidFill>
                  <a:schemeClr val="accent3">
                    <a:lumMod val="50000"/>
                  </a:schemeClr>
                </a:solidFill>
                <a:latin typeface="Arial" panose="020B0604020202020204" pitchFamily="34" charset="0"/>
              </a:rPr>
              <a:t>DOM’em</a:t>
            </a:r>
            <a:endParaRPr lang="pl-PL" altLang="pl-PL" sz="1600" dirty="0">
              <a:solidFill>
                <a:schemeClr val="accent3">
                  <a:lumMod val="50000"/>
                </a:schemeClr>
              </a:solidFill>
              <a:latin typeface="Arial" panose="020B0604020202020204" pitchFamily="34" charset="0"/>
            </a:endParaRPr>
          </a:p>
          <a:p>
            <a:pPr lvl="1" eaLnBrk="0" fontAlgn="base" hangingPunct="0">
              <a:spcBef>
                <a:spcPct val="0"/>
              </a:spcBef>
              <a:spcAft>
                <a:spcPct val="0"/>
              </a:spcAft>
              <a:buClrTx/>
            </a:pPr>
            <a:r>
              <a:rPr lang="pl-PL" altLang="pl-PL" sz="1600" dirty="0" err="1">
                <a:solidFill>
                  <a:srgbClr val="FF0000"/>
                </a:solidFill>
                <a:latin typeface="Arial" panose="020B0604020202020204" pitchFamily="34" charset="0"/>
              </a:rPr>
              <a:t>Store</a:t>
            </a:r>
            <a:r>
              <a:rPr lang="pl-PL" altLang="pl-PL" sz="1600" dirty="0">
                <a:solidFill>
                  <a:srgbClr val="FF0000"/>
                </a:solidFill>
                <a:latin typeface="Arial" panose="020B0604020202020204" pitchFamily="34" charset="0"/>
              </a:rPr>
              <a:t>: Koncepcja zarządzania stanem aplikacji na przykładzie </a:t>
            </a:r>
            <a:r>
              <a:rPr lang="pl-PL" altLang="pl-PL" sz="1600" dirty="0" err="1">
                <a:solidFill>
                  <a:srgbClr val="FF0000"/>
                </a:solidFill>
                <a:latin typeface="Arial" panose="020B0604020202020204" pitchFamily="34" charset="0"/>
              </a:rPr>
              <a:t>NgRx</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signals</a:t>
            </a:r>
            <a:endParaRPr lang="pl-PL" altLang="pl-PL" sz="1600" dirty="0">
              <a:solidFill>
                <a:srgbClr val="FF0000"/>
              </a:solidFill>
              <a:latin typeface="Arial" panose="020B0604020202020204" pitchFamily="34" charset="0"/>
            </a:endParaRPr>
          </a:p>
          <a:p>
            <a:pPr lvl="1" eaLnBrk="0" fontAlgn="base" hangingPunct="0">
              <a:spcBef>
                <a:spcPct val="0"/>
              </a:spcBef>
              <a:spcAft>
                <a:spcPct val="0"/>
              </a:spcAft>
              <a:buClrTx/>
            </a:pPr>
            <a:r>
              <a:rPr lang="pl-PL" altLang="pl-PL" sz="1600" dirty="0">
                <a:solidFill>
                  <a:srgbClr val="FF0000"/>
                </a:solidFill>
                <a:latin typeface="Arial" panose="020B0604020202020204" pitchFamily="34" charset="0"/>
              </a:rPr>
              <a:t>Testy: Wprowadzenie do testów </a:t>
            </a:r>
            <a:r>
              <a:rPr lang="pl-PL" altLang="pl-PL" sz="1600" dirty="0" err="1">
                <a:solidFill>
                  <a:srgbClr val="FF0000"/>
                </a:solidFill>
                <a:latin typeface="Arial" panose="020B0604020202020204" pitchFamily="34" charset="0"/>
              </a:rPr>
              <a:t>jednoskowych</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Jasmine</a:t>
            </a:r>
            <a:r>
              <a:rPr lang="pl-PL" altLang="pl-PL" sz="1600" dirty="0">
                <a:solidFill>
                  <a:srgbClr val="FF0000"/>
                </a:solidFill>
                <a:latin typeface="Arial" panose="020B0604020202020204" pitchFamily="34" charset="0"/>
              </a:rPr>
              <a:t>) i integracyjnych(</a:t>
            </a:r>
            <a:r>
              <a:rPr lang="pl-PL" altLang="pl-PL" sz="1600" dirty="0" err="1">
                <a:solidFill>
                  <a:srgbClr val="FF0000"/>
                </a:solidFill>
                <a:latin typeface="Arial" panose="020B0604020202020204" pitchFamily="34" charset="0"/>
              </a:rPr>
              <a:t>Cypress</a:t>
            </a:r>
            <a:r>
              <a:rPr lang="pl-PL" altLang="pl-PL" sz="1600" dirty="0">
                <a:solidFill>
                  <a:srgbClr val="FF0000"/>
                </a:solidFill>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685801" y="1042654"/>
            <a:ext cx="5111685"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24087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3599543" y="5181166"/>
            <a:ext cx="6096000" cy="923330"/>
          </a:xfrm>
          <a:prstGeom prst="rect">
            <a:avLst/>
          </a:prstGeom>
          <a:noFill/>
        </p:spPr>
        <p:txBody>
          <a:bodyPr wrap="square">
            <a:spAutoFit/>
          </a:bodyPr>
          <a:lstStyle/>
          <a:p>
            <a:r>
              <a:rPr lang="pl-PL" dirty="0"/>
              <a:t>ZA DUŻO DLA POCZĄTKUJĄCEGO</a:t>
            </a:r>
          </a:p>
          <a:p>
            <a:r>
              <a:rPr lang="pl-PL" dirty="0"/>
              <a:t>ZRÓB TO Z GRUPĄ TYLKO JEŻELI DO TEJ PORY WSZYSTKO JEST DLA NICH JASNE</a:t>
            </a:r>
          </a:p>
        </p:txBody>
      </p:sp>
    </p:spTree>
    <p:extLst>
      <p:ext uri="{BB962C8B-B14F-4D97-AF65-F5344CB8AC3E}">
        <p14:creationId xmlns:p14="http://schemas.microsoft.com/office/powerpoint/2010/main" val="2531592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653425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
        <p:nvSpPr>
          <p:cNvPr id="6" name="pole tekstowe 5">
            <a:extLst>
              <a:ext uri="{FF2B5EF4-FFF2-40B4-BE49-F238E27FC236}">
                <a16:creationId xmlns:a16="http://schemas.microsoft.com/office/drawing/2014/main" id="{5FC5EC57-6E05-7CFC-9FFA-75BE81EAE081}"/>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469561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6874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p:txBody>
          <a:bodyPr/>
          <a:lstStyle/>
          <a:p>
            <a:r>
              <a:rPr lang="pl-PL" dirty="0"/>
              <a:t>Module 6 - start</a:t>
            </a:r>
          </a:p>
        </p:txBody>
      </p:sp>
      <p:sp>
        <p:nvSpPr>
          <p:cNvPr id="3" name="Symbol zastępczy zawartości 2">
            <a:extLst>
              <a:ext uri="{FF2B5EF4-FFF2-40B4-BE49-F238E27FC236}">
                <a16:creationId xmlns:a16="http://schemas.microsoft.com/office/drawing/2014/main" id="{5B74B2EC-3C6F-B105-907B-E1127EC6A2D0}"/>
              </a:ext>
            </a:extLst>
          </p:cNvPr>
          <p:cNvSpPr>
            <a:spLocks noGrp="1"/>
          </p:cNvSpPr>
          <p:nvPr>
            <p:ph sz="half" idx="1"/>
          </p:nvPr>
        </p:nvSpPr>
        <p:spPr>
          <a:xfrm>
            <a:off x="685802" y="2142067"/>
            <a:ext cx="10131424" cy="3649134"/>
          </a:xfrm>
        </p:spPr>
        <p:txBody>
          <a:bodyPr/>
          <a:lstStyle/>
          <a:p>
            <a:pPr>
              <a:lnSpc>
                <a:spcPts val="1425"/>
              </a:lnSpc>
            </a:pPr>
            <a:r>
              <a:rPr lang="pl-PL" b="0" dirty="0">
                <a:solidFill>
                  <a:srgbClr val="9AA5CE"/>
                </a:solidFill>
                <a:effectLst/>
                <a:latin typeface="Consolas" panose="020B0609020204030204" pitchFamily="49" charset="0"/>
              </a:rPr>
              <a:t>Moduł zahacza o reaktywność</a:t>
            </a:r>
            <a:endParaRPr lang="pl-PL" b="0" dirty="0">
              <a:solidFill>
                <a:srgbClr val="A9B1D6"/>
              </a:solidFill>
              <a:effectLst/>
              <a:latin typeface="Consolas" panose="020B0609020204030204" pitchFamily="49" charset="0"/>
            </a:endParaRPr>
          </a:p>
          <a:p>
            <a:pPr>
              <a:lnSpc>
                <a:spcPts val="1425"/>
              </a:lnSpc>
            </a:pPr>
            <a:br>
              <a:rPr lang="pl-PL" b="0" dirty="0">
                <a:solidFill>
                  <a:srgbClr val="A9B1D6"/>
                </a:solidFill>
                <a:effectLst/>
                <a:latin typeface="Consolas" panose="020B0609020204030204" pitchFamily="49" charset="0"/>
              </a:rPr>
            </a:br>
            <a:br>
              <a:rPr lang="pl-PL" b="0" dirty="0">
                <a:solidFill>
                  <a:srgbClr val="A9B1D6"/>
                </a:solidFill>
                <a:effectLst/>
                <a:latin typeface="Consolas" panose="020B0609020204030204" pitchFamily="49" charset="0"/>
              </a:rPr>
            </a:br>
            <a:r>
              <a:rPr lang="pl-PL" b="1" dirty="0">
                <a:solidFill>
                  <a:srgbClr val="C0CAF5"/>
                </a:solidFill>
                <a:effectLst/>
                <a:latin typeface="Consolas" panose="020B0609020204030204" pitchFamily="49" charset="0"/>
              </a:rPr>
              <a:t>**Moduł 6: HTTP Client – komunikacja z serwerem**</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Pobieranie przepisów z API: wprowadzenie do komunikacji z </a:t>
            </a:r>
            <a:r>
              <a:rPr lang="pl-PL" b="0" dirty="0" err="1">
                <a:solidFill>
                  <a:srgbClr val="9AA5CE"/>
                </a:solidFill>
                <a:effectLst/>
                <a:latin typeface="Consolas" panose="020B0609020204030204" pitchFamily="49" charset="0"/>
              </a:rPr>
              <a:t>backendem</a:t>
            </a:r>
            <a:r>
              <a:rPr lang="pl-PL" b="0" dirty="0">
                <a:solidFill>
                  <a:srgbClr val="9AA5CE"/>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Wysyłanie żądań HTTP do serwera (np. zapisywanie, aktualizowanie i usuwanie przepisów).</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Użycie JSON-</a:t>
            </a:r>
            <a:r>
              <a:rPr lang="pl-PL" b="0" dirty="0" err="1">
                <a:solidFill>
                  <a:srgbClr val="9AA5CE"/>
                </a:solidFill>
                <a:effectLst/>
                <a:latin typeface="Consolas" panose="020B0609020204030204" pitchFamily="49" charset="0"/>
              </a:rPr>
              <a:t>server</a:t>
            </a:r>
            <a:r>
              <a:rPr lang="pl-PL" b="0" dirty="0">
                <a:solidFill>
                  <a:srgbClr val="9AA5CE"/>
                </a:solidFill>
                <a:effectLst/>
                <a:latin typeface="Consolas" panose="020B0609020204030204" pitchFamily="49" charset="0"/>
              </a:rPr>
              <a:t> jako lokalnego </a:t>
            </a:r>
            <a:r>
              <a:rPr lang="pl-PL" b="0" dirty="0" err="1">
                <a:solidFill>
                  <a:srgbClr val="9AA5CE"/>
                </a:solidFill>
                <a:effectLst/>
                <a:latin typeface="Consolas" panose="020B0609020204030204" pitchFamily="49" charset="0"/>
              </a:rPr>
              <a:t>backendu</a:t>
            </a:r>
            <a:r>
              <a:rPr lang="pl-PL" b="0" dirty="0">
                <a:solidFill>
                  <a:srgbClr val="9AA5CE"/>
                </a:solidFill>
                <a:effectLst/>
                <a:latin typeface="Consolas" panose="020B0609020204030204" pitchFamily="49" charset="0"/>
              </a:rPr>
              <a:t> do symulacji rzeczywistej bazy danych.</a:t>
            </a:r>
            <a:endParaRPr lang="pl-PL" b="0" dirty="0">
              <a:solidFill>
                <a:srgbClr val="A9B1D6"/>
              </a:solidFill>
              <a:effectLst/>
              <a:latin typeface="Consolas" panose="020B0609020204030204" pitchFamily="49" charset="0"/>
            </a:endParaRPr>
          </a:p>
          <a:p>
            <a:endParaRPr lang="pl-PL" dirty="0"/>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943203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p:txBody>
          <a:bodyPr/>
          <a:lstStyle/>
          <a:p>
            <a:r>
              <a:rPr lang="pl-PL" dirty="0"/>
              <a:t>http </a:t>
            </a:r>
            <a:r>
              <a:rPr lang="pl-PL" dirty="0" err="1"/>
              <a:t>client</a:t>
            </a:r>
            <a:endParaRPr lang="pl-PL" dirty="0"/>
          </a:p>
        </p:txBody>
      </p:sp>
      <p:sp>
        <p:nvSpPr>
          <p:cNvPr id="3" name="Symbol zastępczy zawartości 2">
            <a:extLst>
              <a:ext uri="{FF2B5EF4-FFF2-40B4-BE49-F238E27FC236}">
                <a16:creationId xmlns:a16="http://schemas.microsoft.com/office/drawing/2014/main" id="{5D187136-B869-02B8-4ECB-B152B9897E33}"/>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372DEBF-C0A5-D95F-6B52-1D9E5FA2BB5B}"/>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B98842A3-7510-758F-C4A5-5501083C5066}"/>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1120457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p:txBody>
          <a:bodyPr/>
          <a:lstStyle/>
          <a:p>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685802" y="2142067"/>
            <a:ext cx="10131424" cy="3649134"/>
          </a:xfrm>
        </p:spPr>
        <p:txBody>
          <a:bodyPr/>
          <a:lstStyle/>
          <a:p>
            <a:r>
              <a:rPr lang="pl-PL" dirty="0"/>
              <a:t>reaktywność</a:t>
            </a:r>
          </a:p>
          <a:p>
            <a:r>
              <a:rPr lang="pl-PL" dirty="0" err="1"/>
              <a:t>Observable</a:t>
            </a:r>
            <a:r>
              <a:rPr lang="pl-PL" dirty="0"/>
              <a:t>, </a:t>
            </a:r>
            <a:r>
              <a:rPr lang="pl-PL" dirty="0" err="1"/>
              <a:t>pipe</a:t>
            </a:r>
            <a:r>
              <a:rPr lang="pl-PL" dirty="0"/>
              <a:t>, map, </a:t>
            </a:r>
          </a:p>
          <a:p>
            <a:r>
              <a:rPr lang="pl-PL" dirty="0" err="1"/>
              <a:t>Subscrible</a:t>
            </a:r>
            <a:r>
              <a:rPr lang="pl-PL" dirty="0"/>
              <a:t> i obiekt</a:t>
            </a:r>
          </a:p>
          <a:p>
            <a:r>
              <a:rPr lang="pl-PL" dirty="0"/>
              <a:t>Obsługa błędów?</a:t>
            </a:r>
          </a:p>
        </p:txBody>
      </p:sp>
      <p:sp>
        <p:nvSpPr>
          <p:cNvPr id="5" name="Symbol zastępczy daty 4">
            <a:extLst>
              <a:ext uri="{FF2B5EF4-FFF2-40B4-BE49-F238E27FC236}">
                <a16:creationId xmlns:a16="http://schemas.microsoft.com/office/drawing/2014/main" id="{D69213F2-1308-9713-3689-476754042377}"/>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124781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42CA872-C574-53FB-2063-E018A811D9F8}"/>
              </a:ext>
            </a:extLst>
          </p:cNvPr>
          <p:cNvSpPr>
            <a:spLocks noGrp="1"/>
          </p:cNvSpPr>
          <p:nvPr>
            <p:ph type="title"/>
          </p:nvPr>
        </p:nvSpPr>
        <p:spPr/>
        <p:txBody>
          <a:bodyPr/>
          <a:lstStyle/>
          <a:p>
            <a:r>
              <a:rPr lang="pl-PL" dirty="0"/>
              <a:t>Module 6 - </a:t>
            </a:r>
            <a:r>
              <a:rPr lang="pl-PL" dirty="0" err="1"/>
              <a:t>finish</a:t>
            </a:r>
            <a:endParaRPr lang="pl-PL" dirty="0"/>
          </a:p>
        </p:txBody>
      </p:sp>
      <p:sp>
        <p:nvSpPr>
          <p:cNvPr id="3" name="Symbol zastępczy zawartości 2">
            <a:extLst>
              <a:ext uri="{FF2B5EF4-FFF2-40B4-BE49-F238E27FC236}">
                <a16:creationId xmlns:a16="http://schemas.microsoft.com/office/drawing/2014/main" id="{72E7C32A-DF7E-7ECF-672E-7BBE632930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62A8CD55-B08F-1C9B-81C8-FC3FF3E03E3A}"/>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3423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9A48-F0AE-849D-AA86-EA26BDC088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40CC57E-12CC-AB80-3294-480E6EC4B859}"/>
              </a:ext>
            </a:extLst>
          </p:cNvPr>
          <p:cNvSpPr>
            <a:spLocks noGrp="1"/>
          </p:cNvSpPr>
          <p:nvPr>
            <p:ph type="title"/>
          </p:nvPr>
        </p:nvSpPr>
        <p:spPr/>
        <p:txBody>
          <a:bodyPr/>
          <a:lstStyle/>
          <a:p>
            <a:r>
              <a:rPr lang="pl-PL" dirty="0"/>
              <a:t>Module 7 - start</a:t>
            </a:r>
          </a:p>
        </p:txBody>
      </p:sp>
      <p:sp>
        <p:nvSpPr>
          <p:cNvPr id="3" name="Symbol zastępczy zawartości 2">
            <a:extLst>
              <a:ext uri="{FF2B5EF4-FFF2-40B4-BE49-F238E27FC236}">
                <a16:creationId xmlns:a16="http://schemas.microsoft.com/office/drawing/2014/main" id="{F194AB78-5114-A39B-27C0-3C94734A373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B25D1F8-97E3-0CA5-10C0-2A9FB2DDBEB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FDE22F11-9657-B53C-8A4F-8B19540094B3}"/>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611044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p:txBody>
          <a:bodyPr/>
          <a:lstStyle/>
          <a:p>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CEAC2F0-567E-39BD-C9FB-D7EA87C00CF6}"/>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0C7EA464-354A-9A51-6118-37E9003DFA91}"/>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12838574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p:txBody>
          <a:bodyPr/>
          <a:lstStyle/>
          <a:p>
            <a:r>
              <a:rPr lang="pl-PL" dirty="0" err="1"/>
              <a:t>E</a:t>
            </a:r>
            <a:r>
              <a:rPr lang="pl-PL" sz="2000" dirty="0" err="1"/>
              <a:t>lement</a:t>
            </a:r>
            <a:r>
              <a:rPr lang="pl-PL" dirty="0" err="1"/>
              <a:t>r</a:t>
            </a:r>
            <a:r>
              <a:rPr lang="pl-PL" sz="2000" dirty="0" err="1"/>
              <a:t>ef</a:t>
            </a:r>
            <a:endParaRPr lang="pl-PL" dirty="0"/>
          </a:p>
        </p:txBody>
      </p:sp>
      <p:sp>
        <p:nvSpPr>
          <p:cNvPr id="3" name="Symbol zastępczy zawartości 2">
            <a:extLst>
              <a:ext uri="{FF2B5EF4-FFF2-40B4-BE49-F238E27FC236}">
                <a16:creationId xmlns:a16="http://schemas.microsoft.com/office/drawing/2014/main" id="{1AE52B2A-3B53-4E29-331A-F6ACC9A5F8D6}"/>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FF041ECF-40AB-9292-F0F9-47F7EEEFBFCF}"/>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A2E8D0F1-B90C-B607-06A5-5397CC3CAEBD}"/>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362728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p:txBody>
          <a:bodyPr/>
          <a:lstStyle/>
          <a:p>
            <a:r>
              <a:rPr lang="pl-PL" dirty="0"/>
              <a:t>rendered2</a:t>
            </a:r>
          </a:p>
        </p:txBody>
      </p:sp>
      <p:sp>
        <p:nvSpPr>
          <p:cNvPr id="3" name="Symbol zastępczy zawartości 2">
            <a:extLst>
              <a:ext uri="{FF2B5EF4-FFF2-40B4-BE49-F238E27FC236}">
                <a16:creationId xmlns:a16="http://schemas.microsoft.com/office/drawing/2014/main" id="{9D7C5A79-3C6E-83CC-BDAB-D97FEC90EC7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ABDB8BCC-9C2D-1833-A100-FDD071830C5D}"/>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D578A186-B9FE-9003-1722-A790A63EFCC7}"/>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24058708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p:txBody>
          <a:bodyPr/>
          <a:lstStyle/>
          <a:p>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p:txBody>
          <a:bodyPr/>
          <a:lstStyle/>
          <a:p>
            <a:r>
              <a:rPr lang="pl-PL" dirty="0"/>
              <a:t>Przykładowe akcje na jakie możemy się zapiąć</a:t>
            </a:r>
          </a:p>
        </p:txBody>
      </p:sp>
      <p:sp>
        <p:nvSpPr>
          <p:cNvPr id="4" name="Symbol zastępczy zawartości 3">
            <a:extLst>
              <a:ext uri="{FF2B5EF4-FFF2-40B4-BE49-F238E27FC236}">
                <a16:creationId xmlns:a16="http://schemas.microsoft.com/office/drawing/2014/main" id="{9CE3550E-E772-E818-FBBF-8B6FABEA7D70}"/>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163F0EE0-7D91-2152-8090-DC8A8D6BACD2}"/>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145557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p:txBody>
          <a:bodyPr/>
          <a:lstStyle/>
          <a:p>
            <a:r>
              <a:rPr lang="pl-PL" dirty="0"/>
              <a:t>PIPE</a:t>
            </a:r>
          </a:p>
        </p:txBody>
      </p:sp>
      <p:sp>
        <p:nvSpPr>
          <p:cNvPr id="3" name="Symbol zastępczy zawartości 2">
            <a:extLst>
              <a:ext uri="{FF2B5EF4-FFF2-40B4-BE49-F238E27FC236}">
                <a16:creationId xmlns:a16="http://schemas.microsoft.com/office/drawing/2014/main" id="{41771A58-E839-2ED8-0D89-C4DAF26382E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FA6729F-5863-4A9B-22E9-A2AAF954A447}"/>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74F59BC2-E747-67D3-9C1E-8467F9527B76}"/>
              </a:ext>
            </a:extLst>
          </p:cNvPr>
          <p:cNvSpPr>
            <a:spLocks noGrp="1"/>
          </p:cNvSpPr>
          <p:nvPr>
            <p:ph type="dt" sz="half" idx="10"/>
          </p:nvPr>
        </p:nvSpPr>
        <p:spPr/>
        <p:txBody>
          <a:bodyPr/>
          <a:lstStyle/>
          <a:p>
            <a:pPr rtl="0"/>
            <a:fld id="{8F9E9CAD-0F3C-4A80-BB5E-125D14EA3F8F}" type="datetime1">
              <a:rPr lang="pl-PL" smtClean="0"/>
              <a:t>10.11.2024</a:t>
            </a:fld>
            <a:endParaRPr lang="en-US" dirty="0"/>
          </a:p>
        </p:txBody>
      </p:sp>
    </p:spTree>
    <p:extLst>
      <p:ext uri="{BB962C8B-B14F-4D97-AF65-F5344CB8AC3E}">
        <p14:creationId xmlns:p14="http://schemas.microsoft.com/office/powerpoint/2010/main" val="37960186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3" name="Symbol zastępczy zawartości 2">
            <a:extLst>
              <a:ext uri="{FF2B5EF4-FFF2-40B4-BE49-F238E27FC236}">
                <a16:creationId xmlns:a16="http://schemas.microsoft.com/office/drawing/2014/main" id="{98CDE4C0-4D6C-B4BA-8E26-FBAF657529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3" name="Symbol zastępczy zawartości 2">
            <a:extLst>
              <a:ext uri="{FF2B5EF4-FFF2-40B4-BE49-F238E27FC236}">
                <a16:creationId xmlns:a16="http://schemas.microsoft.com/office/drawing/2014/main" id="{BF2D1679-608D-7683-5543-19ACEE4E7E1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10.11.2024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12890</TotalTime>
  <Words>9402</Words>
  <Application>Microsoft Office PowerPoint</Application>
  <PresentationFormat>Panoramiczny</PresentationFormat>
  <Paragraphs>1071</Paragraphs>
  <Slides>86</Slides>
  <Notes>55</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86</vt:i4>
      </vt:variant>
    </vt:vector>
  </HeadingPairs>
  <TitlesOfParts>
    <vt:vector size="97"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Przejdźmy do VSCode</vt:lpstr>
      <vt:lpstr>TypeScript  - supermocny JavaScript!</vt:lpstr>
      <vt:lpstr>Dlaczego Angular kocha TypeScript?</vt:lpstr>
      <vt:lpstr>Różnice i zalety TypeScript?</vt:lpstr>
      <vt:lpstr>Szybki kurs TypeScript - podstawowe pojęcia</vt:lpstr>
      <vt:lpstr>Dekoratory</vt:lpstr>
      <vt:lpstr>Przejdźmy do vsCode</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Mechanizm Wykrywania Zmian w angularze angular Change Detection</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 lazy loading vs eager loading</vt:lpstr>
      <vt:lpstr>Funkcja inject() – inject context</vt:lpstr>
      <vt:lpstr>Angular Signals</vt:lpstr>
      <vt:lpstr>Module 5.1 - finish</vt:lpstr>
      <vt:lpstr>Module 6 - start</vt:lpstr>
      <vt:lpstr>http client</vt:lpstr>
      <vt:lpstr>Reaktywnośc - Observable</vt:lpstr>
      <vt:lpstr>RxJS Serce Reaktywnego Programowania W Angularze</vt:lpstr>
      <vt:lpstr>Module 6 - finish</vt:lpstr>
      <vt:lpstr>Module 7 - start</vt:lpstr>
      <vt:lpstr>Dyrektywy</vt:lpstr>
      <vt:lpstr>Elementref</vt:lpstr>
      <vt:lpstr>rendered2</vt:lpstr>
      <vt:lpstr>@hostlistener</vt:lpstr>
      <vt:lpstr>PIPE</vt:lpstr>
      <vt:lpstr>Module 7 - finish</vt:lpstr>
      <vt:lpstr>Module 8 - start</vt:lpstr>
      <vt:lpstr>Module 8 - finish</vt:lpstr>
      <vt:lpstr>Module 9 - start</vt:lpstr>
      <vt:lpstr>Module 9 - finish</vt:lpstr>
      <vt:lpstr>Angular new control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111</cp:revision>
  <dcterms:created xsi:type="dcterms:W3CDTF">2024-08-12T12:14:23Z</dcterms:created>
  <dcterms:modified xsi:type="dcterms:W3CDTF">2024-11-10T13:15:21Z</dcterms:modified>
</cp:coreProperties>
</file>