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8"/>
  </p:notesMasterIdLst>
  <p:handoutMasterIdLst>
    <p:handoutMasterId r:id="rId89"/>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304" r:id="rId23"/>
    <p:sldId id="271" r:id="rId24"/>
    <p:sldId id="272" r:id="rId25"/>
    <p:sldId id="273" r:id="rId26"/>
    <p:sldId id="274" r:id="rId27"/>
    <p:sldId id="301" r:id="rId28"/>
    <p:sldId id="303" r:id="rId29"/>
    <p:sldId id="276" r:id="rId30"/>
    <p:sldId id="262" r:id="rId31"/>
    <p:sldId id="289" r:id="rId32"/>
    <p:sldId id="316" r:id="rId33"/>
    <p:sldId id="305" r:id="rId34"/>
    <p:sldId id="306" r:id="rId35"/>
    <p:sldId id="307" r:id="rId36"/>
    <p:sldId id="312" r:id="rId37"/>
    <p:sldId id="310" r:id="rId38"/>
    <p:sldId id="311" r:id="rId39"/>
    <p:sldId id="309" r:id="rId40"/>
    <p:sldId id="317" r:id="rId41"/>
    <p:sldId id="308" r:id="rId42"/>
    <p:sldId id="329" r:id="rId43"/>
    <p:sldId id="335" r:id="rId44"/>
    <p:sldId id="330" r:id="rId45"/>
    <p:sldId id="331" r:id="rId46"/>
    <p:sldId id="333" r:id="rId47"/>
    <p:sldId id="334" r:id="rId48"/>
    <p:sldId id="337" r:id="rId49"/>
    <p:sldId id="332" r:id="rId50"/>
    <p:sldId id="338" r:id="rId51"/>
    <p:sldId id="339" r:id="rId52"/>
    <p:sldId id="336" r:id="rId53"/>
    <p:sldId id="342" r:id="rId54"/>
    <p:sldId id="319" r:id="rId55"/>
    <p:sldId id="318" r:id="rId56"/>
    <p:sldId id="323" r:id="rId57"/>
    <p:sldId id="324" r:id="rId58"/>
    <p:sldId id="322" r:id="rId59"/>
    <p:sldId id="327" r:id="rId60"/>
    <p:sldId id="343" r:id="rId61"/>
    <p:sldId id="345" r:id="rId62"/>
    <p:sldId id="364" r:id="rId63"/>
    <p:sldId id="365" r:id="rId64"/>
    <p:sldId id="320" r:id="rId65"/>
    <p:sldId id="346" r:id="rId66"/>
    <p:sldId id="353" r:id="rId67"/>
    <p:sldId id="348" r:id="rId68"/>
    <p:sldId id="347" r:id="rId69"/>
    <p:sldId id="354" r:id="rId70"/>
    <p:sldId id="356" r:id="rId71"/>
    <p:sldId id="367" r:id="rId72"/>
    <p:sldId id="366" r:id="rId73"/>
    <p:sldId id="269" r:id="rId74"/>
    <p:sldId id="374" r:id="rId75"/>
    <p:sldId id="357" r:id="rId76"/>
    <p:sldId id="369" r:id="rId77"/>
    <p:sldId id="371" r:id="rId78"/>
    <p:sldId id="372" r:id="rId79"/>
    <p:sldId id="373" r:id="rId80"/>
    <p:sldId id="370" r:id="rId81"/>
    <p:sldId id="359" r:id="rId82"/>
    <p:sldId id="360" r:id="rId83"/>
    <p:sldId id="361" r:id="rId84"/>
    <p:sldId id="362" r:id="rId85"/>
    <p:sldId id="363" r:id="rId86"/>
    <p:sldId id="34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304"/>
            <p14:sldId id="271"/>
            <p14:sldId id="272"/>
            <p14:sldId id="273"/>
            <p14:sldId id="274"/>
            <p14:sldId id="301"/>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69"/>
            <p14:sldId id="371"/>
            <p14:sldId id="372"/>
            <p14:sldId id="373"/>
            <p14:sldId id="370"/>
            <p14:sldId id="359"/>
            <p14:sldId id="360"/>
            <p14:sldId id="361"/>
            <p14:sldId id="362"/>
            <p14:sldId id="363"/>
          </p14:sldIdLst>
        </p14:section>
        <p14:section name="Dzień 2 - RxJS, Store, Testy" id="{BE696491-C444-4C0B-BD03-279C03453D4E}">
          <p14:sldIdLst>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324" autoAdjust="0"/>
  </p:normalViewPr>
  <p:slideViewPr>
    <p:cSldViewPr snapToGrid="0">
      <p:cViewPr varScale="1">
        <p:scale>
          <a:sx n="101" d="100"/>
          <a:sy n="101" d="100"/>
        </p:scale>
        <p:origin x="4752"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8353970-8C8D-4136-BCF4-FEA90BB24EC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pl-PL"/>
        </a:p>
      </dgm:t>
    </dgm:pt>
    <dgm:pt modelId="{3A92779C-9054-46FA-8F22-58F3417BE18C}">
      <dgm:prSet/>
      <dgm:spPr/>
      <dgm:t>
        <a:bodyPr/>
        <a:lstStyle/>
        <a:p>
          <a:r>
            <a:rPr lang="pl-PL" dirty="0"/>
            <a:t>Module 6 </a:t>
          </a:r>
          <a:r>
            <a:rPr lang="pl-PL" dirty="0" err="1"/>
            <a:t>finish</a:t>
          </a:r>
          <a:endParaRPr lang="pl-PL" dirty="0"/>
        </a:p>
      </dgm:t>
    </dgm:pt>
    <dgm:pt modelId="{BDA1E14B-245A-45C4-9A35-DBF7BC216F7C}" type="parTrans" cxnId="{84599D8A-58CC-404C-B4D6-FF66934414B1}">
      <dgm:prSet/>
      <dgm:spPr/>
      <dgm:t>
        <a:bodyPr/>
        <a:lstStyle/>
        <a:p>
          <a:endParaRPr lang="pl-PL"/>
        </a:p>
      </dgm:t>
    </dgm:pt>
    <dgm:pt modelId="{5DC20437-57DF-4BF8-BD70-A53AB196C4D3}" type="sibTrans" cxnId="{84599D8A-58CC-404C-B4D6-FF66934414B1}">
      <dgm:prSet/>
      <dgm:spPr/>
      <dgm:t>
        <a:bodyPr/>
        <a:lstStyle/>
        <a:p>
          <a:endParaRPr lang="pl-PL"/>
        </a:p>
      </dgm:t>
    </dgm:pt>
    <dgm:pt modelId="{CD46F749-AC99-4A66-8958-EF6D4EAEA1AB}" type="pres">
      <dgm:prSet presAssocID="{28353970-8C8D-4136-BCF4-FEA90BB24ECF}" presName="Name0" presStyleCnt="0">
        <dgm:presLayoutVars>
          <dgm:chPref val="3"/>
          <dgm:dir/>
          <dgm:animLvl val="lvl"/>
          <dgm:resizeHandles/>
        </dgm:presLayoutVars>
      </dgm:prSet>
      <dgm:spPr/>
    </dgm:pt>
    <dgm:pt modelId="{3B534BB4-3F59-4AB1-A637-355C2FD494F4}" type="pres">
      <dgm:prSet presAssocID="{3A92779C-9054-46FA-8F22-58F3417BE18C}" presName="horFlow" presStyleCnt="0"/>
      <dgm:spPr/>
    </dgm:pt>
    <dgm:pt modelId="{5529854B-09EC-4BAB-A770-3F309B46000E}" type="pres">
      <dgm:prSet presAssocID="{3A92779C-9054-46FA-8F22-58F3417BE18C}" presName="bigChev" presStyleLbl="node1" presStyleIdx="0" presStyleCnt="1" custScaleX="123832"/>
      <dgm:spPr/>
    </dgm:pt>
  </dgm:ptLst>
  <dgm:cxnLst>
    <dgm:cxn modelId="{5F75D448-EA36-4FDE-952D-A360B1DA3328}" type="presOf" srcId="{3A92779C-9054-46FA-8F22-58F3417BE18C}" destId="{5529854B-09EC-4BAB-A770-3F309B46000E}" srcOrd="0" destOrd="0" presId="urn:microsoft.com/office/officeart/2005/8/layout/lProcess3"/>
    <dgm:cxn modelId="{84599D8A-58CC-404C-B4D6-FF66934414B1}" srcId="{28353970-8C8D-4136-BCF4-FEA90BB24ECF}" destId="{3A92779C-9054-46FA-8F22-58F3417BE18C}" srcOrd="0" destOrd="0" parTransId="{BDA1E14B-245A-45C4-9A35-DBF7BC216F7C}" sibTransId="{5DC20437-57DF-4BF8-BD70-A53AB196C4D3}"/>
    <dgm:cxn modelId="{DD2A7DD3-6516-46EA-BDC4-567BA06A46A6}" type="presOf" srcId="{28353970-8C8D-4136-BCF4-FEA90BB24ECF}" destId="{CD46F749-AC99-4A66-8958-EF6D4EAEA1AB}" srcOrd="0" destOrd="0" presId="urn:microsoft.com/office/officeart/2005/8/layout/lProcess3"/>
    <dgm:cxn modelId="{1287480B-40D4-4BE6-B171-25914E1C129D}" type="presParOf" srcId="{CD46F749-AC99-4A66-8958-EF6D4EAEA1AB}" destId="{3B534BB4-3F59-4AB1-A637-355C2FD494F4}" srcOrd="0" destOrd="0" presId="urn:microsoft.com/office/officeart/2005/8/layout/lProcess3"/>
    <dgm:cxn modelId="{6AEE266B-A849-4196-BF62-8BB22B35E87D}" type="presParOf" srcId="{3B534BB4-3F59-4AB1-A637-355C2FD494F4}" destId="{5529854B-09EC-4BAB-A770-3F309B46000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8353970-8C8D-4136-BCF4-FEA90BB24EC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pl-PL"/>
        </a:p>
      </dgm:t>
    </dgm:pt>
    <dgm:pt modelId="{3A92779C-9054-46FA-8F22-58F3417BE18C}">
      <dgm:prSet/>
      <dgm:spPr/>
      <dgm:t>
        <a:bodyPr/>
        <a:lstStyle/>
        <a:p>
          <a:r>
            <a:rPr lang="pl-PL" dirty="0"/>
            <a:t>Module 7 start</a:t>
          </a:r>
        </a:p>
      </dgm:t>
    </dgm:pt>
    <dgm:pt modelId="{BDA1E14B-245A-45C4-9A35-DBF7BC216F7C}" type="parTrans" cxnId="{84599D8A-58CC-404C-B4D6-FF66934414B1}">
      <dgm:prSet/>
      <dgm:spPr/>
      <dgm:t>
        <a:bodyPr/>
        <a:lstStyle/>
        <a:p>
          <a:endParaRPr lang="pl-PL"/>
        </a:p>
      </dgm:t>
    </dgm:pt>
    <dgm:pt modelId="{5DC20437-57DF-4BF8-BD70-A53AB196C4D3}" type="sibTrans" cxnId="{84599D8A-58CC-404C-B4D6-FF66934414B1}">
      <dgm:prSet/>
      <dgm:spPr/>
      <dgm:t>
        <a:bodyPr/>
        <a:lstStyle/>
        <a:p>
          <a:endParaRPr lang="pl-PL"/>
        </a:p>
      </dgm:t>
    </dgm:pt>
    <dgm:pt modelId="{CD46F749-AC99-4A66-8958-EF6D4EAEA1AB}" type="pres">
      <dgm:prSet presAssocID="{28353970-8C8D-4136-BCF4-FEA90BB24ECF}" presName="Name0" presStyleCnt="0">
        <dgm:presLayoutVars>
          <dgm:chPref val="3"/>
          <dgm:dir/>
          <dgm:animLvl val="lvl"/>
          <dgm:resizeHandles/>
        </dgm:presLayoutVars>
      </dgm:prSet>
      <dgm:spPr/>
    </dgm:pt>
    <dgm:pt modelId="{3B534BB4-3F59-4AB1-A637-355C2FD494F4}" type="pres">
      <dgm:prSet presAssocID="{3A92779C-9054-46FA-8F22-58F3417BE18C}" presName="horFlow" presStyleCnt="0"/>
      <dgm:spPr/>
    </dgm:pt>
    <dgm:pt modelId="{5529854B-09EC-4BAB-A770-3F309B46000E}" type="pres">
      <dgm:prSet presAssocID="{3A92779C-9054-46FA-8F22-58F3417BE18C}" presName="bigChev" presStyleLbl="node1" presStyleIdx="0" presStyleCnt="1" custScaleX="123832" custLinFactNeighborX="14642" custLinFactNeighborY="272"/>
      <dgm:spPr/>
    </dgm:pt>
  </dgm:ptLst>
  <dgm:cxnLst>
    <dgm:cxn modelId="{5F75D448-EA36-4FDE-952D-A360B1DA3328}" type="presOf" srcId="{3A92779C-9054-46FA-8F22-58F3417BE18C}" destId="{5529854B-09EC-4BAB-A770-3F309B46000E}" srcOrd="0" destOrd="0" presId="urn:microsoft.com/office/officeart/2005/8/layout/lProcess3"/>
    <dgm:cxn modelId="{84599D8A-58CC-404C-B4D6-FF66934414B1}" srcId="{28353970-8C8D-4136-BCF4-FEA90BB24ECF}" destId="{3A92779C-9054-46FA-8F22-58F3417BE18C}" srcOrd="0" destOrd="0" parTransId="{BDA1E14B-245A-45C4-9A35-DBF7BC216F7C}" sibTransId="{5DC20437-57DF-4BF8-BD70-A53AB196C4D3}"/>
    <dgm:cxn modelId="{DD2A7DD3-6516-46EA-BDC4-567BA06A46A6}" type="presOf" srcId="{28353970-8C8D-4136-BCF4-FEA90BB24ECF}" destId="{CD46F749-AC99-4A66-8958-EF6D4EAEA1AB}" srcOrd="0" destOrd="0" presId="urn:microsoft.com/office/officeart/2005/8/layout/lProcess3"/>
    <dgm:cxn modelId="{1287480B-40D4-4BE6-B171-25914E1C129D}" type="presParOf" srcId="{CD46F749-AC99-4A66-8958-EF6D4EAEA1AB}" destId="{3B534BB4-3F59-4AB1-A637-355C2FD494F4}" srcOrd="0" destOrd="0" presId="urn:microsoft.com/office/officeart/2005/8/layout/lProcess3"/>
    <dgm:cxn modelId="{6AEE266B-A849-4196-BF62-8BB22B35E87D}" type="presParOf" srcId="{3B534BB4-3F59-4AB1-A637-355C2FD494F4}" destId="{5529854B-09EC-4BAB-A770-3F309B46000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9854B-09EC-4BAB-A770-3F309B46000E}">
      <dsp:nvSpPr>
        <dsp:cNvPr id="0" name=""/>
        <dsp:cNvSpPr/>
      </dsp:nvSpPr>
      <dsp:spPr>
        <a:xfrm>
          <a:off x="3389" y="5302"/>
          <a:ext cx="6041596" cy="195154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pl-PL" sz="6500" kern="1200" dirty="0"/>
            <a:t>Module 6 </a:t>
          </a:r>
          <a:r>
            <a:rPr lang="pl-PL" sz="6500" kern="1200" dirty="0" err="1"/>
            <a:t>finish</a:t>
          </a:r>
          <a:endParaRPr lang="pl-PL" sz="6500" kern="1200" dirty="0"/>
        </a:p>
      </dsp:txBody>
      <dsp:txXfrm>
        <a:off x="979162" y="5302"/>
        <a:ext cx="4090051" cy="195154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9854B-09EC-4BAB-A770-3F309B46000E}">
      <dsp:nvSpPr>
        <dsp:cNvPr id="0" name=""/>
        <dsp:cNvSpPr/>
      </dsp:nvSpPr>
      <dsp:spPr>
        <a:xfrm>
          <a:off x="6778" y="10604"/>
          <a:ext cx="6041596" cy="195154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pl-PL" sz="6500" kern="1200" dirty="0"/>
            <a:t>Module 7 start</a:t>
          </a:r>
        </a:p>
      </dsp:txBody>
      <dsp:txXfrm>
        <a:off x="982551" y="10604"/>
        <a:ext cx="4090051" cy="1951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Router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a:t>Development </a:t>
          </a:r>
          <a:r>
            <a:rPr lang="pl-PL" sz="1200" kern="1200" dirty="0" err="1"/>
            <a:t>server</a:t>
          </a:r>
          <a:endParaRPr lang="pl-PL" sz="1200" kern="1200" dirty="0"/>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12.11.2024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12.11.2024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trike="sngStrike" dirty="0"/>
              <a:t>To pierwszy raz kiedy biorę udział w szkoleniu w roli trenera. Postaram się by wyszło jak najlepiej, proszę jednak o wyrozumiałość </a:t>
            </a:r>
            <a:r>
              <a:rPr lang="pl-PL" strike="sngStrike"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Angular</a:t>
            </a:r>
            <a:r>
              <a:rPr lang="pl-PL" dirty="0"/>
              <a:t> automatycznie wykrywa zmiany w danych i aktualizuje widok dzięki mechanizmowi wykrywania zmian.</a:t>
            </a:r>
            <a:br>
              <a:rPr lang="pl-PL" dirty="0"/>
            </a:br>
            <a:r>
              <a:rPr lang="pl-PL" dirty="0"/>
              <a:t>Warto tutaj wspomnieć kilka podstawowych aspektów, abyśmy zrozumieli, dlaczego np. po kliknięciu przepisu </a:t>
            </a:r>
            <a:r>
              <a:rPr lang="pl-PL" dirty="0" err="1"/>
              <a:t>RecipeDetailComponent</a:t>
            </a:r>
            <a:r>
              <a:rPr lang="pl-PL" dirty="0"/>
              <a:t> automatycznie odświeża swój widok.</a:t>
            </a:r>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072945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pogadamy sobie o </a:t>
            </a:r>
            <a:r>
              <a:rPr lang="pl-PL" dirty="0" err="1"/>
              <a:t>Angularze</a:t>
            </a:r>
            <a:endParaRPr lang="pl-PL" dirty="0"/>
          </a:p>
          <a:p>
            <a:endParaRPr lang="pl-PL" dirty="0"/>
          </a:p>
          <a:p>
            <a:r>
              <a:rPr lang="pl-PL" dirty="0"/>
              <a:t>Zaczniemy sobie od omówienia co to jest </a:t>
            </a:r>
            <a:r>
              <a:rPr lang="pl-PL" dirty="0" err="1"/>
              <a:t>Angular</a:t>
            </a:r>
            <a:r>
              <a:rPr lang="pl-PL" dirty="0"/>
              <a:t>, jak działa i co go tak naprawdę tworzy.</a:t>
            </a:r>
          </a:p>
          <a:p>
            <a:r>
              <a:rPr lang="pl-PL" dirty="0"/>
              <a:t>Potem zahaczymy o podstawy składni </a:t>
            </a:r>
            <a:r>
              <a:rPr lang="pl-PL" dirty="0" err="1"/>
              <a:t>JavaScrip’a</a:t>
            </a:r>
            <a:r>
              <a:rPr lang="pl-PL" dirty="0"/>
              <a:t> a potem </a:t>
            </a:r>
            <a:r>
              <a:rPr lang="pl-PL" dirty="0" err="1"/>
              <a:t>TypeScripta</a:t>
            </a:r>
            <a:r>
              <a:rPr lang="pl-PL" dirty="0"/>
              <a:t>, będziemy później korzystać z konstrukcji które poznamy.</a:t>
            </a:r>
          </a:p>
          <a:p>
            <a:r>
              <a:rPr lang="pl-PL" dirty="0"/>
              <a:t>Potem poznamy </a:t>
            </a:r>
            <a:r>
              <a:rPr lang="pl-PL" dirty="0" err="1"/>
              <a:t>toolbox</a:t>
            </a:r>
            <a:r>
              <a:rPr lang="pl-PL" dirty="0"/>
              <a:t> </a:t>
            </a:r>
            <a:r>
              <a:rPr lang="pl-PL" dirty="0" err="1"/>
              <a:t>frameworka</a:t>
            </a:r>
            <a:r>
              <a:rPr lang="pl-PL" dirty="0"/>
              <a:t>.</a:t>
            </a:r>
            <a:br>
              <a:rPr lang="pl-PL" dirty="0"/>
            </a:br>
            <a:r>
              <a:rPr lang="pl-PL" dirty="0"/>
              <a:t>Jak już wylądujemy w IDE to poznamy czym są komponenty, zobaczymy jak się je buduje i co je tworzy oraz jak dzielić i rozszerzać logikę poprzez serwisy.</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konstrukcje </a:t>
            </a:r>
            <a:r>
              <a:rPr lang="pl-PL" dirty="0" err="1"/>
              <a:t>frameworka</a:t>
            </a:r>
            <a:r>
              <a:rPr lang="pl-PL" dirty="0"/>
              <a:t>.</a:t>
            </a:r>
            <a:br>
              <a:rPr lang="pl-PL" dirty="0"/>
            </a:br>
            <a:br>
              <a:rPr lang="pl-PL" dirty="0"/>
            </a:br>
            <a:r>
              <a:rPr lang="pl-PL" dirty="0"/>
              <a:t>Zbudujemy formularz którym zbierzemy potrzebne dane użytkownika, zastosujemy podstawową walidację.</a:t>
            </a:r>
          </a:p>
          <a:p>
            <a:endParaRPr lang="pl-PL" dirty="0"/>
          </a:p>
          <a:p>
            <a:r>
              <a:rPr lang="pl-PL" dirty="0"/>
              <a:t>Potem przerobimy komponenty na osobne </a:t>
            </a:r>
            <a:r>
              <a:rPr lang="pl-PL" dirty="0" err="1"/>
              <a:t>feature</a:t>
            </a:r>
            <a:r>
              <a:rPr lang="pl-PL" dirty="0"/>
              <a:t> tworzonej przez nas aplikacji. Omówimy sobie jak działa routing, czyli zmiana strony lub jak kto woli komponentu/</a:t>
            </a:r>
            <a:r>
              <a:rPr lang="pl-PL" dirty="0" err="1"/>
              <a:t>feature</a:t>
            </a:r>
            <a:r>
              <a:rPr lang="pl-PL" dirty="0"/>
              <a:t>,  i zaimplementujemy go w naszej aplikacji.</a:t>
            </a:r>
            <a:br>
              <a:rPr lang="pl-PL" dirty="0"/>
            </a:br>
            <a:r>
              <a:rPr lang="pl-PL" dirty="0"/>
              <a:t>Omówimy sobie zabezpieczenia które możemy zaimplementować na tym poziomie, co przez to rozumiem, logikę która pozwoli nam zdecydować czy i na jakich warunkach otworzyć danego </a:t>
            </a:r>
            <a:r>
              <a:rPr lang="pl-PL" dirty="0" err="1"/>
              <a:t>route</a:t>
            </a:r>
            <a:r>
              <a:rPr lang="pl-PL" dirty="0"/>
              <a:t> / </a:t>
            </a:r>
            <a:r>
              <a:rPr lang="pl-PL" dirty="0" err="1"/>
              <a:t>path</a:t>
            </a:r>
            <a:r>
              <a:rPr lang="pl-PL" dirty="0"/>
              <a:t> / ścieżkę.</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80</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86</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12.11.2024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12.11.2024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12.11.2024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12.11.2024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12.11.2024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12.11.2024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12.11.2024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12.11.2024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12.11.2024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12.11.2024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8.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4.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2502408735"/>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r>
              <a:rPr lang="pl-PL" dirty="0"/>
              <a:t>Kilka przykładów z </a:t>
            </a:r>
            <a:r>
              <a:rPr lang="pl-PL" dirty="0" err="1"/>
              <a:t>js’a</a:t>
            </a:r>
            <a:r>
              <a:rPr lang="pl-PL" dirty="0"/>
              <a:t> </a:t>
            </a:r>
          </a:p>
          <a:p>
            <a:r>
              <a:rPr lang="pl-PL" dirty="0"/>
              <a:t>Pytania?</a:t>
            </a:r>
          </a:p>
        </p:txBody>
      </p:sp>
      <p:sp>
        <p:nvSpPr>
          <p:cNvPr id="5" name="Symbol zastępczy daty 3">
            <a:extLst>
              <a:ext uri="{FF2B5EF4-FFF2-40B4-BE49-F238E27FC236}">
                <a16:creationId xmlns:a16="http://schemas.microsoft.com/office/drawing/2014/main" id="{DC7DE26D-FB15-D032-013D-49BC3C80C171}"/>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50271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0" dur="500"/>
                                        <p:tgtEl>
                                          <p:spTgt spid="7">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44" dur="500"/>
                                        <p:tgtEl>
                                          <p:spTgt spid="7">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4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r>
              <a:rPr lang="pl-PL" dirty="0"/>
              <a:t>Kilka przykładów z </a:t>
            </a:r>
            <a:r>
              <a:rPr lang="pl-PL" dirty="0" err="1"/>
              <a:t>ts’a</a:t>
            </a:r>
            <a:endParaRPr lang="pl-PL" dirty="0"/>
          </a:p>
          <a:p>
            <a:r>
              <a:rPr lang="pl-PL" dirty="0"/>
              <a:t>Pytania?</a:t>
            </a:r>
          </a:p>
        </p:txBody>
      </p:sp>
    </p:spTree>
    <p:extLst>
      <p:ext uri="{BB962C8B-B14F-4D97-AF65-F5344CB8AC3E}">
        <p14:creationId xmlns:p14="http://schemas.microsoft.com/office/powerpoint/2010/main" val="252353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365553884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Mechanizm Wykrywania Zmian w </a:t>
            </a:r>
            <a:r>
              <a:rPr lang="pl-PL" dirty="0" err="1"/>
              <a:t>angularze</a:t>
            </a:r>
            <a:br>
              <a:rPr lang="pl-PL" dirty="0"/>
            </a:br>
            <a:r>
              <a:rPr lang="pl-PL" sz="1800" dirty="0" err="1"/>
              <a:t>angular</a:t>
            </a:r>
            <a:r>
              <a:rPr lang="pl-PL" sz="1800" dirty="0"/>
              <a:t> </a:t>
            </a:r>
            <a:r>
              <a:rPr lang="pl-PL" sz="1800" dirty="0" err="1"/>
              <a:t>Change</a:t>
            </a:r>
            <a:r>
              <a:rPr lang="pl-PL" sz="1800" dirty="0"/>
              <a:t> </a:t>
            </a:r>
            <a:r>
              <a:rPr lang="pl-PL" sz="1800" dirty="0" err="1"/>
              <a:t>Detection</a:t>
            </a:r>
            <a:endParaRPr lang="pl-PL" sz="1800" dirty="0"/>
          </a:p>
        </p:txBody>
      </p:sp>
      <p:sp>
        <p:nvSpPr>
          <p:cNvPr id="6" name="Rectangle 2">
            <a:extLst>
              <a:ext uri="{FF2B5EF4-FFF2-40B4-BE49-F238E27FC236}">
                <a16:creationId xmlns:a16="http://schemas.microsoft.com/office/drawing/2014/main" id="{AD0F4628-3D76-5CF4-FE09-9AB287930DA0}"/>
              </a:ext>
            </a:extLst>
          </p:cNvPr>
          <p:cNvSpPr>
            <a:spLocks noGrp="1" noChangeArrowheads="1"/>
          </p:cNvSpPr>
          <p:nvPr>
            <p:ph idx="1"/>
          </p:nvPr>
        </p:nvSpPr>
        <p:spPr bwMode="auto">
          <a:xfrm>
            <a:off x="685800" y="2319764"/>
            <a:ext cx="1072474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Mechanizm wykrywania zmian działa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w następujący sposób:</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Strefy (</a:t>
            </a:r>
            <a:r>
              <a:rPr kumimoji="0" lang="pl-PL" altLang="pl-PL" sz="1600" b="1" i="0" u="none" strike="noStrike" cap="none" normalizeH="0" baseline="0" dirty="0" err="1">
                <a:ln>
                  <a:noFill/>
                </a:ln>
                <a:solidFill>
                  <a:schemeClr val="tx1"/>
                </a:solidFill>
                <a:effectLst/>
                <a:latin typeface="Arial" panose="020B0604020202020204" pitchFamily="34" charset="0"/>
              </a:rPr>
              <a:t>Zones</a:t>
            </a:r>
            <a:r>
              <a:rPr kumimoji="0" lang="pl-PL" altLang="pl-PL" sz="1600" b="1"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używa specjalnej biblioteki Zone.js, która pomaga "przechwytywać" różne asynchroniczne zdarzenia, takie jak kliknięcia, odpowiedzi z serwera, zmiany w formularzach, i inne operacje asynchroniczne. Każde takie zdarzenie powoduje uruchomienie wykrywania zmian. W tym kontekście "strefy" to pewne obszary w kodzie, w których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obserwuje te zmiany i decyduje, czy potrzebna jest aktualizacja wyświetlanych danych.</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Cykl wykrywania zmian</a:t>
            </a:r>
            <a:r>
              <a:rPr kumimoji="0" lang="pl-PL" altLang="pl-PL" sz="1600" b="0" i="0" u="none" strike="noStrike" cap="none" normalizeH="0" baseline="0" dirty="0">
                <a:ln>
                  <a:noFill/>
                </a:ln>
                <a:solidFill>
                  <a:schemeClr val="tx1"/>
                </a:solidFill>
                <a:effectLst/>
                <a:latin typeface="Arial" panose="020B0604020202020204" pitchFamily="34" charset="0"/>
              </a:rPr>
              <a:t>: Gdy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wykryje zdarzenie (np. kliknięcie użytkownika),uruchamia proces zwany </a:t>
            </a:r>
            <a:r>
              <a:rPr kumimoji="0" lang="pl-PL" altLang="pl-PL" sz="1600" b="1" i="0" u="none" strike="noStrike" cap="none" normalizeH="0" baseline="0" dirty="0">
                <a:ln>
                  <a:noFill/>
                </a:ln>
                <a:solidFill>
                  <a:schemeClr val="tx1"/>
                </a:solidFill>
                <a:effectLst/>
                <a:latin typeface="Arial" panose="020B0604020202020204" pitchFamily="34" charset="0"/>
              </a:rPr>
              <a:t>cyklem wykrywania </a:t>
            </a:r>
            <a:r>
              <a:rPr kumimoji="0" lang="pl-PL" altLang="pl-PL" sz="1600" b="1" i="0" u="none" strike="noStrike" cap="none" normalizeH="0" baseline="0" dirty="0" err="1">
                <a:ln>
                  <a:noFill/>
                </a:ln>
                <a:solidFill>
                  <a:schemeClr val="tx1"/>
                </a:solidFill>
                <a:effectLst/>
                <a:latin typeface="Arial" panose="020B0604020202020204" pitchFamily="34" charset="0"/>
              </a:rPr>
              <a:t>zmian</a:t>
            </a:r>
            <a:r>
              <a:rPr kumimoji="0" lang="pl-PL" altLang="pl-PL" sz="1600" b="0" i="0" u="none" strike="noStrike" cap="none" normalizeH="0" baseline="0" dirty="0" err="1">
                <a:ln>
                  <a:noFill/>
                </a:ln>
                <a:solidFill>
                  <a:schemeClr val="tx1"/>
                </a:solidFill>
                <a:effectLst/>
                <a:latin typeface="Arial" panose="020B0604020202020204" pitchFamily="34" charset="0"/>
              </a:rPr>
              <a:t>.W</a:t>
            </a:r>
            <a:r>
              <a:rPr kumimoji="0" lang="pl-PL" altLang="pl-PL" sz="1600" b="0" i="0" u="none" strike="noStrike" cap="none" normalizeH="0" baseline="0" dirty="0">
                <a:ln>
                  <a:noFill/>
                </a:ln>
                <a:solidFill>
                  <a:schemeClr val="tx1"/>
                </a:solidFill>
                <a:effectLst/>
                <a:latin typeface="Arial" panose="020B0604020202020204" pitchFamily="34" charset="0"/>
              </a:rPr>
              <a:t> trakcie tego cyklu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analizuje, czy dane w modelu komponentu zmieniły się, i jeśli tak – automatycznie aktualizuje widok (HTML).</a:t>
            </a:r>
          </a:p>
          <a:p>
            <a:pPr defTabSz="914400" eaLnBrk="0" fontAlgn="base" hangingPunct="0">
              <a:spcBef>
                <a:spcPct val="0"/>
              </a:spcBef>
              <a:spcAft>
                <a:spcPct val="0"/>
              </a:spcAft>
              <a:buClrTx/>
              <a:buSzTx/>
            </a:pPr>
            <a:r>
              <a:rPr kumimoji="0" lang="pl-PL" altLang="pl-PL" sz="1600" b="1" i="0" u="none" strike="noStrike" cap="none" normalizeH="0" baseline="0" dirty="0" err="1">
                <a:ln>
                  <a:noFill/>
                </a:ln>
                <a:solidFill>
                  <a:schemeClr val="tx1"/>
                </a:solidFill>
                <a:effectLst/>
                <a:latin typeface="Arial" panose="020B0604020202020204" pitchFamily="34" charset="0"/>
              </a:rPr>
              <a:t>Change</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Detection</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Strategy</a:t>
            </a:r>
            <a:r>
              <a:rPr kumimoji="0" lang="pl-PL" altLang="pl-PL" sz="1600" b="1" i="0" u="none" strike="noStrike" cap="none" normalizeH="0" baseline="0" dirty="0">
                <a:ln>
                  <a:noFill/>
                </a:ln>
                <a:solidFill>
                  <a:schemeClr val="tx1"/>
                </a:solidFill>
                <a:effectLst/>
                <a:latin typeface="Arial" panose="020B0604020202020204" pitchFamily="34" charset="0"/>
              </a:rPr>
              <a:t> (Strategia Wykrywania Zmian)</a:t>
            </a:r>
            <a:r>
              <a:rPr kumimoji="0" lang="pl-PL" altLang="pl-PL" sz="1600" b="0" i="0" u="none" strike="noStrike" cap="none" normalizeH="0" baseline="0" dirty="0">
                <a:ln>
                  <a:noFill/>
                </a:ln>
                <a:solidFill>
                  <a:schemeClr val="tx1"/>
                </a:solidFill>
                <a:effectLst/>
                <a:latin typeface="Arial" panose="020B0604020202020204" pitchFamily="34" charset="0"/>
              </a:rPr>
              <a:t>: Każdy komponent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ma domyślnie ustawioną strategię wykrywania zmian na </a:t>
            </a:r>
            <a:r>
              <a:rPr kumimoji="0" lang="pl-PL" altLang="pl-PL" sz="1600" b="0" i="0" u="none" strike="noStrike" cap="none" normalizeH="0" baseline="0" dirty="0" err="1">
                <a:ln>
                  <a:noFill/>
                </a:ln>
                <a:solidFill>
                  <a:schemeClr val="tx1"/>
                </a:solidFill>
                <a:effectLst/>
                <a:latin typeface="Arial Unicode MS"/>
              </a:rPr>
              <a:t>Default</a:t>
            </a:r>
            <a:r>
              <a:rPr kumimoji="0" lang="pl-PL" altLang="pl-PL" sz="1600" b="0" i="0" u="none" strike="noStrike" cap="none" normalizeH="0" baseline="0" dirty="0">
                <a:ln>
                  <a:noFill/>
                </a:ln>
                <a:solidFill>
                  <a:schemeClr val="tx1"/>
                </a:solidFill>
                <a:effectLst/>
              </a:rPr>
              <a:t>. Oznacza to,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będzie odświeżał dany komponent i jego komponenty podrzędne, gdy wykryje jakiekolwiek zmiany w danych.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Symbol zastępczy daty 3">
            <a:extLst>
              <a:ext uri="{FF2B5EF4-FFF2-40B4-BE49-F238E27FC236}">
                <a16:creationId xmlns:a16="http://schemas.microsoft.com/office/drawing/2014/main" id="{50CA2A47-0C28-FBDC-06E5-9506C3E40E5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61DAEF3B-0AD2-7EDF-F005-8B13650DFAEE}"/>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71923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554545"/>
          </a:xfrm>
          <a:prstGeom prst="rect">
            <a:avLst/>
          </a:prstGeom>
          <a:noFill/>
        </p:spPr>
        <p:txBody>
          <a:bodyPr wrap="square" rtlCol="0">
            <a:spAutoFit/>
          </a:bodyPr>
          <a:lstStyle/>
          <a:p>
            <a:r>
              <a:rPr lang="pl-PL" sz="2000" dirty="0"/>
              <a:t>W tym module nauczymy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12.11.2024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826491"/>
            <a:ext cx="6027420"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a:solidFill>
                  <a:schemeClr val="accent3">
                    <a:lumMod val="50000"/>
                  </a:schemeClr>
                </a:solidFill>
                <a:latin typeface="Arial" panose="020B0604020202020204" pitchFamily="34" charset="0"/>
              </a:rPr>
              <a:t>Dyrektywy, </a:t>
            </a:r>
            <a:r>
              <a:rPr lang="pl-PL" altLang="pl-PL" sz="1600" dirty="0" err="1">
                <a:solidFill>
                  <a:schemeClr val="accent3">
                    <a:lumMod val="50000"/>
                  </a:schemeClr>
                </a:solidFill>
                <a:latin typeface="Arial" panose="020B0604020202020204" pitchFamily="34" charset="0"/>
              </a:rPr>
              <a:t>Pipe’y</a:t>
            </a:r>
            <a:r>
              <a:rPr lang="pl-PL" altLang="pl-PL" sz="1600" dirty="0">
                <a:solidFill>
                  <a:schemeClr val="accent3">
                    <a:lumMod val="50000"/>
                  </a:schemeClr>
                </a:solidFill>
                <a:latin typeface="Arial" panose="020B0604020202020204" pitchFamily="34" charset="0"/>
              </a:rPr>
              <a:t>: </a:t>
            </a:r>
            <a:r>
              <a:rPr lang="pl-PL" altLang="pl-PL" sz="1600" dirty="0" err="1">
                <a:solidFill>
                  <a:schemeClr val="accent3">
                    <a:lumMod val="50000"/>
                  </a:schemeClr>
                </a:solidFill>
                <a:latin typeface="Arial" panose="020B0604020202020204" pitchFamily="34" charset="0"/>
              </a:rPr>
              <a:t>Dynamieczne</a:t>
            </a:r>
            <a:r>
              <a:rPr lang="pl-PL" altLang="pl-PL" sz="1600" dirty="0">
                <a:solidFill>
                  <a:schemeClr val="accent3">
                    <a:lumMod val="50000"/>
                  </a:schemeClr>
                </a:solidFill>
                <a:latin typeface="Arial" panose="020B0604020202020204" pitchFamily="34" charset="0"/>
              </a:rPr>
              <a:t> zarządzanie </a:t>
            </a:r>
            <a:r>
              <a:rPr lang="pl-PL" altLang="pl-PL" sz="1600" dirty="0" err="1">
                <a:solidFill>
                  <a:schemeClr val="accent3">
                    <a:lumMod val="50000"/>
                  </a:schemeClr>
                </a:solidFill>
                <a:latin typeface="Arial" panose="020B0604020202020204" pitchFamily="34" charset="0"/>
              </a:rPr>
              <a:t>DOM’em</a:t>
            </a:r>
            <a:endParaRPr lang="pl-PL" altLang="pl-PL" sz="1600" dirty="0">
              <a:solidFill>
                <a:schemeClr val="accent3">
                  <a:lumMod val="50000"/>
                </a:schemeClr>
              </a:solidFill>
              <a:latin typeface="Arial" panose="020B0604020202020204" pitchFamily="34" charset="0"/>
            </a:endParaRPr>
          </a:p>
          <a:p>
            <a:pPr lvl="1" eaLnBrk="0" fontAlgn="base" hangingPunct="0">
              <a:spcBef>
                <a:spcPct val="0"/>
              </a:spcBef>
              <a:spcAft>
                <a:spcPct val="0"/>
              </a:spcAft>
              <a:buClrTx/>
            </a:pPr>
            <a:r>
              <a:rPr lang="pl-PL" altLang="pl-PL" sz="1600" dirty="0" err="1">
                <a:solidFill>
                  <a:srgbClr val="FF0000"/>
                </a:solidFill>
                <a:latin typeface="Arial" panose="020B0604020202020204" pitchFamily="34" charset="0"/>
              </a:rPr>
              <a:t>Store</a:t>
            </a:r>
            <a:r>
              <a:rPr lang="pl-PL" altLang="pl-PL" sz="1600" dirty="0">
                <a:solidFill>
                  <a:srgbClr val="FF0000"/>
                </a:solidFill>
                <a:latin typeface="Arial" panose="020B0604020202020204" pitchFamily="34" charset="0"/>
              </a:rPr>
              <a:t>: Koncepcja zarządzania stanem aplikacji na przykładzie </a:t>
            </a:r>
            <a:r>
              <a:rPr lang="pl-PL" altLang="pl-PL" sz="1600" dirty="0" err="1">
                <a:solidFill>
                  <a:srgbClr val="FF0000"/>
                </a:solidFill>
                <a:latin typeface="Arial" panose="020B0604020202020204" pitchFamily="34" charset="0"/>
              </a:rPr>
              <a:t>NgRx</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signals</a:t>
            </a:r>
            <a:endParaRPr lang="pl-PL" altLang="pl-PL" sz="1600" dirty="0">
              <a:solidFill>
                <a:srgbClr val="FF0000"/>
              </a:solidFill>
              <a:latin typeface="Arial" panose="020B0604020202020204" pitchFamily="34" charset="0"/>
            </a:endParaRPr>
          </a:p>
          <a:p>
            <a:pPr lvl="1" eaLnBrk="0" fontAlgn="base" hangingPunct="0">
              <a:spcBef>
                <a:spcPct val="0"/>
              </a:spcBef>
              <a:spcAft>
                <a:spcPct val="0"/>
              </a:spcAft>
              <a:buClrTx/>
            </a:pPr>
            <a:r>
              <a:rPr lang="pl-PL" altLang="pl-PL" sz="1600" dirty="0">
                <a:solidFill>
                  <a:srgbClr val="FF0000"/>
                </a:solidFill>
                <a:latin typeface="Arial" panose="020B0604020202020204" pitchFamily="34" charset="0"/>
              </a:rPr>
              <a:t>Testy: Wprowadzenie do testów </a:t>
            </a:r>
            <a:r>
              <a:rPr lang="pl-PL" altLang="pl-PL" sz="1600" dirty="0" err="1">
                <a:solidFill>
                  <a:srgbClr val="FF0000"/>
                </a:solidFill>
                <a:latin typeface="Arial" panose="020B0604020202020204" pitchFamily="34" charset="0"/>
              </a:rPr>
              <a:t>jednoskowych</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Jasmine</a:t>
            </a:r>
            <a:r>
              <a:rPr lang="pl-PL" altLang="pl-PL" sz="1600" dirty="0">
                <a:solidFill>
                  <a:srgbClr val="FF0000"/>
                </a:solidFill>
                <a:latin typeface="Arial" panose="020B0604020202020204" pitchFamily="34" charset="0"/>
              </a:rPr>
              <a:t>) i integracyjnych(</a:t>
            </a:r>
            <a:r>
              <a:rPr lang="pl-PL" altLang="pl-PL" sz="1600" dirty="0" err="1">
                <a:solidFill>
                  <a:srgbClr val="FF0000"/>
                </a:solidFill>
                <a:latin typeface="Arial" panose="020B0604020202020204" pitchFamily="34" charset="0"/>
              </a:rPr>
              <a:t>Cypress</a:t>
            </a:r>
            <a:r>
              <a:rPr lang="pl-PL" altLang="pl-PL" sz="1600" dirty="0">
                <a:solidFill>
                  <a:srgbClr val="FF0000"/>
                </a:solidFill>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Tree>
    <p:extLst>
      <p:ext uri="{BB962C8B-B14F-4D97-AF65-F5344CB8AC3E}">
        <p14:creationId xmlns:p14="http://schemas.microsoft.com/office/powerpoint/2010/main" val="27606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685801" y="1042654"/>
            <a:ext cx="5111685"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24087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653425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469561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p:txBody>
          <a:bodyPr/>
          <a:lstStyle/>
          <a:p>
            <a:r>
              <a:rPr lang="pl-PL" dirty="0"/>
              <a:t>Module 6 - start</a:t>
            </a:r>
          </a:p>
        </p:txBody>
      </p:sp>
      <p:sp>
        <p:nvSpPr>
          <p:cNvPr id="3" name="Symbol zastępczy zawartości 2">
            <a:extLst>
              <a:ext uri="{FF2B5EF4-FFF2-40B4-BE49-F238E27FC236}">
                <a16:creationId xmlns:a16="http://schemas.microsoft.com/office/drawing/2014/main" id="{5B74B2EC-3C6F-B105-907B-E1127EC6A2D0}"/>
              </a:ext>
            </a:extLst>
          </p:cNvPr>
          <p:cNvSpPr>
            <a:spLocks noGrp="1"/>
          </p:cNvSpPr>
          <p:nvPr>
            <p:ph sz="half" idx="1"/>
          </p:nvPr>
        </p:nvSpPr>
        <p:spPr>
          <a:xfrm>
            <a:off x="685802" y="2142067"/>
            <a:ext cx="10131424" cy="3649134"/>
          </a:xfrm>
        </p:spPr>
        <p:txBody>
          <a:bodyPr/>
          <a:lstStyle/>
          <a:p>
            <a:endParaRPr lang="pl-PL" dirty="0"/>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943203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p:txBody>
          <a:bodyPr/>
          <a:lstStyle/>
          <a:p>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2461784"/>
            <a:ext cx="1074257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i="0" u="none" strike="noStrike" cap="none" normalizeH="0" baseline="0" dirty="0" err="1">
                <a:ln>
                  <a:noFill/>
                </a:ln>
                <a:solidFill>
                  <a:schemeClr val="tx1"/>
                </a:solidFill>
                <a:effectLst/>
              </a:rPr>
              <a:t>HttpClient</a:t>
            </a:r>
            <a:r>
              <a:rPr kumimoji="0" lang="pl-PL" altLang="pl-PL" sz="1600" b="0" i="0" u="none" strike="noStrike" cap="none" normalizeH="0" baseline="0" dirty="0">
                <a:ln>
                  <a:noFill/>
                </a:ln>
                <a:solidFill>
                  <a:schemeClr val="tx1"/>
                </a:solidFill>
                <a:effectLst/>
              </a:rPr>
              <a:t> to serwis 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Pozwala na wykonywanie żądań (</a:t>
            </a:r>
            <a:r>
              <a:rPr kumimoji="0" lang="pl-PL" altLang="pl-PL" sz="1600" b="1" i="0" u="none" strike="noStrike" cap="none" normalizeH="0" baseline="0" dirty="0">
                <a:ln>
                  <a:noFill/>
                </a:ln>
                <a:solidFill>
                  <a:schemeClr val="tx1"/>
                </a:solidFill>
                <a:effectLst/>
              </a:rPr>
              <a:t>GET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POST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PUT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DELETE</a:t>
            </a:r>
            <a:r>
              <a:rPr kumimoji="0" lang="pl-PL" altLang="pl-PL" sz="16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chemeClr val="tx1"/>
                </a:solidFill>
                <a:effectLst/>
              </a:rPr>
              <a:t>HttpClient</a:t>
            </a:r>
            <a:r>
              <a:rPr kumimoji="0" lang="pl-PL" altLang="pl-PL" sz="16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1600" b="0" i="0" u="none" strike="noStrike" cap="none" normalizeH="0" baseline="0" dirty="0" err="1">
                <a:ln>
                  <a:noFill/>
                </a:ln>
                <a:solidFill>
                  <a:schemeClr val="tx1"/>
                </a:solidFill>
                <a:effectLst/>
              </a:rPr>
              <a:t>this.httpClient.get</a:t>
            </a:r>
            <a:r>
              <a:rPr kumimoji="0" lang="pl-PL" altLang="pl-PL" sz="1600" b="0"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1600" b="0"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p:txBody>
          <a:bodyPr/>
          <a:lstStyle/>
          <a:p>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685802" y="2142066"/>
            <a:ext cx="10131424" cy="430737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i programowaniu reaktywnym głównym sposobem obsługi zdarzeń i danych są </a:t>
            </a:r>
            <a:r>
              <a:rPr kumimoji="0" lang="pl-PL" altLang="pl-PL" sz="1600" b="1"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a:t>
            </a: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indent="0" defTabSz="914400" eaLnBrk="0" fontAlgn="base" hangingPunct="0">
              <a:spcBef>
                <a:spcPct val="0"/>
              </a:spcBef>
              <a:spcAft>
                <a:spcPct val="0"/>
              </a:spcAft>
              <a:buClrTx/>
              <a:buSzTx/>
              <a:buNone/>
            </a:pPr>
            <a:r>
              <a:rPr kumimoji="0" lang="pl-PL" altLang="pl-PL" sz="1600" b="1"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to strumień danych lub zdarzeń, które mogą występować w czasie. Kiedy korzystamy z </a:t>
            </a:r>
            <a:r>
              <a:rPr kumimoji="0" lang="pl-PL" altLang="pl-PL" sz="1600" b="0"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t>import { </a:t>
            </a:r>
            <a:r>
              <a:rPr lang="pl-PL" sz="1600" dirty="0" err="1"/>
              <a:t>Observable</a:t>
            </a:r>
            <a:r>
              <a:rPr lang="pl-PL" sz="1600" dirty="0"/>
              <a:t> } from '</a:t>
            </a:r>
            <a:r>
              <a:rPr lang="pl-PL" sz="1600" dirty="0" err="1"/>
              <a:t>rxjs</a:t>
            </a:r>
            <a:r>
              <a:rPr lang="pl-PL" sz="16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1600" dirty="0"/>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err="1"/>
              <a:t>const</a:t>
            </a:r>
            <a:r>
              <a:rPr lang="pl-PL" sz="1600" dirty="0"/>
              <a:t> </a:t>
            </a:r>
            <a:r>
              <a:rPr lang="pl-PL" sz="1600" dirty="0" err="1"/>
              <a:t>observable</a:t>
            </a:r>
            <a:r>
              <a:rPr lang="pl-PL" sz="1600" dirty="0"/>
              <a:t> = </a:t>
            </a:r>
            <a:r>
              <a:rPr lang="pl-PL" sz="1600" dirty="0" err="1"/>
              <a:t>new</a:t>
            </a:r>
            <a:r>
              <a:rPr lang="pl-PL" sz="1600" dirty="0"/>
              <a:t> </a:t>
            </a:r>
            <a:r>
              <a:rPr lang="pl-PL" sz="1600" dirty="0" err="1"/>
              <a:t>Observable</a:t>
            </a:r>
            <a:r>
              <a:rPr lang="pl-PL" sz="1600" dirty="0"/>
              <a:t>(</a:t>
            </a:r>
            <a:r>
              <a:rPr lang="pl-PL" sz="1600" dirty="0" err="1"/>
              <a:t>subscriber</a:t>
            </a:r>
            <a:r>
              <a:rPr lang="pl-PL" sz="1600" dirty="0"/>
              <a:t> =&gt; { </a:t>
            </a:r>
          </a:p>
          <a:p>
            <a:pPr marL="457200" lvl="1" indent="0" defTabSz="914400" eaLnBrk="0" fontAlgn="base" hangingPunct="0">
              <a:spcBef>
                <a:spcPct val="0"/>
              </a:spcBef>
              <a:spcAft>
                <a:spcPct val="0"/>
              </a:spcAft>
              <a:buClrTx/>
              <a:buSzTx/>
              <a:buNone/>
            </a:pPr>
            <a:r>
              <a:rPr lang="pl-PL" dirty="0" err="1"/>
              <a:t>subscriber.next</a:t>
            </a:r>
            <a:r>
              <a:rPr lang="pl-PL" dirty="0"/>
              <a:t>('Pierwsza wartość’); </a:t>
            </a:r>
          </a:p>
          <a:p>
            <a:pPr marL="457200" lvl="1" indent="0" defTabSz="914400" eaLnBrk="0" fontAlgn="base" hangingPunct="0">
              <a:spcBef>
                <a:spcPct val="0"/>
              </a:spcBef>
              <a:spcAft>
                <a:spcPct val="0"/>
              </a:spcAft>
              <a:buClrTx/>
              <a:buSzTx/>
              <a:buNone/>
            </a:pPr>
            <a:r>
              <a:rPr lang="pl-PL" dirty="0" err="1"/>
              <a:t>subscriber.next</a:t>
            </a:r>
            <a:r>
              <a:rPr lang="pl-PL" dirty="0"/>
              <a:t>('Druga wartość’); </a:t>
            </a:r>
          </a:p>
          <a:p>
            <a:pPr marL="457200" lvl="1" indent="0" defTabSz="914400" eaLnBrk="0" fontAlgn="base" hangingPunct="0">
              <a:spcBef>
                <a:spcPct val="0"/>
              </a:spcBef>
              <a:spcAft>
                <a:spcPct val="0"/>
              </a:spcAft>
              <a:buClrTx/>
              <a:buSzTx/>
              <a:buNone/>
            </a:pPr>
            <a:r>
              <a:rPr lang="pl-PL" dirty="0" err="1"/>
              <a:t>subscriber.complete</a:t>
            </a:r>
            <a:r>
              <a:rPr lang="pl-PL"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err="1"/>
              <a:t>observable.subscribe</a:t>
            </a:r>
            <a:r>
              <a:rPr lang="pl-PL" sz="1600" dirty="0"/>
              <a:t>(</a:t>
            </a:r>
            <a:r>
              <a:rPr lang="pl-PL" sz="1600" dirty="0" err="1"/>
              <a:t>value</a:t>
            </a:r>
            <a:r>
              <a:rPr lang="pl-PL" sz="1600" dirty="0"/>
              <a:t> =&gt; console.log(</a:t>
            </a:r>
            <a:r>
              <a:rPr lang="pl-PL" sz="1600" dirty="0" err="1"/>
              <a:t>value</a:t>
            </a:r>
            <a:r>
              <a:rPr lang="pl-PL" sz="1600" dirty="0"/>
              <a:t>));</a:t>
            </a:r>
            <a:endParaRPr kumimoji="0" lang="pl-PL" altLang="pl-PL" sz="16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741148"/>
            <a:ext cx="1082039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Obsługa błędów 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pozwala obsłużyć błędy w </a:t>
            </a:r>
            <a:r>
              <a:rPr kumimoji="0" lang="pl-PL" altLang="pl-PL" sz="1600" b="0"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za pomocą operatora </a:t>
            </a:r>
            <a:r>
              <a:rPr kumimoji="0" lang="pl-PL" altLang="pl-PL" sz="1600" b="0" i="0" u="none" strike="noStrike" cap="none" normalizeH="0" baseline="0" dirty="0" err="1">
                <a:ln>
                  <a:noFill/>
                </a:ln>
                <a:solidFill>
                  <a:schemeClr val="tx1"/>
                </a:solidFill>
                <a:effectLst/>
              </a:rPr>
              <a:t>catchError</a:t>
            </a:r>
            <a:r>
              <a:rPr kumimoji="0" lang="pl-PL" altLang="pl-PL"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1" u="none" strike="noStrike" cap="none" normalizeH="0" baseline="0" dirty="0">
                <a:ln>
                  <a:noFill/>
                </a:ln>
                <a:solidFill>
                  <a:schemeClr val="tx1"/>
                </a:solidFill>
                <a:effectLst/>
              </a:rPr>
              <a:t>import { </a:t>
            </a:r>
            <a:r>
              <a:rPr kumimoji="0" lang="pl-PL" altLang="pl-PL" sz="1600" b="0" i="1" u="none" strike="noStrike" cap="none" normalizeH="0" baseline="0" dirty="0" err="1">
                <a:ln>
                  <a:noFill/>
                </a:ln>
                <a:solidFill>
                  <a:schemeClr val="tx1"/>
                </a:solidFill>
                <a:effectLst/>
              </a:rPr>
              <a:t>catchError</a:t>
            </a:r>
            <a:r>
              <a:rPr kumimoji="0" lang="pl-PL" altLang="pl-PL" sz="1600" b="0" i="1" u="none" strike="noStrike" cap="none" normalizeH="0" baseline="0" dirty="0">
                <a:ln>
                  <a:noFill/>
                </a:ln>
                <a:solidFill>
                  <a:schemeClr val="tx1"/>
                </a:solidFill>
                <a:effectLst/>
              </a:rPr>
              <a:t> } from '</a:t>
            </a:r>
            <a:r>
              <a:rPr kumimoji="0" lang="pl-PL" altLang="pl-PL" sz="1600" b="0" i="1" u="none" strike="noStrike" cap="none" normalizeH="0" baseline="0" dirty="0" err="1">
                <a:ln>
                  <a:noFill/>
                </a:ln>
                <a:solidFill>
                  <a:schemeClr val="tx1"/>
                </a:solidFill>
                <a:effectLst/>
              </a:rPr>
              <a:t>rxjs</a:t>
            </a:r>
            <a:r>
              <a:rPr kumimoji="0" lang="pl-PL" altLang="pl-PL" sz="1600" b="0" i="1" u="none" strike="noStrike" cap="none" normalizeH="0" baseline="0" dirty="0">
                <a:ln>
                  <a:noFill/>
                </a:ln>
                <a:solidFill>
                  <a:schemeClr val="tx1"/>
                </a:solidFill>
                <a:effectLst/>
              </a:rPr>
              <a:t>/</a:t>
            </a:r>
            <a:r>
              <a:rPr kumimoji="0" lang="pl-PL" altLang="pl-PL" sz="1600" b="0" i="1" u="none" strike="noStrike" cap="none" normalizeH="0" baseline="0" dirty="0" err="1">
                <a:ln>
                  <a:noFill/>
                </a:ln>
                <a:solidFill>
                  <a:schemeClr val="tx1"/>
                </a:solidFill>
                <a:effectLst/>
              </a:rPr>
              <a:t>operators</a:t>
            </a:r>
            <a:r>
              <a:rPr kumimoji="0" lang="pl-PL" altLang="pl-PL" sz="16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1" u="none" strike="noStrike" cap="none" normalizeH="0" baseline="0" dirty="0">
                <a:ln>
                  <a:noFill/>
                </a:ln>
                <a:solidFill>
                  <a:schemeClr val="tx1"/>
                </a:solidFill>
                <a:effectLst/>
              </a:rPr>
              <a:t>import { of } from '</a:t>
            </a:r>
            <a:r>
              <a:rPr kumimoji="0" lang="pl-PL" altLang="pl-PL" sz="1600" b="0" i="1" u="none" strike="noStrike" cap="none" normalizeH="0" baseline="0" dirty="0" err="1">
                <a:ln>
                  <a:noFill/>
                </a:ln>
                <a:solidFill>
                  <a:schemeClr val="tx1"/>
                </a:solidFill>
                <a:effectLst/>
              </a:rPr>
              <a:t>rxjs</a:t>
            </a:r>
            <a:r>
              <a:rPr kumimoji="0" lang="pl-PL" altLang="pl-PL" sz="16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b="1" i="0" u="none" strike="noStrike" cap="none" normalizeH="0" baseline="0" dirty="0" err="1">
                <a:ln>
                  <a:noFill/>
                </a:ln>
                <a:solidFill>
                  <a:schemeClr val="tx1"/>
                </a:solidFill>
                <a:effectLst/>
              </a:rPr>
              <a:t>this.httpClient.get</a:t>
            </a:r>
            <a:r>
              <a:rPr kumimoji="0" lang="pl-PL" altLang="pl-PL"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catchError</a:t>
            </a:r>
            <a:r>
              <a:rPr kumimoji="0" lang="pl-PL" altLang="pl-PL"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console.error</a:t>
            </a:r>
            <a:r>
              <a:rPr kumimoji="0" lang="pl-PL" altLang="pl-PL"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    return of([]); </a:t>
            </a:r>
            <a:r>
              <a:rPr kumimoji="0" lang="pl-PL" altLang="pl-PL"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subscribe</a:t>
            </a:r>
            <a:r>
              <a:rPr kumimoji="0" lang="pl-PL" altLang="pl-PL"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this.data</a:t>
            </a:r>
            <a:r>
              <a:rPr kumimoji="0" lang="pl-PL" altLang="pl-PL"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CF64303F-7136-7A37-7FD5-C8B26A3C791D}"/>
              </a:ext>
            </a:extLst>
          </p:cNvPr>
          <p:cNvGraphicFramePr/>
          <p:nvPr>
            <p:extLst>
              <p:ext uri="{D42A27DB-BD31-4B8C-83A1-F6EECF244321}">
                <p14:modId xmlns:p14="http://schemas.microsoft.com/office/powerpoint/2010/main" val="2596204025"/>
              </p:ext>
            </p:extLst>
          </p:nvPr>
        </p:nvGraphicFramePr>
        <p:xfrm>
          <a:off x="285750" y="2447925"/>
          <a:ext cx="6048375" cy="196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1" name="Diagram 10">
            <a:extLst>
              <a:ext uri="{FF2B5EF4-FFF2-40B4-BE49-F238E27FC236}">
                <a16:creationId xmlns:a16="http://schemas.microsoft.com/office/drawing/2014/main" id="{8658DEAB-D267-F332-B6E9-888436683E7F}"/>
              </a:ext>
            </a:extLst>
          </p:cNvPr>
          <p:cNvGraphicFramePr/>
          <p:nvPr>
            <p:extLst>
              <p:ext uri="{D42A27DB-BD31-4B8C-83A1-F6EECF244321}">
                <p14:modId xmlns:p14="http://schemas.microsoft.com/office/powerpoint/2010/main" val="1589956121"/>
              </p:ext>
            </p:extLst>
          </p:nvPr>
        </p:nvGraphicFramePr>
        <p:xfrm>
          <a:off x="5781675" y="2447925"/>
          <a:ext cx="6048375" cy="19621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4238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p:txBody>
          <a:bodyPr/>
          <a:lstStyle/>
          <a:p>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CEAC2F0-567E-39BD-C9FB-D7EA87C00CF6}"/>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0C7EA464-354A-9A51-6118-37E9003DFA91}"/>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Tree>
    <p:extLst>
      <p:ext uri="{BB962C8B-B14F-4D97-AF65-F5344CB8AC3E}">
        <p14:creationId xmlns:p14="http://schemas.microsoft.com/office/powerpoint/2010/main" val="12838574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p:txBody>
          <a:bodyPr/>
          <a:lstStyle/>
          <a:p>
            <a:r>
              <a:rPr lang="pl-PL" dirty="0" err="1"/>
              <a:t>E</a:t>
            </a:r>
            <a:r>
              <a:rPr lang="pl-PL" sz="2000" dirty="0" err="1"/>
              <a:t>lement</a:t>
            </a:r>
            <a:r>
              <a:rPr lang="pl-PL" dirty="0" err="1"/>
              <a:t>r</a:t>
            </a:r>
            <a:r>
              <a:rPr lang="pl-PL" sz="2000" dirty="0" err="1"/>
              <a:t>ef</a:t>
            </a:r>
            <a:endParaRPr lang="pl-PL" dirty="0"/>
          </a:p>
        </p:txBody>
      </p:sp>
      <p:sp>
        <p:nvSpPr>
          <p:cNvPr id="3" name="Symbol zastępczy zawartości 2">
            <a:extLst>
              <a:ext uri="{FF2B5EF4-FFF2-40B4-BE49-F238E27FC236}">
                <a16:creationId xmlns:a16="http://schemas.microsoft.com/office/drawing/2014/main" id="{1AE52B2A-3B53-4E29-331A-F6ACC9A5F8D6}"/>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FF041ECF-40AB-9292-F0F9-47F7EEEFBFCF}"/>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A2E8D0F1-B90C-B607-06A5-5397CC3CAEBD}"/>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Tree>
    <p:extLst>
      <p:ext uri="{BB962C8B-B14F-4D97-AF65-F5344CB8AC3E}">
        <p14:creationId xmlns:p14="http://schemas.microsoft.com/office/powerpoint/2010/main" val="362728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p:txBody>
          <a:bodyPr/>
          <a:lstStyle/>
          <a:p>
            <a:r>
              <a:rPr lang="pl-PL" dirty="0"/>
              <a:t>rendered2</a:t>
            </a:r>
          </a:p>
        </p:txBody>
      </p:sp>
      <p:sp>
        <p:nvSpPr>
          <p:cNvPr id="3" name="Symbol zastępczy zawartości 2">
            <a:extLst>
              <a:ext uri="{FF2B5EF4-FFF2-40B4-BE49-F238E27FC236}">
                <a16:creationId xmlns:a16="http://schemas.microsoft.com/office/drawing/2014/main" id="{9D7C5A79-3C6E-83CC-BDAB-D97FEC90EC7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ABDB8BCC-9C2D-1833-A100-FDD071830C5D}"/>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D578A186-B9FE-9003-1722-A790A63EFCC7}"/>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Tree>
    <p:extLst>
      <p:ext uri="{BB962C8B-B14F-4D97-AF65-F5344CB8AC3E}">
        <p14:creationId xmlns:p14="http://schemas.microsoft.com/office/powerpoint/2010/main" val="24058708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p:txBody>
          <a:bodyPr/>
          <a:lstStyle/>
          <a:p>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p:txBody>
          <a:bodyPr/>
          <a:lstStyle/>
          <a:p>
            <a:r>
              <a:rPr lang="pl-PL" dirty="0"/>
              <a:t>Przykładowe akcje na jakie możemy się zapiąć</a:t>
            </a:r>
          </a:p>
        </p:txBody>
      </p:sp>
      <p:sp>
        <p:nvSpPr>
          <p:cNvPr id="4" name="Symbol zastępczy zawartości 3">
            <a:extLst>
              <a:ext uri="{FF2B5EF4-FFF2-40B4-BE49-F238E27FC236}">
                <a16:creationId xmlns:a16="http://schemas.microsoft.com/office/drawing/2014/main" id="{9CE3550E-E772-E818-FBBF-8B6FABEA7D70}"/>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163F0EE0-7D91-2152-8090-DC8A8D6BACD2}"/>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Tree>
    <p:extLst>
      <p:ext uri="{BB962C8B-B14F-4D97-AF65-F5344CB8AC3E}">
        <p14:creationId xmlns:p14="http://schemas.microsoft.com/office/powerpoint/2010/main" val="145557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p:txBody>
          <a:bodyPr/>
          <a:lstStyle/>
          <a:p>
            <a:r>
              <a:rPr lang="pl-PL" dirty="0"/>
              <a:t>PIPE</a:t>
            </a:r>
          </a:p>
        </p:txBody>
      </p:sp>
      <p:sp>
        <p:nvSpPr>
          <p:cNvPr id="3" name="Symbol zastępczy zawartości 2">
            <a:extLst>
              <a:ext uri="{FF2B5EF4-FFF2-40B4-BE49-F238E27FC236}">
                <a16:creationId xmlns:a16="http://schemas.microsoft.com/office/drawing/2014/main" id="{41771A58-E839-2ED8-0D89-C4DAF26382E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FA6729F-5863-4A9B-22E9-A2AAF954A447}"/>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74F59BC2-E747-67D3-9C1E-8467F9527B76}"/>
              </a:ext>
            </a:extLst>
          </p:cNvPr>
          <p:cNvSpPr>
            <a:spLocks noGrp="1"/>
          </p:cNvSpPr>
          <p:nvPr>
            <p:ph type="dt" sz="half" idx="10"/>
          </p:nvPr>
        </p:nvSpPr>
        <p:spPr/>
        <p:txBody>
          <a:bodyPr/>
          <a:lstStyle/>
          <a:p>
            <a:pPr rtl="0"/>
            <a:fld id="{8F9E9CAD-0F3C-4A80-BB5E-125D14EA3F8F}" type="datetime1">
              <a:rPr lang="pl-PL" smtClean="0"/>
              <a:t>12.11.2024</a:t>
            </a:fld>
            <a:endParaRPr lang="en-US" dirty="0"/>
          </a:p>
        </p:txBody>
      </p:sp>
    </p:spTree>
    <p:extLst>
      <p:ext uri="{BB962C8B-B14F-4D97-AF65-F5344CB8AC3E}">
        <p14:creationId xmlns:p14="http://schemas.microsoft.com/office/powerpoint/2010/main" val="37960186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3" name="Symbol zastępczy zawartości 2">
            <a:extLst>
              <a:ext uri="{FF2B5EF4-FFF2-40B4-BE49-F238E27FC236}">
                <a16:creationId xmlns:a16="http://schemas.microsoft.com/office/drawing/2014/main" id="{98CDE4C0-4D6C-B4BA-8E26-FBAF657529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3" name="Symbol zastępczy zawartości 2">
            <a:extLst>
              <a:ext uri="{FF2B5EF4-FFF2-40B4-BE49-F238E27FC236}">
                <a16:creationId xmlns:a16="http://schemas.microsoft.com/office/drawing/2014/main" id="{BF2D1679-608D-7683-5543-19ACEE4E7E1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12.11.2024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12945</TotalTime>
  <Words>9851</Words>
  <Application>Microsoft Office PowerPoint</Application>
  <PresentationFormat>Panoramiczny</PresentationFormat>
  <Paragraphs>1119</Paragraphs>
  <Slides>86</Slides>
  <Notes>56</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86</vt:i4>
      </vt:variant>
    </vt:vector>
  </HeadingPairs>
  <TitlesOfParts>
    <vt:vector size="97"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Przejdźmy do VSCode</vt:lpstr>
      <vt:lpstr>TypeScript  - supermocny JavaScript!</vt:lpstr>
      <vt:lpstr>Dlaczego Angular kocha TypeScript?</vt:lpstr>
      <vt:lpstr>Różnice i zalety TypeScript?</vt:lpstr>
      <vt:lpstr>Szybki kurs TypeScript - podstawowe pojęcia</vt:lpstr>
      <vt:lpstr>Dekoratory</vt:lpstr>
      <vt:lpstr>Przejdźmy do vsCode</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Mechanizm Wykrywania Zmian w angularze angular Change Detection</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 – inject context</vt:lpstr>
      <vt:lpstr>Angular Signals</vt:lpstr>
      <vt:lpstr>Module 5.1 - finish</vt:lpstr>
      <vt:lpstr>Module 6 - start</vt:lpstr>
      <vt:lpstr>http client</vt:lpstr>
      <vt:lpstr>Reaktywnośc - Observable</vt:lpstr>
      <vt:lpstr>RxJS Serce Reaktywnego Programowania W Angularze</vt:lpstr>
      <vt:lpstr>Obsługa Błędów api</vt:lpstr>
      <vt:lpstr>Prezentacja programu PowerPoint</vt:lpstr>
      <vt:lpstr>Dyrektywy</vt:lpstr>
      <vt:lpstr>Elementref</vt:lpstr>
      <vt:lpstr>rendered2</vt:lpstr>
      <vt:lpstr>@hostlistener</vt:lpstr>
      <vt:lpstr>PIPE</vt:lpstr>
      <vt:lpstr>Module 7 - finish</vt:lpstr>
      <vt:lpstr>Module 8 - start</vt:lpstr>
      <vt:lpstr>Module 8 - finish</vt:lpstr>
      <vt:lpstr>Module 9 - start</vt:lpstr>
      <vt:lpstr>Module 9 - finish</vt:lpstr>
      <vt:lpstr>Angular new control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113</cp:revision>
  <dcterms:created xsi:type="dcterms:W3CDTF">2024-08-12T12:14:23Z</dcterms:created>
  <dcterms:modified xsi:type="dcterms:W3CDTF">2024-11-12T18:12:23Z</dcterms:modified>
</cp:coreProperties>
</file>