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2.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5"/>
  </p:notesMasterIdLst>
  <p:handoutMasterIdLst>
    <p:handoutMasterId r:id="rId86"/>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271" r:id="rId23"/>
    <p:sldId id="272" r:id="rId24"/>
    <p:sldId id="273" r:id="rId25"/>
    <p:sldId id="274" r:id="rId26"/>
    <p:sldId id="301" r:id="rId27"/>
    <p:sldId id="276" r:id="rId28"/>
    <p:sldId id="262" r:id="rId29"/>
    <p:sldId id="289" r:id="rId30"/>
    <p:sldId id="316" r:id="rId31"/>
    <p:sldId id="305" r:id="rId32"/>
    <p:sldId id="306" r:id="rId33"/>
    <p:sldId id="307" r:id="rId34"/>
    <p:sldId id="312" r:id="rId35"/>
    <p:sldId id="310" r:id="rId36"/>
    <p:sldId id="311" r:id="rId37"/>
    <p:sldId id="309" r:id="rId38"/>
    <p:sldId id="308" r:id="rId39"/>
    <p:sldId id="329" r:id="rId40"/>
    <p:sldId id="330" r:id="rId41"/>
    <p:sldId id="331" r:id="rId42"/>
    <p:sldId id="333" r:id="rId43"/>
    <p:sldId id="334" r:id="rId44"/>
    <p:sldId id="337" r:id="rId45"/>
    <p:sldId id="332" r:id="rId46"/>
    <p:sldId id="338" r:id="rId47"/>
    <p:sldId id="339" r:id="rId48"/>
    <p:sldId id="336" r:id="rId49"/>
    <p:sldId id="342" r:id="rId50"/>
    <p:sldId id="319" r:id="rId51"/>
    <p:sldId id="318" r:id="rId52"/>
    <p:sldId id="323" r:id="rId53"/>
    <p:sldId id="324" r:id="rId54"/>
    <p:sldId id="322" r:id="rId55"/>
    <p:sldId id="327" r:id="rId56"/>
    <p:sldId id="343" r:id="rId57"/>
    <p:sldId id="345" r:id="rId58"/>
    <p:sldId id="364" r:id="rId59"/>
    <p:sldId id="365" r:id="rId60"/>
    <p:sldId id="320" r:id="rId61"/>
    <p:sldId id="346" r:id="rId62"/>
    <p:sldId id="353" r:id="rId63"/>
    <p:sldId id="348" r:id="rId64"/>
    <p:sldId id="347" r:id="rId65"/>
    <p:sldId id="354" r:id="rId66"/>
    <p:sldId id="356" r:id="rId67"/>
    <p:sldId id="367" r:id="rId68"/>
    <p:sldId id="366" r:id="rId69"/>
    <p:sldId id="269" r:id="rId70"/>
    <p:sldId id="374" r:id="rId71"/>
    <p:sldId id="357" r:id="rId72"/>
    <p:sldId id="375" r:id="rId73"/>
    <p:sldId id="369" r:id="rId74"/>
    <p:sldId id="371" r:id="rId75"/>
    <p:sldId id="372" r:id="rId76"/>
    <p:sldId id="373" r:id="rId77"/>
    <p:sldId id="370" r:id="rId78"/>
    <p:sldId id="359" r:id="rId79"/>
    <p:sldId id="360" r:id="rId80"/>
    <p:sldId id="361" r:id="rId81"/>
    <p:sldId id="362" r:id="rId82"/>
    <p:sldId id="363" r:id="rId83"/>
    <p:sldId id="341"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271"/>
            <p14:sldId id="272"/>
            <p14:sldId id="273"/>
            <p14:sldId id="274"/>
            <p14:sldId id="301"/>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08"/>
            <p14:sldId id="329"/>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74"/>
            <p14:sldId id="357"/>
            <p14:sldId id="375"/>
            <p14:sldId id="369"/>
            <p14:sldId id="371"/>
            <p14:sldId id="372"/>
            <p14:sldId id="373"/>
            <p14:sldId id="370"/>
            <p14:sldId id="359"/>
            <p14:sldId id="360"/>
            <p14:sldId id="361"/>
            <p14:sldId id="362"/>
            <p14:sldId id="363"/>
          </p14:sldIdLst>
        </p14:section>
        <p14:section name="Dzień 2 - RxJS, Store, Testy" id="{BE696491-C444-4C0B-BD03-279C03453D4E}">
          <p14:sldIdLst>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62324" autoAdjust="0"/>
  </p:normalViewPr>
  <p:slideViewPr>
    <p:cSldViewPr snapToGrid="0">
      <p:cViewPr varScale="1">
        <p:scale>
          <a:sx n="101" d="100"/>
          <a:sy n="101" d="100"/>
        </p:scale>
        <p:origin x="4752" y="96"/>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iagrams/_rels/data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a:t>child-b-component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dirty="0"/>
            <a:t>Wymagania:</a:t>
          </a:r>
          <a:endParaRPr lang="pl-PL" dirty="0"/>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FA7EC5C-474A-4753-B0CB-45E6C3E983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F15F3F-99F5-49C6-9A43-7B4581B8C608}">
      <dgm:prSet/>
      <dgm:spPr/>
      <dgm:t>
        <a:bodyPr/>
        <a:lstStyle/>
        <a:p>
          <a:r>
            <a:rPr lang="pl-PL" b="1" dirty="0"/>
            <a:t>Style globalne: </a:t>
          </a:r>
          <a:r>
            <a:rPr lang="pl-PL" dirty="0"/>
            <a:t>Zdefiniowane w </a:t>
          </a:r>
          <a:r>
            <a:rPr lang="pl-PL" b="1" i="1" dirty="0" err="1"/>
            <a:t>src</a:t>
          </a:r>
          <a:r>
            <a:rPr lang="pl-PL" b="1" i="1" dirty="0"/>
            <a:t>/</a:t>
          </a:r>
          <a:r>
            <a:rPr lang="pl-PL" b="1" i="1" dirty="0" err="1"/>
            <a:t>styles.scss</a:t>
          </a:r>
          <a:r>
            <a:rPr lang="pl-PL" dirty="0"/>
            <a:t>, są stosowane do całej aplikacji. Dla przykłady tu zdefiniujemy tło aplikacji.</a:t>
          </a:r>
        </a:p>
      </dgm:t>
    </dgm:pt>
    <dgm:pt modelId="{2F7C1479-8F8A-4EF8-AFDE-41A87325331D}" type="parTrans" cxnId="{0B690AF7-542E-42A4-A52F-41F63812B02E}">
      <dgm:prSet/>
      <dgm:spPr/>
      <dgm:t>
        <a:bodyPr/>
        <a:lstStyle/>
        <a:p>
          <a:endParaRPr lang="pl-PL"/>
        </a:p>
      </dgm:t>
    </dgm:pt>
    <dgm:pt modelId="{8D0ED975-A577-47CA-9AD9-661511A504FC}" type="sibTrans" cxnId="{0B690AF7-542E-42A4-A52F-41F63812B02E}">
      <dgm:prSet/>
      <dgm:spPr/>
      <dgm:t>
        <a:bodyPr/>
        <a:lstStyle/>
        <a:p>
          <a:endParaRPr lang="pl-PL"/>
        </a:p>
      </dgm:t>
    </dgm:pt>
    <dgm:pt modelId="{E950F859-B7EC-48A8-B2E5-6FF5B92FFFB0}">
      <dgm:prSet/>
      <dgm:spPr/>
      <dgm:t>
        <a:bodyPr/>
        <a:lstStyle/>
        <a:p>
          <a:r>
            <a:rPr lang="pl-PL" b="1" dirty="0"/>
            <a:t>Style lokalne: </a:t>
          </a:r>
          <a:r>
            <a:rPr lang="pl-PL" dirty="0"/>
            <a:t>Każdy komponent ma swoje własne style w plikach </a:t>
          </a:r>
          <a:r>
            <a:rPr lang="pl-PL" b="1" dirty="0"/>
            <a:t>.</a:t>
          </a:r>
          <a:r>
            <a:rPr lang="pl-PL" b="1" i="1" dirty="0" err="1"/>
            <a:t>scss</a:t>
          </a:r>
          <a:r>
            <a:rPr lang="pl-PL" b="1" dirty="0"/>
            <a:t> </a:t>
          </a:r>
          <a:r>
            <a:rPr lang="pl-PL" dirty="0"/>
            <a:t>(np. </a:t>
          </a:r>
          <a:r>
            <a:rPr lang="pl-PL" i="1" dirty="0" err="1"/>
            <a:t>recipe-list.component.scss</a:t>
          </a:r>
          <a:r>
            <a:rPr lang="pl-PL" dirty="0"/>
            <a:t>), które są stosowane </a:t>
          </a:r>
          <a:r>
            <a:rPr lang="pl-PL" b="1" dirty="0"/>
            <a:t>„tylko”</a:t>
          </a:r>
          <a:r>
            <a:rPr lang="pl-PL" dirty="0"/>
            <a:t> do tego komponentu.</a:t>
          </a:r>
        </a:p>
      </dgm:t>
    </dgm:pt>
    <dgm:pt modelId="{0A8C5176-E7D8-4CC0-A87B-04C05B3E47C6}" type="parTrans" cxnId="{8685B8AE-759A-4CEC-A0DD-43600859B9BA}">
      <dgm:prSet/>
      <dgm:spPr/>
      <dgm:t>
        <a:bodyPr/>
        <a:lstStyle/>
        <a:p>
          <a:endParaRPr lang="pl-PL"/>
        </a:p>
      </dgm:t>
    </dgm:pt>
    <dgm:pt modelId="{056B97C5-FB30-431D-92CA-D4B22E3A8319}" type="sibTrans" cxnId="{8685B8AE-759A-4CEC-A0DD-43600859B9BA}">
      <dgm:prSet/>
      <dgm:spPr/>
      <dgm:t>
        <a:bodyPr/>
        <a:lstStyle/>
        <a:p>
          <a:endParaRPr lang="pl-PL"/>
        </a:p>
      </dgm:t>
    </dgm:pt>
    <dgm:pt modelId="{59A381B4-3FEA-4889-B8BC-EEC2B31ACA61}" type="pres">
      <dgm:prSet presAssocID="{EFA7EC5C-474A-4753-B0CB-45E6C3E9838C}" presName="linear" presStyleCnt="0">
        <dgm:presLayoutVars>
          <dgm:animLvl val="lvl"/>
          <dgm:resizeHandles val="exact"/>
        </dgm:presLayoutVars>
      </dgm:prSet>
      <dgm:spPr/>
    </dgm:pt>
    <dgm:pt modelId="{0CB0271F-6021-40D1-9885-FF48F23C32CB}" type="pres">
      <dgm:prSet presAssocID="{20F15F3F-99F5-49C6-9A43-7B4581B8C608}" presName="parentText" presStyleLbl="node1" presStyleIdx="0" presStyleCnt="2">
        <dgm:presLayoutVars>
          <dgm:chMax val="0"/>
          <dgm:bulletEnabled val="1"/>
        </dgm:presLayoutVars>
      </dgm:prSet>
      <dgm:spPr/>
    </dgm:pt>
    <dgm:pt modelId="{DA80A48B-9E1B-4CB1-90CE-35AD6528FAD1}" type="pres">
      <dgm:prSet presAssocID="{8D0ED975-A577-47CA-9AD9-661511A504FC}" presName="spacer" presStyleCnt="0"/>
      <dgm:spPr/>
    </dgm:pt>
    <dgm:pt modelId="{59F6E350-F0A2-43DC-B733-7C590CAC6E51}" type="pres">
      <dgm:prSet presAssocID="{E950F859-B7EC-48A8-B2E5-6FF5B92FFFB0}" presName="parentText" presStyleLbl="node1" presStyleIdx="1" presStyleCnt="2">
        <dgm:presLayoutVars>
          <dgm:chMax val="0"/>
          <dgm:bulletEnabled val="1"/>
        </dgm:presLayoutVars>
      </dgm:prSet>
      <dgm:spPr/>
    </dgm:pt>
  </dgm:ptLst>
  <dgm:cxnLst>
    <dgm:cxn modelId="{8249550C-1F80-434A-B3F4-281A074D87AF}" type="presOf" srcId="{EFA7EC5C-474A-4753-B0CB-45E6C3E9838C}" destId="{59A381B4-3FEA-4889-B8BC-EEC2B31ACA61}" srcOrd="0" destOrd="0" presId="urn:microsoft.com/office/officeart/2005/8/layout/vList2"/>
    <dgm:cxn modelId="{BC683F20-66CE-4FAF-A852-5EAF1EB1B6D7}" type="presOf" srcId="{20F15F3F-99F5-49C6-9A43-7B4581B8C608}" destId="{0CB0271F-6021-40D1-9885-FF48F23C32CB}" srcOrd="0" destOrd="0" presId="urn:microsoft.com/office/officeart/2005/8/layout/vList2"/>
    <dgm:cxn modelId="{8685B8AE-759A-4CEC-A0DD-43600859B9BA}" srcId="{EFA7EC5C-474A-4753-B0CB-45E6C3E9838C}" destId="{E950F859-B7EC-48A8-B2E5-6FF5B92FFFB0}" srcOrd="1" destOrd="0" parTransId="{0A8C5176-E7D8-4CC0-A87B-04C05B3E47C6}" sibTransId="{056B97C5-FB30-431D-92CA-D4B22E3A8319}"/>
    <dgm:cxn modelId="{3FE3DEC1-A406-49D5-B249-788F0C5A7628}" type="presOf" srcId="{E950F859-B7EC-48A8-B2E5-6FF5B92FFFB0}" destId="{59F6E350-F0A2-43DC-B733-7C590CAC6E51}" srcOrd="0" destOrd="0" presId="urn:microsoft.com/office/officeart/2005/8/layout/vList2"/>
    <dgm:cxn modelId="{0B690AF7-542E-42A4-A52F-41F63812B02E}" srcId="{EFA7EC5C-474A-4753-B0CB-45E6C3E9838C}" destId="{20F15F3F-99F5-49C6-9A43-7B4581B8C608}" srcOrd="0" destOrd="0" parTransId="{2F7C1479-8F8A-4EF8-AFDE-41A87325331D}" sibTransId="{8D0ED975-A577-47CA-9AD9-661511A504FC}"/>
    <dgm:cxn modelId="{073219FA-7983-484B-B9B3-49DE0F3E68A2}" type="presParOf" srcId="{59A381B4-3FEA-4889-B8BC-EEC2B31ACA61}" destId="{0CB0271F-6021-40D1-9885-FF48F23C32CB}" srcOrd="0" destOrd="0" presId="urn:microsoft.com/office/officeart/2005/8/layout/vList2"/>
    <dgm:cxn modelId="{14806DA7-700E-40DF-87FA-5828F3681582}" type="presParOf" srcId="{59A381B4-3FEA-4889-B8BC-EEC2B31ACA61}" destId="{DA80A48B-9E1B-4CB1-90CE-35AD6528FAD1}" srcOrd="1" destOrd="0" presId="urn:microsoft.com/office/officeart/2005/8/layout/vList2"/>
    <dgm:cxn modelId="{03223294-BAC1-4FA6-A0F0-510B3C0CD100}" type="presParOf" srcId="{59A381B4-3FEA-4889-B8BC-EEC2B31ACA61}" destId="{59F6E350-F0A2-43DC-B733-7C590CAC6E5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t>
        <a:bodyPr/>
        <a:lstStyle/>
        <a:p>
          <a:endParaRPr lang="pl-PL"/>
        </a:p>
      </dgm:t>
    </dgm:pt>
    <dgm:pt modelId="{A3F79298-BEC8-468A-A5E3-E80263416ED7}" type="sibTrans" cxnId="{B1912566-5048-4196-BAC2-027CA8B2CD1A}">
      <dgm:prSet/>
      <dgm:spPr/>
      <dgm:t>
        <a:bodyPr/>
        <a:lstStyle/>
        <a:p>
          <a:endParaRPr lang="pl-PL"/>
        </a:p>
      </dgm:t>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7682886-00CA-450E-8AEE-02E0D056D4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1D55216F-EC87-48CE-BF33-F930732163CF}">
      <dgm:prSet/>
      <dgm:spPr/>
      <dgm:t>
        <a:bodyPr/>
        <a:lstStyle/>
        <a:p>
          <a:r>
            <a:rPr lang="pl-PL" b="1" dirty="0"/>
            <a:t>Interpolacja {{ }}</a:t>
          </a:r>
          <a:endParaRPr lang="pl-PL" dirty="0"/>
        </a:p>
      </dgm:t>
    </dgm:pt>
    <dgm:pt modelId="{8DB295C5-1E89-46F1-9CBF-5506BC4BED05}" type="parTrans" cxnId="{32BF2736-0962-4F53-B3A3-1F718F8059CF}">
      <dgm:prSet/>
      <dgm:spPr/>
      <dgm:t>
        <a:bodyPr/>
        <a:lstStyle/>
        <a:p>
          <a:endParaRPr lang="pl-PL"/>
        </a:p>
      </dgm:t>
    </dgm:pt>
    <dgm:pt modelId="{84A84BA0-6456-46D8-8B0D-016A88F83E19}" type="sibTrans" cxnId="{32BF2736-0962-4F53-B3A3-1F718F8059CF}">
      <dgm:prSet/>
      <dgm:spPr/>
      <dgm:t>
        <a:bodyPr/>
        <a:lstStyle/>
        <a:p>
          <a:endParaRPr lang="pl-PL"/>
        </a:p>
      </dgm:t>
    </dgm:pt>
    <dgm:pt modelId="{E9D8D4DE-D17E-4EAC-B888-526304DED869}">
      <dgm:prSet/>
      <dgm:spPr/>
      <dgm:t>
        <a:bodyPr/>
        <a:lstStyle/>
        <a:p>
          <a:pPr>
            <a:buNone/>
          </a:pPr>
          <a:r>
            <a:rPr lang="pl-PL" dirty="0"/>
            <a:t>umożliwia wstawianie wartości zmiennych z komponentu do HTML-a. </a:t>
          </a:r>
          <a:br>
            <a:rPr lang="pl-PL" dirty="0"/>
          </a:br>
          <a:r>
            <a:rPr lang="pl-PL" i="1" dirty="0"/>
            <a:t>Na przykład, </a:t>
          </a:r>
          <a:r>
            <a:rPr lang="pl-PL" b="1" i="1" dirty="0"/>
            <a:t>{{</a:t>
          </a:r>
          <a:r>
            <a:rPr lang="pl-PL" i="1" dirty="0"/>
            <a:t> user.name </a:t>
          </a:r>
          <a:r>
            <a:rPr lang="pl-PL" b="1" i="1" dirty="0"/>
            <a:t>}}</a:t>
          </a:r>
          <a:r>
            <a:rPr lang="pl-PL" i="1" dirty="0"/>
            <a:t> wyświetli wartość </a:t>
          </a:r>
          <a:r>
            <a:rPr lang="pl-PL" i="1" dirty="0" err="1"/>
            <a:t>name</a:t>
          </a:r>
          <a:r>
            <a:rPr lang="pl-PL" i="1" dirty="0"/>
            <a:t> z obiektu </a:t>
          </a:r>
          <a:r>
            <a:rPr lang="pl-PL" i="1" dirty="0" err="1"/>
            <a:t>user</a:t>
          </a:r>
          <a:r>
            <a:rPr lang="pl-PL" i="1" dirty="0"/>
            <a:t> w kodzie HTML.</a:t>
          </a:r>
          <a:endParaRPr lang="pl-PL" dirty="0"/>
        </a:p>
      </dgm:t>
    </dgm:pt>
    <dgm:pt modelId="{4D915941-0AD2-4A4F-A877-E98598129E31}" type="parTrans" cxnId="{A49B3284-A4FA-4EF1-ADD5-36EDB3EFD502}">
      <dgm:prSet/>
      <dgm:spPr/>
      <dgm:t>
        <a:bodyPr/>
        <a:lstStyle/>
        <a:p>
          <a:endParaRPr lang="pl-PL"/>
        </a:p>
      </dgm:t>
    </dgm:pt>
    <dgm:pt modelId="{3AB80D04-9B59-47D8-B69B-9BA7A47C5DED}" type="sibTrans" cxnId="{A49B3284-A4FA-4EF1-ADD5-36EDB3EFD502}">
      <dgm:prSet/>
      <dgm:spPr/>
      <dgm:t>
        <a:bodyPr/>
        <a:lstStyle/>
        <a:p>
          <a:endParaRPr lang="pl-PL"/>
        </a:p>
      </dgm:t>
    </dgm:pt>
    <dgm:pt modelId="{CB4BDF5B-27AE-4F71-B26A-0F1E24167D30}">
      <dgm:prSet/>
      <dgm:spPr/>
      <dgm:t>
        <a:bodyPr/>
        <a:lstStyle/>
        <a:p>
          <a:r>
            <a:rPr lang="pl-PL" b="1" dirty="0" err="1"/>
            <a:t>Property</a:t>
          </a:r>
          <a:r>
            <a:rPr lang="pl-PL" b="1" dirty="0"/>
            <a:t> </a:t>
          </a:r>
          <a:r>
            <a:rPr lang="pl-PL" b="1" dirty="0" err="1"/>
            <a:t>Binding</a:t>
          </a:r>
          <a:r>
            <a:rPr lang="pl-PL" b="1" dirty="0"/>
            <a:t> [</a:t>
          </a:r>
          <a:r>
            <a:rPr lang="pl-PL" b="1" dirty="0" err="1"/>
            <a:t>property</a:t>
          </a:r>
          <a:r>
            <a:rPr lang="pl-PL" b="1" dirty="0"/>
            <a:t>]="</a:t>
          </a:r>
          <a:r>
            <a:rPr lang="pl-PL" b="1" dirty="0" err="1"/>
            <a:t>expression</a:t>
          </a:r>
          <a:r>
            <a:rPr lang="pl-PL" b="1" dirty="0"/>
            <a:t>"</a:t>
          </a:r>
          <a:endParaRPr lang="pl-PL" dirty="0"/>
        </a:p>
      </dgm:t>
    </dgm:pt>
    <dgm:pt modelId="{B36E88C5-5295-44D8-8EDA-6CF92233F539}" type="parTrans" cxnId="{CB62741B-C5B8-4BB1-AFC1-5E6F10FF8B99}">
      <dgm:prSet/>
      <dgm:spPr/>
      <dgm:t>
        <a:bodyPr/>
        <a:lstStyle/>
        <a:p>
          <a:endParaRPr lang="pl-PL"/>
        </a:p>
      </dgm:t>
    </dgm:pt>
    <dgm:pt modelId="{1C1FA6FA-1F44-43FC-B12D-C89A17628E79}" type="sibTrans" cxnId="{CB62741B-C5B8-4BB1-AFC1-5E6F10FF8B99}">
      <dgm:prSet/>
      <dgm:spPr/>
      <dgm:t>
        <a:bodyPr/>
        <a:lstStyle/>
        <a:p>
          <a:endParaRPr lang="pl-PL"/>
        </a:p>
      </dgm:t>
    </dgm:pt>
    <dgm:pt modelId="{DDD9B8E0-F5F0-47E7-A419-88B82D58908F}">
      <dgm:prSet/>
      <dgm:spPr/>
      <dgm:t>
        <a:bodyPr/>
        <a:lstStyle/>
        <a:p>
          <a:pPr>
            <a:buNone/>
          </a:pPr>
          <a:r>
            <a:rPr lang="pl-PL" dirty="0"/>
            <a:t>pozwala na ustawienie właściwości elementu HTML na podstawie wartości z komponentu. </a:t>
          </a:r>
          <a:br>
            <a:rPr lang="pl-PL" dirty="0"/>
          </a:br>
          <a:r>
            <a:rPr lang="pl-PL" i="1" dirty="0"/>
            <a:t>Przykładowo, </a:t>
          </a:r>
          <a:r>
            <a:rPr lang="pl-PL" b="1" i="1" dirty="0"/>
            <a:t>[</a:t>
          </a:r>
          <a:r>
            <a:rPr lang="pl-PL" i="1" dirty="0" err="1"/>
            <a:t>src</a:t>
          </a:r>
          <a:r>
            <a:rPr lang="pl-PL" b="1" i="1" dirty="0"/>
            <a:t>]</a:t>
          </a:r>
          <a:r>
            <a:rPr lang="pl-PL" i="1" dirty="0"/>
            <a:t>=</a:t>
          </a:r>
          <a:r>
            <a:rPr lang="pl-PL" b="1" i="1" dirty="0"/>
            <a:t>"</a:t>
          </a:r>
          <a:r>
            <a:rPr lang="pl-PL" i="1" dirty="0" err="1"/>
            <a:t>imageUrl</a:t>
          </a:r>
          <a:r>
            <a:rPr lang="pl-PL" b="1" i="1" dirty="0"/>
            <a:t>"</a:t>
          </a:r>
          <a:r>
            <a:rPr lang="pl-PL" i="1" dirty="0"/>
            <a:t> ustawi źródło obrazka na wartość </a:t>
          </a:r>
          <a:r>
            <a:rPr lang="pl-PL" i="1" dirty="0" err="1"/>
            <a:t>imageUrl</a:t>
          </a:r>
          <a:r>
            <a:rPr lang="pl-PL" i="1" dirty="0"/>
            <a:t> z komponentu.</a:t>
          </a:r>
          <a:endParaRPr lang="pl-PL" dirty="0"/>
        </a:p>
      </dgm:t>
    </dgm:pt>
    <dgm:pt modelId="{CDD9AB71-2254-494C-8FF9-B7FAD501868A}" type="parTrans" cxnId="{EB0CAF76-A5B4-4756-9E16-29EFBC1A3CCF}">
      <dgm:prSet/>
      <dgm:spPr/>
      <dgm:t>
        <a:bodyPr/>
        <a:lstStyle/>
        <a:p>
          <a:endParaRPr lang="pl-PL"/>
        </a:p>
      </dgm:t>
    </dgm:pt>
    <dgm:pt modelId="{7B1A6433-E90D-4B70-8CB1-8590A67803C1}" type="sibTrans" cxnId="{EB0CAF76-A5B4-4756-9E16-29EFBC1A3CCF}">
      <dgm:prSet/>
      <dgm:spPr/>
      <dgm:t>
        <a:bodyPr/>
        <a:lstStyle/>
        <a:p>
          <a:endParaRPr lang="pl-PL"/>
        </a:p>
      </dgm:t>
    </dgm:pt>
    <dgm:pt modelId="{4E09B7E8-08D7-4490-8EF1-B0184906DFF8}">
      <dgm:prSet/>
      <dgm:spPr/>
      <dgm:t>
        <a:bodyPr/>
        <a:lstStyle/>
        <a:p>
          <a:r>
            <a:rPr lang="pl-PL" b="1" dirty="0"/>
            <a:t>Event </a:t>
          </a:r>
          <a:r>
            <a:rPr lang="pl-PL" b="1" dirty="0" err="1"/>
            <a:t>Binding</a:t>
          </a:r>
          <a:r>
            <a:rPr lang="pl-PL" b="1" dirty="0"/>
            <a:t> (event)="</a:t>
          </a:r>
          <a:r>
            <a:rPr lang="pl-PL" b="1" dirty="0" err="1"/>
            <a:t>expression</a:t>
          </a:r>
          <a:r>
            <a:rPr lang="pl-PL" b="1" dirty="0"/>
            <a:t>"</a:t>
          </a:r>
          <a:endParaRPr lang="pl-PL" dirty="0"/>
        </a:p>
      </dgm:t>
    </dgm:pt>
    <dgm:pt modelId="{27C90605-AB47-4D6C-AA24-CB0EA1DB7756}" type="parTrans" cxnId="{00D5E97A-010F-41F4-84AA-92A8AA5A7E38}">
      <dgm:prSet/>
      <dgm:spPr/>
      <dgm:t>
        <a:bodyPr/>
        <a:lstStyle/>
        <a:p>
          <a:endParaRPr lang="pl-PL"/>
        </a:p>
      </dgm:t>
    </dgm:pt>
    <dgm:pt modelId="{05C33B3D-6A3B-4DA0-BF2E-F327FE7705E7}" type="sibTrans" cxnId="{00D5E97A-010F-41F4-84AA-92A8AA5A7E38}">
      <dgm:prSet/>
      <dgm:spPr/>
      <dgm:t>
        <a:bodyPr/>
        <a:lstStyle/>
        <a:p>
          <a:endParaRPr lang="pl-PL"/>
        </a:p>
      </dgm:t>
    </dgm:pt>
    <dgm:pt modelId="{CC066F00-CEF0-4080-82B8-23A8B32509BB}">
      <dgm:prSet/>
      <dgm:spPr/>
      <dgm:t>
        <a:bodyPr/>
        <a:lstStyle/>
        <a:p>
          <a:pPr>
            <a:buNone/>
          </a:pPr>
          <a:r>
            <a:rPr lang="pl-PL" dirty="0"/>
            <a:t>umożliwia reagowanie na zdarzenia (np. kliknięcia) w interfejsie użytkownika. </a:t>
          </a:r>
          <a:br>
            <a:rPr lang="pl-PL" dirty="0"/>
          </a:br>
          <a:r>
            <a:rPr lang="pl-PL" i="1" dirty="0"/>
            <a:t>Przykład: </a:t>
          </a:r>
          <a:r>
            <a:rPr lang="pl-PL" b="1" i="1" dirty="0"/>
            <a:t>(</a:t>
          </a:r>
          <a:r>
            <a:rPr lang="pl-PL" i="1" dirty="0" err="1"/>
            <a:t>click</a:t>
          </a:r>
          <a:r>
            <a:rPr lang="pl-PL" b="1" i="1" dirty="0"/>
            <a:t>)</a:t>
          </a:r>
          <a:r>
            <a:rPr lang="pl-PL" i="1" dirty="0"/>
            <a:t>=</a:t>
          </a:r>
          <a:r>
            <a:rPr lang="pl-PL" b="1" i="1" dirty="0"/>
            <a:t>"</a:t>
          </a:r>
          <a:r>
            <a:rPr lang="pl-PL" i="1" dirty="0" err="1"/>
            <a:t>onClick</a:t>
          </a:r>
          <a:r>
            <a:rPr lang="pl-PL" b="0" i="1" dirty="0"/>
            <a:t>()</a:t>
          </a:r>
          <a:r>
            <a:rPr lang="pl-PL" b="1" i="1" dirty="0"/>
            <a:t>"</a:t>
          </a:r>
          <a:r>
            <a:rPr lang="pl-PL" i="1" dirty="0"/>
            <a:t> wywoła metodę </a:t>
          </a:r>
          <a:r>
            <a:rPr lang="pl-PL" i="1" dirty="0" err="1"/>
            <a:t>onClick</a:t>
          </a:r>
          <a:r>
            <a:rPr lang="pl-PL" i="1" dirty="0"/>
            <a:t>() w komponencie, gdy użytkownik kliknie element.</a:t>
          </a:r>
          <a:endParaRPr lang="pl-PL" dirty="0"/>
        </a:p>
      </dgm:t>
    </dgm:pt>
    <dgm:pt modelId="{214CBA18-75EE-44DF-93D4-AD7ECFC52256}" type="parTrans" cxnId="{A24B408B-53E2-4D50-A391-7ED7A7B030AC}">
      <dgm:prSet/>
      <dgm:spPr/>
      <dgm:t>
        <a:bodyPr/>
        <a:lstStyle/>
        <a:p>
          <a:endParaRPr lang="pl-PL"/>
        </a:p>
      </dgm:t>
    </dgm:pt>
    <dgm:pt modelId="{39065200-595A-4449-8640-FF4BC037A227}" type="sibTrans" cxnId="{A24B408B-53E2-4D50-A391-7ED7A7B030AC}">
      <dgm:prSet/>
      <dgm:spPr/>
      <dgm:t>
        <a:bodyPr/>
        <a:lstStyle/>
        <a:p>
          <a:endParaRPr lang="pl-PL"/>
        </a:p>
      </dgm:t>
    </dgm:pt>
    <dgm:pt modelId="{BA212A55-F841-4DDF-9458-4B8AABBCE1FD}">
      <dgm:prSet/>
      <dgm:spPr/>
      <dgm:t>
        <a:bodyPr/>
        <a:lstStyle/>
        <a:p>
          <a:r>
            <a:rPr lang="pl-PL" b="1"/>
            <a:t>Two-way Binding [(ngModel)]="property„</a:t>
          </a:r>
          <a:endParaRPr lang="pl-PL"/>
        </a:p>
      </dgm:t>
    </dgm:pt>
    <dgm:pt modelId="{7FF64EA0-450E-4368-ABD3-CCEA3F759903}" type="parTrans" cxnId="{A35F8D52-F4E3-46E6-B88E-F7DE3C5670CF}">
      <dgm:prSet/>
      <dgm:spPr/>
      <dgm:t>
        <a:bodyPr/>
        <a:lstStyle/>
        <a:p>
          <a:endParaRPr lang="pl-PL"/>
        </a:p>
      </dgm:t>
    </dgm:pt>
    <dgm:pt modelId="{01E73143-A7AC-421D-8FA9-FDA34AD69286}" type="sibTrans" cxnId="{A35F8D52-F4E3-46E6-B88E-F7DE3C5670CF}">
      <dgm:prSet/>
      <dgm:spPr/>
      <dgm:t>
        <a:bodyPr/>
        <a:lstStyle/>
        <a:p>
          <a:endParaRPr lang="pl-PL"/>
        </a:p>
      </dgm:t>
    </dgm:pt>
    <dgm:pt modelId="{F21D58FC-BD12-4222-938C-287BF89D81C8}">
      <dgm:prSet/>
      <dgm:spPr/>
      <dgm:t>
        <a:bodyPr/>
        <a:lstStyle/>
        <a:p>
          <a:pPr>
            <a:buNone/>
          </a:pPr>
          <a:r>
            <a:rPr lang="pl-PL" dirty="0"/>
            <a:t>pozwala na synchronizację danych w obie strony. Zmiany w polu formularza automatycznie aktualizują wartość w komponencie i odwrotnie. </a:t>
          </a:r>
          <a:br>
            <a:rPr lang="pl-PL" dirty="0"/>
          </a:br>
          <a:r>
            <a:rPr lang="pl-PL" i="1" dirty="0"/>
            <a:t>Przykład: </a:t>
          </a:r>
          <a:r>
            <a:rPr lang="pl-PL" b="1" i="1" dirty="0"/>
            <a:t>&lt;</a:t>
          </a:r>
          <a:r>
            <a:rPr lang="pl-PL" i="1" dirty="0" err="1"/>
            <a:t>input</a:t>
          </a:r>
          <a:r>
            <a:rPr lang="pl-PL" i="1" dirty="0"/>
            <a:t> </a:t>
          </a:r>
          <a:r>
            <a:rPr lang="pl-PL" b="1" i="1" dirty="0"/>
            <a:t>[(</a:t>
          </a:r>
          <a:r>
            <a:rPr lang="pl-PL" i="1" dirty="0" err="1"/>
            <a:t>ngModel</a:t>
          </a:r>
          <a:r>
            <a:rPr lang="pl-PL" b="1" i="1" dirty="0"/>
            <a:t>)]</a:t>
          </a:r>
          <a:r>
            <a:rPr lang="pl-PL" i="1" dirty="0"/>
            <a:t>="</a:t>
          </a:r>
          <a:r>
            <a:rPr lang="pl-PL" i="1" dirty="0" err="1"/>
            <a:t>username</a:t>
          </a:r>
          <a:r>
            <a:rPr lang="pl-PL" i="1" dirty="0"/>
            <a:t>"</a:t>
          </a:r>
          <a:r>
            <a:rPr lang="pl-PL" b="1" i="1" dirty="0"/>
            <a:t>&gt;</a:t>
          </a:r>
          <a:r>
            <a:rPr lang="pl-PL" i="1" dirty="0"/>
            <a:t> sprawi, że </a:t>
          </a:r>
          <a:r>
            <a:rPr lang="pl-PL" i="1" dirty="0" err="1"/>
            <a:t>username</a:t>
          </a:r>
          <a:r>
            <a:rPr lang="pl-PL" i="1" dirty="0"/>
            <a:t> w komponencie zawsze będzie zawierał aktualną wartość z pola tekstowego.</a:t>
          </a:r>
          <a:endParaRPr lang="pl-PL" dirty="0"/>
        </a:p>
      </dgm:t>
    </dgm:pt>
    <dgm:pt modelId="{5BE716CC-B0B9-471D-9309-7F8EA620C237}" type="parTrans" cxnId="{74E4355A-21E5-4D5C-AD18-FC0992E62FF9}">
      <dgm:prSet/>
      <dgm:spPr/>
      <dgm:t>
        <a:bodyPr/>
        <a:lstStyle/>
        <a:p>
          <a:endParaRPr lang="pl-PL"/>
        </a:p>
      </dgm:t>
    </dgm:pt>
    <dgm:pt modelId="{2E5DAD9A-A427-4717-99FD-7D9AD83AB79C}" type="sibTrans" cxnId="{74E4355A-21E5-4D5C-AD18-FC0992E62FF9}">
      <dgm:prSet/>
      <dgm:spPr/>
      <dgm:t>
        <a:bodyPr/>
        <a:lstStyle/>
        <a:p>
          <a:endParaRPr lang="pl-PL"/>
        </a:p>
      </dgm:t>
    </dgm:pt>
    <dgm:pt modelId="{273A5C98-94D1-4BC7-B449-1B682AF120C0}" type="pres">
      <dgm:prSet presAssocID="{F7682886-00CA-450E-8AEE-02E0D056D408}" presName="Name0" presStyleCnt="0">
        <dgm:presLayoutVars>
          <dgm:dir/>
          <dgm:animLvl val="lvl"/>
          <dgm:resizeHandles val="exact"/>
        </dgm:presLayoutVars>
      </dgm:prSet>
      <dgm:spPr/>
    </dgm:pt>
    <dgm:pt modelId="{0D560004-7A79-4070-B1CA-C556FA2ED899}" type="pres">
      <dgm:prSet presAssocID="{1D55216F-EC87-48CE-BF33-F930732163CF}" presName="linNode" presStyleCnt="0"/>
      <dgm:spPr/>
    </dgm:pt>
    <dgm:pt modelId="{F30A35F9-4BDF-48E6-8771-2CAB5B63D26E}" type="pres">
      <dgm:prSet presAssocID="{1D55216F-EC87-48CE-BF33-F930732163CF}" presName="parentText" presStyleLbl="node1" presStyleIdx="0" presStyleCnt="4">
        <dgm:presLayoutVars>
          <dgm:chMax val="1"/>
          <dgm:bulletEnabled val="1"/>
        </dgm:presLayoutVars>
      </dgm:prSet>
      <dgm:spPr/>
    </dgm:pt>
    <dgm:pt modelId="{CA61CB1B-F8EC-40F8-BED7-94FCDEEB3F5C}" type="pres">
      <dgm:prSet presAssocID="{1D55216F-EC87-48CE-BF33-F930732163CF}" presName="descendantText" presStyleLbl="alignAccFollowNode1" presStyleIdx="0" presStyleCnt="4">
        <dgm:presLayoutVars>
          <dgm:bulletEnabled val="1"/>
        </dgm:presLayoutVars>
      </dgm:prSet>
      <dgm:spPr/>
    </dgm:pt>
    <dgm:pt modelId="{9B27E791-2969-4789-B460-A7C04C374CE3}" type="pres">
      <dgm:prSet presAssocID="{84A84BA0-6456-46D8-8B0D-016A88F83E19}" presName="sp" presStyleCnt="0"/>
      <dgm:spPr/>
    </dgm:pt>
    <dgm:pt modelId="{84377C5F-0C3A-42BD-A846-326C9B0CEED6}" type="pres">
      <dgm:prSet presAssocID="{CB4BDF5B-27AE-4F71-B26A-0F1E24167D30}" presName="linNode" presStyleCnt="0"/>
      <dgm:spPr/>
    </dgm:pt>
    <dgm:pt modelId="{7634A98B-7AFD-42D1-9B6D-FA867888486C}" type="pres">
      <dgm:prSet presAssocID="{CB4BDF5B-27AE-4F71-B26A-0F1E24167D30}" presName="parentText" presStyleLbl="node1" presStyleIdx="1" presStyleCnt="4">
        <dgm:presLayoutVars>
          <dgm:chMax val="1"/>
          <dgm:bulletEnabled val="1"/>
        </dgm:presLayoutVars>
      </dgm:prSet>
      <dgm:spPr/>
    </dgm:pt>
    <dgm:pt modelId="{24A4C0E7-4BB7-46C3-8CF7-3EAC3838EFF3}" type="pres">
      <dgm:prSet presAssocID="{CB4BDF5B-27AE-4F71-B26A-0F1E24167D30}" presName="descendantText" presStyleLbl="alignAccFollowNode1" presStyleIdx="1" presStyleCnt="4">
        <dgm:presLayoutVars>
          <dgm:bulletEnabled val="1"/>
        </dgm:presLayoutVars>
      </dgm:prSet>
      <dgm:spPr/>
    </dgm:pt>
    <dgm:pt modelId="{0A1A2C67-3D93-42B0-98E8-6839BCAB48A8}" type="pres">
      <dgm:prSet presAssocID="{1C1FA6FA-1F44-43FC-B12D-C89A17628E79}" presName="sp" presStyleCnt="0"/>
      <dgm:spPr/>
    </dgm:pt>
    <dgm:pt modelId="{C9848FDE-B446-42C4-BEF3-D7E8E7CCF008}" type="pres">
      <dgm:prSet presAssocID="{4E09B7E8-08D7-4490-8EF1-B0184906DFF8}" presName="linNode" presStyleCnt="0"/>
      <dgm:spPr/>
    </dgm:pt>
    <dgm:pt modelId="{D6C05459-64DE-4560-BD6E-C548A6E3DE5F}" type="pres">
      <dgm:prSet presAssocID="{4E09B7E8-08D7-4490-8EF1-B0184906DFF8}" presName="parentText" presStyleLbl="node1" presStyleIdx="2" presStyleCnt="4">
        <dgm:presLayoutVars>
          <dgm:chMax val="1"/>
          <dgm:bulletEnabled val="1"/>
        </dgm:presLayoutVars>
      </dgm:prSet>
      <dgm:spPr/>
    </dgm:pt>
    <dgm:pt modelId="{75E4F6E4-BE87-46BC-9368-14BA54D2C6B0}" type="pres">
      <dgm:prSet presAssocID="{4E09B7E8-08D7-4490-8EF1-B0184906DFF8}" presName="descendantText" presStyleLbl="alignAccFollowNode1" presStyleIdx="2" presStyleCnt="4">
        <dgm:presLayoutVars>
          <dgm:bulletEnabled val="1"/>
        </dgm:presLayoutVars>
      </dgm:prSet>
      <dgm:spPr/>
    </dgm:pt>
    <dgm:pt modelId="{FE4F474B-9ABD-4B4D-8F1A-AC3BE34287D8}" type="pres">
      <dgm:prSet presAssocID="{05C33B3D-6A3B-4DA0-BF2E-F327FE7705E7}" presName="sp" presStyleCnt="0"/>
      <dgm:spPr/>
    </dgm:pt>
    <dgm:pt modelId="{33D49E66-30ED-4D47-81E1-B108AB79BCDA}" type="pres">
      <dgm:prSet presAssocID="{BA212A55-F841-4DDF-9458-4B8AABBCE1FD}" presName="linNode" presStyleCnt="0"/>
      <dgm:spPr/>
    </dgm:pt>
    <dgm:pt modelId="{170BA9A4-E30D-4147-8596-2F2CA2E5720F}" type="pres">
      <dgm:prSet presAssocID="{BA212A55-F841-4DDF-9458-4B8AABBCE1FD}" presName="parentText" presStyleLbl="node1" presStyleIdx="3" presStyleCnt="4">
        <dgm:presLayoutVars>
          <dgm:chMax val="1"/>
          <dgm:bulletEnabled val="1"/>
        </dgm:presLayoutVars>
      </dgm:prSet>
      <dgm:spPr/>
    </dgm:pt>
    <dgm:pt modelId="{5DB70B75-9EC8-4ACA-8A1E-9F4ABA379CA3}" type="pres">
      <dgm:prSet presAssocID="{BA212A55-F841-4DDF-9458-4B8AABBCE1FD}" presName="descendantText" presStyleLbl="alignAccFollowNode1" presStyleIdx="3" presStyleCnt="4">
        <dgm:presLayoutVars>
          <dgm:bulletEnabled val="1"/>
        </dgm:presLayoutVars>
      </dgm:prSet>
      <dgm:spPr/>
    </dgm:pt>
  </dgm:ptLst>
  <dgm:cxnLst>
    <dgm:cxn modelId="{47DD1C04-C2EA-4A3F-90E1-1C7A2ED3E92B}" type="presOf" srcId="{1D55216F-EC87-48CE-BF33-F930732163CF}" destId="{F30A35F9-4BDF-48E6-8771-2CAB5B63D26E}" srcOrd="0" destOrd="0" presId="urn:microsoft.com/office/officeart/2005/8/layout/vList5"/>
    <dgm:cxn modelId="{CB62741B-C5B8-4BB1-AFC1-5E6F10FF8B99}" srcId="{F7682886-00CA-450E-8AEE-02E0D056D408}" destId="{CB4BDF5B-27AE-4F71-B26A-0F1E24167D30}" srcOrd="1" destOrd="0" parTransId="{B36E88C5-5295-44D8-8EDA-6CF92233F539}" sibTransId="{1C1FA6FA-1F44-43FC-B12D-C89A17628E79}"/>
    <dgm:cxn modelId="{B8771C21-2720-4AB8-9091-A320C516C4D3}" type="presOf" srcId="{F7682886-00CA-450E-8AEE-02E0D056D408}" destId="{273A5C98-94D1-4BC7-B449-1B682AF120C0}" srcOrd="0" destOrd="0" presId="urn:microsoft.com/office/officeart/2005/8/layout/vList5"/>
    <dgm:cxn modelId="{32BF2736-0962-4F53-B3A3-1F718F8059CF}" srcId="{F7682886-00CA-450E-8AEE-02E0D056D408}" destId="{1D55216F-EC87-48CE-BF33-F930732163CF}" srcOrd="0" destOrd="0" parTransId="{8DB295C5-1E89-46F1-9CBF-5506BC4BED05}" sibTransId="{84A84BA0-6456-46D8-8B0D-016A88F83E19}"/>
    <dgm:cxn modelId="{1B94E93E-53AE-49D3-9311-8E44A8AC3547}" type="presOf" srcId="{F21D58FC-BD12-4222-938C-287BF89D81C8}" destId="{5DB70B75-9EC8-4ACA-8A1E-9F4ABA379CA3}" srcOrd="0" destOrd="0" presId="urn:microsoft.com/office/officeart/2005/8/layout/vList5"/>
    <dgm:cxn modelId="{C068FF41-E662-41B5-B95A-51E32802D68A}" type="presOf" srcId="{4E09B7E8-08D7-4490-8EF1-B0184906DFF8}" destId="{D6C05459-64DE-4560-BD6E-C548A6E3DE5F}" srcOrd="0" destOrd="0" presId="urn:microsoft.com/office/officeart/2005/8/layout/vList5"/>
    <dgm:cxn modelId="{3C059965-B267-4CAB-A1AD-083542FFBD8F}" type="presOf" srcId="{DDD9B8E0-F5F0-47E7-A419-88B82D58908F}" destId="{24A4C0E7-4BB7-46C3-8CF7-3EAC3838EFF3}" srcOrd="0" destOrd="0" presId="urn:microsoft.com/office/officeart/2005/8/layout/vList5"/>
    <dgm:cxn modelId="{7341624C-46B3-4558-B888-433096B55F53}" type="presOf" srcId="{CB4BDF5B-27AE-4F71-B26A-0F1E24167D30}" destId="{7634A98B-7AFD-42D1-9B6D-FA867888486C}" srcOrd="0" destOrd="0" presId="urn:microsoft.com/office/officeart/2005/8/layout/vList5"/>
    <dgm:cxn modelId="{A35F8D52-F4E3-46E6-B88E-F7DE3C5670CF}" srcId="{F7682886-00CA-450E-8AEE-02E0D056D408}" destId="{BA212A55-F841-4DDF-9458-4B8AABBCE1FD}" srcOrd="3" destOrd="0" parTransId="{7FF64EA0-450E-4368-ABD3-CCEA3F759903}" sibTransId="{01E73143-A7AC-421D-8FA9-FDA34AD69286}"/>
    <dgm:cxn modelId="{EB0CAF76-A5B4-4756-9E16-29EFBC1A3CCF}" srcId="{CB4BDF5B-27AE-4F71-B26A-0F1E24167D30}" destId="{DDD9B8E0-F5F0-47E7-A419-88B82D58908F}" srcOrd="0" destOrd="0" parTransId="{CDD9AB71-2254-494C-8FF9-B7FAD501868A}" sibTransId="{7B1A6433-E90D-4B70-8CB1-8590A67803C1}"/>
    <dgm:cxn modelId="{74E4355A-21E5-4D5C-AD18-FC0992E62FF9}" srcId="{BA212A55-F841-4DDF-9458-4B8AABBCE1FD}" destId="{F21D58FC-BD12-4222-938C-287BF89D81C8}" srcOrd="0" destOrd="0" parTransId="{5BE716CC-B0B9-471D-9309-7F8EA620C237}" sibTransId="{2E5DAD9A-A427-4717-99FD-7D9AD83AB79C}"/>
    <dgm:cxn modelId="{00D5E97A-010F-41F4-84AA-92A8AA5A7E38}" srcId="{F7682886-00CA-450E-8AEE-02E0D056D408}" destId="{4E09B7E8-08D7-4490-8EF1-B0184906DFF8}" srcOrd="2" destOrd="0" parTransId="{27C90605-AB47-4D6C-AA24-CB0EA1DB7756}" sibTransId="{05C33B3D-6A3B-4DA0-BF2E-F327FE7705E7}"/>
    <dgm:cxn modelId="{A49B3284-A4FA-4EF1-ADD5-36EDB3EFD502}" srcId="{1D55216F-EC87-48CE-BF33-F930732163CF}" destId="{E9D8D4DE-D17E-4EAC-B888-526304DED869}" srcOrd="0" destOrd="0" parTransId="{4D915941-0AD2-4A4F-A877-E98598129E31}" sibTransId="{3AB80D04-9B59-47D8-B69B-9BA7A47C5DED}"/>
    <dgm:cxn modelId="{A24B408B-53E2-4D50-A391-7ED7A7B030AC}" srcId="{4E09B7E8-08D7-4490-8EF1-B0184906DFF8}" destId="{CC066F00-CEF0-4080-82B8-23A8B32509BB}" srcOrd="0" destOrd="0" parTransId="{214CBA18-75EE-44DF-93D4-AD7ECFC52256}" sibTransId="{39065200-595A-4449-8640-FF4BC037A227}"/>
    <dgm:cxn modelId="{3F53EB96-B003-4006-8C91-8295F44D8A77}" type="presOf" srcId="{BA212A55-F841-4DDF-9458-4B8AABBCE1FD}" destId="{170BA9A4-E30D-4147-8596-2F2CA2E5720F}" srcOrd="0" destOrd="0" presId="urn:microsoft.com/office/officeart/2005/8/layout/vList5"/>
    <dgm:cxn modelId="{B87D1ADA-6ACF-4A68-9587-07DD89FA8FFF}" type="presOf" srcId="{CC066F00-CEF0-4080-82B8-23A8B32509BB}" destId="{75E4F6E4-BE87-46BC-9368-14BA54D2C6B0}" srcOrd="0" destOrd="0" presId="urn:microsoft.com/office/officeart/2005/8/layout/vList5"/>
    <dgm:cxn modelId="{BCAA6CFF-82AF-4386-8D96-CE7978839624}" type="presOf" srcId="{E9D8D4DE-D17E-4EAC-B888-526304DED869}" destId="{CA61CB1B-F8EC-40F8-BED7-94FCDEEB3F5C}" srcOrd="0" destOrd="0" presId="urn:microsoft.com/office/officeart/2005/8/layout/vList5"/>
    <dgm:cxn modelId="{D62B2BE6-AB75-4D02-8E51-2E30E2441767}" type="presParOf" srcId="{273A5C98-94D1-4BC7-B449-1B682AF120C0}" destId="{0D560004-7A79-4070-B1CA-C556FA2ED899}" srcOrd="0" destOrd="0" presId="urn:microsoft.com/office/officeart/2005/8/layout/vList5"/>
    <dgm:cxn modelId="{0B426EC7-A439-4F72-8415-C0931C0BE329}" type="presParOf" srcId="{0D560004-7A79-4070-B1CA-C556FA2ED899}" destId="{F30A35F9-4BDF-48E6-8771-2CAB5B63D26E}" srcOrd="0" destOrd="0" presId="urn:microsoft.com/office/officeart/2005/8/layout/vList5"/>
    <dgm:cxn modelId="{56A5B122-518F-4E0F-BBCF-6BB22C57A4CF}" type="presParOf" srcId="{0D560004-7A79-4070-B1CA-C556FA2ED899}" destId="{CA61CB1B-F8EC-40F8-BED7-94FCDEEB3F5C}" srcOrd="1" destOrd="0" presId="urn:microsoft.com/office/officeart/2005/8/layout/vList5"/>
    <dgm:cxn modelId="{0F3A5C9B-11DC-4A7F-AF74-0A957B7DB079}" type="presParOf" srcId="{273A5C98-94D1-4BC7-B449-1B682AF120C0}" destId="{9B27E791-2969-4789-B460-A7C04C374CE3}" srcOrd="1" destOrd="0" presId="urn:microsoft.com/office/officeart/2005/8/layout/vList5"/>
    <dgm:cxn modelId="{03FBD4A5-A7EB-4CD4-A6A6-73DD337B2BEC}" type="presParOf" srcId="{273A5C98-94D1-4BC7-B449-1B682AF120C0}" destId="{84377C5F-0C3A-42BD-A846-326C9B0CEED6}" srcOrd="2" destOrd="0" presId="urn:microsoft.com/office/officeart/2005/8/layout/vList5"/>
    <dgm:cxn modelId="{64A84BD9-E6A2-4B62-B9EA-BC61F0DDA041}" type="presParOf" srcId="{84377C5F-0C3A-42BD-A846-326C9B0CEED6}" destId="{7634A98B-7AFD-42D1-9B6D-FA867888486C}" srcOrd="0" destOrd="0" presId="urn:microsoft.com/office/officeart/2005/8/layout/vList5"/>
    <dgm:cxn modelId="{169AEFE9-CF5D-4F57-8F68-7EE8289F9290}" type="presParOf" srcId="{84377C5F-0C3A-42BD-A846-326C9B0CEED6}" destId="{24A4C0E7-4BB7-46C3-8CF7-3EAC3838EFF3}" srcOrd="1" destOrd="0" presId="urn:microsoft.com/office/officeart/2005/8/layout/vList5"/>
    <dgm:cxn modelId="{D04BC67D-07A8-4FAB-B847-50EA2B189F4C}" type="presParOf" srcId="{273A5C98-94D1-4BC7-B449-1B682AF120C0}" destId="{0A1A2C67-3D93-42B0-98E8-6839BCAB48A8}" srcOrd="3" destOrd="0" presId="urn:microsoft.com/office/officeart/2005/8/layout/vList5"/>
    <dgm:cxn modelId="{18B1128F-BA55-44D7-B4EA-FA37FDCC9518}" type="presParOf" srcId="{273A5C98-94D1-4BC7-B449-1B682AF120C0}" destId="{C9848FDE-B446-42C4-BEF3-D7E8E7CCF008}" srcOrd="4" destOrd="0" presId="urn:microsoft.com/office/officeart/2005/8/layout/vList5"/>
    <dgm:cxn modelId="{3B75C305-99E0-40AB-9CED-A92021B1A324}" type="presParOf" srcId="{C9848FDE-B446-42C4-BEF3-D7E8E7CCF008}" destId="{D6C05459-64DE-4560-BD6E-C548A6E3DE5F}" srcOrd="0" destOrd="0" presId="urn:microsoft.com/office/officeart/2005/8/layout/vList5"/>
    <dgm:cxn modelId="{1826A820-7CA5-4868-B14F-68255E97FD86}" type="presParOf" srcId="{C9848FDE-B446-42C4-BEF3-D7E8E7CCF008}" destId="{75E4F6E4-BE87-46BC-9368-14BA54D2C6B0}" srcOrd="1" destOrd="0" presId="urn:microsoft.com/office/officeart/2005/8/layout/vList5"/>
    <dgm:cxn modelId="{918A1FFD-2FC5-4609-B0D6-22C0793AA98E}" type="presParOf" srcId="{273A5C98-94D1-4BC7-B449-1B682AF120C0}" destId="{FE4F474B-9ABD-4B4D-8F1A-AC3BE34287D8}" srcOrd="5" destOrd="0" presId="urn:microsoft.com/office/officeart/2005/8/layout/vList5"/>
    <dgm:cxn modelId="{169EE11A-8247-4E8B-8E6B-23601DA08859}" type="presParOf" srcId="{273A5C98-94D1-4BC7-B449-1B682AF120C0}" destId="{33D49E66-30ED-4D47-81E1-B108AB79BCDA}" srcOrd="6" destOrd="0" presId="urn:microsoft.com/office/officeart/2005/8/layout/vList5"/>
    <dgm:cxn modelId="{E0661C9B-12C3-4DEE-8D20-9E51EA46F428}" type="presParOf" srcId="{33D49E66-30ED-4D47-81E1-B108AB79BCDA}" destId="{170BA9A4-E30D-4147-8596-2F2CA2E5720F}" srcOrd="0" destOrd="0" presId="urn:microsoft.com/office/officeart/2005/8/layout/vList5"/>
    <dgm:cxn modelId="{EE9C2401-724C-484B-ACF2-015B8D56B96D}" type="presParOf" srcId="{33D49E66-30ED-4D47-81E1-B108AB79BCDA}" destId="{5DB70B75-9EC8-4ACA-8A1E-9F4ABA379C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98779">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custScaleX="937" custScaleY="834" custLinFactNeighborX="-67580" custLinFactNeighborY="-570"/>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a:t>Dzięki wsparciu TypeScriptu, Angular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dgm:spPr/>
      <dgm:t>
        <a:bodyPr/>
        <a:lstStyle/>
        <a:p>
          <a:r>
            <a:rPr lang="pl-PL" dirty="0"/>
            <a:t>Zbiór gotowych elementów interfejsu użytkownika, które można ponownie wykorzystać w różnych częściach aplikacji.</a:t>
          </a:r>
          <a:br>
            <a:rPr lang="pl-PL" dirty="0"/>
          </a:br>
          <a:br>
            <a:rPr lang="pl-PL" dirty="0"/>
          </a:br>
          <a:r>
            <a:rPr lang="pl-PL"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dgm:spPr/>
      <dgm:t>
        <a:bodyPr/>
        <a:lstStyle/>
        <a:p>
          <a:r>
            <a:rPr lang="pl-PL"/>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dgm:spPr/>
      <dgm:t>
        <a:bodyPr/>
        <a:lstStyle/>
        <a:p>
          <a:r>
            <a:rPr lang="pl-PL"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dgm:spPr/>
      <dgm:t>
        <a:bodyPr/>
        <a:lstStyle/>
        <a:p>
          <a:r>
            <a:rPr lang="pl-PL"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dgm:spPr/>
      <dgm:t>
        <a:bodyPr/>
        <a:lstStyle/>
        <a:p>
          <a:r>
            <a:rPr lang="pl-PL"/>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dgm:spPr/>
      <dgm:t>
        <a:bodyPr/>
        <a:lstStyle/>
        <a:p>
          <a:r>
            <a:rPr lang="pl-PL"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dgm:spPr/>
      <dgm:t>
        <a:bodyPr/>
        <a:lstStyle/>
        <a:p>
          <a:r>
            <a:rPr lang="pl-PL"/>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dgm:spPr/>
      <dgm:t>
        <a:bodyPr/>
        <a:lstStyle/>
        <a:p>
          <a:r>
            <a:rPr lang="pl-PL" dirty="0"/>
            <a:t>wiele innych.</a:t>
          </a:r>
          <a:br>
            <a:rPr lang="pl-PL" b="1" dirty="0"/>
          </a:br>
          <a:endParaRPr lang="pl-PL"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93894" custLinFactNeighborY="-22368">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dgm:spPr/>
      <dgm:t>
        <a:bodyPr/>
        <a:lstStyle/>
        <a:p>
          <a:r>
            <a:rPr lang="pl-PL" b="1" dirty="0"/>
            <a:t>Oszczędność czasu</a:t>
          </a:r>
          <a:r>
            <a:rPr lang="pl-PL"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dgm:spPr/>
      <dgm:t>
        <a:bodyPr/>
        <a:lstStyle/>
        <a:p>
          <a:r>
            <a:rPr lang="pl-PL" b="1" dirty="0"/>
            <a:t>Spójność wyglądu</a:t>
          </a:r>
          <a:r>
            <a:rPr lang="pl-PL" dirty="0"/>
            <a:t> – komponenty z jednej biblioteki są </a:t>
          </a:r>
          <a:r>
            <a:rPr lang="pl-PL" dirty="0" err="1"/>
            <a:t>stylowane</a:t>
          </a:r>
          <a:r>
            <a:rPr lang="pl-PL"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dgm:spPr/>
      <dgm:t>
        <a:bodyPr/>
        <a:lstStyle/>
        <a:p>
          <a:r>
            <a:rPr lang="pl-PL" b="1" dirty="0"/>
            <a:t>Dobre praktyki</a:t>
          </a:r>
          <a:r>
            <a:rPr lang="pl-PL" dirty="0"/>
            <a:t> – komponenty są zazwyczaj tworzone przez doświadczonych deweloperów, więc używanie ich w aplikacji pozwala uniknąć wielu potencjalnych błędów.</a:t>
          </a:r>
          <a:br>
            <a:rPr lang="pl-PL" dirty="0"/>
          </a:br>
          <a:endParaRPr lang="pl-PL"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700" b="1" dirty="0"/>
            <a:t>Elastyczność i kontrola nad wyglądem </a:t>
          </a:r>
          <a:r>
            <a:rPr lang="pl-PL" sz="17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700" b="1" dirty="0"/>
            <a:t>Unikanie zależności od zewnętrznych bibliotek - </a:t>
          </a:r>
          <a:r>
            <a:rPr lang="pl-PL" sz="17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700" b="1" dirty="0"/>
            <a:t>Złożone, niestandardowe funkcjonalności - </a:t>
          </a:r>
          <a:r>
            <a:rPr lang="pl-PL" sz="1700" dirty="0"/>
            <a:t>Czasem aplikacje mają bardzo specyficzne potrzeby dotyczące działania komponentów. Niektóre interakcje użytkownika lub przepływy pracy mogą być trudne do wdrożenia, bazując na gotowych komponentach.</a:t>
          </a:r>
          <a:br>
            <a:rPr lang="pl-PL" sz="1700" b="1" dirty="0"/>
          </a:br>
          <a:endParaRPr lang="pl-PL" sz="17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pl-PL"/>
        </a:p>
      </dgm:t>
    </dgm:pt>
    <dgm:pt modelId="{068D12E5-7174-4EE3-88F4-FC4239E1F327}">
      <dgm:prSet/>
      <dgm:spPr/>
      <dgm:t>
        <a:bodyPr/>
        <a:lstStyle/>
        <a:p>
          <a:r>
            <a:rPr lang="pl-PL" b="1"/>
            <a:t>Wysoka jakość</a:t>
          </a:r>
          <a:endParaRPr lang="pl-PL"/>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dgm:spPr/>
      <dgm:t>
        <a:bodyPr/>
        <a:lstStyle/>
        <a:p>
          <a:r>
            <a:rPr lang="pl-PL"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dgm:spPr/>
      <dgm:t>
        <a:bodyPr/>
        <a:lstStyle/>
        <a:p>
          <a:r>
            <a:rPr lang="pl-PL"/>
            <a:t>Proste interfejsy API o spójnym działaniu międzyplatformowym.</a:t>
          </a:r>
          <a:br>
            <a:rPr lang="pl-PL" b="1"/>
          </a:br>
          <a:endParaRPr lang="pl-PL"/>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dgm:spPr/>
      <dgm:t>
        <a:bodyPr/>
        <a:lstStyle/>
        <a:p>
          <a:r>
            <a:rPr lang="pl-PL" b="1"/>
            <a:t>Wszechstronność</a:t>
          </a:r>
          <a:endParaRPr lang="pl-PL"/>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dgm:spPr/>
      <dgm:t>
        <a:bodyPr/>
        <a:lstStyle/>
        <a:p>
          <a:r>
            <a:rPr lang="pl-PL"/>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dgm:spPr/>
      <dgm:t>
        <a:bodyPr/>
        <a:lstStyle/>
        <a:p>
          <a:r>
            <a:rPr lang="pl-PL"/>
            <a:t>Możliwość dostosowania w ramach specyfikacji Material Design.</a:t>
          </a:r>
          <a:br>
            <a:rPr lang="pl-PL" b="1"/>
          </a:br>
          <a:endParaRPr lang="pl-PL"/>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dgm:spPr/>
      <dgm:t>
        <a:bodyPr/>
        <a:lstStyle/>
        <a:p>
          <a:r>
            <a:rPr lang="pl-PL" b="1"/>
            <a:t>Integralność</a:t>
          </a:r>
          <a:endParaRPr lang="pl-PL"/>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dgm:spPr/>
      <dgm:t>
        <a:bodyPr/>
        <a:lstStyle/>
        <a:p>
          <a:r>
            <a:rPr lang="pl-PL"/>
            <a:t>Zbudowany przez zespół Angular, aby bezproblemowo integrować się z Angular</a:t>
          </a:r>
          <a:r>
            <a:rPr lang="en-US"/>
            <a:t>.</a:t>
          </a:r>
          <a:endParaRPr lang="pl-PL"/>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dgm:spPr/>
      <dgm:t>
        <a:bodyPr/>
        <a:lstStyle/>
        <a:p>
          <a:r>
            <a:rPr lang="pl-PL"/>
            <a:t>Zacznij od zera lub przenieś do istniejących aplikacji</a:t>
          </a:r>
          <a:r>
            <a:rPr lang="en-US"/>
            <a:t>.</a:t>
          </a:r>
          <a:br>
            <a:rPr lang="pl-PL" b="1"/>
          </a:br>
          <a:endParaRPr lang="pl-PL"/>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dgm:presLayoutVars>
          <dgm:chMax val="1"/>
          <dgm:bulletEnabled val="1"/>
        </dgm:presLayoutVars>
      </dgm:prSet>
      <dgm:spPr/>
    </dgm:pt>
    <dgm:pt modelId="{F0A377DF-5535-4A57-AE22-A3D9418B4BEC}" type="pres">
      <dgm:prSet presAssocID="{068D12E5-7174-4EE3-88F4-FC4239E1F327}" presName="descendantText" presStyleLbl="alignAcc1" presStyleIdx="0" presStyleCnt="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dgm:presLayoutVars>
          <dgm:chMax val="1"/>
          <dgm:bulletEnabled val="1"/>
        </dgm:presLayoutVars>
      </dgm:prSet>
      <dgm:spPr/>
    </dgm:pt>
    <dgm:pt modelId="{32E96E61-BCC9-48FC-9822-26A36DFD375D}" type="pres">
      <dgm:prSet presAssocID="{DE763CEA-EBEB-4556-8E81-1EA3BE0718FF}" presName="descendantText" presStyleLbl="alignAcc1" presStyleIdx="1" presStyleCnt="3">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dgm:presLayoutVars>
          <dgm:chMax val="1"/>
          <dgm:bulletEnabled val="1"/>
        </dgm:presLayoutVars>
      </dgm:prSet>
      <dgm:spPr/>
    </dgm:pt>
    <dgm:pt modelId="{33F7BC81-43DA-4E80-983A-055E1CD8CAB0}" type="pres">
      <dgm:prSet presAssocID="{05A675BC-EDC4-4C48-9FBA-BF86FC35FEEA}" presName="descendantText" presStyleLbl="alignAcc1" presStyleIdx="2" presStyleCnt="3">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ctr"/>
          <a:r>
            <a:rPr lang="pl-PL" sz="1800" dirty="0"/>
            <a:t>Specjalny znacznik który działa jak </a:t>
          </a:r>
          <a:r>
            <a:rPr lang="pl-PL" sz="1800" dirty="0" err="1"/>
            <a:t>placeholder</a:t>
          </a:r>
          <a:r>
            <a:rPr lang="pl-PL" sz="1800" dirty="0"/>
            <a:t>. W miejscu w którym go wstawimy </a:t>
          </a:r>
          <a:r>
            <a:rPr lang="pl-PL" sz="1800" dirty="0" err="1"/>
            <a:t>Angular</a:t>
          </a:r>
          <a:r>
            <a:rPr lang="pl-PL" sz="1800" dirty="0"/>
            <a:t> wyświetli zawartość komponentu przypisanego do </a:t>
          </a:r>
          <a:r>
            <a:rPr lang="pl-PL" sz="1800" dirty="0" err="1"/>
            <a:t>route</a:t>
          </a:r>
          <a:r>
            <a:rPr lang="pl-PL" sz="1800" dirty="0"/>
            <a:t> które jest właśnie aktywne (</a:t>
          </a:r>
          <a:r>
            <a:rPr lang="pl-PL" sz="1800" dirty="0" err="1"/>
            <a:t>zawieta</a:t>
          </a:r>
          <a:r>
            <a:rPr lang="pl-PL" sz="1800" dirty="0"/>
            <a:t> się w </a:t>
          </a:r>
          <a:r>
            <a:rPr lang="pl-PL" sz="1800" dirty="0" err="1"/>
            <a:t>url</a:t>
          </a:r>
          <a:r>
            <a:rPr lang="pl-PL" sz="1800" dirty="0"/>
            <a:t>).</a:t>
          </a:r>
          <a:br>
            <a:rPr lang="pl-PL" sz="1800" dirty="0"/>
          </a:br>
          <a:r>
            <a:rPr lang="pl-PL" sz="18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1800" b="1" i="1" dirty="0"/>
          </a:br>
          <a:br>
            <a:rPr lang="pl-PL" sz="1800" b="1" i="1" dirty="0"/>
          </a:br>
          <a:r>
            <a:rPr lang="pl-PL" sz="1800" b="1" i="1" dirty="0"/>
            <a:t>&lt;router-</a:t>
          </a:r>
          <a:r>
            <a:rPr lang="pl-PL" sz="1800" b="1" i="1" dirty="0" err="1"/>
            <a:t>outlet</a:t>
          </a:r>
          <a:r>
            <a:rPr lang="pl-PL" sz="1800" b="1" i="1" dirty="0"/>
            <a:t>&gt;&lt;/router-</a:t>
          </a:r>
          <a:r>
            <a:rPr lang="pl-PL" sz="1800" b="1" i="1" dirty="0" err="1"/>
            <a:t>outlet</a:t>
          </a:r>
          <a:r>
            <a:rPr lang="pl-PL" sz="1800" b="1" i="1" dirty="0"/>
            <a:t>&gt;</a:t>
          </a:r>
          <a:br>
            <a:rPr lang="pl-PL" sz="1800" b="1" i="1" dirty="0"/>
          </a:br>
          <a:endParaRPr lang="pl-PL" sz="18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Router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8AFA95C6-DF5C-4D3D-8AE0-5FB2613C4FDA}">
      <dgm:prSet/>
      <dgm:spPr/>
      <dgm:t>
        <a:bodyPr/>
        <a:lstStyle/>
        <a:p>
          <a:endParaRPr lang="pl-PL" dirty="0"/>
        </a:p>
      </dgm:t>
    </dgm:pt>
    <dgm:pt modelId="{12CA51C6-82C6-4FA2-AA73-9F9133128EF4}" type="parTrans" cxnId="{30599929-CBAD-49DB-B9F8-F30133EBC919}">
      <dgm:prSet/>
      <dgm:spPr/>
      <dgm:t>
        <a:bodyPr/>
        <a:lstStyle/>
        <a:p>
          <a:endParaRPr lang="pl-PL"/>
        </a:p>
      </dgm:t>
    </dgm:pt>
    <dgm:pt modelId="{D11AC820-72CA-4A02-99F0-B4AC09558B47}" type="sibTrans" cxnId="{30599929-CBAD-49DB-B9F8-F30133EBC919}">
      <dgm:prSet/>
      <dgm:spPr/>
      <dgm:t>
        <a:bodyPr/>
        <a:lstStyle/>
        <a:p>
          <a:endParaRPr lang="pl-PL"/>
        </a:p>
      </dgm:t>
    </dgm:pt>
    <dgm:pt modelId="{0FA327C0-0DBA-4956-B305-D4545C450D65}">
      <dgm:prSet/>
      <dgm:spPr/>
      <dgm:t>
        <a:bodyPr/>
        <a:lstStyle/>
        <a:p>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30599929-CBAD-49DB-B9F8-F30133EBC919}" srcId="{B49A98B7-9683-4000-A035-637640309165}" destId="{8AFA95C6-DF5C-4D3D-8AE0-5FB2613C4FDA}" srcOrd="2" destOrd="0" parTransId="{12CA51C6-82C6-4FA2-AA73-9F9133128EF4}" sibTransId="{D11AC820-72CA-4A02-99F0-B4AC09558B47}"/>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3B994569-7F63-4476-8DE0-1A6BAB8FA9D6}" type="presOf" srcId="{8AFA95C6-DF5C-4D3D-8AE0-5FB2613C4FDA}" destId="{44C60C36-8A8A-40FD-9E8E-5C396ECBCB31}" srcOrd="0" destOrd="2" presId="urn:microsoft.com/office/officeart/2005/8/layout/hList1"/>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r>
            <a:rPr lang="pl-PL"/>
            <a:t>TypeScript i Angular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r>
            <a:rPr lang="pl-PL" dirty="0"/>
            <a:t>Wydajność: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r>
            <a:rPr lang="pl-PL"/>
            <a:t>Ekosystem: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r>
            <a:rPr lang="pl-PL" dirty="0"/>
            <a:t>Skalowalność: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dgm:spPr/>
      <dgm:t>
        <a:bodyPr/>
        <a:lstStyle/>
        <a:p>
          <a:r>
            <a:rPr lang="pl-PL"/>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dgm:spPr/>
      <dgm:t>
        <a:bodyPr/>
        <a:lstStyle/>
        <a:p>
          <a:r>
            <a:rPr lang="pl-PL" b="1"/>
            <a:t>TypeScript</a:t>
          </a:r>
          <a:r>
            <a:rPr lang="pl-PL"/>
            <a:t>: Zmienna name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dgm:spPr/>
      <dgm:t>
        <a:bodyPr/>
        <a:lstStyle/>
        <a:p>
          <a:r>
            <a:rPr lang="pl-PL" b="1"/>
            <a:t>JavaScript</a:t>
          </a:r>
          <a:r>
            <a:rPr lang="pl-PL"/>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dgm:spPr/>
      <dgm:t>
        <a:bodyPr/>
        <a:lstStyle/>
        <a:p>
          <a:r>
            <a:rPr lang="pl-PL"/>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dgm:spPr/>
      <dgm:t>
        <a:bodyPr/>
        <a:lstStyle/>
        <a:p>
          <a:r>
            <a:rPr lang="pl-PL" b="1" dirty="0" err="1"/>
            <a:t>TypeScript</a:t>
          </a:r>
          <a:r>
            <a:rPr lang="pl-PL"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dgm:spPr/>
      <dgm:t>
        <a:bodyPr/>
        <a:lstStyle/>
        <a:p>
          <a:r>
            <a:rPr lang="pl-PL" b="1" dirty="0"/>
            <a:t>JavaScript</a:t>
          </a:r>
          <a:r>
            <a:rPr lang="pl-PL" dirty="0"/>
            <a:t>: Bez deklaracji typu, trzeba dokładnie analizować kod, aby zrozumieć, jaki typ danych przechowuje dana 		  	</a:t>
          </a:r>
          <a:r>
            <a:rPr lang="pl-PL" dirty="0" err="1"/>
            <a:t>zmienna.Bezpieczeństwo:TypeScript</a:t>
          </a:r>
          <a:r>
            <a:rPr lang="pl-PL"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dgm:spPr/>
      <dgm:t>
        <a:bodyPr/>
        <a:lstStyle/>
        <a:p>
          <a:r>
            <a:rPr lang="pl-PL"/>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dgm:spPr/>
      <dgm:t>
        <a:bodyPr/>
        <a:lstStyle/>
        <a:p>
          <a:r>
            <a:rPr lang="pl-PL" b="1" dirty="0" err="1"/>
            <a:t>TypeScript</a:t>
          </a:r>
          <a:r>
            <a:rPr lang="pl-PL"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dgm:spPr/>
      <dgm:t>
        <a:bodyPr/>
        <a:lstStyle/>
        <a:p>
          <a:r>
            <a:rPr lang="pl-PL" b="1"/>
            <a:t>JavaScript</a:t>
          </a:r>
          <a:r>
            <a:rPr lang="pl-PL"/>
            <a:t>: Błędy tego typu są wykrywane dopiero podczas wykonywania aplikacji, co może prowadzić do nieoczekiwanych zachowań.</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dgm:spPr/>
      <dgm:t>
        <a:bodyPr/>
        <a:lstStyle/>
        <a:p>
          <a:r>
            <a:rPr lang="pl-PL"/>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dgm:spPr/>
      <dgm:t>
        <a:bodyPr/>
        <a:lstStyle/>
        <a:p>
          <a:r>
            <a:rPr lang="pl-PL" b="1"/>
            <a:t>TypeScript</a:t>
          </a:r>
          <a:r>
            <a:rPr lang="pl-PL"/>
            <a:t>: IDE z obsługą TypeScript oferują zaawansowane funkcje takie jak auto uzupełnianie kodu, refaktoryzacja,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dgm:spPr/>
      <dgm:t>
        <a:bodyPr/>
        <a:lstStyle/>
        <a:p>
          <a:r>
            <a:rPr lang="pl-PL" b="1"/>
            <a:t>JavaScript</a:t>
          </a:r>
          <a:r>
            <a:rPr lang="pl-PL"/>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BC722490-2A3E-44B0-9A9D-4FCE761865F4}">
      <dgm:prSet/>
      <dgm:spPr/>
      <dgm:t>
        <a:bodyPr/>
        <a:lstStyle/>
        <a:p>
          <a:r>
            <a:rPr lang="pl-PL" b="1"/>
            <a:t>Co to jest Angular CLI? </a:t>
          </a:r>
          <a:endParaRPr lang="pl-PL"/>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14AE1F9E-414C-4277-A9BD-29EBC8F6A051}">
      <dgm:prSet/>
      <dgm:spPr/>
      <dgm:t>
        <a:bodyPr/>
        <a:lstStyle/>
        <a:p>
          <a:r>
            <a:rPr lang="pl-PL" dirty="0"/>
            <a:t>Wyobraź sobie magiczną różdżkę, która tworzy za Ciebie całą strukturę aplikacji </a:t>
          </a:r>
          <a:r>
            <a:rPr lang="pl-PL" dirty="0" err="1"/>
            <a:t>Angularowej</a:t>
          </a:r>
          <a:r>
            <a:rPr lang="pl-PL" dirty="0"/>
            <a:t>. Definiuje początkowy zestaw zależności, czy ustawia </a:t>
          </a:r>
          <a:r>
            <a:rPr lang="pl-PL" dirty="0" err="1"/>
            <a:t>TypeScript</a:t>
          </a:r>
          <a:r>
            <a:rPr lang="pl-PL" dirty="0"/>
            <a:t> dla wcześniej stworzonej struktury.</a:t>
          </a:r>
        </a:p>
      </dgm:t>
    </dgm:pt>
    <dgm:pt modelId="{188376E3-91BA-4FFB-AA03-AC7B206F2F0F}" type="parTrans" cxnId="{CB3BB922-34BB-45E0-B6CC-53324E89BCDE}">
      <dgm:prSet/>
      <dgm:spPr/>
      <dgm:t>
        <a:bodyPr/>
        <a:lstStyle/>
        <a:p>
          <a:endParaRPr lang="pl-PL"/>
        </a:p>
      </dgm:t>
    </dgm:pt>
    <dgm:pt modelId="{6BCC8361-6CA4-4510-A583-152ED5D1340C}" type="sibTrans" cxnId="{CB3BB922-34BB-45E0-B6CC-53324E89BCDE}">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r>
            <a:rPr lang="pl-PL"/>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r>
            <a:rPr lang="pl-PL"/>
            <a:t>ng new moja-aplikacja –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r>
            <a:rPr lang="pl-PL"/>
            <a:t>ng generate component my-component –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r>
            <a:rPr lang="pl-PL" b="1"/>
            <a:t>Customowe schematy:</a:t>
          </a:r>
          <a:r>
            <a:rPr lang="pl-PL"/>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r>
            <a:rPr lang="pl-PL" b="1"/>
            <a:t>Konfiguracja:</a:t>
          </a:r>
          <a:r>
            <a:rPr lang="pl-PL"/>
            <a:t> Dostosuj proces budowania i deployowania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r>
            <a:rPr lang="pl-PL" b="1"/>
            <a:t>Integracja z innymi narzędziami:</a:t>
          </a:r>
          <a:r>
            <a:rPr lang="pl-PL"/>
            <a:t> Łącz Angular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1DEF419E-10E2-40F4-9455-4125C3642A58}"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CB3BB922-34BB-45E0-B6CC-53324E89BCDE}" srcId="{BC722490-2A3E-44B0-9A9D-4FCE761865F4}" destId="{14AE1F9E-414C-4277-A9BD-29EBC8F6A051}" srcOrd="0" destOrd="0" parTransId="{188376E3-91BA-4FFB-AA03-AC7B206F2F0F}" sibTransId="{6BCC8361-6CA4-4510-A583-152ED5D1340C}"/>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5EB904C1-6730-448C-B6DD-2BE09EBC71ED}" type="presOf" srcId="{14AE1F9E-414C-4277-A9BD-29EBC8F6A051}" destId="{1DEF419E-10E2-40F4-9455-4125C3642A58}" srcOrd="0" destOrd="0"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98FA182E-B957-41FC-B524-00D3A7C662FB}" type="presParOf" srcId="{7A7455A8-FBFC-4C2C-9E36-4FE657E1CD5A}" destId="{1DEF419E-10E2-40F4-9455-4125C3642A58}"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a:t>Project generation</a:t>
          </a:r>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dirty="0"/>
            <a:t>Development </a:t>
          </a:r>
          <a:r>
            <a:rPr lang="pl-PL" dirty="0" err="1"/>
            <a:t>server</a:t>
          </a:r>
          <a:endParaRPr lang="pl-PL" dirty="0"/>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child-b-component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41767"/>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49128"/>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dirty="0"/>
            <a:t>Wymagania:</a:t>
          </a:r>
          <a:endParaRPr lang="pl-PL" sz="5000" kern="1200" dirty="0"/>
        </a:p>
      </dsp:txBody>
      <dsp:txXfrm>
        <a:off x="52353" y="52353"/>
        <a:ext cx="3695539" cy="9677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0271F-6021-40D1-9885-FF48F23C32CB}">
      <dsp:nvSpPr>
        <dsp:cNvPr id="0" name=""/>
        <dsp:cNvSpPr/>
      </dsp:nvSpPr>
      <dsp:spPr>
        <a:xfrm>
          <a:off x="0" y="1880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globalne: </a:t>
          </a:r>
          <a:r>
            <a:rPr lang="pl-PL" sz="3200" kern="1200" dirty="0"/>
            <a:t>Zdefiniowane w </a:t>
          </a:r>
          <a:r>
            <a:rPr lang="pl-PL" sz="3200" b="1" i="1" kern="1200" dirty="0" err="1"/>
            <a:t>src</a:t>
          </a:r>
          <a:r>
            <a:rPr lang="pl-PL" sz="3200" b="1" i="1" kern="1200" dirty="0"/>
            <a:t>/</a:t>
          </a:r>
          <a:r>
            <a:rPr lang="pl-PL" sz="3200" b="1" i="1" kern="1200" dirty="0" err="1"/>
            <a:t>styles.scss</a:t>
          </a:r>
          <a:r>
            <a:rPr lang="pl-PL" sz="3200" kern="1200" dirty="0"/>
            <a:t>, są stosowane do całej aplikacji. Dla przykłady tu zdefiniujemy tło aplikacji.</a:t>
          </a:r>
        </a:p>
      </dsp:txBody>
      <dsp:txXfrm>
        <a:off x="85900" y="104706"/>
        <a:ext cx="9959625" cy="1587880"/>
      </dsp:txXfrm>
    </dsp:sp>
    <dsp:sp modelId="{59F6E350-F0A2-43DC-B733-7C590CAC6E51}">
      <dsp:nvSpPr>
        <dsp:cNvPr id="0" name=""/>
        <dsp:cNvSpPr/>
      </dsp:nvSpPr>
      <dsp:spPr>
        <a:xfrm>
          <a:off x="0" y="1870646"/>
          <a:ext cx="10131425" cy="175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pl-PL" sz="3200" b="1" kern="1200" dirty="0"/>
            <a:t>Style lokalne: </a:t>
          </a:r>
          <a:r>
            <a:rPr lang="pl-PL" sz="3200" kern="1200" dirty="0"/>
            <a:t>Każdy komponent ma swoje własne style w plikach </a:t>
          </a:r>
          <a:r>
            <a:rPr lang="pl-PL" sz="3200" b="1" kern="1200" dirty="0"/>
            <a:t>.</a:t>
          </a:r>
          <a:r>
            <a:rPr lang="pl-PL" sz="3200" b="1" i="1" kern="1200" dirty="0" err="1"/>
            <a:t>scss</a:t>
          </a:r>
          <a:r>
            <a:rPr lang="pl-PL" sz="3200" b="1" kern="1200" dirty="0"/>
            <a:t> </a:t>
          </a:r>
          <a:r>
            <a:rPr lang="pl-PL" sz="3200" kern="1200" dirty="0"/>
            <a:t>(np. </a:t>
          </a:r>
          <a:r>
            <a:rPr lang="pl-PL" sz="3200" i="1" kern="1200" dirty="0" err="1"/>
            <a:t>recipe-list.component.scss</a:t>
          </a:r>
          <a:r>
            <a:rPr lang="pl-PL" sz="3200" kern="1200" dirty="0"/>
            <a:t>), które są stosowane </a:t>
          </a:r>
          <a:r>
            <a:rPr lang="pl-PL" sz="3200" b="1" kern="1200" dirty="0"/>
            <a:t>„tylko”</a:t>
          </a:r>
          <a:r>
            <a:rPr lang="pl-PL" sz="3200" kern="1200" dirty="0"/>
            <a:t> do tego komponentu.</a:t>
          </a:r>
        </a:p>
      </dsp:txBody>
      <dsp:txXfrm>
        <a:off x="85900" y="1956546"/>
        <a:ext cx="9959625" cy="15878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1CB1B-F8EC-40F8-BED7-94FCDEEB3F5C}">
      <dsp:nvSpPr>
        <dsp:cNvPr id="0" name=""/>
        <dsp:cNvSpPr/>
      </dsp:nvSpPr>
      <dsp:spPr>
        <a:xfrm rot="5400000">
          <a:off x="7352510" y="-3097243"/>
          <a:ext cx="924694" cy="735516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pl-PL" sz="1300" kern="1200" dirty="0"/>
            <a:t>umożliwia wstawianie wartości zmiennych z komponentu do HTML-a. </a:t>
          </a:r>
          <a:br>
            <a:rPr lang="pl-PL" sz="1300" kern="1200" dirty="0"/>
          </a:br>
          <a:r>
            <a:rPr lang="pl-PL" sz="1300" i="1" kern="1200" dirty="0"/>
            <a:t>Na przykład, </a:t>
          </a:r>
          <a:r>
            <a:rPr lang="pl-PL" sz="1300" b="1" i="1" kern="1200" dirty="0"/>
            <a:t>{{</a:t>
          </a:r>
          <a:r>
            <a:rPr lang="pl-PL" sz="1300" i="1" kern="1200" dirty="0"/>
            <a:t> user.name </a:t>
          </a:r>
          <a:r>
            <a:rPr lang="pl-PL" sz="1300" b="1" i="1" kern="1200" dirty="0"/>
            <a:t>}}</a:t>
          </a:r>
          <a:r>
            <a:rPr lang="pl-PL" sz="1300" i="1" kern="1200" dirty="0"/>
            <a:t> wyświetli wartość </a:t>
          </a:r>
          <a:r>
            <a:rPr lang="pl-PL" sz="1300" i="1" kern="1200" dirty="0" err="1"/>
            <a:t>name</a:t>
          </a:r>
          <a:r>
            <a:rPr lang="pl-PL" sz="1300" i="1" kern="1200" dirty="0"/>
            <a:t> z obiektu </a:t>
          </a:r>
          <a:r>
            <a:rPr lang="pl-PL" sz="1300" i="1" kern="1200" dirty="0" err="1"/>
            <a:t>user</a:t>
          </a:r>
          <a:r>
            <a:rPr lang="pl-PL" sz="1300" i="1" kern="1200" dirty="0"/>
            <a:t> w kodzie HTML.</a:t>
          </a:r>
          <a:endParaRPr lang="pl-PL" sz="1300" kern="1200" dirty="0"/>
        </a:p>
      </dsp:txBody>
      <dsp:txXfrm rot="-5400000">
        <a:off x="4137277" y="163130"/>
        <a:ext cx="7310020" cy="834414"/>
      </dsp:txXfrm>
    </dsp:sp>
    <dsp:sp modelId="{F30A35F9-4BDF-48E6-8771-2CAB5B63D26E}">
      <dsp:nvSpPr>
        <dsp:cNvPr id="0" name=""/>
        <dsp:cNvSpPr/>
      </dsp:nvSpPr>
      <dsp:spPr>
        <a:xfrm>
          <a:off x="0" y="2403"/>
          <a:ext cx="4137277" cy="11558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Interpolacja {{ }}</a:t>
          </a:r>
          <a:endParaRPr lang="pl-PL" sz="2700" kern="1200" dirty="0"/>
        </a:p>
      </dsp:txBody>
      <dsp:txXfrm>
        <a:off x="56425" y="58828"/>
        <a:ext cx="4024427" cy="1043017"/>
      </dsp:txXfrm>
    </dsp:sp>
    <dsp:sp modelId="{24A4C0E7-4BB7-46C3-8CF7-3EAC3838EFF3}">
      <dsp:nvSpPr>
        <dsp:cNvPr id="0" name=""/>
        <dsp:cNvSpPr/>
      </dsp:nvSpPr>
      <dsp:spPr>
        <a:xfrm rot="5400000">
          <a:off x="7352510" y="-1883581"/>
          <a:ext cx="924694" cy="735516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pl-PL" sz="1300" kern="1200" dirty="0"/>
            <a:t>pozwala na ustawienie właściwości elementu HTML na podstawie wartości z komponentu. </a:t>
          </a:r>
          <a:br>
            <a:rPr lang="pl-PL" sz="1300" kern="1200" dirty="0"/>
          </a:br>
          <a:r>
            <a:rPr lang="pl-PL" sz="1300" i="1" kern="1200" dirty="0"/>
            <a:t>Przykładowo, </a:t>
          </a:r>
          <a:r>
            <a:rPr lang="pl-PL" sz="1300" b="1" i="1" kern="1200" dirty="0"/>
            <a:t>[</a:t>
          </a:r>
          <a:r>
            <a:rPr lang="pl-PL" sz="1300" i="1" kern="1200" dirty="0" err="1"/>
            <a:t>src</a:t>
          </a:r>
          <a:r>
            <a:rPr lang="pl-PL" sz="1300" b="1" i="1" kern="1200" dirty="0"/>
            <a:t>]</a:t>
          </a:r>
          <a:r>
            <a:rPr lang="pl-PL" sz="1300" i="1" kern="1200" dirty="0"/>
            <a:t>=</a:t>
          </a:r>
          <a:r>
            <a:rPr lang="pl-PL" sz="1300" b="1" i="1" kern="1200" dirty="0"/>
            <a:t>"</a:t>
          </a:r>
          <a:r>
            <a:rPr lang="pl-PL" sz="1300" i="1" kern="1200" dirty="0" err="1"/>
            <a:t>imageUrl</a:t>
          </a:r>
          <a:r>
            <a:rPr lang="pl-PL" sz="1300" b="1" i="1" kern="1200" dirty="0"/>
            <a:t>"</a:t>
          </a:r>
          <a:r>
            <a:rPr lang="pl-PL" sz="1300" i="1" kern="1200" dirty="0"/>
            <a:t> ustawi źródło obrazka na wartość </a:t>
          </a:r>
          <a:r>
            <a:rPr lang="pl-PL" sz="1300" i="1" kern="1200" dirty="0" err="1"/>
            <a:t>imageUrl</a:t>
          </a:r>
          <a:r>
            <a:rPr lang="pl-PL" sz="1300" i="1" kern="1200" dirty="0"/>
            <a:t> z komponentu.</a:t>
          </a:r>
          <a:endParaRPr lang="pl-PL" sz="1300" kern="1200" dirty="0"/>
        </a:p>
      </dsp:txBody>
      <dsp:txXfrm rot="-5400000">
        <a:off x="4137277" y="1376792"/>
        <a:ext cx="7310020" cy="834414"/>
      </dsp:txXfrm>
    </dsp:sp>
    <dsp:sp modelId="{7634A98B-7AFD-42D1-9B6D-FA867888486C}">
      <dsp:nvSpPr>
        <dsp:cNvPr id="0" name=""/>
        <dsp:cNvSpPr/>
      </dsp:nvSpPr>
      <dsp:spPr>
        <a:xfrm>
          <a:off x="0" y="1216064"/>
          <a:ext cx="4137277" cy="11558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err="1"/>
            <a:t>Property</a:t>
          </a:r>
          <a:r>
            <a:rPr lang="pl-PL" sz="2700" b="1" kern="1200" dirty="0"/>
            <a:t> </a:t>
          </a:r>
          <a:r>
            <a:rPr lang="pl-PL" sz="2700" b="1" kern="1200" dirty="0" err="1"/>
            <a:t>Binding</a:t>
          </a:r>
          <a:r>
            <a:rPr lang="pl-PL" sz="2700" b="1" kern="1200" dirty="0"/>
            <a:t> [</a:t>
          </a:r>
          <a:r>
            <a:rPr lang="pl-PL" sz="2700" b="1" kern="1200" dirty="0" err="1"/>
            <a:t>property</a:t>
          </a:r>
          <a:r>
            <a:rPr lang="pl-PL" sz="2700" b="1" kern="1200" dirty="0"/>
            <a:t>]="</a:t>
          </a:r>
          <a:r>
            <a:rPr lang="pl-PL" sz="2700" b="1" kern="1200" dirty="0" err="1"/>
            <a:t>expression</a:t>
          </a:r>
          <a:r>
            <a:rPr lang="pl-PL" sz="2700" b="1" kern="1200" dirty="0"/>
            <a:t>"</a:t>
          </a:r>
          <a:endParaRPr lang="pl-PL" sz="2700" kern="1200" dirty="0"/>
        </a:p>
      </dsp:txBody>
      <dsp:txXfrm>
        <a:off x="56425" y="1272489"/>
        <a:ext cx="4024427" cy="1043017"/>
      </dsp:txXfrm>
    </dsp:sp>
    <dsp:sp modelId="{75E4F6E4-BE87-46BC-9368-14BA54D2C6B0}">
      <dsp:nvSpPr>
        <dsp:cNvPr id="0" name=""/>
        <dsp:cNvSpPr/>
      </dsp:nvSpPr>
      <dsp:spPr>
        <a:xfrm rot="5400000">
          <a:off x="7352510" y="-669920"/>
          <a:ext cx="924694" cy="735516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pl-PL" sz="1300" kern="1200" dirty="0"/>
            <a:t>umożliwia reagowanie na zdarzenia (np. kliknięcia) w interfejsie użytkownika. </a:t>
          </a:r>
          <a:br>
            <a:rPr lang="pl-PL" sz="1300" kern="1200" dirty="0"/>
          </a:br>
          <a:r>
            <a:rPr lang="pl-PL" sz="1300" i="1" kern="1200" dirty="0"/>
            <a:t>Przykład: </a:t>
          </a:r>
          <a:r>
            <a:rPr lang="pl-PL" sz="1300" b="1" i="1" kern="1200" dirty="0"/>
            <a:t>(</a:t>
          </a:r>
          <a:r>
            <a:rPr lang="pl-PL" sz="1300" i="1" kern="1200" dirty="0" err="1"/>
            <a:t>click</a:t>
          </a:r>
          <a:r>
            <a:rPr lang="pl-PL" sz="1300" b="1" i="1" kern="1200" dirty="0"/>
            <a:t>)</a:t>
          </a:r>
          <a:r>
            <a:rPr lang="pl-PL" sz="1300" i="1" kern="1200" dirty="0"/>
            <a:t>=</a:t>
          </a:r>
          <a:r>
            <a:rPr lang="pl-PL" sz="1300" b="1" i="1" kern="1200" dirty="0"/>
            <a:t>"</a:t>
          </a:r>
          <a:r>
            <a:rPr lang="pl-PL" sz="1300" i="1" kern="1200" dirty="0" err="1"/>
            <a:t>onClick</a:t>
          </a:r>
          <a:r>
            <a:rPr lang="pl-PL" sz="1300" b="0" i="1" kern="1200" dirty="0"/>
            <a:t>()</a:t>
          </a:r>
          <a:r>
            <a:rPr lang="pl-PL" sz="1300" b="1" i="1" kern="1200" dirty="0"/>
            <a:t>"</a:t>
          </a:r>
          <a:r>
            <a:rPr lang="pl-PL" sz="1300" i="1" kern="1200" dirty="0"/>
            <a:t> wywoła metodę </a:t>
          </a:r>
          <a:r>
            <a:rPr lang="pl-PL" sz="1300" i="1" kern="1200" dirty="0" err="1"/>
            <a:t>onClick</a:t>
          </a:r>
          <a:r>
            <a:rPr lang="pl-PL" sz="1300" i="1" kern="1200" dirty="0"/>
            <a:t>() w komponencie, gdy użytkownik kliknie element.</a:t>
          </a:r>
          <a:endParaRPr lang="pl-PL" sz="1300" kern="1200" dirty="0"/>
        </a:p>
      </dsp:txBody>
      <dsp:txXfrm rot="-5400000">
        <a:off x="4137277" y="2590453"/>
        <a:ext cx="7310020" cy="834414"/>
      </dsp:txXfrm>
    </dsp:sp>
    <dsp:sp modelId="{D6C05459-64DE-4560-BD6E-C548A6E3DE5F}">
      <dsp:nvSpPr>
        <dsp:cNvPr id="0" name=""/>
        <dsp:cNvSpPr/>
      </dsp:nvSpPr>
      <dsp:spPr>
        <a:xfrm>
          <a:off x="0" y="2429725"/>
          <a:ext cx="4137277" cy="11558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dirty="0"/>
            <a:t>Event </a:t>
          </a:r>
          <a:r>
            <a:rPr lang="pl-PL" sz="2700" b="1" kern="1200" dirty="0" err="1"/>
            <a:t>Binding</a:t>
          </a:r>
          <a:r>
            <a:rPr lang="pl-PL" sz="2700" b="1" kern="1200" dirty="0"/>
            <a:t> (event)="</a:t>
          </a:r>
          <a:r>
            <a:rPr lang="pl-PL" sz="2700" b="1" kern="1200" dirty="0" err="1"/>
            <a:t>expression</a:t>
          </a:r>
          <a:r>
            <a:rPr lang="pl-PL" sz="2700" b="1" kern="1200" dirty="0"/>
            <a:t>"</a:t>
          </a:r>
          <a:endParaRPr lang="pl-PL" sz="2700" kern="1200" dirty="0"/>
        </a:p>
      </dsp:txBody>
      <dsp:txXfrm>
        <a:off x="56425" y="2486150"/>
        <a:ext cx="4024427" cy="1043017"/>
      </dsp:txXfrm>
    </dsp:sp>
    <dsp:sp modelId="{5DB70B75-9EC8-4ACA-8A1E-9F4ABA379CA3}">
      <dsp:nvSpPr>
        <dsp:cNvPr id="0" name=""/>
        <dsp:cNvSpPr/>
      </dsp:nvSpPr>
      <dsp:spPr>
        <a:xfrm rot="5400000">
          <a:off x="7352510" y="543740"/>
          <a:ext cx="924694" cy="735516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None/>
          </a:pPr>
          <a:r>
            <a:rPr lang="pl-PL" sz="1300" kern="1200" dirty="0"/>
            <a:t>pozwala na synchronizację danych w obie strony. Zmiany w polu formularza automatycznie aktualizują wartość w komponencie i odwrotnie. </a:t>
          </a:r>
          <a:br>
            <a:rPr lang="pl-PL" sz="1300" kern="1200" dirty="0"/>
          </a:br>
          <a:r>
            <a:rPr lang="pl-PL" sz="1300" i="1" kern="1200" dirty="0"/>
            <a:t>Przykład: </a:t>
          </a:r>
          <a:r>
            <a:rPr lang="pl-PL" sz="1300" b="1" i="1" kern="1200" dirty="0"/>
            <a:t>&lt;</a:t>
          </a:r>
          <a:r>
            <a:rPr lang="pl-PL" sz="1300" i="1" kern="1200" dirty="0" err="1"/>
            <a:t>input</a:t>
          </a:r>
          <a:r>
            <a:rPr lang="pl-PL" sz="1300" i="1" kern="1200" dirty="0"/>
            <a:t> </a:t>
          </a:r>
          <a:r>
            <a:rPr lang="pl-PL" sz="1300" b="1" i="1" kern="1200" dirty="0"/>
            <a:t>[(</a:t>
          </a:r>
          <a:r>
            <a:rPr lang="pl-PL" sz="1300" i="1" kern="1200" dirty="0" err="1"/>
            <a:t>ngModel</a:t>
          </a:r>
          <a:r>
            <a:rPr lang="pl-PL" sz="1300" b="1" i="1" kern="1200" dirty="0"/>
            <a:t>)]</a:t>
          </a:r>
          <a:r>
            <a:rPr lang="pl-PL" sz="1300" i="1" kern="1200" dirty="0"/>
            <a:t>="</a:t>
          </a:r>
          <a:r>
            <a:rPr lang="pl-PL" sz="1300" i="1" kern="1200" dirty="0" err="1"/>
            <a:t>username</a:t>
          </a:r>
          <a:r>
            <a:rPr lang="pl-PL" sz="1300" i="1" kern="1200" dirty="0"/>
            <a:t>"</a:t>
          </a:r>
          <a:r>
            <a:rPr lang="pl-PL" sz="1300" b="1" i="1" kern="1200" dirty="0"/>
            <a:t>&gt;</a:t>
          </a:r>
          <a:r>
            <a:rPr lang="pl-PL" sz="1300" i="1" kern="1200" dirty="0"/>
            <a:t> sprawi, że </a:t>
          </a:r>
          <a:r>
            <a:rPr lang="pl-PL" sz="1300" i="1" kern="1200" dirty="0" err="1"/>
            <a:t>username</a:t>
          </a:r>
          <a:r>
            <a:rPr lang="pl-PL" sz="1300" i="1" kern="1200" dirty="0"/>
            <a:t> w komponencie zawsze będzie zawierał aktualną wartość z pola tekstowego.</a:t>
          </a:r>
          <a:endParaRPr lang="pl-PL" sz="1300" kern="1200" dirty="0"/>
        </a:p>
      </dsp:txBody>
      <dsp:txXfrm rot="-5400000">
        <a:off x="4137277" y="3804113"/>
        <a:ext cx="7310020" cy="834414"/>
      </dsp:txXfrm>
    </dsp:sp>
    <dsp:sp modelId="{170BA9A4-E30D-4147-8596-2F2CA2E5720F}">
      <dsp:nvSpPr>
        <dsp:cNvPr id="0" name=""/>
        <dsp:cNvSpPr/>
      </dsp:nvSpPr>
      <dsp:spPr>
        <a:xfrm>
          <a:off x="0" y="3643386"/>
          <a:ext cx="4137277" cy="11558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pl-PL" sz="2700" b="1" kern="1200"/>
            <a:t>Two-way Binding [(ngModel)]="property„</a:t>
          </a:r>
          <a:endParaRPr lang="pl-PL" sz="2700" kern="1200"/>
        </a:p>
      </dsp:txBody>
      <dsp:txXfrm>
        <a:off x="56425" y="3699811"/>
        <a:ext cx="4024427" cy="104301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794753" y="222371"/>
          <a:ext cx="5603877" cy="5603877"/>
        </a:xfrm>
        <a:prstGeom prst="circularArrow">
          <a:avLst>
            <a:gd name="adj1" fmla="val 3501"/>
            <a:gd name="adj2" fmla="val 217088"/>
            <a:gd name="adj3" fmla="val 6263577"/>
            <a:gd name="adj4" fmla="val 593675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796157" y="4786689"/>
          <a:ext cx="1999889"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796157" y="4786689"/>
        <a:ext cx="1999889"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26254" y="2842126"/>
          <a:ext cx="52508" cy="46736"/>
        </a:xfrm>
        <a:prstGeom prst="lef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Dzięki wsparciu TypeScriptu, Angular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558815" y="309612"/>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t" anchorCtr="0">
          <a:noAutofit/>
        </a:bodyPr>
        <a:lstStyle/>
        <a:p>
          <a:pPr marL="0" lvl="0" indent="0" algn="l" defTabSz="666750">
            <a:lnSpc>
              <a:spcPct val="90000"/>
            </a:lnSpc>
            <a:spcBef>
              <a:spcPct val="0"/>
            </a:spcBef>
            <a:spcAft>
              <a:spcPct val="35000"/>
            </a:spcAft>
            <a:buNone/>
          </a:pPr>
          <a:r>
            <a:rPr lang="pl-PL" sz="1500" kern="1200" dirty="0"/>
            <a:t>Zbiór gotowych elementów interfejsu użytkownika, które można ponownie wykorzystać w różnych częściach aplikacji.</a:t>
          </a:r>
          <a:br>
            <a:rPr lang="pl-PL" sz="1500" kern="1200" dirty="0"/>
          </a:br>
          <a:br>
            <a:rPr lang="pl-PL" sz="1500" kern="1200" dirty="0"/>
          </a:br>
          <a:r>
            <a:rPr lang="pl-PL" sz="1500" kern="1200" dirty="0"/>
            <a:t>Komponenty te mogą obejmować:</a:t>
          </a:r>
        </a:p>
        <a:p>
          <a:pPr marL="114300" lvl="1" indent="-114300" algn="l" defTabSz="533400">
            <a:lnSpc>
              <a:spcPct val="90000"/>
            </a:lnSpc>
            <a:spcBef>
              <a:spcPct val="0"/>
            </a:spcBef>
            <a:spcAft>
              <a:spcPct val="15000"/>
            </a:spcAft>
            <a:buChar char="•"/>
          </a:pPr>
          <a:r>
            <a:rPr lang="pl-PL" sz="1200" kern="1200"/>
            <a:t>przyciski,</a:t>
          </a:r>
        </a:p>
        <a:p>
          <a:pPr marL="114300" lvl="1" indent="-114300" algn="l" defTabSz="533400">
            <a:lnSpc>
              <a:spcPct val="90000"/>
            </a:lnSpc>
            <a:spcBef>
              <a:spcPct val="0"/>
            </a:spcBef>
            <a:spcAft>
              <a:spcPct val="15000"/>
            </a:spcAft>
            <a:buChar char="•"/>
          </a:pPr>
          <a:r>
            <a:rPr lang="pl-PL" sz="1200" kern="1200" dirty="0"/>
            <a:t>formularze,</a:t>
          </a:r>
        </a:p>
        <a:p>
          <a:pPr marL="114300" lvl="1" indent="-114300" algn="l" defTabSz="533400">
            <a:lnSpc>
              <a:spcPct val="90000"/>
            </a:lnSpc>
            <a:spcBef>
              <a:spcPct val="0"/>
            </a:spcBef>
            <a:spcAft>
              <a:spcPct val="15000"/>
            </a:spcAft>
            <a:buChar char="•"/>
          </a:pPr>
          <a:r>
            <a:rPr lang="pl-PL" sz="1200" kern="1200" dirty="0"/>
            <a:t>pola tekstowe,</a:t>
          </a:r>
        </a:p>
        <a:p>
          <a:pPr marL="114300" lvl="1" indent="-114300" algn="l" defTabSz="533400">
            <a:lnSpc>
              <a:spcPct val="90000"/>
            </a:lnSpc>
            <a:spcBef>
              <a:spcPct val="0"/>
            </a:spcBef>
            <a:spcAft>
              <a:spcPct val="15000"/>
            </a:spcAft>
            <a:buChar char="•"/>
          </a:pPr>
          <a:r>
            <a:rPr lang="pl-PL" sz="1200" kern="1200"/>
            <a:t>listy,</a:t>
          </a:r>
        </a:p>
        <a:p>
          <a:pPr marL="114300" lvl="1" indent="-114300" algn="l" defTabSz="533400">
            <a:lnSpc>
              <a:spcPct val="90000"/>
            </a:lnSpc>
            <a:spcBef>
              <a:spcPct val="0"/>
            </a:spcBef>
            <a:spcAft>
              <a:spcPct val="15000"/>
            </a:spcAft>
            <a:buChar char="•"/>
          </a:pPr>
          <a:r>
            <a:rPr lang="pl-PL" sz="1200" kern="1200" dirty="0"/>
            <a:t>karty,</a:t>
          </a:r>
        </a:p>
        <a:p>
          <a:pPr marL="114300" lvl="1" indent="-114300" algn="l" defTabSz="533400">
            <a:lnSpc>
              <a:spcPct val="90000"/>
            </a:lnSpc>
            <a:spcBef>
              <a:spcPct val="0"/>
            </a:spcBef>
            <a:spcAft>
              <a:spcPct val="15000"/>
            </a:spcAft>
            <a:buChar char="•"/>
          </a:pPr>
          <a:r>
            <a:rPr lang="pl-PL" sz="1200" kern="1200"/>
            <a:t>panele nawigacyjne</a:t>
          </a:r>
        </a:p>
        <a:p>
          <a:pPr marL="114300" lvl="1" indent="-114300" algn="l" defTabSz="533400">
            <a:lnSpc>
              <a:spcPct val="90000"/>
            </a:lnSpc>
            <a:spcBef>
              <a:spcPct val="0"/>
            </a:spcBef>
            <a:spcAft>
              <a:spcPct val="15000"/>
            </a:spcAft>
            <a:buChar char="•"/>
          </a:pPr>
          <a:r>
            <a:rPr lang="pl-PL" sz="1200" kern="1200" dirty="0"/>
            <a:t>wiele innych.</a:t>
          </a:r>
          <a:br>
            <a:rPr lang="pl-PL" sz="1200" b="1" kern="1200" dirty="0"/>
          </a:br>
          <a:endParaRPr lang="pl-PL" sz="1200" kern="1200" dirty="0"/>
        </a:p>
      </dsp:txBody>
      <dsp:txXfrm>
        <a:off x="5558815" y="309612"/>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4938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warto korzystać z gotowych bibliotek UI</a:t>
          </a:r>
          <a:endParaRPr lang="pl-PL" sz="2200" kern="1200" dirty="0"/>
        </a:p>
      </dsp:txBody>
      <dsp:txXfrm>
        <a:off x="25759" y="75139"/>
        <a:ext cx="10079907" cy="476152"/>
      </dsp:txXfrm>
    </dsp:sp>
    <dsp:sp modelId="{21161CD7-8958-4B9F-9EB7-96559B0118B5}">
      <dsp:nvSpPr>
        <dsp:cNvPr id="0" name=""/>
        <dsp:cNvSpPr/>
      </dsp:nvSpPr>
      <dsp:spPr>
        <a:xfrm>
          <a:off x="0" y="577050"/>
          <a:ext cx="1013142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Oszczędność czasu</a:t>
          </a:r>
          <a:r>
            <a:rPr lang="pl-PL" sz="1700" kern="1200" dirty="0"/>
            <a:t> – nie musisz tworzyć wszystkiego od zera, bo masz dostęp do gotowych elementów.</a:t>
          </a:r>
        </a:p>
        <a:p>
          <a:pPr marL="171450" lvl="1" indent="-171450" algn="l" defTabSz="755650">
            <a:lnSpc>
              <a:spcPct val="90000"/>
            </a:lnSpc>
            <a:spcBef>
              <a:spcPct val="0"/>
            </a:spcBef>
            <a:spcAft>
              <a:spcPct val="20000"/>
            </a:spcAft>
            <a:buChar char="•"/>
          </a:pPr>
          <a:r>
            <a:rPr lang="pl-PL" sz="1700" b="1" kern="1200" dirty="0"/>
            <a:t>Spójność wyglądu</a:t>
          </a:r>
          <a:r>
            <a:rPr lang="pl-PL" sz="1700" kern="1200" dirty="0"/>
            <a:t> – komponenty z jednej biblioteki są </a:t>
          </a:r>
          <a:r>
            <a:rPr lang="pl-PL" sz="1700" kern="1200" dirty="0" err="1"/>
            <a:t>stylowane</a:t>
          </a:r>
          <a:r>
            <a:rPr lang="pl-PL" sz="1700" kern="1200" dirty="0"/>
            <a:t> i zachowują się w sposób przewidywalny, co ułatwia utrzymanie jednolitego wyglądu aplikacji.</a:t>
          </a:r>
        </a:p>
        <a:p>
          <a:pPr marL="171450" lvl="1" indent="-171450" algn="l" defTabSz="755650">
            <a:lnSpc>
              <a:spcPct val="90000"/>
            </a:lnSpc>
            <a:spcBef>
              <a:spcPct val="0"/>
            </a:spcBef>
            <a:spcAft>
              <a:spcPct val="20000"/>
            </a:spcAft>
            <a:buChar char="•"/>
          </a:pPr>
          <a:r>
            <a:rPr lang="pl-PL" sz="1700" b="1" kern="1200" dirty="0"/>
            <a:t>Dobre praktyki</a:t>
          </a:r>
          <a:r>
            <a:rPr lang="pl-PL" sz="1700" kern="1200" dirty="0"/>
            <a:t> – komponenty są zazwyczaj tworzone przez doświadczonych deweloperów, więc używanie ich w aplikacji pozwala uniknąć wielu potencjalnych błędów.</a:t>
          </a:r>
          <a:br>
            <a:rPr lang="pl-PL" sz="1700" kern="1200" dirty="0"/>
          </a:br>
          <a:endParaRPr lang="pl-PL" sz="1700" kern="1200" dirty="0"/>
        </a:p>
      </dsp:txBody>
      <dsp:txXfrm>
        <a:off x="0" y="577050"/>
        <a:ext cx="10131425" cy="1593900"/>
      </dsp:txXfrm>
    </dsp:sp>
    <dsp:sp modelId="{EFC01438-8F46-480D-9F26-3DBAD3185A5F}">
      <dsp:nvSpPr>
        <dsp:cNvPr id="0" name=""/>
        <dsp:cNvSpPr/>
      </dsp:nvSpPr>
      <dsp:spPr>
        <a:xfrm>
          <a:off x="0" y="217095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nie warto korzystać z gotowych bibliotek UI</a:t>
          </a:r>
          <a:endParaRPr lang="pl-PL" sz="2200" kern="1200" dirty="0"/>
        </a:p>
      </dsp:txBody>
      <dsp:txXfrm>
        <a:off x="25759" y="2196709"/>
        <a:ext cx="10079907" cy="476152"/>
      </dsp:txXfrm>
    </dsp:sp>
    <dsp:sp modelId="{5F12A307-E5EA-4022-AC52-FC8D59C1D5C1}">
      <dsp:nvSpPr>
        <dsp:cNvPr id="0" name=""/>
        <dsp:cNvSpPr/>
      </dsp:nvSpPr>
      <dsp:spPr>
        <a:xfrm>
          <a:off x="0" y="2698620"/>
          <a:ext cx="10131425"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Elastyczność i kontrola nad wyglądem </a:t>
          </a:r>
          <a:r>
            <a:rPr lang="pl-PL" sz="1700" kern="1200" dirty="0"/>
            <a:t>- Gotowe komponenty mogą być trudne do dostosowania do bardzo specyficznych wymagań projektu.</a:t>
          </a:r>
        </a:p>
        <a:p>
          <a:pPr marL="171450" lvl="1" indent="-171450" algn="l" defTabSz="755650">
            <a:lnSpc>
              <a:spcPct val="90000"/>
            </a:lnSpc>
            <a:spcBef>
              <a:spcPct val="0"/>
            </a:spcBef>
            <a:spcAft>
              <a:spcPct val="20000"/>
            </a:spcAft>
            <a:buChar char="•"/>
          </a:pPr>
          <a:r>
            <a:rPr lang="pl-PL" sz="1700" b="1" kern="1200" dirty="0"/>
            <a:t>Unikanie zależności od zewnętrznych bibliotek - </a:t>
          </a:r>
          <a:r>
            <a:rPr lang="pl-PL" sz="17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755650">
            <a:lnSpc>
              <a:spcPct val="90000"/>
            </a:lnSpc>
            <a:spcBef>
              <a:spcPct val="0"/>
            </a:spcBef>
            <a:spcAft>
              <a:spcPct val="20000"/>
            </a:spcAft>
            <a:buChar char="•"/>
          </a:pPr>
          <a:r>
            <a:rPr lang="pl-PL" sz="1700" b="1" kern="1200" dirty="0"/>
            <a:t>Złożone, niestandardowe funkcjonalności - </a:t>
          </a:r>
          <a:r>
            <a:rPr lang="pl-PL" sz="1700" kern="1200" dirty="0"/>
            <a:t>Czasem aplikacje mają bardzo specyficzne potrzeby dotyczące działania komponentów. Niektóre interakcje użytkownika lub przepływy pracy mogą być trudne do wdrożenia, bazując na gotowych komponentach.</a:t>
          </a:r>
          <a:br>
            <a:rPr lang="pl-PL" sz="1700" b="1" kern="1200" dirty="0"/>
          </a:br>
          <a:endParaRPr lang="pl-PL" sz="1700" kern="1200" dirty="0"/>
        </a:p>
      </dsp:txBody>
      <dsp:txXfrm>
        <a:off x="0" y="2698620"/>
        <a:ext cx="10131425" cy="23225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272591" y="273937"/>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Wysoka jakość</a:t>
          </a:r>
          <a:endParaRPr lang="pl-PL" sz="1300" kern="1200"/>
        </a:p>
      </dsp:txBody>
      <dsp:txXfrm rot="-5400000">
        <a:off x="1" y="637392"/>
        <a:ext cx="1272091" cy="545182"/>
      </dsp:txXfrm>
    </dsp:sp>
    <dsp:sp modelId="{F0A377DF-5535-4A57-AE22-A3D9418B4BEC}">
      <dsp:nvSpPr>
        <dsp:cNvPr id="0" name=""/>
        <dsp:cNvSpPr/>
      </dsp:nvSpPr>
      <dsp:spPr>
        <a:xfrm rot="5400000">
          <a:off x="5111144" y="-3837706"/>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dirty="0"/>
            <a:t>Zinternacjonalizowane i dostępne komponenty dla każdego. Dobrze przetestowane, aby zapewnić wydajność i niezawodność.</a:t>
          </a:r>
        </a:p>
        <a:p>
          <a:pPr marL="171450" lvl="1" indent="-171450" algn="l" defTabSz="755650">
            <a:lnSpc>
              <a:spcPct val="90000"/>
            </a:lnSpc>
            <a:spcBef>
              <a:spcPct val="0"/>
            </a:spcBef>
            <a:spcAft>
              <a:spcPct val="15000"/>
            </a:spcAft>
            <a:buChar char="•"/>
          </a:pPr>
          <a:r>
            <a:rPr lang="pl-PL" sz="1700" kern="1200"/>
            <a:t>Proste interfejsy API o spójnym działaniu międzyplatformowym.</a:t>
          </a:r>
          <a:br>
            <a:rPr lang="pl-PL" sz="1700" b="1" kern="1200"/>
          </a:br>
          <a:endParaRPr lang="pl-PL" sz="1700" kern="1200"/>
        </a:p>
      </dsp:txBody>
      <dsp:txXfrm rot="-5400000">
        <a:off x="1272092" y="59009"/>
        <a:ext cx="8801670" cy="1065902"/>
      </dsp:txXfrm>
    </dsp:sp>
    <dsp:sp modelId="{DC5DFBA0-CAF7-4FC1-82D7-7B33C7F0AB24}">
      <dsp:nvSpPr>
        <dsp:cNvPr id="0" name=""/>
        <dsp:cNvSpPr/>
      </dsp:nvSpPr>
      <dsp:spPr>
        <a:xfrm rot="5400000">
          <a:off x="-272591" y="1899224"/>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Wszechstronność</a:t>
          </a:r>
          <a:endParaRPr lang="pl-PL" sz="1300" kern="1200"/>
        </a:p>
      </dsp:txBody>
      <dsp:txXfrm rot="-5400000">
        <a:off x="1" y="2262679"/>
        <a:ext cx="1272091" cy="545182"/>
      </dsp:txXfrm>
    </dsp:sp>
    <dsp:sp modelId="{32E96E61-BCC9-48FC-9822-26A36DFD375D}">
      <dsp:nvSpPr>
        <dsp:cNvPr id="0" name=""/>
        <dsp:cNvSpPr/>
      </dsp:nvSpPr>
      <dsp:spPr>
        <a:xfrm rot="5400000">
          <a:off x="5111144" y="-2212419"/>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Udostępniaj narzędzia ułatwiające programistom tworzenie własnych, niestandardowych komponentów przy użyciu typowych wzorców interakcji.</a:t>
          </a:r>
        </a:p>
        <a:p>
          <a:pPr marL="171450" lvl="1" indent="-171450" algn="l" defTabSz="755650">
            <a:lnSpc>
              <a:spcPct val="90000"/>
            </a:lnSpc>
            <a:spcBef>
              <a:spcPct val="0"/>
            </a:spcBef>
            <a:spcAft>
              <a:spcPct val="15000"/>
            </a:spcAft>
            <a:buChar char="•"/>
          </a:pPr>
          <a:r>
            <a:rPr lang="pl-PL" sz="1700" kern="1200"/>
            <a:t>Możliwość dostosowania w ramach specyfikacji Material Design.</a:t>
          </a:r>
          <a:br>
            <a:rPr lang="pl-PL" sz="1700" b="1" kern="1200"/>
          </a:br>
          <a:endParaRPr lang="pl-PL" sz="1700" kern="1200"/>
        </a:p>
      </dsp:txBody>
      <dsp:txXfrm rot="-5400000">
        <a:off x="1272092" y="1684296"/>
        <a:ext cx="8801670" cy="1065902"/>
      </dsp:txXfrm>
    </dsp:sp>
    <dsp:sp modelId="{41187480-D364-45C6-BB24-64CEB94CE18D}">
      <dsp:nvSpPr>
        <dsp:cNvPr id="0" name=""/>
        <dsp:cNvSpPr/>
      </dsp:nvSpPr>
      <dsp:spPr>
        <a:xfrm rot="5400000">
          <a:off x="-272591" y="3524511"/>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Integralność</a:t>
          </a:r>
          <a:endParaRPr lang="pl-PL" sz="1300" kern="1200"/>
        </a:p>
      </dsp:txBody>
      <dsp:txXfrm rot="-5400000">
        <a:off x="1" y="3887966"/>
        <a:ext cx="1272091" cy="545182"/>
      </dsp:txXfrm>
    </dsp:sp>
    <dsp:sp modelId="{33F7BC81-43DA-4E80-983A-055E1CD8CAB0}">
      <dsp:nvSpPr>
        <dsp:cNvPr id="0" name=""/>
        <dsp:cNvSpPr/>
      </dsp:nvSpPr>
      <dsp:spPr>
        <a:xfrm rot="5400000">
          <a:off x="5111144" y="-587131"/>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Zbudowany przez zespół Angular, aby bezproblemowo integrować się z Angular</a:t>
          </a:r>
          <a:r>
            <a:rPr lang="en-US" sz="1700" kern="1200"/>
            <a:t>.</a:t>
          </a:r>
          <a:endParaRPr lang="pl-PL" sz="1700" kern="1200"/>
        </a:p>
        <a:p>
          <a:pPr marL="171450" lvl="1" indent="-171450" algn="l" defTabSz="755650">
            <a:lnSpc>
              <a:spcPct val="90000"/>
            </a:lnSpc>
            <a:spcBef>
              <a:spcPct val="0"/>
            </a:spcBef>
            <a:spcAft>
              <a:spcPct val="15000"/>
            </a:spcAft>
            <a:buChar char="•"/>
          </a:pPr>
          <a:r>
            <a:rPr lang="pl-PL" sz="1700" kern="1200"/>
            <a:t>Zacznij od zera lub przenieś do istniejących aplikacji</a:t>
          </a:r>
          <a:r>
            <a:rPr lang="en-US" sz="1700" kern="1200"/>
            <a:t>.</a:t>
          </a:r>
          <a:br>
            <a:rPr lang="pl-PL" sz="1700" b="1" kern="1200"/>
          </a:br>
          <a:endParaRPr lang="pl-PL" sz="1700" kern="1200"/>
        </a:p>
      </dsp:txBody>
      <dsp:txXfrm rot="-5400000">
        <a:off x="1272092" y="3309584"/>
        <a:ext cx="8801670" cy="106590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15058"/>
          <a:ext cx="10131426" cy="120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a:t>Specjalny znacznik który działa jak </a:t>
          </a:r>
          <a:r>
            <a:rPr lang="pl-PL" sz="1800" kern="1200" dirty="0" err="1"/>
            <a:t>placeholder</a:t>
          </a:r>
          <a:r>
            <a:rPr lang="pl-PL" sz="1800" kern="1200" dirty="0"/>
            <a:t>. W miejscu w którym go wstawimy </a:t>
          </a:r>
          <a:r>
            <a:rPr lang="pl-PL" sz="1800" kern="1200" dirty="0" err="1"/>
            <a:t>Angular</a:t>
          </a:r>
          <a:r>
            <a:rPr lang="pl-PL" sz="1800" kern="1200" dirty="0"/>
            <a:t> wyświetli zawartość komponentu przypisanego do </a:t>
          </a:r>
          <a:r>
            <a:rPr lang="pl-PL" sz="1800" kern="1200" dirty="0" err="1"/>
            <a:t>route</a:t>
          </a:r>
          <a:r>
            <a:rPr lang="pl-PL" sz="1800" kern="1200" dirty="0"/>
            <a:t> które jest właśnie aktywne (</a:t>
          </a:r>
          <a:r>
            <a:rPr lang="pl-PL" sz="1800" kern="1200" dirty="0" err="1"/>
            <a:t>zawieta</a:t>
          </a:r>
          <a:r>
            <a:rPr lang="pl-PL" sz="1800" kern="1200" dirty="0"/>
            <a:t> się w </a:t>
          </a:r>
          <a:r>
            <a:rPr lang="pl-PL" sz="1800" kern="1200" dirty="0" err="1"/>
            <a:t>url</a:t>
          </a:r>
          <a:r>
            <a:rPr lang="pl-PL" sz="1800" kern="1200" dirty="0"/>
            <a:t>).</a:t>
          </a:r>
          <a:br>
            <a:rPr lang="pl-PL" sz="1800" kern="1200" dirty="0"/>
          </a:br>
          <a:r>
            <a:rPr lang="pl-PL" sz="1800" kern="1200" dirty="0"/>
            <a:t>Działa jak ekran w kinie, wyświetla film (komponent) na postawie biletu (trasy)</a:t>
          </a:r>
        </a:p>
      </dsp:txBody>
      <dsp:txXfrm>
        <a:off x="0" y="15058"/>
        <a:ext cx="10131426" cy="1209600"/>
      </dsp:txXfrm>
    </dsp:sp>
    <dsp:sp modelId="{E559A929-8837-4799-BE20-573D28D8A684}">
      <dsp:nvSpPr>
        <dsp:cNvPr id="0" name=""/>
        <dsp:cNvSpPr/>
      </dsp:nvSpPr>
      <dsp:spPr>
        <a:xfrm>
          <a:off x="0" y="1239710"/>
          <a:ext cx="10131426" cy="18446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br>
            <a:rPr lang="pl-PL" sz="1800" b="1" i="1" kern="1200" dirty="0"/>
          </a:br>
          <a:br>
            <a:rPr lang="pl-PL" sz="1800" b="1" i="1" kern="1200" dirty="0"/>
          </a:br>
          <a:r>
            <a:rPr lang="pl-PL" sz="1800" b="1" i="1" kern="1200" dirty="0"/>
            <a:t>&lt;router-</a:t>
          </a:r>
          <a:r>
            <a:rPr lang="pl-PL" sz="1800" b="1" i="1" kern="1200" dirty="0" err="1"/>
            <a:t>outlet</a:t>
          </a:r>
          <a:r>
            <a:rPr lang="pl-PL" sz="1800" b="1" i="1" kern="1200" dirty="0"/>
            <a:t>&gt;&lt;/router-</a:t>
          </a:r>
          <a:r>
            <a:rPr lang="pl-PL" sz="1800" b="1" i="1" kern="1200" dirty="0" err="1"/>
            <a:t>outlet</a:t>
          </a:r>
          <a:r>
            <a:rPr lang="pl-PL" sz="1800" b="1" i="1" kern="1200" dirty="0"/>
            <a:t>&gt;</a:t>
          </a:r>
          <a:br>
            <a:rPr lang="pl-PL" sz="1800" b="1" i="1" kern="1200" dirty="0"/>
          </a:br>
          <a:endParaRPr lang="pl-PL" sz="1800" b="1" i="1" kern="1200" dirty="0"/>
        </a:p>
      </dsp:txBody>
      <dsp:txXfrm>
        <a:off x="0" y="1239710"/>
        <a:ext cx="10131426" cy="184464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4358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RouterLink</a:t>
          </a:r>
          <a:r>
            <a:rPr lang="pl-PL" sz="1600" kern="1200" dirty="0"/>
            <a:t> to dyrektywa, która pozwala tworzyć odnośniki nawigacyjne. </a:t>
          </a:r>
          <a:br>
            <a:rPr lang="pl-PL" sz="1600" kern="1200" dirty="0"/>
          </a:br>
          <a:r>
            <a:rPr lang="pl-PL" sz="1600" kern="1200" dirty="0"/>
            <a:t>Podczas kliknięcia w taki link, </a:t>
          </a:r>
          <a:r>
            <a:rPr lang="pl-PL" sz="1600" kern="1200" dirty="0" err="1"/>
            <a:t>Angular</a:t>
          </a:r>
          <a:r>
            <a:rPr lang="pl-PL" sz="1600" kern="1200" dirty="0"/>
            <a:t> dynamicznie ładuje przypisany komponent bez odświeżania całej strony.</a:t>
          </a:r>
        </a:p>
      </dsp:txBody>
      <dsp:txXfrm>
        <a:off x="31070" y="74656"/>
        <a:ext cx="10069286" cy="574340"/>
      </dsp:txXfrm>
    </dsp:sp>
    <dsp:sp modelId="{F978C3AE-CBC9-44A5-8FDC-6FAC15A411F9}">
      <dsp:nvSpPr>
        <dsp:cNvPr id="0" name=""/>
        <dsp:cNvSpPr/>
      </dsp:nvSpPr>
      <dsp:spPr>
        <a:xfrm>
          <a:off x="0" y="68006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680066"/>
        <a:ext cx="10131426" cy="811440"/>
      </dsp:txXfrm>
    </dsp:sp>
    <dsp:sp modelId="{78F4BC81-11FC-4D59-80D9-BCFC18EF22E1}">
      <dsp:nvSpPr>
        <dsp:cNvPr id="0" name=""/>
        <dsp:cNvSpPr/>
      </dsp:nvSpPr>
      <dsp:spPr>
        <a:xfrm>
          <a:off x="0" y="149150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Może przyjmować dynamiczne wartości za pomocą parametrów (np. identyfikator).</a:t>
          </a:r>
        </a:p>
      </dsp:txBody>
      <dsp:txXfrm>
        <a:off x="31070" y="1522576"/>
        <a:ext cx="10069286" cy="574340"/>
      </dsp:txXfrm>
    </dsp:sp>
    <dsp:sp modelId="{539F1126-E652-4154-A401-14C85310C704}">
      <dsp:nvSpPr>
        <dsp:cNvPr id="0" name=""/>
        <dsp:cNvSpPr/>
      </dsp:nvSpPr>
      <dsp:spPr>
        <a:xfrm>
          <a:off x="0" y="212798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127986"/>
        <a:ext cx="10131426" cy="811440"/>
      </dsp:txXfrm>
    </dsp:sp>
    <dsp:sp modelId="{2A38BF2D-9BDD-4E5F-A556-EC0444120DB7}">
      <dsp:nvSpPr>
        <dsp:cNvPr id="0" name=""/>
        <dsp:cNvSpPr/>
      </dsp:nvSpPr>
      <dsp:spPr>
        <a:xfrm>
          <a:off x="0" y="293942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Jest też dyrektywa (</a:t>
          </a:r>
          <a:r>
            <a:rPr lang="pl-PL" sz="1600" b="1" kern="1200" dirty="0" err="1"/>
            <a:t>routerLinkActive</a:t>
          </a:r>
          <a:r>
            <a:rPr lang="pl-PL" sz="1600" kern="1200" dirty="0"/>
            <a:t>), która dodaje CSS klasę do aktywnego linku. Przydatne do wyróżniania obecnej trasy.</a:t>
          </a:r>
        </a:p>
      </dsp:txBody>
      <dsp:txXfrm>
        <a:off x="31070" y="2970496"/>
        <a:ext cx="10069286" cy="574340"/>
      </dsp:txXfrm>
    </dsp:sp>
    <dsp:sp modelId="{F1432FA5-F4CA-4B44-8B6B-C9F8F6645842}">
      <dsp:nvSpPr>
        <dsp:cNvPr id="0" name=""/>
        <dsp:cNvSpPr/>
      </dsp:nvSpPr>
      <dsp:spPr>
        <a:xfrm>
          <a:off x="0" y="3575906"/>
          <a:ext cx="1013142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575906"/>
        <a:ext cx="10131426" cy="56304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127356"/>
          <a:ext cx="11512476" cy="132702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pl-PL" sz="2500" kern="1200" dirty="0"/>
            <a:t>Router umożliwia nawigację pomiędzy różnymi widokami (komponentami) w aplikacji </a:t>
          </a:r>
          <a:r>
            <a:rPr lang="pl-PL" sz="2500" kern="1200" dirty="0" err="1"/>
            <a:t>Angular</a:t>
          </a:r>
          <a:r>
            <a:rPr lang="pl-PL" sz="2500" kern="1200" dirty="0"/>
            <a:t>, podobnie jak w przypadku stron w tradycyjnych aplikacjach internetowych.</a:t>
          </a:r>
          <a:br>
            <a:rPr lang="pl-PL" sz="2500" b="1" kern="1200" dirty="0"/>
          </a:br>
          <a:endParaRPr lang="pl-PL" sz="2500" kern="1200" dirty="0"/>
        </a:p>
      </dsp:txBody>
      <dsp:txXfrm>
        <a:off x="0" y="127356"/>
        <a:ext cx="11512476" cy="1327029"/>
      </dsp:txXfrm>
    </dsp:sp>
    <dsp:sp modelId="{44C60C36-8A8A-40FD-9E8E-5C396ECBCB31}">
      <dsp:nvSpPr>
        <dsp:cNvPr id="0" name=""/>
        <dsp:cNvSpPr/>
      </dsp:nvSpPr>
      <dsp:spPr>
        <a:xfrm>
          <a:off x="0" y="1465058"/>
          <a:ext cx="11512476" cy="32940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pl-PL" sz="2500" b="1" kern="1200" dirty="0" err="1"/>
            <a:t>RouterModule</a:t>
          </a:r>
          <a:r>
            <a:rPr lang="pl-PL" sz="2500" b="1" kern="1200" dirty="0"/>
            <a:t> / </a:t>
          </a:r>
          <a:r>
            <a:rPr lang="pl-PL" sz="2500" b="1" kern="1200" dirty="0" err="1"/>
            <a:t>provideRouter</a:t>
          </a:r>
          <a:r>
            <a:rPr lang="pl-PL" sz="2500" b="1" kern="1200" dirty="0"/>
            <a:t>()</a:t>
          </a:r>
          <a:br>
            <a:rPr lang="pl-PL" sz="2500" b="1" kern="1200" dirty="0"/>
          </a:br>
          <a:r>
            <a:rPr lang="pl-PL" sz="2500" b="1" kern="1200" dirty="0"/>
            <a:t>	</a:t>
          </a:r>
          <a:r>
            <a:rPr lang="pl-PL" sz="2500" b="0" kern="1200" dirty="0" err="1"/>
            <a:t>Angular</a:t>
          </a:r>
          <a:r>
            <a:rPr lang="pl-PL" sz="2500" b="0" kern="1200" dirty="0"/>
            <a:t> dostarcza logikę w postaci modułu, który zarządza trasami.</a:t>
          </a:r>
          <a:br>
            <a:rPr lang="pl-PL" sz="2500" b="0" kern="1200" dirty="0"/>
          </a:br>
          <a:r>
            <a:rPr lang="pl-PL" sz="2500" b="0" kern="1200" dirty="0"/>
            <a:t>	Importujemy go w głównym module aplikacji,</a:t>
          </a:r>
          <a:br>
            <a:rPr lang="pl-PL" sz="2500" b="0" kern="1200" dirty="0"/>
          </a:br>
          <a:r>
            <a:rPr lang="pl-PL" sz="2500" b="0" kern="1200" dirty="0"/>
            <a:t>	lub w module ładowanym leniwie.</a:t>
          </a:r>
          <a:endParaRPr lang="pl-PL" sz="2500" kern="1200" dirty="0"/>
        </a:p>
        <a:p>
          <a:pPr marL="228600" lvl="1" indent="-228600" algn="l" defTabSz="1111250">
            <a:lnSpc>
              <a:spcPct val="90000"/>
            </a:lnSpc>
            <a:spcBef>
              <a:spcPct val="0"/>
            </a:spcBef>
            <a:spcAft>
              <a:spcPct val="15000"/>
            </a:spcAft>
            <a:buChar char="•"/>
          </a:pPr>
          <a:r>
            <a:rPr lang="pl-PL" sz="2500" b="1" kern="1200" dirty="0" err="1"/>
            <a:t>Routes</a:t>
          </a:r>
          <a:r>
            <a:rPr lang="pl-PL" sz="2500" b="1" kern="1200" dirty="0"/>
            <a:t> (Tablica tras)</a:t>
          </a:r>
          <a:br>
            <a:rPr lang="pl-PL" sz="2500" kern="1200" dirty="0"/>
          </a:br>
          <a:r>
            <a:rPr lang="pl-PL" sz="2500" kern="1200" dirty="0"/>
            <a:t>	Tablica tras definiuje ścieżki (URL) oraz przypisane do nich komponenty, które 	mają być wyświetlane po przejściu na daną trasę.</a:t>
          </a:r>
        </a:p>
        <a:p>
          <a:pPr marL="228600" lvl="1" indent="-228600" algn="l" defTabSz="1111250">
            <a:lnSpc>
              <a:spcPct val="90000"/>
            </a:lnSpc>
            <a:spcBef>
              <a:spcPct val="0"/>
            </a:spcBef>
            <a:spcAft>
              <a:spcPct val="15000"/>
            </a:spcAft>
            <a:buChar char="•"/>
          </a:pPr>
          <a:endParaRPr lang="pl-PL" sz="2500" kern="1200" dirty="0"/>
        </a:p>
      </dsp:txBody>
      <dsp:txXfrm>
        <a:off x="0" y="1465058"/>
        <a:ext cx="11512476"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3237782" y="-968669"/>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a:t>TypeScript i Angular tworzą potężne duo, które pozwala na budowanie dużych i złożonych aplikacji.</a:t>
          </a:r>
        </a:p>
      </dsp:txBody>
      <dsp:txXfrm rot="-5400000">
        <a:off x="2091066" y="247562"/>
        <a:ext cx="3647935" cy="1284987"/>
      </dsp:txXfrm>
    </dsp:sp>
    <dsp:sp modelId="{0829327A-644D-4C7D-9C8D-4B74F8F51190}">
      <dsp:nvSpPr>
        <dsp:cNvPr id="0" name=""/>
        <dsp:cNvSpPr/>
      </dsp:nvSpPr>
      <dsp:spPr>
        <a:xfrm>
          <a:off x="0" y="44"/>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86893" y="86937"/>
        <a:ext cx="1917279" cy="1606235"/>
      </dsp:txXfrm>
    </dsp:sp>
    <dsp:sp modelId="{C6CF6D90-D0F8-4066-A128-72A6034F2532}">
      <dsp:nvSpPr>
        <dsp:cNvPr id="0" name=""/>
        <dsp:cNvSpPr/>
      </dsp:nvSpPr>
      <dsp:spPr>
        <a:xfrm rot="5400000">
          <a:off x="3237782" y="900352"/>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a:t>Wydajność: </a:t>
          </a:r>
          <a:r>
            <a:rPr lang="pl-PL" sz="1200" kern="1200" dirty="0" err="1"/>
            <a:t>TypeScript</a:t>
          </a:r>
          <a:r>
            <a:rPr lang="pl-PL" sz="1200" kern="1200" dirty="0"/>
            <a:t> kompiluje się do czystego JavaScript, co zapewnia wysoką wydajność aplikacji.</a:t>
          </a:r>
        </a:p>
        <a:p>
          <a:pPr marL="114300" lvl="1" indent="-114300" algn="l" defTabSz="533400">
            <a:lnSpc>
              <a:spcPct val="90000"/>
            </a:lnSpc>
            <a:spcBef>
              <a:spcPct val="0"/>
            </a:spcBef>
            <a:spcAft>
              <a:spcPct val="15000"/>
            </a:spcAft>
            <a:buChar char="•"/>
          </a:pPr>
          <a:r>
            <a:rPr lang="pl-PL" sz="1200" kern="1200"/>
            <a:t>Ekosystem: Duża społeczność i bogaty ekosystem narzędzi i bibliotek.</a:t>
          </a:r>
        </a:p>
        <a:p>
          <a:pPr marL="114300" lvl="1" indent="-114300" algn="l" defTabSz="533400">
            <a:lnSpc>
              <a:spcPct val="90000"/>
            </a:lnSpc>
            <a:spcBef>
              <a:spcPct val="0"/>
            </a:spcBef>
            <a:spcAft>
              <a:spcPct val="15000"/>
            </a:spcAft>
            <a:buChar char="•"/>
          </a:pPr>
          <a:r>
            <a:rPr lang="pl-PL" sz="1200" kern="1200" dirty="0"/>
            <a:t>Skalowalność: </a:t>
          </a:r>
          <a:r>
            <a:rPr lang="pl-PL" sz="1200" kern="1200" dirty="0" err="1"/>
            <a:t>TypeScript</a:t>
          </a:r>
          <a:r>
            <a:rPr lang="pl-PL" sz="1200" kern="1200" dirty="0"/>
            <a:t> pomaga w tworzeniu dużych i złożonych aplikacji, które są łatwe w utrzymaniu.</a:t>
          </a:r>
        </a:p>
      </dsp:txBody>
      <dsp:txXfrm rot="-5400000">
        <a:off x="2091066" y="2116584"/>
        <a:ext cx="3647935" cy="1284987"/>
      </dsp:txXfrm>
    </dsp:sp>
    <dsp:sp modelId="{D0383E04-768D-48A7-89AF-1AE28F284CE3}">
      <dsp:nvSpPr>
        <dsp:cNvPr id="0" name=""/>
        <dsp:cNvSpPr/>
      </dsp:nvSpPr>
      <dsp:spPr>
        <a:xfrm>
          <a:off x="0" y="1869067"/>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86893" y="1955960"/>
        <a:ext cx="1917279" cy="1606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157963"/>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Statyczne typowanie:</a:t>
          </a:r>
        </a:p>
      </dsp:txBody>
      <dsp:txXfrm>
        <a:off x="22246" y="180209"/>
        <a:ext cx="11461710" cy="411223"/>
      </dsp:txXfrm>
    </dsp:sp>
    <dsp:sp modelId="{B56A17FC-3896-4C6A-915C-26C0EEA0D202}">
      <dsp:nvSpPr>
        <dsp:cNvPr id="0" name=""/>
        <dsp:cNvSpPr/>
      </dsp:nvSpPr>
      <dsp:spPr>
        <a:xfrm>
          <a:off x="0" y="613678"/>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Zmienna name ma określony typ string, co zapobiega przypadkowemu przypisaniu wartości innego typu.</a:t>
          </a:r>
        </a:p>
        <a:p>
          <a:pPr marL="114300" lvl="1" indent="-114300" algn="l" defTabSz="666750">
            <a:lnSpc>
              <a:spcPct val="90000"/>
            </a:lnSpc>
            <a:spcBef>
              <a:spcPct val="0"/>
            </a:spcBef>
            <a:spcAft>
              <a:spcPct val="20000"/>
            </a:spcAft>
            <a:buChar char="•"/>
          </a:pPr>
          <a:r>
            <a:rPr lang="pl-PL" sz="1500" b="1" kern="1200"/>
            <a:t>JavaScript</a:t>
          </a:r>
          <a:r>
            <a:rPr lang="pl-PL" sz="1500" kern="1200"/>
            <a:t>: Typ zmiennej jest ustalany dynamicznie w czasie wykonywania, co może prowadzić do błędów.</a:t>
          </a:r>
        </a:p>
      </dsp:txBody>
      <dsp:txXfrm>
        <a:off x="0" y="613678"/>
        <a:ext cx="11506202" cy="521122"/>
      </dsp:txXfrm>
    </dsp:sp>
    <dsp:sp modelId="{A276E3C4-3158-4363-96EB-240703946673}">
      <dsp:nvSpPr>
        <dsp:cNvPr id="0" name=""/>
        <dsp:cNvSpPr/>
      </dsp:nvSpPr>
      <dsp:spPr>
        <a:xfrm>
          <a:off x="0" y="113480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Czytelność:</a:t>
          </a:r>
        </a:p>
      </dsp:txBody>
      <dsp:txXfrm>
        <a:off x="22246" y="1157047"/>
        <a:ext cx="11461710" cy="411223"/>
      </dsp:txXfrm>
    </dsp:sp>
    <dsp:sp modelId="{407847E5-539C-49F9-B6C6-D1E0BEAC1172}">
      <dsp:nvSpPr>
        <dsp:cNvPr id="0" name=""/>
        <dsp:cNvSpPr/>
      </dsp:nvSpPr>
      <dsp:spPr>
        <a:xfrm>
          <a:off x="0" y="1590516"/>
          <a:ext cx="1150620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Deklaracja typu sprawia, że kod jest bardziej czytelny i samodokumentujący się.</a:t>
          </a:r>
        </a:p>
        <a:p>
          <a:pPr marL="114300" lvl="1" indent="-114300" algn="l" defTabSz="666750">
            <a:lnSpc>
              <a:spcPct val="90000"/>
            </a:lnSpc>
            <a:spcBef>
              <a:spcPct val="0"/>
            </a:spcBef>
            <a:spcAft>
              <a:spcPct val="20000"/>
            </a:spcAft>
            <a:buChar char="•"/>
          </a:pPr>
          <a:r>
            <a:rPr lang="pl-PL" sz="1500" b="1" kern="1200" dirty="0"/>
            <a:t>JavaScript</a:t>
          </a:r>
          <a:r>
            <a:rPr lang="pl-PL" sz="1500" kern="1200" dirty="0"/>
            <a:t>: Bez deklaracji typu, trzeba dokładnie analizować kod, aby zrozumieć, jaki typ danych przechowuje dana 		  	</a:t>
          </a:r>
          <a:r>
            <a:rPr lang="pl-PL" sz="1500" kern="1200" dirty="0" err="1"/>
            <a:t>zmienna.Bezpieczeństwo:TypeScript</a:t>
          </a:r>
          <a:r>
            <a:rPr lang="pl-PL" sz="1500" kern="1200" dirty="0"/>
            <a:t>: </a:t>
          </a:r>
        </a:p>
      </dsp:txBody>
      <dsp:txXfrm>
        <a:off x="0" y="1590516"/>
        <a:ext cx="11506202" cy="727605"/>
      </dsp:txXfrm>
    </dsp:sp>
    <dsp:sp modelId="{F07E9FDC-2A57-4C64-934F-11AEB4AE1AFD}">
      <dsp:nvSpPr>
        <dsp:cNvPr id="0" name=""/>
        <dsp:cNvSpPr/>
      </dsp:nvSpPr>
      <dsp:spPr>
        <a:xfrm>
          <a:off x="0" y="231812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Kompilator </a:t>
          </a:r>
        </a:p>
      </dsp:txBody>
      <dsp:txXfrm>
        <a:off x="22246" y="2340367"/>
        <a:ext cx="11461710" cy="411223"/>
      </dsp:txXfrm>
    </dsp:sp>
    <dsp:sp modelId="{E01E4BDC-C479-4C14-9E5E-FC3ABA4B21F1}">
      <dsp:nvSpPr>
        <dsp:cNvPr id="0" name=""/>
        <dsp:cNvSpPr/>
      </dsp:nvSpPr>
      <dsp:spPr>
        <a:xfrm>
          <a:off x="0" y="2773836"/>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Wyłapie wiele błędów na etapie pisania kodu, takich jak nieprawidłowe przypisania wartości czy niezadeklarowane zmienne.</a:t>
          </a:r>
        </a:p>
        <a:p>
          <a:pPr marL="114300" lvl="1" indent="-114300" algn="l" defTabSz="666750">
            <a:lnSpc>
              <a:spcPct val="90000"/>
            </a:lnSpc>
            <a:spcBef>
              <a:spcPct val="0"/>
            </a:spcBef>
            <a:spcAft>
              <a:spcPct val="20000"/>
            </a:spcAft>
            <a:buChar char="•"/>
          </a:pPr>
          <a:r>
            <a:rPr lang="pl-PL" sz="1500" b="1" kern="1200"/>
            <a:t>JavaScript</a:t>
          </a:r>
          <a:r>
            <a:rPr lang="pl-PL" sz="1500" kern="1200"/>
            <a:t>: Błędy tego typu są wykrywane dopiero podczas wykonywania aplikacji, co może prowadzić do nieoczekiwanych zachowań.</a:t>
          </a:r>
        </a:p>
      </dsp:txBody>
      <dsp:txXfrm>
        <a:off x="0" y="2773836"/>
        <a:ext cx="11506202" cy="521122"/>
      </dsp:txXfrm>
    </dsp:sp>
    <dsp:sp modelId="{74C5F0DC-EA41-480E-8499-191DDFC1C8C5}">
      <dsp:nvSpPr>
        <dsp:cNvPr id="0" name=""/>
        <dsp:cNvSpPr/>
      </dsp:nvSpPr>
      <dsp:spPr>
        <a:xfrm>
          <a:off x="0" y="3294958"/>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Wsparcie narzędzi:</a:t>
          </a:r>
        </a:p>
      </dsp:txBody>
      <dsp:txXfrm>
        <a:off x="22246" y="3317204"/>
        <a:ext cx="11461710" cy="411223"/>
      </dsp:txXfrm>
    </dsp:sp>
    <dsp:sp modelId="{9E6CA003-969C-404F-9E13-3F27FE35A640}">
      <dsp:nvSpPr>
        <dsp:cNvPr id="0" name=""/>
        <dsp:cNvSpPr/>
      </dsp:nvSpPr>
      <dsp:spPr>
        <a:xfrm>
          <a:off x="0" y="3750673"/>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IDE z obsługą TypeScript oferują zaawansowane funkcje takie jak auto uzupełnianie kodu, refaktoryzacja, czy sprawdzanie typów.</a:t>
          </a:r>
        </a:p>
        <a:p>
          <a:pPr marL="114300" lvl="1" indent="-114300" algn="l" defTabSz="666750">
            <a:lnSpc>
              <a:spcPct val="90000"/>
            </a:lnSpc>
            <a:spcBef>
              <a:spcPct val="0"/>
            </a:spcBef>
            <a:spcAft>
              <a:spcPct val="20000"/>
            </a:spcAft>
            <a:buChar char="•"/>
          </a:pPr>
          <a:r>
            <a:rPr lang="pl-PL" sz="1500" b="1" kern="1200"/>
            <a:t>JavaScript</a:t>
          </a:r>
          <a:r>
            <a:rPr lang="pl-PL" sz="1500" kern="1200"/>
            <a:t>: Wsparcie narzędzi jest ograniczone.</a:t>
          </a:r>
        </a:p>
      </dsp:txBody>
      <dsp:txXfrm>
        <a:off x="0" y="3750673"/>
        <a:ext cx="11506202" cy="521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083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Co to jest Angular CLI? </a:t>
          </a:r>
          <a:endParaRPr lang="pl-PL" sz="1600" kern="1200"/>
        </a:p>
      </dsp:txBody>
      <dsp:txXfrm>
        <a:off x="18734" y="109565"/>
        <a:ext cx="10782932" cy="346292"/>
      </dsp:txXfrm>
    </dsp:sp>
    <dsp:sp modelId="{1DEF419E-10E2-40F4-9455-4125C3642A58}">
      <dsp:nvSpPr>
        <dsp:cNvPr id="0" name=""/>
        <dsp:cNvSpPr/>
      </dsp:nvSpPr>
      <dsp:spPr>
        <a:xfrm>
          <a:off x="0" y="474591"/>
          <a:ext cx="10820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dirty="0"/>
            <a:t>Wyobraź sobie magiczną różdżkę, która tworzy za Ciebie całą strukturę aplikacji </a:t>
          </a:r>
          <a:r>
            <a:rPr lang="pl-PL" sz="1200" kern="1200" dirty="0" err="1"/>
            <a:t>Angularowej</a:t>
          </a:r>
          <a:r>
            <a:rPr lang="pl-PL" sz="1200" kern="1200" dirty="0"/>
            <a:t>. Definiuje początkowy zestaw zależności, czy ustawia </a:t>
          </a:r>
          <a:r>
            <a:rPr lang="pl-PL" sz="1200" kern="1200" dirty="0" err="1"/>
            <a:t>TypeScript</a:t>
          </a:r>
          <a:r>
            <a:rPr lang="pl-PL" sz="1200" kern="1200" dirty="0"/>
            <a:t> dla wcześniej stworzonej struktury.</a:t>
          </a:r>
        </a:p>
      </dsp:txBody>
      <dsp:txXfrm>
        <a:off x="0" y="474591"/>
        <a:ext cx="10820400" cy="380880"/>
      </dsp:txXfrm>
    </dsp:sp>
    <dsp:sp modelId="{B37C5E71-845E-4795-B49F-2E069BECE823}">
      <dsp:nvSpPr>
        <dsp:cNvPr id="0" name=""/>
        <dsp:cNvSpPr/>
      </dsp:nvSpPr>
      <dsp:spPr>
        <a:xfrm>
          <a:off x="0" y="85547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Dlaczego warto go używać? </a:t>
          </a:r>
          <a:endParaRPr lang="pl-PL" sz="1600" kern="1200"/>
        </a:p>
      </dsp:txBody>
      <dsp:txXfrm>
        <a:off x="18734" y="874205"/>
        <a:ext cx="10782932" cy="346292"/>
      </dsp:txXfrm>
    </dsp:sp>
    <dsp:sp modelId="{47532927-1D9E-4223-9F94-30CE54511647}">
      <dsp:nvSpPr>
        <dsp:cNvPr id="0" name=""/>
        <dsp:cNvSpPr/>
      </dsp:nvSpPr>
      <dsp:spPr>
        <a:xfrm>
          <a:off x="0" y="1239231"/>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Oszczędza mnóstwo czasu i nerwów, pozwala skupić się na logice biznesowej, a nie na konfiguracji.</a:t>
          </a:r>
        </a:p>
      </dsp:txBody>
      <dsp:txXfrm>
        <a:off x="0" y="1239231"/>
        <a:ext cx="10820400" cy="264960"/>
      </dsp:txXfrm>
    </dsp:sp>
    <dsp:sp modelId="{324D83AA-0435-4F1E-B476-8E41B64CE29F}">
      <dsp:nvSpPr>
        <dsp:cNvPr id="0" name=""/>
        <dsp:cNvSpPr/>
      </dsp:nvSpPr>
      <dsp:spPr>
        <a:xfrm>
          <a:off x="0" y="150419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Przykłady:</a:t>
          </a:r>
          <a:endParaRPr lang="pl-PL" sz="1600" kern="1200"/>
        </a:p>
      </dsp:txBody>
      <dsp:txXfrm>
        <a:off x="18734" y="1522925"/>
        <a:ext cx="10782932" cy="346292"/>
      </dsp:txXfrm>
    </dsp:sp>
    <dsp:sp modelId="{0F43C65F-B265-43FE-93BD-2990FDB93379}">
      <dsp:nvSpPr>
        <dsp:cNvPr id="0" name=""/>
        <dsp:cNvSpPr/>
      </dsp:nvSpPr>
      <dsp:spPr>
        <a:xfrm>
          <a:off x="0" y="1887951"/>
          <a:ext cx="10820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ng new moja-aplikacja – generuje aplikacje</a:t>
          </a:r>
        </a:p>
        <a:p>
          <a:pPr marL="114300" lvl="1" indent="-114300" algn="l" defTabSz="533400">
            <a:lnSpc>
              <a:spcPct val="90000"/>
            </a:lnSpc>
            <a:spcBef>
              <a:spcPct val="0"/>
            </a:spcBef>
            <a:spcAft>
              <a:spcPct val="20000"/>
            </a:spcAft>
            <a:buChar char="•"/>
          </a:pPr>
          <a:r>
            <a:rPr lang="pl-PL" sz="1200" kern="1200"/>
            <a:t>ng generate component my-component – generuje komponent</a:t>
          </a:r>
        </a:p>
      </dsp:txBody>
      <dsp:txXfrm>
        <a:off x="0" y="1887951"/>
        <a:ext cx="10820400" cy="414000"/>
      </dsp:txXfrm>
    </dsp:sp>
    <dsp:sp modelId="{8D7EB1DB-E2C0-4FE8-A0F1-B2BCF611E095}">
      <dsp:nvSpPr>
        <dsp:cNvPr id="0" name=""/>
        <dsp:cNvSpPr/>
      </dsp:nvSpPr>
      <dsp:spPr>
        <a:xfrm>
          <a:off x="0" y="230195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Zaawansowane zastosowania:</a:t>
          </a:r>
          <a:endParaRPr lang="pl-PL" sz="1600" kern="1200"/>
        </a:p>
      </dsp:txBody>
      <dsp:txXfrm>
        <a:off x="18734" y="2320685"/>
        <a:ext cx="10782932" cy="346292"/>
      </dsp:txXfrm>
    </dsp:sp>
    <dsp:sp modelId="{A7BAE965-33D9-4019-B15F-2541012C4322}">
      <dsp:nvSpPr>
        <dsp:cNvPr id="0" name=""/>
        <dsp:cNvSpPr/>
      </dsp:nvSpPr>
      <dsp:spPr>
        <a:xfrm>
          <a:off x="0" y="2685711"/>
          <a:ext cx="10820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b="1" kern="1200"/>
            <a:t>Customowe schematy:</a:t>
          </a:r>
          <a:r>
            <a:rPr lang="pl-PL" sz="1200" kern="1200"/>
            <a:t> Twórz własne schematy, aby automatyzować powtarzalne zadania.</a:t>
          </a:r>
        </a:p>
        <a:p>
          <a:pPr marL="114300" lvl="1" indent="-114300" algn="l" defTabSz="533400">
            <a:lnSpc>
              <a:spcPct val="90000"/>
            </a:lnSpc>
            <a:spcBef>
              <a:spcPct val="0"/>
            </a:spcBef>
            <a:spcAft>
              <a:spcPct val="20000"/>
            </a:spcAft>
            <a:buChar char="•"/>
          </a:pPr>
          <a:r>
            <a:rPr lang="pl-PL" sz="1200" b="1" kern="1200"/>
            <a:t>Konfiguracja:</a:t>
          </a:r>
          <a:r>
            <a:rPr lang="pl-PL" sz="1200" kern="1200"/>
            <a:t> Dostosuj proces budowania i deployowania aplikacji.</a:t>
          </a:r>
        </a:p>
        <a:p>
          <a:pPr marL="114300" lvl="1" indent="-114300" algn="l" defTabSz="533400">
            <a:lnSpc>
              <a:spcPct val="90000"/>
            </a:lnSpc>
            <a:spcBef>
              <a:spcPct val="0"/>
            </a:spcBef>
            <a:spcAft>
              <a:spcPct val="20000"/>
            </a:spcAft>
            <a:buChar char="•"/>
          </a:pPr>
          <a:r>
            <a:rPr lang="pl-PL" sz="1200" b="1" kern="1200"/>
            <a:t>Integracja z innymi narzędziami:</a:t>
          </a:r>
          <a:r>
            <a:rPr lang="pl-PL" sz="1200" kern="1200"/>
            <a:t> Łącz Angular CLI z narzędziami do zarządzania wersjami, ciągłej integracji itp.</a:t>
          </a:r>
        </a:p>
      </dsp:txBody>
      <dsp:txXfrm>
        <a:off x="0" y="2685711"/>
        <a:ext cx="10820400" cy="6292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410200" y="441786"/>
          <a:ext cx="2667043" cy="185150"/>
        </a:xfrm>
        <a:custGeom>
          <a:avLst/>
          <a:gdLst/>
          <a:ahLst/>
          <a:cxnLst/>
          <a:rect l="0" t="0" r="0" b="0"/>
          <a:pathLst>
            <a:path>
              <a:moveTo>
                <a:pt x="0" y="0"/>
              </a:moveTo>
              <a:lnTo>
                <a:pt x="0" y="92575"/>
              </a:lnTo>
              <a:lnTo>
                <a:pt x="2667043" y="92575"/>
              </a:lnTo>
              <a:lnTo>
                <a:pt x="2667043"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410200" y="441786"/>
          <a:ext cx="1600225" cy="185150"/>
        </a:xfrm>
        <a:custGeom>
          <a:avLst/>
          <a:gdLst/>
          <a:ahLst/>
          <a:cxnLst/>
          <a:rect l="0" t="0" r="0" b="0"/>
          <a:pathLst>
            <a:path>
              <a:moveTo>
                <a:pt x="0" y="0"/>
              </a:moveTo>
              <a:lnTo>
                <a:pt x="0" y="92575"/>
              </a:lnTo>
              <a:lnTo>
                <a:pt x="1600225" y="92575"/>
              </a:lnTo>
              <a:lnTo>
                <a:pt x="1600225"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410200" y="441786"/>
          <a:ext cx="533408" cy="185150"/>
        </a:xfrm>
        <a:custGeom>
          <a:avLst/>
          <a:gdLst/>
          <a:ahLst/>
          <a:cxnLst/>
          <a:rect l="0" t="0" r="0" b="0"/>
          <a:pathLst>
            <a:path>
              <a:moveTo>
                <a:pt x="0" y="0"/>
              </a:moveTo>
              <a:lnTo>
                <a:pt x="0" y="92575"/>
              </a:lnTo>
              <a:lnTo>
                <a:pt x="533408" y="92575"/>
              </a:lnTo>
              <a:lnTo>
                <a:pt x="533408"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876791" y="441786"/>
          <a:ext cx="533408" cy="185150"/>
        </a:xfrm>
        <a:custGeom>
          <a:avLst/>
          <a:gdLst/>
          <a:ahLst/>
          <a:cxnLst/>
          <a:rect l="0" t="0" r="0" b="0"/>
          <a:pathLst>
            <a:path>
              <a:moveTo>
                <a:pt x="533408" y="0"/>
              </a:moveTo>
              <a:lnTo>
                <a:pt x="533408"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809974" y="441786"/>
          <a:ext cx="1600225" cy="185150"/>
        </a:xfrm>
        <a:custGeom>
          <a:avLst/>
          <a:gdLst/>
          <a:ahLst/>
          <a:cxnLst/>
          <a:rect l="0" t="0" r="0" b="0"/>
          <a:pathLst>
            <a:path>
              <a:moveTo>
                <a:pt x="1600225" y="0"/>
              </a:moveTo>
              <a:lnTo>
                <a:pt x="1600225"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743156" y="441786"/>
          <a:ext cx="2667043" cy="185150"/>
        </a:xfrm>
        <a:custGeom>
          <a:avLst/>
          <a:gdLst/>
          <a:ahLst/>
          <a:cxnLst/>
          <a:rect l="0" t="0" r="0" b="0"/>
          <a:pathLst>
            <a:path>
              <a:moveTo>
                <a:pt x="2667043" y="0"/>
              </a:moveTo>
              <a:lnTo>
                <a:pt x="2667043"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4969366" y="953"/>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err="1"/>
            <a:t>Angular</a:t>
          </a:r>
          <a:r>
            <a:rPr lang="pl-PL" sz="1200" kern="1200" dirty="0"/>
            <a:t> CLI</a:t>
          </a:r>
        </a:p>
      </dsp:txBody>
      <dsp:txXfrm>
        <a:off x="4969366" y="953"/>
        <a:ext cx="881667" cy="440833"/>
      </dsp:txXfrm>
    </dsp:sp>
    <dsp:sp modelId="{AB8C2E9A-AD88-43FB-B02E-94AD5896007E}">
      <dsp:nvSpPr>
        <dsp:cNvPr id="0" name=""/>
        <dsp:cNvSpPr/>
      </dsp:nvSpPr>
      <dsp:spPr>
        <a:xfrm>
          <a:off x="2302323"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Project generation</a:t>
          </a:r>
        </a:p>
      </dsp:txBody>
      <dsp:txXfrm>
        <a:off x="2302323" y="626937"/>
        <a:ext cx="881667" cy="440833"/>
      </dsp:txXfrm>
    </dsp:sp>
    <dsp:sp modelId="{43F817C1-7E68-4A5D-A18D-B15C4220CB66}">
      <dsp:nvSpPr>
        <dsp:cNvPr id="0" name=""/>
        <dsp:cNvSpPr/>
      </dsp:nvSpPr>
      <dsp:spPr>
        <a:xfrm>
          <a:off x="3369140"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Conde generation</a:t>
          </a:r>
        </a:p>
      </dsp:txBody>
      <dsp:txXfrm>
        <a:off x="3369140" y="626937"/>
        <a:ext cx="881667" cy="440833"/>
      </dsp:txXfrm>
    </dsp:sp>
    <dsp:sp modelId="{77EDDFBA-AC56-4417-9363-E210DD53EDFF}">
      <dsp:nvSpPr>
        <dsp:cNvPr id="0" name=""/>
        <dsp:cNvSpPr/>
      </dsp:nvSpPr>
      <dsp:spPr>
        <a:xfrm>
          <a:off x="4435957"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Code linting</a:t>
          </a:r>
        </a:p>
      </dsp:txBody>
      <dsp:txXfrm>
        <a:off x="4435957" y="626937"/>
        <a:ext cx="881667" cy="440833"/>
      </dsp:txXfrm>
    </dsp:sp>
    <dsp:sp modelId="{AAB80C3D-8B00-45B4-812B-6FEA16F884E8}">
      <dsp:nvSpPr>
        <dsp:cNvPr id="0" name=""/>
        <dsp:cNvSpPr/>
      </dsp:nvSpPr>
      <dsp:spPr>
        <a:xfrm>
          <a:off x="5502775"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a:t>Development </a:t>
          </a:r>
          <a:r>
            <a:rPr lang="pl-PL" sz="1200" kern="1200" dirty="0" err="1"/>
            <a:t>server</a:t>
          </a:r>
          <a:endParaRPr lang="pl-PL" sz="1200" kern="1200" dirty="0"/>
        </a:p>
      </dsp:txBody>
      <dsp:txXfrm>
        <a:off x="5502775" y="626937"/>
        <a:ext cx="881667" cy="440833"/>
      </dsp:txXfrm>
    </dsp:sp>
    <dsp:sp modelId="{CE9B11A0-840F-4243-9A43-BF59F65D0270}">
      <dsp:nvSpPr>
        <dsp:cNvPr id="0" name=""/>
        <dsp:cNvSpPr/>
      </dsp:nvSpPr>
      <dsp:spPr>
        <a:xfrm>
          <a:off x="6569592"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Optimised production</a:t>
          </a:r>
        </a:p>
      </dsp:txBody>
      <dsp:txXfrm>
        <a:off x="6569592" y="626937"/>
        <a:ext cx="881667" cy="440833"/>
      </dsp:txXfrm>
    </dsp:sp>
    <dsp:sp modelId="{5343939A-4CD5-43A9-8A9B-E832E1A6263B}">
      <dsp:nvSpPr>
        <dsp:cNvPr id="0" name=""/>
        <dsp:cNvSpPr/>
      </dsp:nvSpPr>
      <dsp:spPr>
        <a:xfrm>
          <a:off x="7636409"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Testing automation</a:t>
          </a:r>
        </a:p>
      </dsp:txBody>
      <dsp:txXfrm>
        <a:off x="7636409" y="626937"/>
        <a:ext cx="881667" cy="4408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13.11.2024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13.11.2024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a:t>
            </a:r>
            <a:r>
              <a:rPr lang="pl-PL"/>
              <a:t>się..</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Gdy chcemy budować</a:t>
            </a:r>
            <a:br>
              <a:rPr lang="pl-PL" b="1" dirty="0"/>
            </a:br>
            <a:br>
              <a:rPr lang="pl-PL" b="1" dirty="0"/>
            </a:br>
            <a:r>
              <a:rPr lang="pl-PL" b="1" dirty="0" err="1"/>
              <a:t>Standalone</a:t>
            </a:r>
            <a:r>
              <a:rPr lang="pl-PL" b="1" dirty="0"/>
              <a:t> </a:t>
            </a:r>
            <a:r>
              <a:rPr lang="pl-PL" b="1" dirty="0" err="1"/>
              <a:t>components</a:t>
            </a:r>
            <a:r>
              <a:rPr lang="pl-PL" b="1" dirty="0"/>
              <a:t> </a:t>
            </a:r>
            <a:r>
              <a:rPr lang="pl-PL" dirty="0"/>
              <a:t>– Nowy </a:t>
            </a:r>
            <a:r>
              <a:rPr lang="pl-PL" dirty="0" err="1"/>
              <a:t>feature</a:t>
            </a:r>
            <a:r>
              <a:rPr lang="pl-PL" dirty="0"/>
              <a:t> wprowadzony w </a:t>
            </a:r>
            <a:r>
              <a:rPr lang="pl-PL" dirty="0" err="1"/>
              <a:t>Angular</a:t>
            </a:r>
            <a:r>
              <a:rPr lang="pl-PL" dirty="0"/>
              <a:t> v15 nazwany </a:t>
            </a:r>
            <a:r>
              <a:rPr lang="pl-PL" dirty="0" err="1"/>
              <a:t>standalone</a:t>
            </a:r>
            <a:r>
              <a:rPr lang="pl-PL" dirty="0"/>
              <a:t> </a:t>
            </a:r>
            <a:r>
              <a:rPr lang="pl-PL" dirty="0" err="1"/>
              <a:t>components</a:t>
            </a:r>
            <a:r>
              <a:rPr lang="pl-PL" dirty="0"/>
              <a:t>, który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koncept dość trudny do zrozumienia, zwłaszcza początkującym.</a:t>
            </a:r>
          </a:p>
          <a:p>
            <a:pPr marL="0" indent="0">
              <a:buNone/>
            </a:pPr>
            <a:r>
              <a:rPr lang="pl-PL" dirty="0"/>
              <a:t>Uważam, że używanie modułów jest dzisiaj niemal zbędne, dlatego cały kurs opierać się będzie o ten koncept.</a:t>
            </a:r>
          </a:p>
          <a:p>
            <a:endParaRPr lang="pl-PL" dirty="0"/>
          </a:p>
          <a:p>
            <a:endParaRPr lang="pl-PL" dirty="0"/>
          </a:p>
          <a:p>
            <a:r>
              <a:rPr lang="pl-PL" dirty="0"/>
              <a:t>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a:t>
            </a:r>
          </a:p>
          <a:p>
            <a:pPr lvl="1"/>
            <a:r>
              <a:rPr kumimoji="0" lang="pl-PL" altLang="pl-PL" sz="1200" b="1" i="0" u="none" strike="noStrike" cap="none" normalizeH="0" baseline="0" dirty="0">
                <a:ln>
                  <a:noFill/>
                </a:ln>
                <a:solidFill>
                  <a:schemeClr val="tx1"/>
                </a:solidFill>
                <a:effectLst/>
              </a:rPr>
              <a:t>Szablon:</a:t>
            </a:r>
            <a:r>
              <a:rPr kumimoji="0" lang="pl-PL" altLang="pl-PL" sz="1200" b="0" i="0" u="none" strike="noStrike" cap="none" normalizeH="0" baseline="0" dirty="0">
                <a:ln>
                  <a:noFill/>
                </a:ln>
                <a:solidFill>
                  <a:schemeClr val="tx1"/>
                </a:solidFill>
                <a:effectLst/>
              </a:rPr>
              <a:t> Plik HTML definiujący strukturę komponentu.</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Styl:</a:t>
            </a:r>
            <a:r>
              <a:rPr kumimoji="0" lang="pl-PL" altLang="pl-PL" sz="1200" b="0" i="0" u="none" strike="noStrike" cap="none" normalizeH="0" baseline="0" dirty="0">
                <a:ln>
                  <a:noFill/>
                </a:ln>
                <a:solidFill>
                  <a:schemeClr val="tx1"/>
                </a:solidFill>
                <a:effectLst/>
              </a:rPr>
              <a:t> Plik CSS określający wygląd komponentu.</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endParaRPr lang="pl-PL" dirty="0"/>
          </a:p>
          <a:p>
            <a:r>
              <a:rPr lang="pl-PL" dirty="0"/>
              <a:t>Może warto dorzucić znikającą treść a potem przykładowy komponent z vs </a:t>
            </a:r>
            <a:r>
              <a:rPr lang="pl-PL" dirty="0" err="1"/>
              <a:t>code</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Cykl życia:</a:t>
            </a:r>
            <a:r>
              <a:rPr lang="pl-PL" sz="1200" dirty="0"/>
              <a:t> Komponent przechodzi przez różne fazy swojego istnienia, takie jak inicjalizacja, zmiana detekcji i niszczenie.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Co warto wiedzieć:</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Wejścia i wyjścia:</a:t>
            </a:r>
            <a:r>
              <a:rPr kumimoji="0" lang="pl-PL" altLang="pl-PL" sz="1200" b="0" i="0" u="none" strike="noStrike" cap="none" normalizeH="0" baseline="0" dirty="0">
                <a:ln>
                  <a:noFill/>
                </a:ln>
                <a:solidFill>
                  <a:schemeClr val="tx1"/>
                </a:solidFill>
                <a:effectLst/>
              </a:rPr>
              <a:t> Komponenty mogą komunikować się ze sobą za pomocą wejść (</a:t>
            </a:r>
            <a:r>
              <a:rPr kumimoji="0" lang="pl-PL" altLang="pl-PL" sz="1200" b="0" i="0" u="none" strike="noStrike" cap="none" normalizeH="0" baseline="0" dirty="0" err="1">
                <a:ln>
                  <a:noFill/>
                </a:ln>
                <a:solidFill>
                  <a:schemeClr val="tx1"/>
                </a:solidFill>
                <a:effectLst/>
              </a:rPr>
              <a:t>inputs</a:t>
            </a:r>
            <a:r>
              <a:rPr kumimoji="0" lang="pl-PL" altLang="pl-PL" sz="1200" b="0" i="0" u="none" strike="noStrike" cap="none" normalizeH="0" baseline="0" dirty="0">
                <a:ln>
                  <a:noFill/>
                </a:ln>
                <a:solidFill>
                  <a:schemeClr val="tx1"/>
                </a:solidFill>
                <a:effectLst/>
              </a:rPr>
              <a:t>) i wyjść (</a:t>
            </a:r>
            <a:r>
              <a:rPr kumimoji="0" lang="pl-PL" altLang="pl-PL" sz="1200" b="0" i="0" u="none" strike="noStrike" cap="none" normalizeH="0" baseline="0" dirty="0" err="1">
                <a:ln>
                  <a:noFill/>
                </a:ln>
                <a:solidFill>
                  <a:schemeClr val="tx1"/>
                </a:solidFill>
                <a:effectLst/>
              </a:rPr>
              <a:t>outputs</a:t>
            </a:r>
            <a:r>
              <a:rPr kumimoji="0" lang="pl-PL" altLang="pl-PL" sz="12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Wstrzykiwanie zależności:</a:t>
            </a:r>
            <a:r>
              <a:rPr kumimoji="0" lang="pl-PL" altLang="pl-PL" sz="1200" b="0" i="0" u="none" strike="noStrike" cap="none" normalizeH="0" baseline="0" dirty="0">
                <a:ln>
                  <a:noFill/>
                </a:ln>
                <a:solidFill>
                  <a:schemeClr val="tx1"/>
                </a:solidFill>
                <a:effectLst/>
              </a:rPr>
              <a:t> Dzięki temu mechanizmowi komponenty mogą otrzymywać potrzebne im usługi, takie jak serwisy HTTP, routery czy inne komponenty.</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Zmiany detekcji:</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automatycznie wykrywa zmiany w danych i aktualizuje widok.</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Cykl życia komponentu:</a:t>
            </a:r>
            <a:r>
              <a:rPr kumimoji="0" lang="pl-PL" altLang="pl-PL" sz="1200" b="0" i="0" u="none" strike="noStrike" cap="none" normalizeH="0" baseline="0" dirty="0">
                <a:ln>
                  <a:noFill/>
                </a:ln>
                <a:solidFill>
                  <a:schemeClr val="tx1"/>
                </a:solidFill>
                <a:effectLst/>
              </a:rPr>
              <a:t> Zrozumienie różnych faz cyklu życia pozwala na bardziej zaawansowane manipulowanie komponentami.</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Best </a:t>
            </a:r>
            <a:r>
              <a:rPr kumimoji="0" lang="pl-PL" altLang="pl-PL" sz="1200" b="1" i="0" u="none" strike="noStrike" cap="none" normalizeH="0" baseline="0" dirty="0" err="1">
                <a:ln>
                  <a:noFill/>
                </a:ln>
                <a:solidFill>
                  <a:schemeClr val="tx1"/>
                </a:solidFill>
                <a:effectLst/>
              </a:rPr>
              <a:t>practices</a:t>
            </a:r>
            <a:r>
              <a:rPr kumimoji="0" lang="pl-PL" altLang="pl-PL" sz="1200" b="1" i="0" u="none" strike="noStrike" cap="none" normalizeH="0" baseline="0" dirty="0">
                <a:ln>
                  <a:noFill/>
                </a:ln>
                <a:solidFill>
                  <a:schemeClr val="tx1"/>
                </a:solidFill>
                <a:effectLst/>
              </a:rPr>
              <a:t>:</a:t>
            </a:r>
            <a:r>
              <a:rPr kumimoji="0" lang="pl-PL" altLang="pl-PL" sz="1200" b="0" i="0" u="none" strike="noStrike" cap="none" normalizeH="0" baseline="0" dirty="0">
                <a:ln>
                  <a:noFill/>
                </a:ln>
                <a:solidFill>
                  <a:schemeClr val="tx1"/>
                </a:solidFill>
                <a:effectLst/>
              </a:rPr>
              <a:t> Istnieje wiele dobrych praktyk dotyczących tworzenia komponentów, takich jak utrzymywanie ich prostych, unikanie zbyt głębokiej hierarchii czy stosowanie odpowiednich nazw.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a:t>
            </a:r>
            <a:r>
              <a:rPr lang="pl-PL" dirty="0" err="1"/>
              <a:t>enkapsulować</a:t>
            </a:r>
            <a:r>
              <a:rPr lang="pl-PL" dirty="0"/>
              <a:t> logikę biznesową by </a:t>
            </a:r>
            <a:r>
              <a:rPr lang="pl-PL" dirty="0" err="1"/>
              <a:t>maintain</a:t>
            </a:r>
            <a:r>
              <a:rPr lang="pl-PL" dirty="0"/>
              <a:t> był łatwiejszy</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 </a:t>
            </a:r>
            <a:r>
              <a:rPr lang="pl-PL" dirty="0" err="1"/>
              <a:t>ProvideRouter</a:t>
            </a:r>
            <a:r>
              <a:rPr lang="pl-PL" dirty="0"/>
              <a:t> dostarcza niezbędną logikę, umożliwiającą konfigurację nawigacji aplikacji.</a:t>
            </a:r>
          </a:p>
          <a:p>
            <a:pPr marL="0" indent="0">
              <a:buFont typeface="+mj-lt"/>
              <a:buNone/>
            </a:pPr>
            <a:r>
              <a:rPr lang="pl-PL" dirty="0"/>
              <a:t>Potrzebne do tego są tablice tras.</a:t>
            </a:r>
            <a:br>
              <a:rPr lang="pl-PL" dirty="0"/>
            </a:br>
            <a:r>
              <a:rPr lang="pl-PL" dirty="0"/>
              <a:t>W ramach tablic tras definiujemy strukturę poruszania się po aplikacji oraz to czego do tego potrzebujemy. (zasady na jakich się poruszamy)</a:t>
            </a:r>
          </a:p>
          <a:p>
            <a:pPr marL="0" indent="0">
              <a:buFont typeface="+mj-lt"/>
              <a:buNone/>
            </a:pPr>
            <a:br>
              <a:rPr lang="pl-PL" dirty="0"/>
            </a:br>
            <a:r>
              <a:rPr lang="pl-PL" dirty="0"/>
              <a:t>To czego na początek potrzebujemy to m.in. Komponent czy module jaki ma się załadować po przejściu na </a:t>
            </a:r>
            <a:r>
              <a:rPr lang="pl-PL" dirty="0" err="1"/>
              <a:t>na</a:t>
            </a:r>
            <a:r>
              <a:rPr lang="pl-PL" dirty="0"/>
              <a:t> dany </a:t>
            </a:r>
            <a:r>
              <a:rPr lang="pl-PL" dirty="0" err="1"/>
              <a:t>route</a:t>
            </a:r>
            <a:r>
              <a:rPr lang="pl-PL" dirty="0"/>
              <a:t> oraz na jakich zasadach ma zostać załadowany.</a:t>
            </a:r>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ja </a:t>
            </a:r>
            <a:r>
              <a:rPr lang="pl-PL" dirty="0" err="1"/>
              <a:t>prowajdować</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by nasz kod był luźniej powiązany, by można było nim łatwiej zarządzać oraz łatwiej go przetestować</a:t>
            </a:r>
            <a:br>
              <a:rPr lang="pl-PL" dirty="0"/>
            </a:br>
            <a:br>
              <a:rPr lang="pl-PL" dirty="0"/>
            </a:br>
            <a:r>
              <a:rPr lang="pl-PL" dirty="0"/>
              <a:t>Treść znika a pojawia się plik z vs </a:t>
            </a:r>
            <a:r>
              <a:rPr lang="pl-PL" dirty="0" err="1"/>
              <a:t>code</a:t>
            </a:r>
            <a:r>
              <a:rPr lang="pl-PL" dirty="0"/>
              <a:t> i tu opis</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indent="0">
              <a:buNone/>
            </a:pPr>
            <a:r>
              <a:rPr lang="pl-PL" b="1" dirty="0"/>
              <a:t>Deklarowanie zmiennych</a:t>
            </a:r>
            <a:r>
              <a:rPr lang="pl-PL" dirty="0"/>
              <a:t>:</a:t>
            </a:r>
          </a:p>
          <a:p>
            <a:r>
              <a:rPr lang="pl-PL" b="1" dirty="0" err="1"/>
              <a:t>var</a:t>
            </a:r>
            <a:r>
              <a:rPr lang="pl-PL" b="1" dirty="0"/>
              <a:t>, </a:t>
            </a:r>
            <a:r>
              <a:rPr lang="pl-PL" b="1" dirty="0" err="1"/>
              <a:t>let</a:t>
            </a:r>
            <a:r>
              <a:rPr lang="pl-PL" b="1" dirty="0"/>
              <a:t>, </a:t>
            </a:r>
            <a:r>
              <a:rPr lang="pl-PL" b="1" dirty="0" err="1"/>
              <a:t>const</a:t>
            </a:r>
            <a:r>
              <a:rPr lang="pl-PL" b="1" dirty="0"/>
              <a:t> </a:t>
            </a:r>
            <a:r>
              <a:rPr lang="pl-PL" dirty="0"/>
              <a:t>- różnice.</a:t>
            </a:r>
          </a:p>
          <a:p>
            <a:r>
              <a:rPr lang="pl-PL" b="1" dirty="0" err="1"/>
              <a:t>let</a:t>
            </a:r>
            <a:r>
              <a:rPr lang="pl-PL" b="1" dirty="0"/>
              <a:t> i </a:t>
            </a:r>
            <a:r>
              <a:rPr lang="pl-PL" b="1" dirty="0" err="1"/>
              <a:t>const</a:t>
            </a:r>
            <a:r>
              <a:rPr lang="pl-PL" b="1" dirty="0"/>
              <a:t> </a:t>
            </a:r>
            <a:r>
              <a:rPr lang="pl-PL" dirty="0"/>
              <a:t>wprowadzone w ES6 – blokowy zasięg.</a:t>
            </a:r>
          </a:p>
          <a:p>
            <a:pPr marL="0" indent="0">
              <a:buNone/>
            </a:pPr>
            <a:r>
              <a:rPr lang="pl-PL" b="1" dirty="0"/>
              <a:t>Typy danych w JavaScript</a:t>
            </a:r>
            <a:r>
              <a:rPr lang="pl-PL" dirty="0"/>
              <a:t>:</a:t>
            </a:r>
          </a:p>
          <a:p>
            <a:r>
              <a:rPr lang="pl-PL" b="1" dirty="0"/>
              <a:t>Typy prymitywne: </a:t>
            </a:r>
            <a:r>
              <a:rPr lang="pl-PL" dirty="0"/>
              <a:t>string, </a:t>
            </a:r>
            <a:r>
              <a:rPr lang="pl-PL" dirty="0" err="1"/>
              <a:t>number</a:t>
            </a:r>
            <a:r>
              <a:rPr lang="pl-PL" dirty="0"/>
              <a:t>, </a:t>
            </a:r>
            <a:r>
              <a:rPr lang="pl-PL" dirty="0" err="1"/>
              <a:t>boolean</a:t>
            </a:r>
            <a:r>
              <a:rPr lang="pl-PL" dirty="0"/>
              <a:t>, </a:t>
            </a:r>
            <a:r>
              <a:rPr lang="pl-PL" dirty="0" err="1"/>
              <a:t>undefined</a:t>
            </a:r>
            <a:r>
              <a:rPr lang="pl-PL" dirty="0"/>
              <a:t>, </a:t>
            </a:r>
            <a:r>
              <a:rPr lang="pl-PL" dirty="0" err="1"/>
              <a:t>null</a:t>
            </a:r>
            <a:r>
              <a:rPr lang="pl-PL" dirty="0"/>
              <a:t>, symbol.</a:t>
            </a:r>
          </a:p>
          <a:p>
            <a:r>
              <a:rPr lang="pl-PL" b="1" dirty="0"/>
              <a:t>Typy referencyjne: </a:t>
            </a:r>
            <a:r>
              <a:rPr lang="pl-PL" dirty="0" err="1"/>
              <a:t>object</a:t>
            </a:r>
            <a:r>
              <a:rPr lang="pl-PL" dirty="0"/>
              <a:t>, </a:t>
            </a:r>
            <a:r>
              <a:rPr lang="pl-PL" dirty="0" err="1"/>
              <a:t>array</a:t>
            </a:r>
            <a:r>
              <a:rPr lang="pl-PL" dirty="0"/>
              <a:t>, </a:t>
            </a:r>
            <a:r>
              <a:rPr lang="pl-PL" dirty="0" err="1"/>
              <a:t>function</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pl-PL" altLang="pl-PL" b="0" i="0" u="none" strike="noStrike" cap="none" normalizeH="0" baseline="0" dirty="0">
                <a:ln>
                  <a:noFill/>
                </a:ln>
                <a:solidFill>
                  <a:schemeClr val="tx1"/>
                </a:solidFill>
                <a:effectLst/>
                <a:latin typeface="Arial" panose="020B0604020202020204" pitchFamily="34" charset="0"/>
              </a:rPr>
              <a:t>Opisz</a:t>
            </a: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err="1">
                <a:ln>
                  <a:noFill/>
                </a:ln>
                <a:solidFill>
                  <a:schemeClr val="tx1"/>
                </a:solidFill>
                <a:effectLst/>
                <a:latin typeface="Arial" panose="020B0604020202020204" pitchFamily="34" charset="0"/>
              </a:rPr>
              <a:t>Strząłkowe</a:t>
            </a:r>
            <a:r>
              <a:rPr kumimoji="0" lang="pl-PL" altLang="pl-PL" b="0" i="0" u="none" strike="noStrike" cap="none" normalizeH="0" baseline="0" dirty="0">
                <a:ln>
                  <a:noFill/>
                </a:ln>
                <a:solidFill>
                  <a:schemeClr val="tx1"/>
                </a:solidFill>
                <a:effectLst/>
                <a:latin typeface="Arial" panose="020B0604020202020204" pitchFamily="34" charset="0"/>
              </a:rPr>
              <a:t> bez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Klasyczne 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vs argumenty</a:t>
            </a: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parametry opcjonalne, domyślne wartości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trike="sngStrike" dirty="0"/>
              <a:t>To pierwszy raz kiedy biorę udział w szkoleniu w roli trenera. Postaram się by wyszło jak najlepiej, proszę jednak o wyrozumiałość </a:t>
            </a:r>
            <a:r>
              <a:rPr lang="pl-PL" strike="sngStrike"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22</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Podsumowanie</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Lepsza </a:t>
            </a:r>
            <a:r>
              <a:rPr lang="pl-PL" b="1" dirty="0" err="1"/>
              <a:t>utrzymywalność</a:t>
            </a:r>
            <a:r>
              <a:rPr lang="pl-PL" b="1" dirty="0"/>
              <a:t>:</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pPr marL="0" indent="0">
              <a:buNone/>
            </a:pPr>
            <a:r>
              <a:rPr lang="pl-PL" b="1" dirty="0"/>
              <a:t>Wniosek:</a:t>
            </a:r>
            <a:endParaRPr lang="pl-PL" dirty="0"/>
          </a:p>
          <a:p>
            <a:pPr marL="0" indent="0">
              <a:buNone/>
            </a:pPr>
            <a:r>
              <a:rPr lang="pl-PL" dirty="0" err="1"/>
              <a:t>TypeScript</a:t>
            </a:r>
            <a:r>
              <a:rPr lang="pl-PL" dirty="0"/>
              <a:t> jest nieocenionym narzędziem dla programistów </a:t>
            </a:r>
            <a:r>
              <a:rPr lang="pl-PL" dirty="0" err="1"/>
              <a:t>Angulara</a:t>
            </a:r>
            <a:r>
              <a:rPr lang="pl-PL" dirty="0"/>
              <a:t>, które pozwala tworzyć bardziej niezawodne, łatwe w utrzymaniu i skalowalne aplikacje. Choć początkowo może wydawać się bardziej złożony niż JavaScript, korzyści, jakie oferuje, zdecydowanie przeważają nad niewielkim zwiększeniem złożoności.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24</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będziemy omawiali każdego zagadnienia tutaj szczegółowo, prezentacja jest stworzona w ten sposób, żebyście mogli wrócić sobie do materiału po czasie i się odnaleźć.</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Zanim jeszcze wskoczymy w kompilator, warto wspomnieć o istnieniu </a:t>
            </a:r>
            <a:r>
              <a:rPr lang="pl-PL" dirty="0" err="1"/>
              <a:t>Angular</a:t>
            </a:r>
            <a:r>
              <a:rPr lang="pl-PL" dirty="0"/>
              <a:t> CLI.</a:t>
            </a:r>
          </a:p>
          <a:p>
            <a:r>
              <a:rPr lang="pl-PL" dirty="0"/>
              <a:t>Bardzo przydatny </a:t>
            </a:r>
            <a:r>
              <a:rPr lang="pl-PL" dirty="0" err="1"/>
              <a:t>tool</a:t>
            </a:r>
            <a:r>
              <a:rPr lang="pl-PL" dirty="0"/>
              <a:t>, pozwala w organizacji projektu, wystarczy znać </a:t>
            </a:r>
            <a:r>
              <a:rPr lang="pl-PL" dirty="0" err="1"/>
              <a:t>pare</a:t>
            </a:r>
            <a:r>
              <a:rPr lang="pl-PL" dirty="0"/>
              <a:t> poleceń i życie staje się prostsze.</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27</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t>
            </a:r>
          </a:p>
          <a:p>
            <a:endParaRPr lang="pl-PL" dirty="0"/>
          </a:p>
          <a:p>
            <a:r>
              <a:rPr lang="pl-PL" dirty="0"/>
              <a:t>I to już niemal cała teoria którą chciałbym żebyśmy znali na ten moment.</a:t>
            </a:r>
            <a:br>
              <a:rPr lang="pl-PL" dirty="0"/>
            </a:br>
            <a:r>
              <a:rPr lang="pl-PL" dirty="0"/>
              <a:t>Przechodzimy do tego na co wszyscy czekaliśmy, wskakujemy w kompilator i zaczynamy coś razem tworzyć.</a:t>
            </a:r>
            <a:br>
              <a:rPr lang="pl-PL" dirty="0"/>
            </a:br>
            <a:br>
              <a:rPr lang="pl-PL" dirty="0"/>
            </a:br>
            <a:r>
              <a:rPr lang="pl-PL" dirty="0"/>
              <a:t>Ale najpierw przerwa na kawę</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28</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 </a:t>
            </a:r>
            <a:r>
              <a:rPr lang="pl-PL" dirty="0" err="1"/>
              <a:t>vsCode</a:t>
            </a:r>
            <a:endParaRPr lang="pl-PL" dirty="0"/>
          </a:p>
          <a:p>
            <a:endParaRPr lang="pl-PL" dirty="0"/>
          </a:p>
          <a:p>
            <a:endParaRPr lang="pl-PL" dirty="0"/>
          </a:p>
          <a:p>
            <a:r>
              <a:rPr lang="pl-PL" dirty="0"/>
              <a:t>O konstrukcjach języka</a:t>
            </a:r>
          </a:p>
          <a:p>
            <a:r>
              <a:rPr lang="pl-PL" dirty="0"/>
              <a:t>	Dla Tych którzy już mieli styczność z </a:t>
            </a:r>
            <a:r>
              <a:rPr lang="pl-PL" dirty="0" err="1"/>
              <a:t>frameworkiem</a:t>
            </a:r>
            <a:r>
              <a:rPr lang="pl-PL" dirty="0"/>
              <a:t>, zbudujemy aplikacje w myśl podejścia </a:t>
            </a:r>
            <a:r>
              <a:rPr lang="pl-PL" dirty="0" err="1"/>
              <a:t>standalone</a:t>
            </a:r>
            <a:r>
              <a:rPr lang="pl-PL" dirty="0"/>
              <a:t>, poznamy stare i nowe „Control </a:t>
            </a:r>
            <a:r>
              <a:rPr lang="pl-PL" dirty="0" err="1"/>
              <a:t>Flow</a:t>
            </a:r>
            <a:r>
              <a:rPr lang="pl-PL" dirty="0"/>
              <a:t>” a po piątym module zrobimy małą </a:t>
            </a:r>
            <a:r>
              <a:rPr lang="pl-PL" dirty="0" err="1"/>
              <a:t>refaktoryzacje</a:t>
            </a:r>
            <a:r>
              <a:rPr lang="pl-PL" dirty="0"/>
              <a:t> kodu i porozmawiamy sobie o tym czym są moduły i jak za ich pomocą budowało się aplikacje przed ustandaryzowaniem podejścia </a:t>
            </a:r>
            <a:r>
              <a:rPr lang="pl-PL" dirty="0" err="1"/>
              <a:t>Standalone</a:t>
            </a:r>
            <a:r>
              <a:rPr lang="pl-PL" dirty="0"/>
              <a:t>.</a:t>
            </a:r>
          </a:p>
          <a:p>
            <a:r>
              <a:rPr lang="pl-PL" dirty="0"/>
              <a:t>	Dla wszystkich którzy mają z </a:t>
            </a:r>
            <a:r>
              <a:rPr lang="pl-PL" dirty="0" err="1"/>
              <a:t>frameworkiem</a:t>
            </a:r>
            <a:r>
              <a:rPr lang="pl-PL" dirty="0"/>
              <a:t> styczność po raz pierwszy, nie ma znaczenia fakt, że go nie znacie, poznamy go w tym kursie a w module 5 pokażemy sobie przykłady różnic obu podejść, tak byście nie byli zaskoczeni jak kiedyś będzie Wam dane popisać trochę kodu w </a:t>
            </a:r>
            <a:r>
              <a:rPr lang="pl-PL" dirty="0" err="1"/>
              <a:t>Angularze</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r>
              <a:rPr lang="pl-PL" dirty="0"/>
              <a:t>Domyślnie style są ograniczone tylko do danego komponentu, ale można to zmienić. </a:t>
            </a:r>
          </a:p>
          <a:p>
            <a:r>
              <a:rPr lang="pl-PL" dirty="0"/>
              <a:t>To tak jakbyśmy zakładali, że komponent to oddzielny pokój, a style to farby, którymi malujemy ściany — mogą one malować tylko ściany tego pokoju albo wszystkie ściany w budynku (cała aplikacja).</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Angular</a:t>
            </a:r>
            <a:r>
              <a:rPr lang="pl-PL" dirty="0"/>
              <a:t> oferuje trzy opcje do kontrolowania, jak te „farby” (style) działają. Są to:</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35</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sz="1200" dirty="0"/>
              <a:t>Data </a:t>
            </a:r>
            <a:r>
              <a:rPr lang="pl-PL" sz="1200" dirty="0" err="1"/>
              <a:t>binding</a:t>
            </a:r>
            <a:r>
              <a:rPr lang="pl-PL" sz="1200" dirty="0"/>
              <a:t> w </a:t>
            </a:r>
            <a:r>
              <a:rPr lang="pl-PL" sz="1200" dirty="0" err="1"/>
              <a:t>Angularze</a:t>
            </a:r>
            <a:r>
              <a:rPr lang="pl-PL" sz="1200" dirty="0"/>
              <a:t> to mechanizm łączący dane między logiką aplikacji a jej interfejsem użytkownika (HTML).</a:t>
            </a:r>
          </a:p>
          <a:p>
            <a:pPr marL="0" indent="0">
              <a:buNone/>
            </a:pPr>
            <a:br>
              <a:rPr lang="pl-PL" sz="1200" dirty="0"/>
            </a:br>
            <a:r>
              <a:rPr lang="pl-PL" sz="1200" dirty="0"/>
              <a:t>Dzięki data </a:t>
            </a:r>
            <a:r>
              <a:rPr lang="pl-PL" sz="1200" dirty="0" err="1"/>
              <a:t>bindingowi</a:t>
            </a:r>
            <a:r>
              <a:rPr lang="pl-PL" sz="1200" dirty="0"/>
              <a:t> możemy automatycznie wyświetlać i aktualizować dane na stronie, bez potrzeby ręcznego manipulowania kodem HTML za każdym razem, gdy coś się zmienia.</a:t>
            </a:r>
          </a:p>
          <a:p>
            <a:pPr marL="0" indent="0">
              <a:buNone/>
            </a:pPr>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36</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ngOnChanges</a:t>
            </a:r>
            <a:r>
              <a:rPr lang="pl-PL" b="1" dirty="0"/>
              <a:t>()</a:t>
            </a:r>
            <a:r>
              <a:rPr lang="pl-PL" dirty="0"/>
              <a:t> – wywoływane </a:t>
            </a:r>
            <a:r>
              <a:rPr lang="pl-PL" b="1" dirty="0"/>
              <a:t>przed </a:t>
            </a:r>
            <a:r>
              <a:rPr lang="pl-PL" b="1" dirty="0" err="1"/>
              <a:t>ngOnInit</a:t>
            </a:r>
            <a:r>
              <a:rPr lang="pl-PL" dirty="0"/>
              <a:t>, gdy zmieniają się wartości danych wejściowych (@Input). Jest to pierwszy </a:t>
            </a:r>
            <a:r>
              <a:rPr lang="pl-PL" dirty="0" err="1"/>
              <a:t>hook</a:t>
            </a:r>
            <a:r>
              <a:rPr lang="pl-PL" dirty="0"/>
              <a:t>, który zostanie wywołany, jeśli dane wejściowe uległy zmianie.</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ngOnInit</a:t>
            </a:r>
            <a:r>
              <a:rPr lang="pl-PL" b="1" dirty="0"/>
              <a:t>()</a:t>
            </a:r>
            <a:r>
              <a:rPr lang="pl-PL" dirty="0"/>
              <a:t> – wywoływane raz, </a:t>
            </a:r>
            <a:r>
              <a:rPr lang="pl-PL" b="1" dirty="0"/>
              <a:t>po pierwszym </a:t>
            </a:r>
            <a:r>
              <a:rPr lang="pl-PL" b="1" dirty="0" err="1"/>
              <a:t>renderowaniu</a:t>
            </a:r>
            <a:r>
              <a:rPr lang="pl-PL" b="1" dirty="0"/>
              <a:t> komponentu</a:t>
            </a:r>
            <a:r>
              <a:rPr lang="pl-PL" dirty="0"/>
              <a:t>. Najczęściej używane do inicjalizacji danych lub wykonywania zadań, które mają się wykonać raz, gdy komponent zostaje stworzony.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ngDoCheck</a:t>
            </a:r>
            <a:r>
              <a:rPr lang="pl-PL" b="1" dirty="0"/>
              <a:t>()</a:t>
            </a:r>
            <a:r>
              <a:rPr lang="pl-PL" dirty="0"/>
              <a:t> – wywoływane przy każdej detekcji zmian w komponencie. Jest to bardziej zaawansowany </a:t>
            </a:r>
            <a:r>
              <a:rPr lang="pl-PL" dirty="0" err="1"/>
              <a:t>hook</a:t>
            </a:r>
            <a:r>
              <a:rPr lang="pl-PL" dirty="0"/>
              <a:t> używany do ręcznego śledzenia zmian.</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ngAfterContentInit</a:t>
            </a:r>
            <a:r>
              <a:rPr lang="pl-PL" b="1" dirty="0"/>
              <a:t>()</a:t>
            </a:r>
            <a:r>
              <a:rPr lang="pl-PL" dirty="0"/>
              <a:t> – wywoływane po załadowaniu zawartości &lt;</a:t>
            </a:r>
            <a:r>
              <a:rPr lang="pl-PL" dirty="0" err="1"/>
              <a:t>ng-content</a:t>
            </a:r>
            <a:r>
              <a:rPr lang="pl-PL" dirty="0"/>
              <a:t>&gt;, czyli po wstrzyknięciu treści do komponentu, jeśli taki mechanizm jest używany.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ngAfterContentChecked</a:t>
            </a:r>
            <a:r>
              <a:rPr lang="pl-PL" b="1" dirty="0"/>
              <a:t>()</a:t>
            </a:r>
            <a:r>
              <a:rPr lang="pl-PL" dirty="0"/>
              <a:t> – wywoływane po każdej detekcji zmian w zawartości &lt;</a:t>
            </a:r>
            <a:r>
              <a:rPr lang="pl-PL" dirty="0" err="1"/>
              <a:t>ng-content</a:t>
            </a:r>
            <a:r>
              <a:rPr lang="pl-PL" dirty="0"/>
              <a:t>&gt;. Sprawdza, czy wstawiona treść została zmieniona.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ngAfterViewInit</a:t>
            </a:r>
            <a:r>
              <a:rPr lang="pl-PL" b="1" dirty="0"/>
              <a:t>()</a:t>
            </a:r>
            <a:r>
              <a:rPr lang="pl-PL" dirty="0"/>
              <a:t> – wywoływane po pierwszym pełnym </a:t>
            </a:r>
            <a:r>
              <a:rPr lang="pl-PL" dirty="0" err="1"/>
              <a:t>renderowaniu</a:t>
            </a:r>
            <a:r>
              <a:rPr lang="pl-PL" dirty="0"/>
              <a:t> widoku (czyli po zainicjowaniu i </a:t>
            </a:r>
            <a:r>
              <a:rPr lang="pl-PL" dirty="0" err="1"/>
              <a:t>wyrenderowaniu</a:t>
            </a:r>
            <a:r>
              <a:rPr lang="pl-PL" dirty="0"/>
              <a:t> szablonu HTML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ngAfterViewChecked</a:t>
            </a:r>
            <a:r>
              <a:rPr lang="pl-PL" b="1" dirty="0"/>
              <a:t>()</a:t>
            </a:r>
            <a:r>
              <a:rPr lang="pl-PL" dirty="0"/>
              <a:t> – wywoływane po każdej detekcji zmian w widoku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ngOnDestroy</a:t>
            </a:r>
            <a:r>
              <a:rPr lang="pl-PL" b="1" dirty="0"/>
              <a:t>()</a:t>
            </a:r>
            <a:r>
              <a:rPr lang="pl-PL" dirty="0"/>
              <a:t> – wywoływane tuż przed zniszczeniem komponentu. To ostatni krok, w którym można np. wyczyścić subskrypcje czy zamknąć zasoby (np. połączenia sieciowe).</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Przejdzmy</a:t>
            </a:r>
            <a:r>
              <a:rPr lang="pl-PL" dirty="0"/>
              <a:t> do kompilatora, </a:t>
            </a:r>
            <a:r>
              <a:rPr lang="pl-PL" dirty="0" err="1"/>
              <a:t>branch</a:t>
            </a:r>
            <a:r>
              <a:rPr lang="pl-PL" dirty="0"/>
              <a:t> module_4_start</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defTabSz="914400" rtl="0" eaLnBrk="0" fontAlgn="base" latinLnBrk="0" hangingPunct="0">
              <a:lnSpc>
                <a:spcPct val="100000"/>
              </a:lnSpc>
              <a:spcBef>
                <a:spcPct val="0"/>
              </a:spcBef>
              <a:spcAft>
                <a:spcPct val="0"/>
              </a:spcAft>
              <a:buClrTx/>
              <a:buSzTx/>
              <a:buNone/>
              <a:tabLst/>
            </a:pPr>
            <a:r>
              <a:rPr lang="pl-PL" dirty="0"/>
              <a:t>Wyświetl po wejściu do kompilatora przez uczestników – wyjaśnij pojęcie formularzy opartych na widokach</a:t>
            </a:r>
            <a:br>
              <a:rPr lang="pl-PL" dirty="0"/>
            </a:br>
            <a:br>
              <a:rPr lang="pl-PL" dirty="0"/>
            </a:br>
            <a:r>
              <a:rPr kumimoji="0" lang="pl-PL" altLang="pl-PL" i="0" u="none" strike="noStrike" cap="none" normalizeH="0" baseline="0" dirty="0">
                <a:ln>
                  <a:noFill/>
                </a:ln>
                <a:solidFill>
                  <a:schemeClr val="tx1"/>
                </a:solidFill>
                <a:effectLst/>
                <a:latin typeface="Arial Unicode MS"/>
              </a:rPr>
              <a:t>WIDOK:</a:t>
            </a:r>
            <a:br>
              <a:rPr kumimoji="0" lang="pl-PL" altLang="pl-PL" b="1" i="0" u="none" strike="noStrike" cap="none" normalizeH="0" baseline="0" dirty="0">
                <a:ln>
                  <a:noFill/>
                </a:ln>
                <a:solidFill>
                  <a:schemeClr val="tx1"/>
                </a:solidFill>
                <a:effectLst/>
                <a:latin typeface="Arial Unicode MS"/>
              </a:rPr>
            </a:br>
            <a:r>
              <a:rPr kumimoji="0" lang="pl-PL" altLang="pl-PL" b="1" i="0" u="none" strike="noStrike" cap="none" normalizeH="0" baseline="0" dirty="0" err="1">
                <a:ln>
                  <a:noFill/>
                </a:ln>
                <a:solidFill>
                  <a:schemeClr val="tx1"/>
                </a:solidFill>
                <a:effectLst/>
                <a:latin typeface="Arial Unicode MS"/>
              </a:rPr>
              <a:t>ngModel</a:t>
            </a:r>
            <a:br>
              <a:rPr lang="pl-PL" altLang="pl-PL" dirty="0">
                <a:latin typeface="Arial Unicode MS"/>
              </a:rPr>
            </a:br>
            <a:r>
              <a:rPr lang="pl-PL" altLang="pl-PL" dirty="0">
                <a:latin typeface="Arial Unicode MS"/>
              </a:rPr>
              <a:t>	</a:t>
            </a:r>
            <a:r>
              <a:rPr kumimoji="0" lang="pl-PL" altLang="pl-PL" b="0" i="0" u="none" strike="noStrike" cap="none" normalizeH="0" baseline="0" dirty="0">
                <a:ln>
                  <a:noFill/>
                </a:ln>
                <a:solidFill>
                  <a:schemeClr val="tx1"/>
                </a:solidFill>
                <a:effectLst/>
              </a:rPr>
              <a:t>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br>
              <a:rPr lang="pl-PL" altLang="pl-PL" dirty="0">
                <a:latin typeface="Arial Unicode MS"/>
              </a:rPr>
            </a:br>
            <a:r>
              <a:rPr lang="pl-PL" altLang="pl-PL" dirty="0">
                <a:latin typeface="Arial Unicode MS"/>
              </a:rPr>
              <a:t>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novalidate</a:t>
            </a:r>
            <a:br>
              <a:rPr lang="pl-PL" altLang="pl-PL" dirty="0">
                <a:latin typeface="Arial Unicode MS"/>
              </a:rPr>
            </a:br>
            <a:r>
              <a:rPr lang="pl-PL" altLang="pl-PL" dirty="0">
                <a:latin typeface="Arial Unicode MS"/>
              </a:rPr>
              <a:t>	</a:t>
            </a:r>
            <a:r>
              <a:rPr kumimoji="0" lang="pl-PL" altLang="pl-PL" b="0" i="0" u="none" strike="noStrike" cap="none" normalizeH="0" baseline="0" dirty="0">
                <a:ln>
                  <a:noFill/>
                </a:ln>
                <a:solidFill>
                  <a:schemeClr val="tx1"/>
                </a:solidFill>
                <a:effectLst/>
              </a:rPr>
              <a:t>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recipeForm.invalid</a:t>
            </a:r>
            <a:br>
              <a:rPr lang="pl-PL" altLang="pl-PL" dirty="0">
                <a:latin typeface="Arial Unicode MS"/>
              </a:rPr>
            </a:br>
            <a:r>
              <a:rPr lang="pl-PL" altLang="pl-PL" dirty="0">
                <a:latin typeface="Arial Unicode MS"/>
              </a:rPr>
              <a:t>	</a:t>
            </a:r>
            <a:r>
              <a:rPr kumimoji="0" lang="pl-PL" altLang="pl-PL" b="0" i="0" u="none" strike="noStrike" cap="none" normalizeH="0" baseline="0" dirty="0">
                <a:ln>
                  <a:noFill/>
                </a:ln>
                <a:solidFill>
                  <a:schemeClr val="tx1"/>
                </a:solidFill>
                <a:effectLst/>
              </a:rPr>
              <a:t>formularz jest nieaktywny, jeśli zawiera błędy.</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touched</a:t>
            </a:r>
            <a:br>
              <a:rPr lang="pl-PL" altLang="pl-PL" dirty="0">
                <a:latin typeface="Arial Unicode MS"/>
              </a:rPr>
            </a:br>
            <a:r>
              <a:rPr lang="pl-PL" altLang="pl-PL" dirty="0">
                <a:latin typeface="Arial Unicode MS"/>
              </a:rPr>
              <a:t>	</a:t>
            </a:r>
            <a:r>
              <a:rPr kumimoji="0" lang="pl-PL" altLang="pl-PL" b="0" i="0" u="none" strike="noStrike" cap="none" normalizeH="0" baseline="0" dirty="0">
                <a:ln>
                  <a:noFill/>
                </a:ln>
                <a:solidFill>
                  <a:schemeClr val="tx1"/>
                </a:solidFill>
                <a:effectLst/>
              </a:rPr>
              <a:t>oznacza, że pole zostało odwiedzone przez użytkownika (dotknięte).</a:t>
            </a:r>
            <a:r>
              <a:rPr kumimoji="0" lang="pl-PL" altLang="pl-PL" b="0" i="0" u="none" strike="noStrike" cap="none" normalizeH="0" baseline="0" dirty="0">
                <a:ln>
                  <a:noFill/>
                </a:ln>
                <a:solidFill>
                  <a:schemeClr val="tx1"/>
                </a:solidFill>
                <a:effectLst/>
                <a:latin typeface="Arial" panose="020B0604020202020204" pitchFamily="34" charset="0"/>
              </a:rPr>
              <a:t> </a:t>
            </a:r>
            <a:br>
              <a:rPr kumimoji="0" lang="pl-PL" altLang="pl-PL" b="0" i="0" u="none" strike="noStrike" cap="none" normalizeH="0" baseline="0" dirty="0">
                <a:ln>
                  <a:noFill/>
                </a:ln>
                <a:solidFill>
                  <a:schemeClr val="tx1"/>
                </a:solidFill>
                <a:effectLst/>
                <a:latin typeface="Arial" panose="020B0604020202020204" pitchFamily="34" charset="0"/>
              </a:rPr>
            </a:br>
            <a:br>
              <a:rPr kumimoji="0" lang="pl-PL" altLang="pl-PL" b="0" i="0" u="none" strike="noStrike" cap="none" normalizeH="0" baseline="0" dirty="0">
                <a:ln>
                  <a:noFill/>
                </a:ln>
                <a:solidFill>
                  <a:schemeClr val="tx1"/>
                </a:solidFill>
                <a:effectLst/>
                <a:latin typeface="Arial" panose="020B0604020202020204" pitchFamily="34" charset="0"/>
              </a:rPr>
            </a:br>
            <a:br>
              <a:rPr kumimoji="0" lang="pl-PL" altLang="pl-PL" b="0" i="0" u="none" strike="noStrike" cap="none" normalizeH="0" baseline="0" dirty="0">
                <a:ln>
                  <a:noFill/>
                </a:ln>
                <a:solidFill>
                  <a:schemeClr val="tx1"/>
                </a:solidFill>
                <a:effectLst/>
                <a:latin typeface="Arial" panose="020B0604020202020204" pitchFamily="34" charset="0"/>
              </a:rPr>
            </a:br>
            <a:br>
              <a:rPr kumimoji="0" lang="pl-PL" altLang="pl-PL" b="0" i="0" u="none" strike="noStrike" cap="none" normalizeH="0" baseline="0" dirty="0">
                <a:ln>
                  <a:noFill/>
                </a:ln>
                <a:solidFill>
                  <a:schemeClr val="tx1"/>
                </a:solidFill>
                <a:effectLst/>
                <a:latin typeface="Arial" panose="020B0604020202020204" pitchFamily="34" charset="0"/>
              </a:rPr>
            </a:br>
            <a:endParaRPr lang="pl-PL" altLang="pl-PL"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latin typeface="Arial" panose="020B0604020202020204" pitchFamily="34" charset="0"/>
              </a:rPr>
              <a:t>LOGIKA:</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a:ln>
                  <a:noFill/>
                </a:ln>
                <a:solidFill>
                  <a:schemeClr val="tx1"/>
                </a:solidFill>
                <a:effectLst/>
                <a:latin typeface="Arial Unicode MS"/>
              </a:rPr>
              <a:t>@Input() </a:t>
            </a:r>
            <a:r>
              <a:rPr kumimoji="0" lang="pl-PL" altLang="pl-PL" b="1" i="0" u="none" strike="noStrike" cap="none" normalizeH="0" baseline="0" dirty="0" err="1">
                <a:ln>
                  <a:noFill/>
                </a:ln>
                <a:solidFill>
                  <a:schemeClr val="tx1"/>
                </a:solidFill>
                <a:effectLst/>
                <a:latin typeface="Arial Unicode MS"/>
              </a:rPr>
              <a:t>isEditMode</a:t>
            </a:r>
            <a:r>
              <a:rPr kumimoji="0" lang="pl-PL" altLang="pl-PL" b="0" i="0" u="none" strike="noStrike" cap="none" normalizeH="0" baseline="0" dirty="0">
                <a:ln>
                  <a:noFill/>
                </a:ln>
                <a:solidFill>
                  <a:schemeClr val="tx1"/>
                </a:solidFill>
                <a:effectLst/>
              </a:rPr>
              <a:t> – pozwala na tryb edycji, w którym możemy edytować istniejący przepis.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onSubmit</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obsługuje wysłanie formularza, waliduje dane i przesyła je do serwisu.</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toggleForm</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metoda do pokazywania/ukrywania formularza.</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42</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ukończeniu implementacji formularzy opartych na widokach - wyświetl i wyjaśnij pojęcie reaktywnych formularzy</a:t>
            </a:r>
            <a:br>
              <a:rPr lang="pl-PL" dirty="0"/>
            </a:br>
            <a:br>
              <a:rPr lang="pl-PL" dirty="0"/>
            </a:br>
            <a:br>
              <a:rPr lang="pl-PL" dirty="0"/>
            </a:br>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FormBuilder</a:t>
            </a:r>
            <a:endParaRPr lang="pl-PL" altLang="pl-PL" dirty="0">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Validators</a:t>
            </a:r>
            <a:endParaRPr lang="pl-PL" altLang="pl-PL" dirty="0">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1" i="0" u="none" strike="noStrike" cap="none" normalizeH="0" baseline="0" dirty="0" err="1">
                <a:ln>
                  <a:noFill/>
                </a:ln>
                <a:solidFill>
                  <a:schemeClr val="tx1"/>
                </a:solidFill>
                <a:effectLst/>
                <a:latin typeface="Arial Unicode MS"/>
              </a:rPr>
              <a:t>patchValue</a:t>
            </a:r>
            <a:r>
              <a:rPr kumimoji="0" lang="pl-PL" altLang="pl-PL" b="1" i="0" u="none" strike="noStrike" cap="none" normalizeH="0" baseline="0" dirty="0">
                <a:ln>
                  <a:noFill/>
                </a:ln>
                <a:solidFill>
                  <a:schemeClr val="tx1"/>
                </a:solidFill>
                <a:effectLst/>
                <a:latin typeface="Arial Unicode MS"/>
              </a:rPr>
              <a:t>()</a:t>
            </a:r>
            <a:endParaRPr lang="pl-PL" altLang="pl-PL" dirty="0">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r>
              <a:rPr kumimoji="0" lang="pl-PL" altLang="pl-PL" b="0" i="0" u="none" strike="noStrike" cap="none" normalizeH="0" baseline="0" dirty="0">
                <a:ln>
                  <a:noFill/>
                </a:ln>
                <a:solidFill>
                  <a:schemeClr val="tx1"/>
                </a:solidFill>
                <a:effectLst/>
                <a:latin typeface="Arial Unicode MS"/>
              </a:rPr>
              <a:t>	</a:t>
            </a:r>
            <a:r>
              <a:rPr kumimoji="0" lang="pl-PL" altLang="pl-PL" b="0" i="0" u="none" strike="noStrike" cap="none" normalizeH="0" baseline="0" dirty="0">
                <a:ln>
                  <a:noFill/>
                </a:ln>
                <a:solidFill>
                  <a:schemeClr val="tx1"/>
                </a:solidFill>
                <a:effectLst/>
              </a:rPr>
              <a:t>używane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44</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err="1"/>
              <a:t>Ooprogramowanie</a:t>
            </a:r>
            <a:r>
              <a:rPr lang="pl-PL" b="1" dirty="0"/>
              <a:t>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pogadamy sobie o </a:t>
            </a:r>
            <a:r>
              <a:rPr lang="pl-PL" dirty="0" err="1"/>
              <a:t>Angularze</a:t>
            </a:r>
            <a:endParaRPr lang="pl-PL" dirty="0"/>
          </a:p>
          <a:p>
            <a:endParaRPr lang="pl-PL" dirty="0"/>
          </a:p>
          <a:p>
            <a:r>
              <a:rPr lang="pl-PL" dirty="0"/>
              <a:t>Zaczniemy sobie od omówienia co to jest </a:t>
            </a:r>
            <a:r>
              <a:rPr lang="pl-PL" dirty="0" err="1"/>
              <a:t>Angular</a:t>
            </a:r>
            <a:r>
              <a:rPr lang="pl-PL" dirty="0"/>
              <a:t>, jak działa i co go tak naprawdę tworzy.</a:t>
            </a:r>
          </a:p>
          <a:p>
            <a:r>
              <a:rPr lang="pl-PL" dirty="0"/>
              <a:t>Potem zahaczymy o podstawy składni </a:t>
            </a:r>
            <a:r>
              <a:rPr lang="pl-PL" dirty="0" err="1"/>
              <a:t>JavaScrip’a</a:t>
            </a:r>
            <a:r>
              <a:rPr lang="pl-PL" dirty="0"/>
              <a:t> a potem </a:t>
            </a:r>
            <a:r>
              <a:rPr lang="pl-PL" dirty="0" err="1"/>
              <a:t>TypeScripta</a:t>
            </a:r>
            <a:r>
              <a:rPr lang="pl-PL" dirty="0"/>
              <a:t>, będziemy później korzystać z konstrukcji które poznamy.</a:t>
            </a:r>
          </a:p>
          <a:p>
            <a:r>
              <a:rPr lang="pl-PL" dirty="0"/>
              <a:t>Potem poznamy </a:t>
            </a:r>
            <a:r>
              <a:rPr lang="pl-PL" dirty="0" err="1"/>
              <a:t>toolbox</a:t>
            </a:r>
            <a:r>
              <a:rPr lang="pl-PL" dirty="0"/>
              <a:t> </a:t>
            </a:r>
            <a:r>
              <a:rPr lang="pl-PL" dirty="0" err="1"/>
              <a:t>frameworka</a:t>
            </a:r>
            <a:r>
              <a:rPr lang="pl-PL" dirty="0"/>
              <a:t>.</a:t>
            </a:r>
            <a:br>
              <a:rPr lang="pl-PL" dirty="0"/>
            </a:br>
            <a:r>
              <a:rPr lang="pl-PL" dirty="0"/>
              <a:t>Jak już wylądujemy w IDE to poznamy czym są komponenty, zobaczymy jak się je buduje i co je tworzy oraz jak dzielić i rozszerzać logikę poprzez serwisy.</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br>
              <a:rPr lang="pl-PL" dirty="0"/>
            </a:br>
            <a:br>
              <a:rPr lang="pl-PL" dirty="0"/>
            </a:br>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a:lnSpc>
                <a:spcPts val="1425"/>
              </a:lnSpc>
            </a:pPr>
            <a:br>
              <a:rPr lang="pl-PL" sz="1200" dirty="0"/>
            </a:br>
            <a:r>
              <a:rPr lang="pl-PL" sz="1200" dirty="0"/>
              <a:t>Te zdarzenia pozwalają lepiej kontrolować, co dzieje się podczas nawigacji w aplikacji, np. kiedy wyświetlać ładowanie lub reagować na błędy.</a:t>
            </a:r>
            <a:br>
              <a:rPr lang="pl-PL" sz="1200" dirty="0"/>
            </a:br>
            <a:br>
              <a:rPr lang="pl-PL" sz="1200" dirty="0"/>
            </a:br>
            <a:br>
              <a:rPr lang="pl-PL" sz="1200" dirty="0"/>
            </a:br>
            <a:br>
              <a:rPr lang="pl-PL" sz="1200" dirty="0"/>
            </a:br>
            <a:r>
              <a:rPr lang="pl-PL" b="0" dirty="0">
                <a:solidFill>
                  <a:srgbClr val="A9B1D6"/>
                </a:solidFill>
                <a:effectLst/>
                <a:latin typeface="Consolas" panose="020B0609020204030204" pitchFamily="49" charset="0"/>
              </a:rPr>
              <a:t>  </a:t>
            </a:r>
            <a:r>
              <a:rPr lang="pl-PL" b="0" dirty="0" err="1">
                <a:solidFill>
                  <a:srgbClr val="BB9AF7"/>
                </a:solidFill>
                <a:effectLst/>
                <a:latin typeface="Consolas" panose="020B0609020204030204" pitchFamily="49" charset="0"/>
              </a:rPr>
              <a:t>constructor</a:t>
            </a:r>
            <a:r>
              <a:rPr lang="pl-PL" b="0" dirty="0">
                <a:solidFill>
                  <a:srgbClr val="9ABDF5"/>
                </a:solidFill>
                <a:effectLst/>
                <a:latin typeface="Consolas" panose="020B0609020204030204" pitchFamily="49" charset="0"/>
              </a:rPr>
              <a:t>(</a:t>
            </a:r>
            <a:r>
              <a:rPr lang="pl-PL" b="0" i="1" dirty="0" err="1">
                <a:solidFill>
                  <a:srgbClr val="9D7CD8"/>
                </a:solidFill>
                <a:effectLst/>
                <a:latin typeface="Consolas" panose="020B0609020204030204" pitchFamily="49" charset="0"/>
              </a:rPr>
              <a:t>private</a:t>
            </a:r>
            <a:r>
              <a:rPr lang="pl-PL" b="0" dirty="0">
                <a:solidFill>
                  <a:srgbClr val="A9B1D6"/>
                </a:solidFill>
                <a:effectLst/>
                <a:latin typeface="Consolas" panose="020B0609020204030204" pitchFamily="49" charset="0"/>
              </a:rPr>
              <a:t> </a:t>
            </a:r>
            <a:r>
              <a:rPr lang="pl-PL" b="0" dirty="0">
                <a:solidFill>
                  <a:srgbClr val="E0AF68"/>
                </a:solidFill>
                <a:effectLst/>
                <a:latin typeface="Consolas" panose="020B0609020204030204" pitchFamily="49" charset="0"/>
              </a:rPr>
              <a:t>router</a:t>
            </a:r>
            <a:r>
              <a:rPr lang="pl-PL" b="0" dirty="0">
                <a:solidFill>
                  <a:srgbClr val="89DDFF"/>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C0CAF5"/>
                </a:solidFill>
                <a:effectLst/>
                <a:latin typeface="Consolas" panose="020B0609020204030204" pitchFamily="49" charset="0"/>
              </a:rPr>
              <a:t>Router</a:t>
            </a:r>
            <a:r>
              <a:rPr lang="pl-PL" b="0" dirty="0">
                <a:solidFill>
                  <a:srgbClr val="9ABDF5"/>
                </a:solidFill>
                <a:effectLst/>
                <a:latin typeface="Consolas" panose="020B0609020204030204" pitchFamily="49" charset="0"/>
              </a:rPr>
              <a:t>)</a:t>
            </a:r>
            <a:r>
              <a:rPr lang="pl-PL" b="0" dirty="0">
                <a:solidFill>
                  <a:srgbClr val="A9B1D6"/>
                </a:solidFill>
                <a:effectLst/>
                <a:latin typeface="Consolas" panose="020B0609020204030204" pitchFamily="49" charset="0"/>
              </a:rPr>
              <a:t> </a:t>
            </a:r>
            <a:r>
              <a:rPr lang="pl-PL" b="0" dirty="0">
                <a:solidFill>
                  <a:srgbClr val="9ABDF5"/>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router</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events</a:t>
            </a:r>
            <a:r>
              <a:rPr lang="pl-PL" b="0" dirty="0" err="1">
                <a:solidFill>
                  <a:srgbClr val="89DDFF"/>
                </a:solidFill>
                <a:effectLst/>
                <a:latin typeface="Consolas" panose="020B0609020204030204" pitchFamily="49" charset="0"/>
              </a:rPr>
              <a:t>.</a:t>
            </a:r>
            <a:r>
              <a:rPr lang="pl-PL" b="0" dirty="0" err="1">
                <a:solidFill>
                  <a:srgbClr val="7AA2F7"/>
                </a:solidFill>
                <a:effectLst/>
                <a:latin typeface="Consolas" panose="020B0609020204030204" pitchFamily="49" charset="0"/>
              </a:rPr>
              <a:t>subscribe</a:t>
            </a:r>
            <a:r>
              <a:rPr lang="pl-PL" b="0" dirty="0">
                <a:solidFill>
                  <a:srgbClr val="9ABDF5"/>
                </a:solidFill>
                <a:effectLst/>
                <a:latin typeface="Consolas" panose="020B0609020204030204" pitchFamily="49" charset="0"/>
              </a:rPr>
              <a:t>(</a:t>
            </a:r>
            <a:r>
              <a:rPr lang="pl-PL" b="0" dirty="0">
                <a:solidFill>
                  <a:srgbClr val="E0AF68"/>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a:solidFill>
                  <a:srgbClr val="BB9AF7"/>
                </a:solidFill>
                <a:effectLst/>
                <a:latin typeface="Consolas" panose="020B0609020204030204" pitchFamily="49" charset="0"/>
              </a:rPr>
              <a:t>=&gt;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subskrybujemy się do strumienia </a:t>
            </a:r>
            <a:r>
              <a:rPr lang="pl-PL" b="0" i="1" dirty="0" err="1">
                <a:solidFill>
                  <a:srgbClr val="5F6996"/>
                </a:solidFill>
                <a:effectLst/>
                <a:latin typeface="Consolas" panose="020B0609020204030204" pitchFamily="49" charset="0"/>
              </a:rPr>
              <a:t>events</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NavigationStart</a:t>
            </a:r>
            <a:r>
              <a:rPr lang="pl-PL" b="0" dirty="0">
                <a:solidFill>
                  <a:srgbClr val="9ABDF5"/>
                </a:solidFill>
                <a:effectLst/>
                <a:latin typeface="Consolas" panose="020B0609020204030204" pitchFamily="49" charset="0"/>
              </a:rPr>
              <a:t>) { </a:t>
            </a:r>
            <a:r>
              <a:rPr lang="pl-PL" b="0" i="1" dirty="0">
                <a:solidFill>
                  <a:srgbClr val="5F6996"/>
                </a:solidFill>
                <a:effectLst/>
                <a:latin typeface="Consolas" panose="020B0609020204030204" pitchFamily="49" charset="0"/>
              </a:rPr>
              <a:t>// sprawdzamy instancje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true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gdy nawigacja startuje chcemy widzieć </a:t>
            </a:r>
            <a:r>
              <a:rPr lang="pl-PL" b="0" i="1" dirty="0" err="1">
                <a:solidFill>
                  <a:srgbClr val="5F6996"/>
                </a:solidFill>
                <a:effectLst/>
                <a:latin typeface="Consolas" panose="020B0609020204030204" pitchFamily="49" charset="0"/>
              </a:rPr>
              <a:t>loader</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NavigationEnd</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r>
              <a:rPr lang="pl-PL" b="0" dirty="0">
                <a:solidFill>
                  <a:srgbClr val="9ABDF5"/>
                </a:solidFill>
                <a:effectLst/>
                <a:latin typeface="Consolas" panose="020B0609020204030204" pitchFamily="49" charset="0"/>
              </a:rPr>
              <a:t> </a:t>
            </a:r>
            <a:r>
              <a:rPr lang="pl-PL" b="0" i="1" dirty="0">
                <a:solidFill>
                  <a:srgbClr val="5F6996"/>
                </a:solidFill>
                <a:effectLst/>
                <a:latin typeface="Consolas" panose="020B0609020204030204" pitchFamily="49" charset="0"/>
              </a:rPr>
              <a:t>// w każdym innym przypadku chcemy go wyłączyć</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NavigationCancel</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BB9AF7"/>
                </a:solidFill>
                <a:effectLst/>
                <a:latin typeface="Consolas" panose="020B0609020204030204" pitchFamily="49" charset="0"/>
              </a:rPr>
              <a:t>if</a:t>
            </a:r>
            <a:r>
              <a:rPr lang="pl-PL" b="0" dirty="0">
                <a:solidFill>
                  <a:srgbClr val="9ABDF5"/>
                </a:solidFill>
                <a:effectLst/>
                <a:latin typeface="Consolas" panose="020B0609020204030204" pitchFamily="49" charset="0"/>
              </a:rPr>
              <a:t> (</a:t>
            </a:r>
            <a:r>
              <a:rPr lang="pl-PL" b="0" dirty="0">
                <a:solidFill>
                  <a:srgbClr val="C0CAF5"/>
                </a:solidFill>
                <a:effectLst/>
                <a:latin typeface="Consolas" panose="020B0609020204030204" pitchFamily="49" charset="0"/>
              </a:rPr>
              <a:t>e</a:t>
            </a:r>
            <a:r>
              <a:rPr lang="pl-PL" b="0" dirty="0">
                <a:solidFill>
                  <a:srgbClr val="9ABDF5"/>
                </a:solidFill>
                <a:effectLst/>
                <a:latin typeface="Consolas" panose="020B0609020204030204" pitchFamily="49" charset="0"/>
              </a:rPr>
              <a:t> </a:t>
            </a:r>
            <a:r>
              <a:rPr lang="pl-PL" b="0" dirty="0" err="1">
                <a:solidFill>
                  <a:srgbClr val="89DDFF"/>
                </a:solidFill>
                <a:effectLst/>
                <a:latin typeface="Consolas" panose="020B0609020204030204" pitchFamily="49" charset="0"/>
              </a:rPr>
              <a:t>instanceof</a:t>
            </a:r>
            <a:r>
              <a:rPr lang="pl-PL" b="0" dirty="0">
                <a:solidFill>
                  <a:srgbClr val="9ABDF5"/>
                </a:solidFill>
                <a:effectLst/>
                <a:latin typeface="Consolas" panose="020B0609020204030204" pitchFamily="49" charset="0"/>
              </a:rPr>
              <a:t> </a:t>
            </a:r>
            <a:r>
              <a:rPr lang="pl-PL" b="0" dirty="0" err="1">
                <a:solidFill>
                  <a:srgbClr val="C0CAF5"/>
                </a:solidFill>
                <a:effectLst/>
                <a:latin typeface="Consolas" panose="020B0609020204030204" pitchFamily="49" charset="0"/>
              </a:rPr>
              <a:t>NavigationError</a:t>
            </a: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r>
              <a:rPr lang="pl-PL" b="0" dirty="0" err="1">
                <a:solidFill>
                  <a:srgbClr val="F7768E"/>
                </a:solidFill>
                <a:effectLst/>
                <a:latin typeface="Consolas" panose="020B0609020204030204" pitchFamily="49" charset="0"/>
              </a:rPr>
              <a:t>this</a:t>
            </a:r>
            <a:r>
              <a:rPr lang="pl-PL" b="0" dirty="0" err="1">
                <a:solidFill>
                  <a:srgbClr val="89DDFF"/>
                </a:solidFill>
                <a:effectLst/>
                <a:latin typeface="Consolas" panose="020B0609020204030204" pitchFamily="49" charset="0"/>
              </a:rPr>
              <a:t>.</a:t>
            </a:r>
            <a:r>
              <a:rPr lang="pl-PL" b="0" dirty="0" err="1">
                <a:solidFill>
                  <a:srgbClr val="7DCFFF"/>
                </a:solidFill>
                <a:effectLst/>
                <a:latin typeface="Consolas" panose="020B0609020204030204" pitchFamily="49" charset="0"/>
              </a:rPr>
              <a:t>isLoading</a:t>
            </a:r>
            <a:r>
              <a:rPr lang="pl-PL" b="0" dirty="0">
                <a:solidFill>
                  <a:srgbClr val="9ABDF5"/>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BDF5"/>
                </a:solidFill>
                <a:effectLst/>
                <a:latin typeface="Consolas" panose="020B0609020204030204" pitchFamily="49" charset="0"/>
              </a:rPr>
              <a:t> </a:t>
            </a:r>
            <a:r>
              <a:rPr lang="pl-PL" b="0" dirty="0" err="1">
                <a:solidFill>
                  <a:srgbClr val="FF9E64"/>
                </a:solidFill>
                <a:effectLst/>
                <a:latin typeface="Consolas" panose="020B0609020204030204" pitchFamily="49" charset="0"/>
              </a:rPr>
              <a:t>false</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a:lnSpc>
                <a:spcPts val="1425"/>
              </a:lnSpc>
            </a:pPr>
            <a:r>
              <a:rPr lang="pl-PL" b="0" dirty="0">
                <a:solidFill>
                  <a:srgbClr val="9ABDF5"/>
                </a:solidFill>
                <a:effectLst/>
                <a:latin typeface="Consolas" panose="020B0609020204030204" pitchFamily="49" charset="0"/>
              </a:rPr>
              <a:t>  }</a:t>
            </a:r>
            <a:endParaRPr lang="pl-PL" b="0" dirty="0">
              <a:solidFill>
                <a:srgbClr val="A9B1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Jutro omówimy sobie trochę bardziej złożone konstrukcje </a:t>
            </a:r>
            <a:r>
              <a:rPr lang="pl-PL" dirty="0" err="1"/>
              <a:t>frameworka</a:t>
            </a:r>
            <a:r>
              <a:rPr lang="pl-PL" dirty="0"/>
              <a:t>.</a:t>
            </a:r>
            <a:br>
              <a:rPr lang="pl-PL" dirty="0"/>
            </a:br>
            <a:br>
              <a:rPr lang="pl-PL" dirty="0"/>
            </a:br>
            <a:r>
              <a:rPr lang="pl-PL" dirty="0"/>
              <a:t>Zbudujemy formularz którym zbierzemy potrzebne dane użytkownika, zastosujemy podstawową walidację.</a:t>
            </a:r>
          </a:p>
          <a:p>
            <a:endParaRPr lang="pl-PL" dirty="0"/>
          </a:p>
          <a:p>
            <a:r>
              <a:rPr lang="pl-PL" dirty="0"/>
              <a:t>Potem przerobimy komponenty na osobne </a:t>
            </a:r>
            <a:r>
              <a:rPr lang="pl-PL" dirty="0" err="1"/>
              <a:t>feature</a:t>
            </a:r>
            <a:r>
              <a:rPr lang="pl-PL" dirty="0"/>
              <a:t> tworzonej przez nas aplikacji. Omówimy sobie jak działa routing, czyli zmiana strony lub jak kto woli komponentu/</a:t>
            </a:r>
            <a:r>
              <a:rPr lang="pl-PL" dirty="0" err="1"/>
              <a:t>feature</a:t>
            </a:r>
            <a:r>
              <a:rPr lang="pl-PL" dirty="0"/>
              <a:t>,  i zaimplementujemy go w naszej aplikacji.</a:t>
            </a:r>
            <a:br>
              <a:rPr lang="pl-PL" dirty="0"/>
            </a:br>
            <a:r>
              <a:rPr lang="pl-PL" dirty="0"/>
              <a:t>Omówimy sobie zabezpieczenia które możemy zaimplementować na tym poziomie, co przez to rozumiem, logikę która pozwoli nam zdecydować czy i na jakich warunkach otworzyć danego </a:t>
            </a:r>
            <a:r>
              <a:rPr lang="pl-PL" dirty="0" err="1"/>
              <a:t>route</a:t>
            </a:r>
            <a:r>
              <a:rPr lang="pl-PL" dirty="0"/>
              <a:t> / </a:t>
            </a:r>
            <a:r>
              <a:rPr lang="pl-PL" dirty="0" err="1"/>
              <a:t>path</a:t>
            </a:r>
            <a:r>
              <a:rPr lang="pl-PL" dirty="0"/>
              <a:t> / ścieżkę.</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które </a:t>
            </a:r>
            <a:r>
              <a:rPr lang="pl-PL" dirty="0" err="1"/>
              <a:t>rozwiazuje</a:t>
            </a:r>
            <a:r>
              <a:rPr lang="pl-PL" dirty="0"/>
              <a:t> się biblioteką </a:t>
            </a:r>
            <a:r>
              <a:rPr lang="pl-PL" dirty="0" err="1"/>
              <a:t>RxJS</a:t>
            </a:r>
            <a:r>
              <a:rPr lang="pl-PL" dirty="0"/>
              <a:t>. Poznamy czym są strumienie, czym są operatory.</a:t>
            </a:r>
          </a:p>
          <a:p>
            <a:endParaRPr lang="pl-PL" dirty="0"/>
          </a:p>
          <a:p>
            <a:r>
              <a:rPr lang="pl-PL" dirty="0"/>
              <a:t>Wprowadzimy koncepcje </a:t>
            </a:r>
            <a:r>
              <a:rPr lang="pl-PL" dirty="0" err="1"/>
              <a:t>store</a:t>
            </a:r>
            <a:r>
              <a:rPr lang="pl-PL" dirty="0"/>
              <a:t>, czyli zobaczymy sobie jak zarządzać stanem naszej aplikacji. Wykorzystamy do tego bibliotekę </a:t>
            </a:r>
            <a:r>
              <a:rPr lang="pl-PL" dirty="0" err="1"/>
              <a:t>ngrx</a:t>
            </a:r>
            <a:endParaRPr lang="pl-PL" dirty="0"/>
          </a:p>
          <a:p>
            <a:endParaRPr lang="pl-PL" dirty="0"/>
          </a:p>
          <a:p>
            <a:r>
              <a:rPr lang="pl-PL" dirty="0"/>
              <a:t>Napiszemy kilka testów by zapoznać się ze sposobem jak to się robi w </a:t>
            </a:r>
            <a:r>
              <a:rPr lang="pl-PL" dirty="0" err="1"/>
              <a:t>Angularze</a:t>
            </a:r>
            <a:r>
              <a:rPr lang="pl-PL" dirty="0"/>
              <a:t>. Będą to testy jednostkowe oraz integracyjne (e2e)</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72</a:t>
            </a:fld>
            <a:endParaRPr lang="en-US" dirty="0"/>
          </a:p>
        </p:txBody>
      </p:sp>
    </p:spTree>
    <p:extLst>
      <p:ext uri="{BB962C8B-B14F-4D97-AF65-F5344CB8AC3E}">
        <p14:creationId xmlns:p14="http://schemas.microsoft.com/office/powerpoint/2010/main" val="10139279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77</a:t>
            </a:fld>
            <a:endParaRPr lang="en-US" dirty="0"/>
          </a:p>
        </p:txBody>
      </p:sp>
    </p:spTree>
    <p:extLst>
      <p:ext uri="{BB962C8B-B14F-4D97-AF65-F5344CB8AC3E}">
        <p14:creationId xmlns:p14="http://schemas.microsoft.com/office/powerpoint/2010/main" val="7166984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83</a:t>
            </a:fld>
            <a:endParaRPr lang="en-US" dirty="0"/>
          </a:p>
        </p:txBody>
      </p:sp>
    </p:spTree>
    <p:extLst>
      <p:ext uri="{BB962C8B-B14F-4D97-AF65-F5344CB8AC3E}">
        <p14:creationId xmlns:p14="http://schemas.microsoft.com/office/powerpoint/2010/main" val="192586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a:t>
            </a:r>
          </a:p>
          <a:p>
            <a:endParaRPr lang="pl-PL" dirty="0"/>
          </a:p>
          <a:p>
            <a:endParaRPr lang="pl-PL" dirty="0"/>
          </a:p>
          <a:p>
            <a:r>
              <a:rPr lang="pl-PL" dirty="0"/>
              <a:t>…Jest jeszcze kilka bytów pochodzący z </a:t>
            </a:r>
            <a:r>
              <a:rPr lang="pl-PL" dirty="0" err="1"/>
              <a:t>Angulara</a:t>
            </a:r>
            <a:r>
              <a:rPr lang="pl-PL" dirty="0"/>
              <a:t>, często pochodnych już tu wymienionych, jak </a:t>
            </a:r>
            <a:r>
              <a:rPr lang="pl-PL" dirty="0" err="1"/>
              <a:t>Guardy</a:t>
            </a:r>
            <a:r>
              <a:rPr lang="pl-PL" dirty="0"/>
              <a:t>, Dyrektywy, </a:t>
            </a:r>
            <a:r>
              <a:rPr lang="pl-PL" dirty="0" err="1"/>
              <a:t>Pipe</a:t>
            </a:r>
            <a:r>
              <a:rPr lang="pl-PL" dirty="0"/>
              <a:t> o których pogadamy sobie przy okazji tworzenia kodu.</a:t>
            </a:r>
          </a:p>
        </p:txBody>
      </p:sp>
      <p:sp>
        <p:nvSpPr>
          <p:cNvPr id="4" name="Symbol zastępczy daty 3"/>
          <p:cNvSpPr>
            <a:spLocks noGrp="1"/>
          </p:cNvSpPr>
          <p:nvPr>
            <p:ph type="dt" idx="1"/>
          </p:nvPr>
        </p:nvSpPr>
        <p:spPr/>
        <p:txBody>
          <a:bodyPr/>
          <a:lstStyle/>
          <a:p>
            <a:pPr rtl="0"/>
            <a:fld id="{37B4BC46-CA7A-4D04-99E7-1DA77BD3C4E2}" type="datetime1">
              <a:rPr lang="pl-PL" smtClean="0"/>
              <a:t>13.11.2024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13.11.2024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13.11.2024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13.11.2024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13.11.2024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13.11.2024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13.11.2024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13.11.2024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13.11.2024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13.11.2024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13.11.2024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13.11.2024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13.11.2024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13.11.2024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13.11.2024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6.xml"/><Relationship Id="rId7" Type="http://schemas.openxmlformats.org/officeDocument/2006/relationships/image" Target="../media/image3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25.xml"/><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image" Target="../media/image44.png"/><Relationship Id="rId5" Type="http://schemas.openxmlformats.org/officeDocument/2006/relationships/diagramQuickStyle" Target="../diagrams/quickStyle20.xml"/><Relationship Id="rId10" Type="http://schemas.openxmlformats.org/officeDocument/2006/relationships/image" Target="../media/image43.png"/><Relationship Id="rId4" Type="http://schemas.openxmlformats.org/officeDocument/2006/relationships/diagramLayout" Target="../diagrams/layout20.xml"/><Relationship Id="rId9"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4.xml.rels><?xml version="1.0" encoding="UTF-8" standalone="yes"?>
<Relationships xmlns="http://schemas.openxmlformats.org/package/2006/relationships"><Relationship Id="rId3" Type="http://schemas.openxmlformats.org/officeDocument/2006/relationships/hyperlink" Target="code-snippets/tablica-routingu.ts"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hyperlink" Target="code-snippets/router-events.ts" TargetMode="External"/><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Trybikiem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Router</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0" name="Diagram 9">
            <a:extLst>
              <a:ext uri="{FF2B5EF4-FFF2-40B4-BE49-F238E27FC236}">
                <a16:creationId xmlns:a16="http://schemas.microsoft.com/office/drawing/2014/main" id="{D059E7E5-6D44-32E3-A74A-A955EA866AB9}"/>
              </a:ext>
            </a:extLst>
          </p:cNvPr>
          <p:cNvGraphicFramePr/>
          <p:nvPr>
            <p:extLst>
              <p:ext uri="{D42A27DB-BD31-4B8C-83A1-F6EECF244321}">
                <p14:modId xmlns:p14="http://schemas.microsoft.com/office/powerpoint/2010/main" val="2502408735"/>
              </p:ext>
            </p:extLst>
          </p:nvPr>
        </p:nvGraphicFramePr>
        <p:xfrm>
          <a:off x="213359" y="1604432"/>
          <a:ext cx="11512476" cy="487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pic>
        <p:nvPicPr>
          <p:cNvPr id="3" name="Obraz 2">
            <a:extLst>
              <a:ext uri="{FF2B5EF4-FFF2-40B4-BE49-F238E27FC236}">
                <a16:creationId xmlns:a16="http://schemas.microsoft.com/office/drawing/2014/main" id="{10C40DB7-5424-2172-0D95-EDF765D9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976" y="815123"/>
            <a:ext cx="1045219" cy="1045219"/>
          </a:xfrm>
          <a:prstGeom prst="rect">
            <a:avLst/>
          </a:prstGeom>
        </p:spPr>
      </p:pic>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randombar(horizontal)">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400" b="1" dirty="0" err="1"/>
              <a:t>D</a:t>
            </a:r>
            <a:r>
              <a:rPr lang="pl-PL" sz="1400" dirty="0" err="1"/>
              <a:t>ependency</a:t>
            </a:r>
            <a:r>
              <a:rPr lang="pl-PL" sz="1400" dirty="0"/>
              <a:t> </a:t>
            </a:r>
            <a:r>
              <a:rPr lang="pl-PL" sz="1400" b="1" dirty="0" err="1"/>
              <a:t>I</a:t>
            </a:r>
            <a:r>
              <a:rPr lang="pl-PL" sz="1400" dirty="0" err="1"/>
              <a:t>njection</a:t>
            </a:r>
            <a:r>
              <a:rPr lang="pl-PL" sz="1400" dirty="0"/>
              <a:t> (w skrócie </a:t>
            </a:r>
            <a:r>
              <a:rPr lang="pl-PL" sz="1400" b="1" dirty="0"/>
              <a:t>DI</a:t>
            </a:r>
            <a:r>
              <a:rPr lang="pl-PL" sz="14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2400" b="1" dirty="0"/>
              <a:t>Dlaczego DI jest przydatne?</a:t>
            </a:r>
          </a:p>
          <a:p>
            <a:r>
              <a:rPr lang="pl-PL" sz="1400" dirty="0"/>
              <a:t>Łatwiejsze testowanie: Możesz podmieniać zależności (np. na </a:t>
            </a:r>
            <a:r>
              <a:rPr lang="pl-PL" sz="1400" dirty="0" err="1"/>
              <a:t>mocki</a:t>
            </a:r>
            <a:r>
              <a:rPr lang="pl-PL" sz="1400" dirty="0"/>
              <a:t>) w czasie testów, co ułatwia sprawdzanie działania programu.</a:t>
            </a:r>
          </a:p>
          <a:p>
            <a:r>
              <a:rPr lang="pl-PL" sz="1400" dirty="0"/>
              <a:t>Lepsza organizacja kodu: Komponenty i serwisy są bardziej modularne i mają mniej odpowiedzialności – nie muszą same tworzyć tego, co potrzebują, tylko otrzymują to na tacy.</a:t>
            </a:r>
          </a:p>
          <a:p>
            <a:r>
              <a:rPr lang="pl-PL" sz="1400" dirty="0"/>
              <a:t>Łatwiejsza zmiana implementacji: Możesz łatwo podmienić jedną część na inną, nie zmieniając całej reszty kodu.</a:t>
            </a:r>
          </a:p>
          <a:p>
            <a:pPr marL="0" indent="0" algn="ctr">
              <a:buNone/>
            </a:pPr>
            <a:r>
              <a:rPr lang="pl-PL" sz="2400" b="1" dirty="0"/>
              <a:t>Przykład </a:t>
            </a:r>
          </a:p>
          <a:p>
            <a:pPr marL="0" indent="0">
              <a:buNone/>
            </a:pPr>
            <a:r>
              <a:rPr lang="pl-PL" sz="1400" dirty="0"/>
              <a:t>Wyobraź sobie, że mamy klasę Car, która potrzebuje silnika (Engine) do działania.</a:t>
            </a:r>
            <a:endParaRPr lang="pl-PL" sz="14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21" name="pole tekstowe 20">
            <a:extLst>
              <a:ext uri="{FF2B5EF4-FFF2-40B4-BE49-F238E27FC236}">
                <a16:creationId xmlns:a16="http://schemas.microsoft.com/office/drawing/2014/main" id="{4DB2CEC2-7032-53AF-16CA-44B0F84D2B8C}"/>
              </a:ext>
            </a:extLst>
          </p:cNvPr>
          <p:cNvSpPr txBox="1"/>
          <p:nvPr/>
        </p:nvSpPr>
        <p:spPr>
          <a:xfrm>
            <a:off x="6697894" y="5145743"/>
            <a:ext cx="2125903" cy="230832"/>
          </a:xfrm>
          <a:prstGeom prst="rect">
            <a:avLst/>
          </a:prstGeom>
          <a:noFill/>
        </p:spPr>
        <p:txBody>
          <a:bodyPr wrap="none" rtlCol="0">
            <a:spAutoFit/>
          </a:bodyPr>
          <a:lstStyle/>
          <a:p>
            <a:r>
              <a:rPr lang="pl-PL" sz="900" b="1" i="1" dirty="0"/>
              <a:t>Kod – snippets-part-1-angular-module.ts</a:t>
            </a: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8"/>
            <a:ext cx="10131425" cy="1456267"/>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436284"/>
            <a:ext cx="108203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a:ln>
                  <a:noFill/>
                </a:ln>
                <a:solidFill>
                  <a:schemeClr val="tx1"/>
                </a:solidFill>
                <a:effectLst/>
              </a:rPr>
              <a:t>która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6" dur="500"/>
                                        <p:tgtEl>
                                          <p:spTgt spid="24">
                                            <p:txEl>
                                              <p:pRg st="8" end="8"/>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0" dur="500"/>
                                        <p:tgtEl>
                                          <p:spTgt spid="24">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randombar(horizontal)">
                                      <p:cBhvr>
                                        <p:cTn id="44" dur="500"/>
                                        <p:tgtEl>
                                          <p:spTgt spid="24">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24">
                                            <p:txEl>
                                              <p:pRg st="11" end="11"/>
                                            </p:txEl>
                                          </p:spTgt>
                                        </p:tgtEl>
                                        <p:attrNameLst>
                                          <p:attrName>style.visibility</p:attrName>
                                        </p:attrNameLst>
                                      </p:cBhvr>
                                      <p:to>
                                        <p:strVal val="visible"/>
                                      </p:to>
                                    </p:set>
                                    <p:animEffect transition="in" filter="randombar(horizontal)">
                                      <p:cBhvr>
                                        <p:cTn id="48" dur="500"/>
                                        <p:tgtEl>
                                          <p:spTgt spid="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216539"/>
          </a:xfrm>
          <a:prstGeom prst="rect">
            <a:avLst/>
          </a:prstGeom>
          <a:noFill/>
        </p:spPr>
        <p:txBody>
          <a:bodyPr wrap="square" rtlCol="0">
            <a:spAutoFit/>
          </a:bodyPr>
          <a:lstStyle/>
          <a:p>
            <a:pPr marL="457200" indent="-457200">
              <a:buFont typeface="Wingdings" panose="05000000000000000000" pitchFamily="2" charset="2"/>
              <a:buChar char="q"/>
            </a:pPr>
            <a:r>
              <a:rPr lang="pl-PL" sz="2800" b="1" dirty="0">
                <a:latin typeface="+mj-lt"/>
              </a:rPr>
              <a:t>Arytmetyczne</a:t>
            </a:r>
            <a:r>
              <a:rPr lang="pl-PL" sz="2800" dirty="0">
                <a:latin typeface="+mj-lt"/>
              </a:rPr>
              <a:t>: +, -, *, /, %</a:t>
            </a:r>
          </a:p>
          <a:p>
            <a:endParaRPr lang="pl-PL" sz="2800" dirty="0">
              <a:latin typeface="+mj-lt"/>
            </a:endParaRPr>
          </a:p>
          <a:p>
            <a:pPr marL="457200" indent="-457200">
              <a:buFont typeface="Wingdings" panose="05000000000000000000" pitchFamily="2" charset="2"/>
              <a:buChar char="q"/>
            </a:pPr>
            <a:r>
              <a:rPr lang="pl-PL" sz="2800" dirty="0">
                <a:latin typeface="+mj-lt"/>
              </a:rPr>
              <a:t>Porównania: ==, ===, !=, !==, &gt;, &lt;, &gt;=, &lt;=</a:t>
            </a:r>
          </a:p>
          <a:p>
            <a:endParaRPr lang="pl-PL" sz="2800" dirty="0">
              <a:latin typeface="+mj-lt"/>
            </a:endParaRPr>
          </a:p>
          <a:p>
            <a:pPr marL="514350" indent="-514350">
              <a:buFont typeface="Wingdings" panose="05000000000000000000" pitchFamily="2" charset="2"/>
              <a:buChar char="q"/>
            </a:pPr>
            <a:r>
              <a:rPr lang="pl-PL" sz="2800" dirty="0">
                <a:latin typeface="+mj-lt"/>
              </a:rPr>
              <a:t>Logiczne: &amp;&amp;, ||, !</a:t>
            </a:r>
          </a:p>
          <a:p>
            <a:endParaRPr lang="pl-PL" sz="2800" dirty="0">
              <a:latin typeface="+mj-lt"/>
            </a:endParaRPr>
          </a:p>
          <a:p>
            <a:r>
              <a:rPr lang="pl-PL" sz="2800" dirty="0">
                <a:latin typeface="+mj-lt"/>
              </a:rPr>
              <a:t>Przykład:</a:t>
            </a:r>
          </a:p>
          <a:p>
            <a:pPr lvl="1"/>
            <a:r>
              <a:rPr lang="en-US" sz="2400" dirty="0"/>
              <a:t>let a = 5; </a:t>
            </a:r>
            <a:endParaRPr lang="pl-PL" sz="2400" dirty="0"/>
          </a:p>
          <a:p>
            <a:pPr lvl="1"/>
            <a:r>
              <a:rPr lang="en-US" sz="2400" dirty="0"/>
              <a:t>let b = 10; </a:t>
            </a:r>
            <a:endParaRPr lang="pl-PL" sz="2400" dirty="0"/>
          </a:p>
          <a:p>
            <a:pPr lvl="1"/>
            <a:r>
              <a:rPr lang="en-US" sz="2400" dirty="0"/>
              <a:t>console.log(a &gt; b); // false</a:t>
            </a:r>
            <a:endParaRPr lang="pl-PL" sz="2400" dirty="0">
              <a:latin typeface="+mj-lt"/>
            </a:endParaRPr>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0" dur="500"/>
                                        <p:tgtEl>
                                          <p:spTgt spid="24">
                                            <p:txEl>
                                              <p:pRg st="4" end="4"/>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4" dur="500"/>
                                        <p:tgtEl>
                                          <p:spTgt spid="24">
                                            <p:txEl>
                                              <p:pRg st="6" end="6"/>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28" dur="500"/>
                                        <p:tgtEl>
                                          <p:spTgt spid="24">
                                            <p:txEl>
                                              <p:pRg st="7" end="7"/>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150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2" dur="500"/>
                                        <p:tgtEl>
                                          <p:spTgt spid="3">
                                            <p:txEl>
                                              <p:pRg st="0" end="0"/>
                                            </p:txEl>
                                          </p:spTgt>
                                        </p:tgtEl>
                                      </p:cBhvr>
                                    </p:animEffect>
                                  </p:childTnLst>
                                </p:cTn>
                              </p:par>
                            </p:childTnLst>
                          </p:cTn>
                        </p:par>
                        <p:par>
                          <p:cTn id="33" fill="hold">
                            <p:stCondLst>
                              <p:cond delay="5000"/>
                            </p:stCondLst>
                            <p:childTnLst>
                              <p:par>
                                <p:cTn id="34" presetID="14" presetClass="entr" presetSubtype="10" fill="hold" nodeType="afterEffect">
                                  <p:stCondLst>
                                    <p:cond delay="15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4" dur="500"/>
                                        <p:tgtEl>
                                          <p:spTgt spid="24">
                                            <p:txEl>
                                              <p:pRg st="5" end="5"/>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par>
                          <p:cTn id="37" fill="hold">
                            <p:stCondLst>
                              <p:cond delay="4000"/>
                            </p:stCondLst>
                            <p:childTnLst>
                              <p:par>
                                <p:cTn id="38" presetID="14" presetClass="entr" presetSubtype="10" fill="hold" nodeType="afterEffect">
                                  <p:stCondLst>
                                    <p:cond delay="200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40" dur="500"/>
                                        <p:tgtEl>
                                          <p:spTgt spid="8">
                                            <p:txEl>
                                              <p:pRg st="0" end="0"/>
                                            </p:txEl>
                                          </p:spTgt>
                                        </p:tgtEl>
                                      </p:cBhvr>
                                    </p:animEffect>
                                  </p:childTnLst>
                                </p:cTn>
                              </p:par>
                            </p:childTnLst>
                          </p:cTn>
                        </p:par>
                        <p:par>
                          <p:cTn id="41" fill="hold">
                            <p:stCondLst>
                              <p:cond delay="6500"/>
                            </p:stCondLst>
                            <p:childTnLst>
                              <p:par>
                                <p:cTn id="42" presetID="14" presetClass="entr" presetSubtype="1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500"/>
                                        <p:tgtEl>
                                          <p:spTgt spid="8">
                                            <p:txEl>
                                              <p:pRg st="2" end="2"/>
                                            </p:txEl>
                                          </p:spTgt>
                                        </p:tgtEl>
                                      </p:cBhvr>
                                    </p:animEffect>
                                  </p:childTnLst>
                                </p:cTn>
                              </p:par>
                            </p:childTnLst>
                          </p:cTn>
                        </p:par>
                        <p:par>
                          <p:cTn id="45" fill="hold">
                            <p:stCondLst>
                              <p:cond delay="7000"/>
                            </p:stCondLst>
                            <p:childTnLst>
                              <p:par>
                                <p:cTn id="46" presetID="14" presetClass="entr" presetSubtype="10" fill="hold" nodeType="after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8" dur="500"/>
                                        <p:tgtEl>
                                          <p:spTgt spid="8">
                                            <p:txEl>
                                              <p:pRg st="3" end="3"/>
                                            </p:txEl>
                                          </p:spTgt>
                                        </p:tgtEl>
                                      </p:cBhvr>
                                    </p:animEffect>
                                  </p:childTnLst>
                                </p:cTn>
                              </p:par>
                            </p:childTnLst>
                          </p:cTn>
                        </p:par>
                        <p:par>
                          <p:cTn id="49" fill="hold">
                            <p:stCondLst>
                              <p:cond delay="7500"/>
                            </p:stCondLst>
                            <p:childTnLst>
                              <p:par>
                                <p:cTn id="50" presetID="14" presetClass="entr" presetSubtype="1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2" dur="500"/>
                                        <p:tgtEl>
                                          <p:spTgt spid="8">
                                            <p:txEl>
                                              <p:pRg st="4" end="4"/>
                                            </p:txEl>
                                          </p:spTgt>
                                        </p:tgtEl>
                                      </p:cBhvr>
                                    </p:animEffect>
                                  </p:childTnLst>
                                </p:cTn>
                              </p:par>
                            </p:childTnLst>
                          </p:cTn>
                        </p:par>
                        <p:par>
                          <p:cTn id="53" fill="hold">
                            <p:stCondLst>
                              <p:cond delay="8000"/>
                            </p:stCondLst>
                            <p:childTnLst>
                              <p:par>
                                <p:cTn id="54" presetID="14" presetClass="entr" presetSubtype="10" fill="hold" nodeType="after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6" dur="500"/>
                                        <p:tgtEl>
                                          <p:spTgt spid="8">
                                            <p:txEl>
                                              <p:pRg st="5" end="5"/>
                                            </p:txEl>
                                          </p:spTgt>
                                        </p:tgtEl>
                                      </p:cBhvr>
                                    </p:animEffect>
                                  </p:childTnLst>
                                </p:cTn>
                              </p:par>
                            </p:childTnLst>
                          </p:cTn>
                        </p:par>
                        <p:par>
                          <p:cTn id="57" fill="hold">
                            <p:stCondLst>
                              <p:cond delay="8500"/>
                            </p:stCondLst>
                            <p:childTnLst>
                              <p:par>
                                <p:cTn id="58" presetID="14" presetClass="entr" presetSubtype="10" fill="hold" nodeType="after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60" dur="500"/>
                                        <p:tgtEl>
                                          <p:spTgt spid="8">
                                            <p:txEl>
                                              <p:pRg st="6" end="6"/>
                                            </p:txEl>
                                          </p:spTgt>
                                        </p:tgtEl>
                                      </p:cBhvr>
                                    </p:animEffect>
                                  </p:childTnLst>
                                </p:cTn>
                              </p:par>
                            </p:childTnLst>
                          </p:cTn>
                        </p:par>
                        <p:par>
                          <p:cTn id="61" fill="hold">
                            <p:stCondLst>
                              <p:cond delay="9000"/>
                            </p:stCondLst>
                            <p:childTnLst>
                              <p:par>
                                <p:cTn id="62" presetID="14" presetClass="entr" presetSubtype="1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64" dur="500"/>
                                        <p:tgtEl>
                                          <p:spTgt spid="8">
                                            <p:txEl>
                                              <p:pRg st="7" end="7"/>
                                            </p:txEl>
                                          </p:spTgt>
                                        </p:tgtEl>
                                      </p:cBhvr>
                                    </p:animEffect>
                                  </p:childTnLst>
                                </p:cTn>
                              </p:par>
                            </p:childTnLst>
                          </p:cTn>
                        </p:par>
                        <p:par>
                          <p:cTn id="65" fill="hold">
                            <p:stCondLst>
                              <p:cond delay="9500"/>
                            </p:stCondLst>
                            <p:childTnLst>
                              <p:par>
                                <p:cTn id="66" presetID="14" presetClass="entr" presetSubtype="10" fill="hold" nodeType="after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8" dur="500"/>
                                        <p:tgtEl>
                                          <p:spTgt spid="8">
                                            <p:txEl>
                                              <p:pRg st="8" end="8"/>
                                            </p:txEl>
                                          </p:spTgt>
                                        </p:tgtEl>
                                      </p:cBhvr>
                                    </p:animEffect>
                                  </p:childTnLst>
                                </p:cTn>
                              </p:par>
                            </p:childTnLst>
                          </p:cTn>
                        </p:par>
                        <p:par>
                          <p:cTn id="69" fill="hold">
                            <p:stCondLst>
                              <p:cond delay="10000"/>
                            </p:stCondLst>
                            <p:childTnLst>
                              <p:par>
                                <p:cTn id="70" presetID="14" presetClass="entr" presetSubtype="10" fill="hold" nodeType="after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72" dur="500"/>
                                        <p:tgtEl>
                                          <p:spTgt spid="8">
                                            <p:txEl>
                                              <p:pRg st="10" end="10"/>
                                            </p:txEl>
                                          </p:spTgt>
                                        </p:tgtEl>
                                      </p:cBhvr>
                                    </p:animEffect>
                                  </p:childTnLst>
                                </p:cTn>
                              </p:par>
                            </p:childTnLst>
                          </p:cTn>
                        </p:par>
                        <p:par>
                          <p:cTn id="73" fill="hold">
                            <p:stCondLst>
                              <p:cond delay="10500"/>
                            </p:stCondLst>
                            <p:childTnLst>
                              <p:par>
                                <p:cTn id="74" presetID="14" presetClass="entr" presetSubtype="10" fill="hold" nodeType="afterEffect">
                                  <p:stCondLst>
                                    <p:cond delay="0"/>
                                  </p:stCondLst>
                                  <p:childTnLst>
                                    <p:set>
                                      <p:cBhvr>
                                        <p:cTn id="7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p:txBody>
          <a:bodyPr>
            <a:normAutofit/>
          </a:bodyPr>
          <a:lstStyle/>
          <a:p>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rmAutofit fontScale="85000" lnSpcReduction="20000"/>
          </a:bodyPr>
          <a:lstStyle/>
          <a:p>
            <a:pPr marL="0" indent="0">
              <a:buNone/>
            </a:pPr>
            <a:r>
              <a:rPr lang="pl-PL" dirty="0" err="1"/>
              <a:t>TypeScript</a:t>
            </a:r>
            <a:r>
              <a:rPr lang="pl-PL" dirty="0"/>
              <a:t> to język programowania, który dodaje do </a:t>
            </a:r>
            <a:r>
              <a:rPr lang="pl-PL" dirty="0" err="1"/>
              <a:t>JavaScript'u</a:t>
            </a:r>
            <a:r>
              <a:rPr lang="pl-PL" dirty="0"/>
              <a:t> statyczne typowanie. To jak dodanie dodatkowej warstwy kontroli jakości do naszego kodu.</a:t>
            </a:r>
          </a:p>
          <a:p>
            <a:pPr marL="0" indent="0">
              <a:buNone/>
            </a:pPr>
            <a:r>
              <a:rPr lang="pl-PL" dirty="0"/>
              <a:t>Dzięki statycznemu typowaniu:</a:t>
            </a:r>
          </a:p>
          <a:p>
            <a:r>
              <a:rPr lang="pl-PL" dirty="0"/>
              <a:t>Łatwiejsza </a:t>
            </a:r>
            <a:r>
              <a:rPr lang="pl-PL" dirty="0" err="1"/>
              <a:t>refaktoryzacja</a:t>
            </a:r>
            <a:r>
              <a:rPr lang="pl-PL" dirty="0"/>
              <a:t>: Zmiany w kodzie są bezpieczniejsze, ponieważ kompilator wyłapie potencjalne błędy.</a:t>
            </a:r>
          </a:p>
          <a:p>
            <a:r>
              <a:rPr lang="pl-PL" dirty="0"/>
              <a:t>Lepsza czytelność: Kod jest bardziej zrozumiały, zarówno dla Ciebie, jak i dla innych programistów.</a:t>
            </a:r>
          </a:p>
          <a:p>
            <a:r>
              <a:rPr lang="pl-PL" dirty="0"/>
              <a:t>Wczesne wykrywanie błędów: Błędy są wykrywane na etapie pisania kodu, a nie podczas wykonywania aplikacji.</a:t>
            </a:r>
          </a:p>
          <a:p>
            <a:endParaRPr lang="pl-PL" dirty="0"/>
          </a:p>
          <a:p>
            <a:pPr marL="0" indent="0">
              <a:buNone/>
            </a:pPr>
            <a:r>
              <a:rPr lang="pl-PL" b="1" dirty="0"/>
              <a:t>Analogia:</a:t>
            </a:r>
            <a:r>
              <a:rPr lang="pl-PL" dirty="0"/>
              <a:t> Wyobraźmy sobie, że JavaScript to plastelina. Możemy z niej ulepić wszystko, ale łatwo się pobrudzić. </a:t>
            </a:r>
            <a:r>
              <a:rPr lang="pl-PL" dirty="0" err="1"/>
              <a:t>TypeScript</a:t>
            </a:r>
            <a:r>
              <a:rPr lang="pl-PL"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p:txBody>
          <a:bodyPr/>
          <a:lstStyle/>
          <a:p>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2112579314"/>
              </p:ext>
            </p:extLst>
          </p:nvPr>
        </p:nvGraphicFramePr>
        <p:xfrm>
          <a:off x="685802" y="2142067"/>
          <a:ext cx="5808516"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7"/>
          <a:stretch>
            <a:fillRect/>
          </a:stretch>
        </p:blipFill>
        <p:spPr>
          <a:xfrm>
            <a:off x="6756400" y="2142067"/>
            <a:ext cx="4749798" cy="17621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8"/>
          <a:stretch>
            <a:fillRect/>
          </a:stretch>
        </p:blipFill>
        <p:spPr>
          <a:xfrm>
            <a:off x="6756400" y="3980416"/>
            <a:ext cx="4749798" cy="2054270"/>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3000"/>
                            </p:stCondLst>
                            <p:childTnLst>
                              <p:par>
                                <p:cTn id="18" presetID="14" presetClass="entr" presetSubtype="10" fill="hold" nodeType="after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3953127566"/>
              </p:ext>
            </p:extLst>
          </p:nvPr>
        </p:nvGraphicFramePr>
        <p:xfrm>
          <a:off x="415635" y="1753341"/>
          <a:ext cx="11506202" cy="4429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456267"/>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464299"/>
            <a:ext cx="188360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508206"/>
            <a:ext cx="11154033" cy="513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200" b="0" i="0" u="none" strike="noStrike" cap="none" normalizeH="0" baseline="0" dirty="0" err="1">
                <a:ln>
                  <a:noFill/>
                </a:ln>
                <a:solidFill>
                  <a:schemeClr val="tx1"/>
                </a:solidFill>
                <a:effectLst/>
                <a:latin typeface="Arial" panose="020B0604020202020204" pitchFamily="34" charset="0"/>
              </a:rPr>
              <a:t>TypeScript</a:t>
            </a:r>
            <a:r>
              <a:rPr kumimoji="0" lang="pl-PL" altLang="pl-PL" sz="12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200" b="0" i="0" u="none" strike="noStrike" cap="none" normalizeH="0" baseline="0" dirty="0">
                <a:ln>
                  <a:noFill/>
                </a:ln>
                <a:solidFill>
                  <a:schemeClr val="tx1"/>
                </a:solidFill>
                <a:effectLst/>
                <a:latin typeface="Arial" panose="020B0604020202020204" pitchFamily="34" charset="0"/>
              </a:rPr>
              <a:t>Chociaż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ma swoje własne </a:t>
            </a:r>
            <a:r>
              <a:rPr kumimoji="0" lang="pl-PL" altLang="pl-PL" sz="1200" b="0" i="0" u="none" strike="noStrike" cap="none" normalizeH="0" baseline="0" dirty="0" err="1">
                <a:ln>
                  <a:noFill/>
                </a:ln>
                <a:solidFill>
                  <a:schemeClr val="tx1"/>
                </a:solidFill>
                <a:effectLst/>
                <a:latin typeface="Arial" panose="020B0604020202020204" pitchFamily="34" charset="0"/>
              </a:rPr>
              <a:t>dekoratory</a:t>
            </a:r>
            <a:r>
              <a:rPr kumimoji="0" lang="pl-PL" altLang="pl-PL" sz="1200" b="0" i="0" u="none" strike="noStrike" cap="none" normalizeH="0" baseline="0" dirty="0">
                <a:ln>
                  <a:noFill/>
                </a:ln>
                <a:solidFill>
                  <a:schemeClr val="tx1"/>
                </a:solidFill>
                <a:effectLst/>
                <a:latin typeface="Arial" panose="020B0604020202020204" pitchFamily="34" charset="0"/>
              </a:rPr>
              <a:t>, </a:t>
            </a:r>
            <a:r>
              <a:rPr kumimoji="0" lang="pl-PL" altLang="pl-PL" sz="1200" b="0" i="0" u="none" strike="noStrike" cap="none" normalizeH="0" baseline="0" dirty="0">
                <a:ln>
                  <a:noFill/>
                </a:ln>
                <a:solidFill>
                  <a:schemeClr val="tx1"/>
                </a:solidFill>
                <a:effectLst/>
              </a:rPr>
              <a:t> są one zbudowane na podstawie funkcji dekoratorów </a:t>
            </a:r>
            <a:r>
              <a:rPr kumimoji="0" lang="pl-PL" altLang="pl-PL" sz="1200" b="0" i="0" u="none" strike="noStrike" cap="none" normalizeH="0" baseline="0" dirty="0" err="1">
                <a:ln>
                  <a:noFill/>
                </a:ln>
                <a:solidFill>
                  <a:schemeClr val="tx1"/>
                </a:solidFill>
                <a:effectLst/>
              </a:rPr>
              <a:t>TypeScriptu</a:t>
            </a:r>
            <a:r>
              <a:rPr lang="pl-PL" altLang="pl-PL" sz="12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2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@Component</a:t>
            </a:r>
            <a:r>
              <a:rPr lang="pl-PL" altLang="pl-PL" sz="1200" b="1" dirty="0">
                <a:latin typeface="Arial Unicode MS"/>
              </a:rPr>
              <a:t> </a:t>
            </a:r>
            <a:r>
              <a:rPr lang="pl-PL" altLang="pl-PL" sz="1200" dirty="0">
                <a:latin typeface="Arial Unicode MS"/>
              </a:rPr>
              <a:t>- </a:t>
            </a:r>
            <a:r>
              <a:rPr lang="pl-PL" sz="1200" dirty="0"/>
              <a:t>Ten dekorator jest sercem każdego komponentu </a:t>
            </a:r>
            <a:r>
              <a:rPr lang="pl-PL" sz="1200" dirty="0" err="1"/>
              <a:t>Angulara</a:t>
            </a:r>
            <a:r>
              <a:rPr lang="pl-PL" sz="1200" dirty="0"/>
              <a:t>. Określa, że dana klasa jest komponentem i dodaje do niej odpowiednie informacje, takie jak selektor, szablon HTML i styl.</a:t>
            </a:r>
            <a:endParaRPr kumimoji="0" lang="pl-PL" altLang="pl-PL" sz="12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@Injectable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200" b="0" i="0" u="none" strike="noStrike" cap="none" normalizeH="0" baseline="0" dirty="0">
                <a:ln>
                  <a:noFill/>
                </a:ln>
                <a:solidFill>
                  <a:schemeClr val="tx1"/>
                </a:solidFill>
                <a:effectLst/>
                <a:latin typeface="Arial Unicode MS"/>
              </a:rPr>
              <a:t>@Injectable</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wie, że może utworzyć instancję tej klasy za pomocą mechanizmu </a:t>
            </a:r>
            <a:r>
              <a:rPr kumimoji="0" lang="pl-PL" altLang="pl-PL" sz="1200" b="0" i="0" u="none" strike="noStrike" cap="none" normalizeH="0" baseline="0" dirty="0" err="1">
                <a:ln>
                  <a:noFill/>
                </a:ln>
                <a:solidFill>
                  <a:schemeClr val="tx1"/>
                </a:solidFill>
                <a:effectLst/>
              </a:rPr>
              <a:t>Dependency</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Injection</a:t>
            </a:r>
            <a:r>
              <a:rPr kumimoji="0" lang="pl-PL" altLang="pl-PL" sz="1200" b="0" i="0" u="none" strike="noStrike" cap="none" normalizeH="0" baseline="0" dirty="0">
                <a:ln>
                  <a:noFill/>
                </a:ln>
                <a:solidFill>
                  <a:schemeClr val="tx1"/>
                </a:solidFill>
                <a:effectLst/>
              </a:rPr>
              <a:t> (wstrzykiwania zależności).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@NgModule</a:t>
            </a:r>
            <a:r>
              <a:rPr kumimoji="0" lang="pl-PL" altLang="pl-PL" sz="1200" b="0" i="0" u="none" strike="noStrike" cap="none" normalizeH="0" baseline="0" dirty="0">
                <a:ln>
                  <a:noFill/>
                </a:ln>
                <a:solidFill>
                  <a:schemeClr val="tx1"/>
                </a:solidFill>
                <a:effectLst/>
                <a:latin typeface="Arial Unicode MS"/>
              </a:rPr>
              <a:t> - </a:t>
            </a:r>
            <a:r>
              <a:rPr lang="pl-PL" sz="1200" dirty="0"/>
              <a:t>Dekorator ten oznacza klasę jako moduł w </a:t>
            </a:r>
            <a:r>
              <a:rPr lang="pl-PL" sz="1200" dirty="0" err="1"/>
              <a:t>Angularze</a:t>
            </a:r>
            <a:r>
              <a:rPr lang="pl-PL" sz="1200" dirty="0"/>
              <a:t>. Moduły są odpowiedzialne za organizację aplikacji, grupując komponenty, dyrektywy i usługi.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@Inputs </a:t>
            </a:r>
            <a:r>
              <a:rPr kumimoji="0" lang="pl-PL" altLang="pl-PL" sz="1200" b="0" i="0" u="none" strike="noStrike" cap="none" normalizeH="0" baseline="0" dirty="0">
                <a:ln>
                  <a:noFill/>
                </a:ln>
                <a:solidFill>
                  <a:schemeClr val="tx1"/>
                </a:solidFill>
                <a:effectLst/>
                <a:latin typeface="Arial Unicode MS"/>
              </a:rPr>
              <a:t>- </a:t>
            </a:r>
            <a:r>
              <a:rPr lang="pl-PL" sz="1200" dirty="0"/>
              <a:t>Jest to dekorator używany do przekazywania danych z komponentu rodzica do komponentu dziecka.</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@Outputs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200" b="0" i="0" u="none" strike="noStrike" cap="none" normalizeH="0" baseline="0" dirty="0">
                <a:ln>
                  <a:noFill/>
                </a:ln>
                <a:solidFill>
                  <a:schemeClr val="tx1"/>
                </a:solidFill>
                <a:effectLst/>
                <a:latin typeface="Arial Unicode MS"/>
              </a:rPr>
              <a:t>@Output</a:t>
            </a:r>
            <a:r>
              <a:rPr kumimoji="0" lang="pl-PL" altLang="pl-PL" sz="1200" b="0" i="0" u="none" strike="noStrike" cap="none" normalizeH="0" baseline="0" dirty="0">
                <a:ln>
                  <a:noFill/>
                </a:ln>
                <a:solidFill>
                  <a:schemeClr val="tx1"/>
                </a:solidFill>
                <a:effectLst/>
              </a:rPr>
              <a:t> często działa w parze z </a:t>
            </a:r>
            <a:r>
              <a:rPr kumimoji="0" lang="pl-PL" altLang="pl-PL" sz="1200" b="0" i="0" u="none" strike="noStrike" cap="none" normalizeH="0" baseline="0" dirty="0" err="1">
                <a:ln>
                  <a:noFill/>
                </a:ln>
                <a:solidFill>
                  <a:schemeClr val="tx1"/>
                </a:solidFill>
                <a:effectLst/>
                <a:latin typeface="Arial Unicode MS"/>
              </a:rPr>
              <a:t>EventEmitter</a:t>
            </a:r>
            <a:r>
              <a:rPr kumimoji="0" lang="pl-PL" altLang="pl-PL" sz="1200" b="0" i="0" u="none" strike="noStrike" cap="none" normalizeH="0" baseline="0" dirty="0">
                <a:ln>
                  <a:noFill/>
                </a:ln>
                <a:solidFill>
                  <a:schemeClr val="tx1"/>
                </a:solidFill>
                <a:effectLst/>
              </a:rPr>
              <a:t>, aby emitować własne zdarzenia. </a:t>
            </a:r>
            <a:endParaRPr kumimoji="0" lang="pl-PL" altLang="pl-P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200" dirty="0">
              <a:latin typeface="Arial" panose="020B0604020202020204" pitchFamily="34" charset="0"/>
            </a:endParaRPr>
          </a:p>
          <a:p>
            <a:pPr>
              <a:lnSpc>
                <a:spcPct val="150000"/>
              </a:lnSpc>
            </a:pPr>
            <a:r>
              <a:rPr lang="pl-PL" sz="1600" b="1" u="sng" dirty="0"/>
              <a:t>Dlaczego </a:t>
            </a:r>
            <a:r>
              <a:rPr lang="pl-PL" sz="1600" b="1" u="sng" dirty="0" err="1"/>
              <a:t>dekoratory</a:t>
            </a:r>
            <a:r>
              <a:rPr lang="pl-PL" sz="1600"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Są to podstawowe narzędzia, które pomagają </a:t>
            </a:r>
            <a:r>
              <a:rPr lang="pl-PL" sz="1200" dirty="0" err="1"/>
              <a:t>Angularowi</a:t>
            </a:r>
            <a:r>
              <a:rPr lang="pl-PL" sz="1200" dirty="0"/>
              <a:t> zarządzać komponentami, modułami, usługami i wstrzykiwaniem zależności. Bez nich </a:t>
            </a:r>
            <a:r>
              <a:rPr lang="pl-PL" sz="1200" dirty="0" err="1"/>
              <a:t>Angular</a:t>
            </a:r>
            <a:r>
              <a:rPr lang="pl-PL" sz="1200" dirty="0"/>
              <a:t> nie mógłby "zrozumieć", co jest czym w aplikacji.</a:t>
            </a:r>
          </a:p>
          <a:p>
            <a:pPr>
              <a:lnSpc>
                <a:spcPct val="150000"/>
              </a:lnSpc>
            </a:pPr>
            <a:r>
              <a:rPr lang="pl-PL" sz="1200" u="sng" dirty="0"/>
              <a:t>Możemy tworzyć własne </a:t>
            </a:r>
            <a:r>
              <a:rPr lang="pl-PL" sz="1200" u="sng" dirty="0" err="1"/>
              <a:t>dekoratory</a:t>
            </a:r>
            <a:r>
              <a:rPr lang="pl-PL" sz="1200" u="sng" dirty="0"/>
              <a:t> w </a:t>
            </a:r>
            <a:r>
              <a:rPr lang="pl-PL" sz="1200" u="sng" dirty="0" err="1"/>
              <a:t>TypeScript</a:t>
            </a:r>
            <a:r>
              <a:rPr lang="pl-PL" sz="1200" dirty="0"/>
              <a:t>, które można następnie używać w </a:t>
            </a:r>
            <a:r>
              <a:rPr lang="pl-PL" sz="1200" dirty="0" err="1"/>
              <a:t>Angularze</a:t>
            </a:r>
            <a:r>
              <a:rPr lang="pl-PL" sz="1200" dirty="0"/>
              <a:t> lub innych projektach. Własne </a:t>
            </a:r>
            <a:r>
              <a:rPr lang="pl-PL" sz="1200" dirty="0" err="1"/>
              <a:t>dekoratory</a:t>
            </a:r>
            <a:r>
              <a:rPr lang="pl-PL" sz="1200" dirty="0"/>
              <a:t> działają podobnie jak te dostarczane przez </a:t>
            </a:r>
            <a:r>
              <a:rPr lang="pl-PL" sz="1200" dirty="0" err="1"/>
              <a:t>Angulara</a:t>
            </a:r>
            <a:r>
              <a:rPr lang="pl-PL" sz="1200" dirty="0"/>
              <a:t> – pozwalają na modyfikowanie zachowania klas, metod, właściwości lub parametrów.</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2" dur="500"/>
                                        <p:tgtEl>
                                          <p:spTgt spid="7">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6" dur="500"/>
                                        <p:tgtEl>
                                          <p:spTgt spid="7">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randombar(horizontal)">
                                      <p:cBhvr>
                                        <p:cTn id="40" dur="500"/>
                                        <p:tgtEl>
                                          <p:spTgt spid="7">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randombar(horizontal)">
                                      <p:cBhvr>
                                        <p:cTn id="44" dur="500"/>
                                        <p:tgtEl>
                                          <p:spTgt spid="7">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7">
                                            <p:txEl>
                                              <p:pRg st="11" end="11"/>
                                            </p:txEl>
                                          </p:spTgt>
                                        </p:tgtEl>
                                        <p:attrNameLst>
                                          <p:attrName>style.visibility</p:attrName>
                                        </p:attrNameLst>
                                      </p:cBhvr>
                                      <p:to>
                                        <p:strVal val="visible"/>
                                      </p:to>
                                    </p:set>
                                    <p:animEffect transition="in" filter="randombar(horizontal)">
                                      <p:cBhvr>
                                        <p:cTn id="48"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0"/>
            <a:ext cx="10131425" cy="1456267"/>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343040047"/>
              </p:ext>
            </p:extLst>
          </p:nvPr>
        </p:nvGraphicFramePr>
        <p:xfrm>
          <a:off x="685800" y="3074352"/>
          <a:ext cx="10820400" cy="3405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036354305"/>
              </p:ext>
            </p:extLst>
          </p:nvPr>
        </p:nvGraphicFramePr>
        <p:xfrm>
          <a:off x="685800" y="1456267"/>
          <a:ext cx="10820400" cy="10687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0"/>
            <a:ext cx="10131425" cy="1456267"/>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3655538847"/>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075310728"/>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Graphic spid="9"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p:txBody>
          <a:bodyPr/>
          <a:lstStyle/>
          <a:p>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starego Control </a:t>
            </a:r>
            <a:r>
              <a:rPr lang="pl-PL" dirty="0" err="1"/>
              <a:t>Flow</a:t>
            </a:r>
            <a:endParaRPr lang="pl-PL" dirty="0"/>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0"/>
            <a:ext cx="10131425" cy="1456267"/>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b="1" dirty="0"/>
              <a:t>Style globalne i lokalne w </a:t>
            </a:r>
            <a:r>
              <a:rPr lang="pl-PL" sz="3600" b="1" dirty="0" err="1"/>
              <a:t>Angular</a:t>
            </a:r>
            <a:endParaRPr lang="pl-PL" sz="3600" b="1" dirty="0"/>
          </a:p>
        </p:txBody>
      </p:sp>
      <p:graphicFrame>
        <p:nvGraphicFramePr>
          <p:cNvPr id="4" name="Symbol zastępczy zawartości 3">
            <a:extLst>
              <a:ext uri="{FF2B5EF4-FFF2-40B4-BE49-F238E27FC236}">
                <a16:creationId xmlns:a16="http://schemas.microsoft.com/office/drawing/2014/main" id="{DF9F71C0-68EB-4AD9-6073-3BF8BFF1B156}"/>
              </a:ext>
            </a:extLst>
          </p:cNvPr>
          <p:cNvGraphicFramePr>
            <a:graphicFrameLocks noGrp="1"/>
          </p:cNvGraphicFramePr>
          <p:nvPr>
            <p:ph idx="1"/>
            <p:extLst>
              <p:ext uri="{D42A27DB-BD31-4B8C-83A1-F6EECF244321}">
                <p14:modId xmlns:p14="http://schemas.microsoft.com/office/powerpoint/2010/main" val="106088496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89"/>
            <a:ext cx="10131425" cy="1456267"/>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23870" y="6488668"/>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0"/>
            <a:ext cx="10131425" cy="1456267"/>
          </a:xfrm>
        </p:spPr>
        <p:txBody>
          <a:bodyPr/>
          <a:lstStyle/>
          <a:p>
            <a:pPr algn="ctr"/>
            <a:r>
              <a:rPr lang="pl-PL" dirty="0"/>
              <a:t>Data </a:t>
            </a:r>
            <a:r>
              <a:rPr lang="pl-PL" dirty="0" err="1"/>
              <a:t>binding</a:t>
            </a:r>
            <a:br>
              <a:rPr lang="pl-PL" dirty="0"/>
            </a:br>
            <a:r>
              <a:rPr lang="pl-PL" sz="2000" dirty="0"/>
              <a:t>mamy cztery główne typy data </a:t>
            </a:r>
            <a:r>
              <a:rPr lang="pl-PL" sz="2000" dirty="0" err="1"/>
              <a:t>bindingu</a:t>
            </a:r>
            <a:endParaRPr lang="pl-PL" dirty="0"/>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aphicFrame>
        <p:nvGraphicFramePr>
          <p:cNvPr id="6" name="Diagram 5">
            <a:extLst>
              <a:ext uri="{FF2B5EF4-FFF2-40B4-BE49-F238E27FC236}">
                <a16:creationId xmlns:a16="http://schemas.microsoft.com/office/drawing/2014/main" id="{D21CD146-4CE0-6123-4D87-0F34FE7ED3CD}"/>
              </a:ext>
            </a:extLst>
          </p:cNvPr>
          <p:cNvGraphicFramePr/>
          <p:nvPr>
            <p:extLst>
              <p:ext uri="{D42A27DB-BD31-4B8C-83A1-F6EECF244321}">
                <p14:modId xmlns:p14="http://schemas.microsoft.com/office/powerpoint/2010/main" val="4239273755"/>
              </p:ext>
            </p:extLst>
          </p:nvPr>
        </p:nvGraphicFramePr>
        <p:xfrm>
          <a:off x="349781" y="1456267"/>
          <a:ext cx="11492438" cy="4801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3216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1941827755"/>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18" name="Grupa 17">
            <a:extLst>
              <a:ext uri="{FF2B5EF4-FFF2-40B4-BE49-F238E27FC236}">
                <a16:creationId xmlns:a16="http://schemas.microsoft.com/office/drawing/2014/main" id="{1757CA2E-A07D-B55E-B599-3039F8ADEC33}"/>
              </a:ext>
            </a:extLst>
          </p:cNvPr>
          <p:cNvGrpSpPr/>
          <p:nvPr/>
        </p:nvGrpSpPr>
        <p:grpSpPr>
          <a:xfrm>
            <a:off x="1030287" y="1586053"/>
            <a:ext cx="10131425" cy="873953"/>
            <a:chOff x="0" y="66082"/>
            <a:chExt cx="10131425" cy="873953"/>
          </a:xfrm>
        </p:grpSpPr>
        <p:sp>
          <p:nvSpPr>
            <p:cNvPr id="28" name="Prostokąt: zaokrąglone rogi 27">
              <a:extLst>
                <a:ext uri="{FF2B5EF4-FFF2-40B4-BE49-F238E27FC236}">
                  <a16:creationId xmlns:a16="http://schemas.microsoft.com/office/drawing/2014/main" id="{C43993D1-C725-DE7A-A4FE-B3BE9077D177}"/>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Prostokąt: zaokrąglone rogi 4">
              <a:extLst>
                <a:ext uri="{FF2B5EF4-FFF2-40B4-BE49-F238E27FC236}">
                  <a16:creationId xmlns:a16="http://schemas.microsoft.com/office/drawing/2014/main" id="{8285AD7A-CD84-24E6-DC23-A09388CCA8A9}"/>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19" name="Grupa 18">
            <a:extLst>
              <a:ext uri="{FF2B5EF4-FFF2-40B4-BE49-F238E27FC236}">
                <a16:creationId xmlns:a16="http://schemas.microsoft.com/office/drawing/2014/main" id="{DFBBB43A-1D14-0CC2-D65A-31F1E8DC8171}"/>
              </a:ext>
            </a:extLst>
          </p:cNvPr>
          <p:cNvGrpSpPr/>
          <p:nvPr/>
        </p:nvGrpSpPr>
        <p:grpSpPr>
          <a:xfrm>
            <a:off x="1030287" y="2523366"/>
            <a:ext cx="10131425" cy="873953"/>
            <a:chOff x="0" y="1003395"/>
            <a:chExt cx="10131425" cy="873953"/>
          </a:xfrm>
        </p:grpSpPr>
        <p:sp>
          <p:nvSpPr>
            <p:cNvPr id="26" name="Prostokąt: zaokrąglone rogi 25">
              <a:extLst>
                <a:ext uri="{FF2B5EF4-FFF2-40B4-BE49-F238E27FC236}">
                  <a16:creationId xmlns:a16="http://schemas.microsoft.com/office/drawing/2014/main" id="{75BE245F-BDBB-C62C-5E7B-30DCF5FBB786}"/>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Prostokąt: zaokrąglone rogi 6">
              <a:extLst>
                <a:ext uri="{FF2B5EF4-FFF2-40B4-BE49-F238E27FC236}">
                  <a16:creationId xmlns:a16="http://schemas.microsoft.com/office/drawing/2014/main" id="{5A09C88E-1D09-A71C-1A6F-6CCC4AD45955}"/>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module_3_start</a:t>
              </a:r>
              <a:endParaRPr lang="pl-PL" sz="2200" kern="1200" dirty="0"/>
            </a:p>
          </p:txBody>
        </p:sp>
      </p:grpSp>
      <p:grpSp>
        <p:nvGrpSpPr>
          <p:cNvPr id="20" name="Grupa 19">
            <a:extLst>
              <a:ext uri="{FF2B5EF4-FFF2-40B4-BE49-F238E27FC236}">
                <a16:creationId xmlns:a16="http://schemas.microsoft.com/office/drawing/2014/main" id="{BAB6A1C8-1CCE-8A9B-C2B0-90D157F812BD}"/>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52FEC069-710A-7DDF-44A9-BB26D0AFEA28}"/>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C9FDA64F-11D5-2A37-2F85-F335960ECC0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1" name="Grupa 20">
            <a:extLst>
              <a:ext uri="{FF2B5EF4-FFF2-40B4-BE49-F238E27FC236}">
                <a16:creationId xmlns:a16="http://schemas.microsoft.com/office/drawing/2014/main" id="{927FCB43-7846-6E04-C91B-C88BF14A0F6B}"/>
              </a:ext>
            </a:extLst>
          </p:cNvPr>
          <p:cNvGrpSpPr/>
          <p:nvPr/>
        </p:nvGrpSpPr>
        <p:grpSpPr>
          <a:xfrm>
            <a:off x="1030287" y="4397993"/>
            <a:ext cx="10131425" cy="873953"/>
            <a:chOff x="0" y="2878022"/>
            <a:chExt cx="10131425" cy="873953"/>
          </a:xfrm>
        </p:grpSpPr>
        <p:sp>
          <p:nvSpPr>
            <p:cNvPr id="22" name="Prostokąt: zaokrąglone rogi 21">
              <a:extLst>
                <a:ext uri="{FF2B5EF4-FFF2-40B4-BE49-F238E27FC236}">
                  <a16:creationId xmlns:a16="http://schemas.microsoft.com/office/drawing/2014/main" id="{5643AED1-2477-F672-A62A-7C0A9C87C050}"/>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Prostokąt: zaokrąglone rogi 10">
              <a:extLst>
                <a:ext uri="{FF2B5EF4-FFF2-40B4-BE49-F238E27FC236}">
                  <a16:creationId xmlns:a16="http://schemas.microsoft.com/office/drawing/2014/main" id="{4A367017-F513-3F2D-4973-6A8BA83886FC}"/>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101340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4F8AF345-5A71-7F30-AD37-D9C3C85D7F07}"/>
              </a:ext>
            </a:extLst>
          </p:cNvPr>
          <p:cNvPicPr>
            <a:picLocks noChangeAspect="1"/>
          </p:cNvPicPr>
          <p:nvPr/>
        </p:nvPicPr>
        <p:blipFill>
          <a:blip r:embed="rId2"/>
          <a:stretch>
            <a:fillRect/>
          </a:stretch>
        </p:blipFill>
        <p:spPr>
          <a:xfrm>
            <a:off x="2572837" y="1170003"/>
            <a:ext cx="6357351" cy="4538818"/>
          </a:xfrm>
          <a:prstGeom prst="rect">
            <a:avLst/>
          </a:prstGeom>
        </p:spPr>
      </p:pic>
    </p:spTree>
    <p:extLst>
      <p:ext uri="{BB962C8B-B14F-4D97-AF65-F5344CB8AC3E}">
        <p14:creationId xmlns:p14="http://schemas.microsoft.com/office/powerpoint/2010/main" val="1864392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685801" y="1656036"/>
            <a:ext cx="10721544" cy="2554545"/>
          </a:xfrm>
          <a:prstGeom prst="rect">
            <a:avLst/>
          </a:prstGeom>
          <a:noFill/>
        </p:spPr>
        <p:txBody>
          <a:bodyPr wrap="square" rtlCol="0">
            <a:spAutoFit/>
          </a:bodyPr>
          <a:lstStyle/>
          <a:p>
            <a:r>
              <a:rPr lang="pl-PL" sz="2000" dirty="0"/>
              <a:t>W tym module nauczymy się, jak tworzyć formularze w </a:t>
            </a:r>
            <a:r>
              <a:rPr lang="pl-PL" sz="2000" dirty="0" err="1"/>
              <a:t>Angularze</a:t>
            </a:r>
            <a:r>
              <a:rPr lang="pl-PL" sz="2000" dirty="0"/>
              <a:t> z użyciem dwóch podejść:</a:t>
            </a:r>
            <a:br>
              <a:rPr lang="pl-PL" sz="2000" dirty="0"/>
            </a:br>
            <a:endParaRPr lang="pl-PL" sz="2000" dirty="0"/>
          </a:p>
          <a:p>
            <a:pPr marL="742950" lvl="1" indent="-285750">
              <a:buFont typeface="Arial" panose="020B0604020202020204" pitchFamily="34" charset="0"/>
              <a:buChar char="•"/>
            </a:pPr>
            <a:r>
              <a:rPr lang="pl-PL" sz="2000" b="1" dirty="0" err="1"/>
              <a:t>Template-driven</a:t>
            </a:r>
            <a:r>
              <a:rPr lang="pl-PL" sz="2000" b="1" dirty="0"/>
              <a:t> </a:t>
            </a:r>
            <a:r>
              <a:rPr lang="pl-PL" sz="2000" b="1" dirty="0" err="1"/>
              <a:t>Forms</a:t>
            </a:r>
            <a:r>
              <a:rPr lang="pl-PL" sz="2000" b="1" dirty="0"/>
              <a:t> </a:t>
            </a:r>
            <a:r>
              <a:rPr lang="pl-PL" sz="2000" dirty="0"/>
              <a:t>(formularze oparte na szablonach)</a:t>
            </a:r>
          </a:p>
          <a:p>
            <a:pPr marL="742950" lvl="1" indent="-285750">
              <a:buFont typeface="Arial" panose="020B0604020202020204" pitchFamily="34" charset="0"/>
              <a:buChar char="•"/>
            </a:pPr>
            <a:r>
              <a:rPr lang="pl-PL" sz="2000" b="1" dirty="0" err="1"/>
              <a:t>Reactive</a:t>
            </a:r>
            <a:r>
              <a:rPr lang="pl-PL" sz="2000" b="1" dirty="0"/>
              <a:t> </a:t>
            </a:r>
            <a:r>
              <a:rPr lang="pl-PL" sz="2000" b="1" dirty="0" err="1"/>
              <a:t>Forms</a:t>
            </a:r>
            <a:r>
              <a:rPr lang="pl-PL" sz="2000" b="1" dirty="0"/>
              <a:t> </a:t>
            </a:r>
            <a:r>
              <a:rPr lang="pl-PL" sz="2000" dirty="0"/>
              <a:t>(formularze reaktywne)</a:t>
            </a:r>
          </a:p>
          <a:p>
            <a:pPr lvl="1"/>
            <a:endParaRPr lang="pl-PL" sz="2000" dirty="0"/>
          </a:p>
          <a:p>
            <a:r>
              <a:rPr lang="pl-PL" sz="2000" dirty="0"/>
              <a:t>Zbudujemy formularz umożliwiający dodawanie i edytowanie przepisów kulinarnych, z walidacją pól.</a:t>
            </a:r>
          </a:p>
          <a:p>
            <a:r>
              <a:rPr lang="pl-PL" sz="2000" dirty="0"/>
              <a:t>Na głównej stronie umieścimy przycisk, który będzie pokazywał i ukrywał formularz.</a:t>
            </a:r>
          </a:p>
          <a:p>
            <a:r>
              <a:rPr lang="pl-PL" sz="2000"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5"/>
            <a:ext cx="10131425" cy="1456267"/>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685801" y="2858644"/>
            <a:ext cx="1082039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lang="pl-PL" dirty="0"/>
              <a:t>W formularzach </a:t>
            </a:r>
            <a:r>
              <a:rPr lang="pl-PL" b="1" dirty="0" err="1"/>
              <a:t>Template-Driven</a:t>
            </a:r>
            <a:r>
              <a:rPr lang="pl-PL" dirty="0"/>
              <a:t>, logika formularza jest oparta głównie na szablonie HTML, a </a:t>
            </a:r>
            <a:r>
              <a:rPr lang="pl-PL" dirty="0" err="1"/>
              <a:t>Angular</a:t>
            </a:r>
            <a:r>
              <a:rPr lang="pl-PL" dirty="0"/>
              <a:t> automatycznie tworzy model formularza w tle.</a:t>
            </a: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r>
              <a:rPr kumimoji="0" lang="pl-PL" altLang="pl-PL" i="0" u="none" strike="noStrike" cap="none" normalizeH="0" baseline="0" dirty="0">
                <a:ln>
                  <a:noFill/>
                </a:ln>
                <a:solidFill>
                  <a:schemeClr val="tx1"/>
                </a:solidFill>
                <a:effectLst/>
                <a:latin typeface="Arial Unicode MS"/>
              </a:rPr>
              <a:t>				</a:t>
            </a:r>
            <a:r>
              <a:rPr kumimoji="0" lang="pl-PL" altLang="pl-PL" sz="3200" i="0" u="none" strike="noStrike" cap="none" normalizeH="0" baseline="0" dirty="0">
                <a:ln>
                  <a:noFill/>
                </a:ln>
                <a:solidFill>
                  <a:schemeClr val="tx1"/>
                </a:solidFill>
                <a:effectLst/>
                <a:latin typeface="Arial Unicode MS"/>
              </a:rPr>
              <a:t>TODO</a:t>
            </a:r>
            <a:endParaRPr lang="pl-PL" altLang="pl-PL"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96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p:txBody>
          <a:bodyPr>
            <a:normAutofit/>
          </a:bodyPr>
          <a:lstStyle/>
          <a:p>
            <a:r>
              <a:rPr lang="pl-PL" dirty="0"/>
              <a:t>W przypadku </a:t>
            </a:r>
            <a:r>
              <a:rPr lang="pl-PL" b="1" dirty="0" err="1"/>
              <a:t>Reactive</a:t>
            </a:r>
            <a:r>
              <a:rPr lang="pl-PL" b="1" dirty="0"/>
              <a:t> </a:t>
            </a:r>
            <a:r>
              <a:rPr lang="pl-PL" b="1" dirty="0" err="1"/>
              <a:t>Forms</a:t>
            </a:r>
            <a:r>
              <a:rPr lang="pl-PL" dirty="0"/>
              <a:t>, formularz jest zarządzany w pełni w pliku </a:t>
            </a:r>
            <a:r>
              <a:rPr lang="pl-PL" dirty="0" err="1"/>
              <a:t>TypeScript</a:t>
            </a:r>
            <a:r>
              <a:rPr lang="pl-PL" dirty="0"/>
              <a:t>, a szablon HTML odpowiada jedynie za wyświetlanie.</a:t>
            </a:r>
            <a:br>
              <a:rPr lang="pl-PL" dirty="0"/>
            </a:br>
            <a:br>
              <a:rPr lang="pl-PL" dirty="0"/>
            </a:br>
            <a:br>
              <a:rPr lang="pl-PL" dirty="0"/>
            </a:br>
            <a:br>
              <a:rPr lang="pl-PL" dirty="0"/>
            </a:br>
            <a:br>
              <a:rPr lang="pl-PL" dirty="0"/>
            </a:br>
            <a:r>
              <a:rPr lang="pl-PL" dirty="0"/>
              <a:t>					</a:t>
            </a:r>
            <a:r>
              <a:rPr kumimoji="0" lang="pl-PL" altLang="pl-PL" sz="1800" i="0" u="none" strike="noStrike" cap="none" normalizeH="0" baseline="0" dirty="0">
                <a:ln>
                  <a:noFill/>
                </a:ln>
                <a:solidFill>
                  <a:schemeClr val="tx1"/>
                </a:solidFill>
                <a:effectLst/>
                <a:latin typeface="Arial Unicode MS"/>
              </a:rPr>
              <a:t>TODO</a:t>
            </a:r>
            <a:endParaRPr lang="pl-PL" altLang="pl-PL" sz="1800" dirty="0">
              <a:latin typeface="Arial" panose="020B0604020202020204" pitchFamily="34" charset="0"/>
            </a:endParaRPr>
          </a:p>
          <a:p>
            <a:br>
              <a:rPr lang="pl-PL" dirty="0"/>
            </a:br>
            <a:endParaRPr lang="pl-PL" dirty="0"/>
          </a:p>
        </p:txBody>
      </p:sp>
      <p:sp>
        <p:nvSpPr>
          <p:cNvPr id="4" name="Symbol zastępczy daty 3">
            <a:extLst>
              <a:ext uri="{FF2B5EF4-FFF2-40B4-BE49-F238E27FC236}">
                <a16:creationId xmlns:a16="http://schemas.microsoft.com/office/drawing/2014/main" id="{7ED11342-EBAE-516F-41D7-0D798FD1C2D5}"/>
              </a:ext>
            </a:extLst>
          </p:cNvPr>
          <p:cNvSpPr>
            <a:spLocks noGrp="1"/>
          </p:cNvSpPr>
          <p:nvPr>
            <p:ph type="dt" sz="half" idx="10"/>
          </p:nvPr>
        </p:nvSpPr>
        <p:spPr/>
        <p:txBody>
          <a:bodyPr/>
          <a:lstStyle/>
          <a:p>
            <a:pPr rtl="0"/>
            <a:fld id="{1B23B4D2-AC56-4E03-B584-C7EE294BDCA4}" type="datetime1">
              <a:rPr lang="pl-PL" smtClean="0"/>
              <a:t>13.11.2024</a:t>
            </a:fld>
            <a:endParaRPr lang="en-US" dirty="0"/>
          </a:p>
        </p:txBody>
      </p:sp>
    </p:spTree>
    <p:extLst>
      <p:ext uri="{BB962C8B-B14F-4D97-AF65-F5344CB8AC3E}">
        <p14:creationId xmlns:p14="http://schemas.microsoft.com/office/powerpoint/2010/main" val="1964574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132923"/>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398583725"/>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954" y="5026646"/>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88588" y="3900289"/>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432961" y="4958213"/>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9353" y="4265984"/>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4303" y="5502708"/>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t>Uruchoienie</a:t>
            </a:r>
            <a:r>
              <a:rPr lang="pl-PL" sz="10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343025" y="5215200"/>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140890" cy="369332"/>
          </a:xfrm>
          <a:prstGeom prst="rect">
            <a:avLst/>
          </a:prstGeom>
          <a:noFill/>
        </p:spPr>
        <p:txBody>
          <a:bodyPr wrap="none" rtlCol="0">
            <a:spAutoFit/>
          </a:bodyPr>
          <a:lstStyle/>
          <a:p>
            <a:r>
              <a:rPr lang="pl-PL" dirty="0" err="1"/>
              <a:t>Applikacja</a:t>
            </a:r>
            <a:endParaRPr lang="pl-PL" dirty="0"/>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1495234125"/>
              </p:ext>
            </p:extLst>
          </p:nvPr>
        </p:nvGraphicFramePr>
        <p:xfrm>
          <a:off x="1030287" y="893729"/>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641689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3511229" y="1169946"/>
            <a:ext cx="467827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grpSp>
        <p:nvGrpSpPr>
          <p:cNvPr id="4" name="Grupa 3">
            <a:extLst>
              <a:ext uri="{FF2B5EF4-FFF2-40B4-BE49-F238E27FC236}">
                <a16:creationId xmlns:a16="http://schemas.microsoft.com/office/drawing/2014/main" id="{E911537C-E859-E98C-F3C5-6D2DF9795FBB}"/>
              </a:ext>
            </a:extLst>
          </p:cNvPr>
          <p:cNvGrpSpPr/>
          <p:nvPr/>
        </p:nvGrpSpPr>
        <p:grpSpPr>
          <a:xfrm>
            <a:off x="1030287" y="1586053"/>
            <a:ext cx="10131425" cy="873953"/>
            <a:chOff x="0" y="66082"/>
            <a:chExt cx="10131425" cy="873953"/>
          </a:xfrm>
        </p:grpSpPr>
        <p:sp>
          <p:nvSpPr>
            <p:cNvPr id="6" name="Prostokąt: zaokrąglone rogi 5">
              <a:extLst>
                <a:ext uri="{FF2B5EF4-FFF2-40B4-BE49-F238E27FC236}">
                  <a16:creationId xmlns:a16="http://schemas.microsoft.com/office/drawing/2014/main" id="{5C6DB2E4-E3FA-A2C9-9890-562570FD7614}"/>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Prostokąt: zaokrąglone rogi 4">
              <a:extLst>
                <a:ext uri="{FF2B5EF4-FFF2-40B4-BE49-F238E27FC236}">
                  <a16:creationId xmlns:a16="http://schemas.microsoft.com/office/drawing/2014/main" id="{1801D518-3ABD-9270-3EB5-321E858A6D95}"/>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8" name="Grupa 7">
            <a:extLst>
              <a:ext uri="{FF2B5EF4-FFF2-40B4-BE49-F238E27FC236}">
                <a16:creationId xmlns:a16="http://schemas.microsoft.com/office/drawing/2014/main" id="{59261794-731F-4C2C-3FA1-D69E250F200F}"/>
              </a:ext>
            </a:extLst>
          </p:cNvPr>
          <p:cNvGrpSpPr/>
          <p:nvPr/>
        </p:nvGrpSpPr>
        <p:grpSpPr>
          <a:xfrm>
            <a:off x="1030287" y="2523366"/>
            <a:ext cx="10131425" cy="873953"/>
            <a:chOff x="0" y="1003395"/>
            <a:chExt cx="10131425" cy="873953"/>
          </a:xfrm>
        </p:grpSpPr>
        <p:sp>
          <p:nvSpPr>
            <p:cNvPr id="9" name="Prostokąt: zaokrąglone rogi 8">
              <a:extLst>
                <a:ext uri="{FF2B5EF4-FFF2-40B4-BE49-F238E27FC236}">
                  <a16:creationId xmlns:a16="http://schemas.microsoft.com/office/drawing/2014/main" id="{B1E3A619-024F-6FD0-6669-B5991296217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Prostokąt: zaokrąglone rogi 6">
              <a:extLst>
                <a:ext uri="{FF2B5EF4-FFF2-40B4-BE49-F238E27FC236}">
                  <a16:creationId xmlns:a16="http://schemas.microsoft.com/office/drawing/2014/main" id="{ED02D0E4-DC5F-DDD9-7DC6-F566BC0AD576}"/>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module_5_start</a:t>
              </a:r>
              <a:endParaRPr lang="pl-PL" sz="2200" kern="1200" dirty="0"/>
            </a:p>
          </p:txBody>
        </p:sp>
      </p:grpSp>
      <p:grpSp>
        <p:nvGrpSpPr>
          <p:cNvPr id="11" name="Grupa 10">
            <a:extLst>
              <a:ext uri="{FF2B5EF4-FFF2-40B4-BE49-F238E27FC236}">
                <a16:creationId xmlns:a16="http://schemas.microsoft.com/office/drawing/2014/main" id="{B0643717-446E-8F1E-8C9D-836EA3582330}"/>
              </a:ext>
            </a:extLst>
          </p:cNvPr>
          <p:cNvGrpSpPr/>
          <p:nvPr/>
        </p:nvGrpSpPr>
        <p:grpSpPr>
          <a:xfrm>
            <a:off x="1030287" y="3460679"/>
            <a:ext cx="10131425" cy="873953"/>
            <a:chOff x="0" y="1940708"/>
            <a:chExt cx="10131425" cy="873953"/>
          </a:xfrm>
        </p:grpSpPr>
        <p:sp>
          <p:nvSpPr>
            <p:cNvPr id="12" name="Prostokąt: zaokrąglone rogi 11">
              <a:extLst>
                <a:ext uri="{FF2B5EF4-FFF2-40B4-BE49-F238E27FC236}">
                  <a16:creationId xmlns:a16="http://schemas.microsoft.com/office/drawing/2014/main" id="{72ED8D87-DE99-5C4E-5193-3EB2B9E97AD4}"/>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Prostokąt: zaokrąglone rogi 8">
              <a:extLst>
                <a:ext uri="{FF2B5EF4-FFF2-40B4-BE49-F238E27FC236}">
                  <a16:creationId xmlns:a16="http://schemas.microsoft.com/office/drawing/2014/main" id="{CE6D3584-02BE-1287-CDDF-A0705B71CACF}"/>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14" name="Grupa 13">
            <a:extLst>
              <a:ext uri="{FF2B5EF4-FFF2-40B4-BE49-F238E27FC236}">
                <a16:creationId xmlns:a16="http://schemas.microsoft.com/office/drawing/2014/main" id="{4139DEDC-248B-80D6-A5A1-148B82932C87}"/>
              </a:ext>
            </a:extLst>
          </p:cNvPr>
          <p:cNvGrpSpPr/>
          <p:nvPr/>
        </p:nvGrpSpPr>
        <p:grpSpPr>
          <a:xfrm>
            <a:off x="1030287" y="4397993"/>
            <a:ext cx="10131425" cy="873953"/>
            <a:chOff x="0" y="2878022"/>
            <a:chExt cx="10131425" cy="873953"/>
          </a:xfrm>
        </p:grpSpPr>
        <p:sp>
          <p:nvSpPr>
            <p:cNvPr id="15" name="Prostokąt: zaokrąglone rogi 14">
              <a:extLst>
                <a:ext uri="{FF2B5EF4-FFF2-40B4-BE49-F238E27FC236}">
                  <a16:creationId xmlns:a16="http://schemas.microsoft.com/office/drawing/2014/main" id="{DCE955D1-9CAF-6C47-1507-0DB0D7F9C296}"/>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Prostokąt: zaokrąglone rogi 10">
              <a:extLst>
                <a:ext uri="{FF2B5EF4-FFF2-40B4-BE49-F238E27FC236}">
                  <a16:creationId xmlns:a16="http://schemas.microsoft.com/office/drawing/2014/main" id="{0C2B9DDB-3EE4-2F68-0245-463DCD40DF03}"/>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422453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442044"/>
            <a:ext cx="4446495"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Forms</a:t>
            </a:r>
            <a:r>
              <a:rPr lang="pl-PL" altLang="pl-PL" sz="1600" dirty="0">
                <a:latin typeface="Arial" panose="020B0604020202020204" pitchFamily="34" charset="0"/>
              </a:rPr>
              <a:t>: Tworzenie formularzy, walidacja</a:t>
            </a:r>
          </a:p>
          <a:p>
            <a:pPr lvl="1" eaLnBrk="0" fontAlgn="base" hangingPunct="0">
              <a:spcBef>
                <a:spcPct val="0"/>
              </a:spcBef>
              <a:spcAft>
                <a:spcPct val="0"/>
              </a:spcAft>
              <a:buClrTx/>
            </a:pPr>
            <a:r>
              <a:rPr lang="pl-PL" altLang="pl-PL" sz="1600" dirty="0">
                <a:latin typeface="Arial" panose="020B0604020202020204" pitchFamily="34" charset="0"/>
              </a:rPr>
              <a:t>Routing: Konfiguracja routera, nawigacja między widokami</a:t>
            </a:r>
          </a:p>
          <a:p>
            <a:pPr lvl="1" eaLnBrk="0" fontAlgn="base" hangingPunct="0">
              <a:spcBef>
                <a:spcPct val="0"/>
              </a:spcBef>
              <a:spcAft>
                <a:spcPct val="0"/>
              </a:spcAft>
              <a:buClrTx/>
            </a:pPr>
            <a:r>
              <a:rPr lang="pl-PL" altLang="pl-PL" sz="1600" dirty="0">
                <a:latin typeface="Arial" panose="020B0604020202020204" pitchFamily="34" charset="0"/>
              </a:rPr>
              <a:t>http: Pobieranie danych z serwera</a:t>
            </a:r>
          </a:p>
          <a:p>
            <a:pPr lvl="1" eaLnBrk="0" fontAlgn="base" hangingPunct="0">
              <a:spcBef>
                <a:spcPct val="0"/>
              </a:spcBef>
              <a:spcAft>
                <a:spcPct val="0"/>
              </a:spcAft>
              <a:buClrTx/>
            </a:pPr>
            <a:endParaRPr lang="pl-PL" altLang="pl-PL" sz="1600" dirty="0">
              <a:latin typeface="Arial" panose="020B0604020202020204" pitchFamily="34" charset="0"/>
            </a:endParaRPr>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22340" y="3826491"/>
            <a:ext cx="6027420" cy="203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RxJS</a:t>
            </a:r>
            <a:r>
              <a:rPr lang="pl-PL" altLang="pl-PL" sz="1600" dirty="0">
                <a:latin typeface="Arial" panose="020B0604020202020204" pitchFamily="34" charset="0"/>
              </a:rPr>
              <a:t>: Wprowadzenie do programowania reaktywnego, </a:t>
            </a:r>
            <a:r>
              <a:rPr lang="pl-PL" altLang="pl-PL" sz="1600" dirty="0" err="1">
                <a:latin typeface="Arial" panose="020B0604020202020204" pitchFamily="34" charset="0"/>
              </a:rPr>
              <a:t>observable</a:t>
            </a:r>
            <a:r>
              <a:rPr lang="pl-PL" altLang="pl-PL" sz="1600" dirty="0">
                <a:latin typeface="Arial" panose="020B0604020202020204" pitchFamily="34" charset="0"/>
              </a:rPr>
              <a:t>, operatory</a:t>
            </a:r>
          </a:p>
          <a:p>
            <a:pPr lvl="1" eaLnBrk="0" fontAlgn="base" hangingPunct="0">
              <a:spcBef>
                <a:spcPct val="0"/>
              </a:spcBef>
              <a:spcAft>
                <a:spcPct val="0"/>
              </a:spcAft>
              <a:buClrTx/>
            </a:pPr>
            <a:r>
              <a:rPr lang="pl-PL" altLang="pl-PL" sz="1600" dirty="0">
                <a:solidFill>
                  <a:schemeClr val="accent3">
                    <a:lumMod val="50000"/>
                  </a:schemeClr>
                </a:solidFill>
                <a:latin typeface="Arial" panose="020B0604020202020204" pitchFamily="34" charset="0"/>
              </a:rPr>
              <a:t>Dyrektywy, </a:t>
            </a:r>
            <a:r>
              <a:rPr lang="pl-PL" altLang="pl-PL" sz="1600" dirty="0" err="1">
                <a:solidFill>
                  <a:schemeClr val="accent3">
                    <a:lumMod val="50000"/>
                  </a:schemeClr>
                </a:solidFill>
                <a:latin typeface="Arial" panose="020B0604020202020204" pitchFamily="34" charset="0"/>
              </a:rPr>
              <a:t>Pipe’y</a:t>
            </a:r>
            <a:r>
              <a:rPr lang="pl-PL" altLang="pl-PL" sz="1600" dirty="0">
                <a:solidFill>
                  <a:schemeClr val="accent3">
                    <a:lumMod val="50000"/>
                  </a:schemeClr>
                </a:solidFill>
                <a:latin typeface="Arial" panose="020B0604020202020204" pitchFamily="34" charset="0"/>
              </a:rPr>
              <a:t>: </a:t>
            </a:r>
            <a:r>
              <a:rPr lang="pl-PL" altLang="pl-PL" sz="1600" dirty="0" err="1">
                <a:solidFill>
                  <a:schemeClr val="accent3">
                    <a:lumMod val="50000"/>
                  </a:schemeClr>
                </a:solidFill>
                <a:latin typeface="Arial" panose="020B0604020202020204" pitchFamily="34" charset="0"/>
              </a:rPr>
              <a:t>Dynamieczne</a:t>
            </a:r>
            <a:r>
              <a:rPr lang="pl-PL" altLang="pl-PL" sz="1600" dirty="0">
                <a:solidFill>
                  <a:schemeClr val="accent3">
                    <a:lumMod val="50000"/>
                  </a:schemeClr>
                </a:solidFill>
                <a:latin typeface="Arial" panose="020B0604020202020204" pitchFamily="34" charset="0"/>
              </a:rPr>
              <a:t> zarządzanie </a:t>
            </a:r>
            <a:r>
              <a:rPr lang="pl-PL" altLang="pl-PL" sz="1600" dirty="0" err="1">
                <a:solidFill>
                  <a:schemeClr val="accent3">
                    <a:lumMod val="50000"/>
                  </a:schemeClr>
                </a:solidFill>
                <a:latin typeface="Arial" panose="020B0604020202020204" pitchFamily="34" charset="0"/>
              </a:rPr>
              <a:t>DOM’em</a:t>
            </a:r>
            <a:endParaRPr lang="pl-PL" altLang="pl-PL" sz="1600" dirty="0">
              <a:solidFill>
                <a:schemeClr val="accent3">
                  <a:lumMod val="50000"/>
                </a:schemeClr>
              </a:solidFill>
              <a:latin typeface="Arial" panose="020B0604020202020204" pitchFamily="34" charset="0"/>
            </a:endParaRPr>
          </a:p>
          <a:p>
            <a:pPr lvl="1" eaLnBrk="0" fontAlgn="base" hangingPunct="0">
              <a:spcBef>
                <a:spcPct val="0"/>
              </a:spcBef>
              <a:spcAft>
                <a:spcPct val="0"/>
              </a:spcAft>
              <a:buClrTx/>
            </a:pPr>
            <a:r>
              <a:rPr lang="pl-PL" altLang="pl-PL" sz="1600" dirty="0" err="1">
                <a:solidFill>
                  <a:srgbClr val="FF0000"/>
                </a:solidFill>
                <a:latin typeface="Arial" panose="020B0604020202020204" pitchFamily="34" charset="0"/>
              </a:rPr>
              <a:t>Store</a:t>
            </a:r>
            <a:r>
              <a:rPr lang="pl-PL" altLang="pl-PL" sz="1600" dirty="0">
                <a:solidFill>
                  <a:srgbClr val="FF0000"/>
                </a:solidFill>
                <a:latin typeface="Arial" panose="020B0604020202020204" pitchFamily="34" charset="0"/>
              </a:rPr>
              <a:t>: Koncepcja zarządzania stanem aplikacji na przykładzie </a:t>
            </a:r>
            <a:r>
              <a:rPr lang="pl-PL" altLang="pl-PL" sz="1600" dirty="0" err="1">
                <a:solidFill>
                  <a:srgbClr val="FF0000"/>
                </a:solidFill>
                <a:latin typeface="Arial" panose="020B0604020202020204" pitchFamily="34" charset="0"/>
              </a:rPr>
              <a:t>NgRx</a:t>
            </a:r>
            <a:r>
              <a:rPr lang="pl-PL" altLang="pl-PL" sz="1600" dirty="0">
                <a:solidFill>
                  <a:srgbClr val="FF0000"/>
                </a:solidFill>
                <a:latin typeface="Arial" panose="020B0604020202020204" pitchFamily="34" charset="0"/>
              </a:rPr>
              <a:t>/</a:t>
            </a:r>
            <a:r>
              <a:rPr lang="pl-PL" altLang="pl-PL" sz="1600" dirty="0" err="1">
                <a:solidFill>
                  <a:srgbClr val="FF0000"/>
                </a:solidFill>
                <a:latin typeface="Arial" panose="020B0604020202020204" pitchFamily="34" charset="0"/>
              </a:rPr>
              <a:t>signals</a:t>
            </a:r>
            <a:endParaRPr lang="pl-PL" altLang="pl-PL" sz="1600" dirty="0">
              <a:solidFill>
                <a:srgbClr val="FF0000"/>
              </a:solidFill>
              <a:latin typeface="Arial" panose="020B0604020202020204" pitchFamily="34" charset="0"/>
            </a:endParaRPr>
          </a:p>
          <a:p>
            <a:pPr lvl="1" eaLnBrk="0" fontAlgn="base" hangingPunct="0">
              <a:spcBef>
                <a:spcPct val="0"/>
              </a:spcBef>
              <a:spcAft>
                <a:spcPct val="0"/>
              </a:spcAft>
              <a:buClrTx/>
            </a:pPr>
            <a:r>
              <a:rPr lang="pl-PL" altLang="pl-PL" sz="1600" dirty="0">
                <a:solidFill>
                  <a:srgbClr val="FF0000"/>
                </a:solidFill>
                <a:latin typeface="Arial" panose="020B0604020202020204" pitchFamily="34" charset="0"/>
              </a:rPr>
              <a:t>Testy: Wprowadzenie do testów </a:t>
            </a:r>
            <a:r>
              <a:rPr lang="pl-PL" altLang="pl-PL" sz="1600" dirty="0" err="1">
                <a:solidFill>
                  <a:srgbClr val="FF0000"/>
                </a:solidFill>
                <a:latin typeface="Arial" panose="020B0604020202020204" pitchFamily="34" charset="0"/>
              </a:rPr>
              <a:t>jednoskowych</a:t>
            </a:r>
            <a:r>
              <a:rPr lang="pl-PL" altLang="pl-PL" sz="1600" dirty="0">
                <a:solidFill>
                  <a:srgbClr val="FF0000"/>
                </a:solidFill>
                <a:latin typeface="Arial" panose="020B0604020202020204" pitchFamily="34" charset="0"/>
              </a:rPr>
              <a:t>(</a:t>
            </a:r>
            <a:r>
              <a:rPr lang="pl-PL" altLang="pl-PL" sz="1600" dirty="0" err="1">
                <a:solidFill>
                  <a:srgbClr val="FF0000"/>
                </a:solidFill>
                <a:latin typeface="Arial" panose="020B0604020202020204" pitchFamily="34" charset="0"/>
              </a:rPr>
              <a:t>Jasmine</a:t>
            </a:r>
            <a:r>
              <a:rPr lang="pl-PL" altLang="pl-PL" sz="1600" dirty="0">
                <a:solidFill>
                  <a:srgbClr val="FF0000"/>
                </a:solidFill>
                <a:latin typeface="Arial" panose="020B0604020202020204" pitchFamily="34" charset="0"/>
              </a:rPr>
              <a:t>) i integracyjnych(</a:t>
            </a:r>
            <a:r>
              <a:rPr lang="pl-PL" altLang="pl-PL" sz="1600" dirty="0" err="1">
                <a:solidFill>
                  <a:srgbClr val="FF0000"/>
                </a:solidFill>
                <a:latin typeface="Arial" panose="020B0604020202020204" pitchFamily="34" charset="0"/>
              </a:rPr>
              <a:t>Cypress</a:t>
            </a:r>
            <a:r>
              <a:rPr lang="pl-PL" altLang="pl-PL" sz="1600" dirty="0">
                <a:solidFill>
                  <a:srgbClr val="FF0000"/>
                </a:solidFill>
                <a:latin typeface="Arial" panose="020B0604020202020204" pitchFamily="34" charset="0"/>
              </a:rPr>
              <a:t>)</a:t>
            </a:r>
          </a:p>
          <a:p>
            <a:pPr lvl="1" eaLnBrk="0" fontAlgn="base" hangingPunct="0">
              <a:spcBef>
                <a:spcPct val="0"/>
              </a:spcBef>
              <a:spcAft>
                <a:spcPct val="0"/>
              </a:spcAft>
              <a:buClrTx/>
            </a:pPr>
            <a:endParaRPr lang="pl-PL" altLang="pl-PL" sz="1600" dirty="0">
              <a:latin typeface="Arial" panose="020B0604020202020204" pitchFamily="34" charset="0"/>
            </a:endParaRPr>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460572"/>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2676433981"/>
              </p:ext>
            </p:extLst>
          </p:nvPr>
        </p:nvGraphicFramePr>
        <p:xfrm>
          <a:off x="685801" y="2065867"/>
          <a:ext cx="10131426" cy="308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728636314"/>
              </p:ext>
            </p:extLst>
          </p:nvPr>
        </p:nvGraphicFramePr>
        <p:xfrm>
          <a:off x="685801" y="2065867"/>
          <a:ext cx="10131426" cy="418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1290496783"/>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518419241"/>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2"/>
            <a:ext cx="10131425" cy="1456267"/>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Route</a:t>
            </a:r>
            <a:r>
              <a:rPr lang="pl-PL" dirty="0"/>
              <a:t> </a:t>
            </a:r>
            <a:r>
              <a:rPr lang="pl-PL" dirty="0" err="1"/>
              <a:t>Guards</a:t>
            </a:r>
            <a:endParaRPr lang="pl-PL"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a:t>
            </a:r>
            <a:r>
              <a:rPr lang="pl-PL" sz="1600" i="1" dirty="0">
                <a:hlinkClick r:id="rId3" action="ppaction://hlinkfile"/>
              </a:rPr>
              <a:t>tablica-</a:t>
            </a:r>
            <a:r>
              <a:rPr lang="pl-PL" sz="1600" i="1" dirty="0" err="1">
                <a:hlinkClick r:id="rId3" action="ppaction://hlinkfile"/>
              </a:rPr>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456267"/>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pole tekstowe 3">
            <a:extLst>
              <a:ext uri="{FF2B5EF4-FFF2-40B4-BE49-F238E27FC236}">
                <a16:creationId xmlns:a16="http://schemas.microsoft.com/office/drawing/2014/main" id="{D0FF3CD4-64CF-72FA-A77A-77A37D063EED}"/>
              </a:ext>
            </a:extLst>
          </p:cNvPr>
          <p:cNvSpPr txBox="1"/>
          <p:nvPr/>
        </p:nvSpPr>
        <p:spPr>
          <a:xfrm>
            <a:off x="250532" y="6310898"/>
            <a:ext cx="2296463" cy="338554"/>
          </a:xfrm>
          <a:prstGeom prst="rect">
            <a:avLst/>
          </a:prstGeom>
          <a:noFill/>
        </p:spPr>
        <p:txBody>
          <a:bodyPr wrap="none" rtlCol="0">
            <a:spAutoFit/>
          </a:bodyPr>
          <a:lstStyle/>
          <a:p>
            <a:r>
              <a:rPr lang="pl-PL" sz="1600" i="1" dirty="0"/>
              <a:t>Zerknij w </a:t>
            </a:r>
            <a:r>
              <a:rPr lang="pl-PL" sz="1600" i="1" dirty="0">
                <a:hlinkClick r:id="rId8" action="ppaction://hlinkfile"/>
              </a:rPr>
              <a:t>router-</a:t>
            </a:r>
            <a:r>
              <a:rPr lang="pl-PL" sz="1600" i="1" dirty="0" err="1">
                <a:hlinkClick r:id="rId8" action="ppaction://hlinkfile"/>
              </a:rPr>
              <a:t>events.ts</a:t>
            </a:r>
            <a:endParaRPr lang="pl-PL" sz="1600" i="1" dirty="0"/>
          </a:p>
        </p:txBody>
      </p:sp>
    </p:spTree>
    <p:extLst>
      <p:ext uri="{BB962C8B-B14F-4D97-AF65-F5344CB8AC3E}">
        <p14:creationId xmlns:p14="http://schemas.microsoft.com/office/powerpoint/2010/main" val="2760635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307135" y="1042654"/>
            <a:ext cx="6104127"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71839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rmAutofit fontScale="85000" lnSpcReduction="20000"/>
          </a:bodyPr>
          <a:lstStyle/>
          <a:p>
            <a:pPr marL="0" indent="0">
              <a:buNone/>
            </a:pPr>
            <a:br>
              <a:rPr lang="pl-PL" sz="1800" b="1" dirty="0"/>
            </a:br>
            <a:r>
              <a:rPr lang="pl-PL" sz="1800" b="1" dirty="0"/>
              <a:t>W tym module chciałbym żebyśmy wspólnie spróbowali dokonać </a:t>
            </a:r>
            <a:r>
              <a:rPr lang="pl-PL" sz="1800" b="1" dirty="0" err="1"/>
              <a:t>refaktoryzacji</a:t>
            </a:r>
            <a:r>
              <a:rPr lang="pl-PL" sz="1800" b="1" dirty="0"/>
              <a:t> Naszego kodu.</a:t>
            </a:r>
          </a:p>
          <a:p>
            <a:pPr marL="0" indent="0">
              <a:buNone/>
            </a:pPr>
            <a:r>
              <a:rPr lang="pl-PL" sz="1800" b="1" dirty="0"/>
              <a:t>Następnie chciałbym żebyśmy </a:t>
            </a:r>
            <a:r>
              <a:rPr lang="pl-PL" b="1" dirty="0"/>
              <a:t>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r>
              <a:rPr lang="pl-PL" b="1" dirty="0"/>
              <a:t>Co jeszcze????</a:t>
            </a:r>
          </a:p>
          <a:p>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1618343" y="637179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531592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p:txBody>
          <a:bodyPr/>
          <a:lstStyle/>
          <a:p>
            <a:r>
              <a:rPr lang="pl-PL" dirty="0" err="1"/>
              <a:t>ESLint</a:t>
            </a:r>
            <a:endParaRPr lang="pl-PL" dirty="0"/>
          </a:p>
        </p:txBody>
      </p:sp>
      <p:sp>
        <p:nvSpPr>
          <p:cNvPr id="3" name="Symbol zastępczy zawartości 2">
            <a:extLst>
              <a:ext uri="{FF2B5EF4-FFF2-40B4-BE49-F238E27FC236}">
                <a16:creationId xmlns:a16="http://schemas.microsoft.com/office/drawing/2014/main" id="{9BD25468-5528-A6C8-A2A8-D262778A0ED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8142788A-37D3-2B5B-55C1-5CB5813A9619}"/>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D9F6354-1DF3-347C-755C-6F914D97BE67}"/>
              </a:ext>
            </a:extLst>
          </p:cNvPr>
          <p:cNvSpPr>
            <a:spLocks noGrp="1"/>
          </p:cNvSpPr>
          <p:nvPr>
            <p:ph type="dt" sz="half" idx="10"/>
          </p:nvPr>
        </p:nvSpPr>
        <p:spPr/>
        <p:txBody>
          <a:bodyPr/>
          <a:lstStyle/>
          <a:p>
            <a:pPr rtl="0"/>
            <a:fld id="{8F9E9CAD-0F3C-4A80-BB5E-125D14EA3F8F}" type="datetime1">
              <a:rPr lang="pl-PL" smtClean="0"/>
              <a:t>13.11.2024</a:t>
            </a:fld>
            <a:endParaRPr lang="en-US"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557893" y="63320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653425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p:txBody>
          <a:bodyPr/>
          <a:lstStyle/>
          <a:p>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F61BA19-6349-E526-DEAF-15FCEC3CEAAA}"/>
              </a:ext>
            </a:extLst>
          </p:cNvPr>
          <p:cNvSpPr>
            <a:spLocks noGrp="1"/>
          </p:cNvSpPr>
          <p:nvPr>
            <p:ph type="dt" sz="half" idx="10"/>
          </p:nvPr>
        </p:nvSpPr>
        <p:spPr/>
        <p:txBody>
          <a:bodyPr/>
          <a:lstStyle/>
          <a:p>
            <a:pPr rtl="0"/>
            <a:fld id="{8F9E9CAD-0F3C-4A80-BB5E-125D14EA3F8F}" type="datetime1">
              <a:rPr lang="pl-PL" smtClean="0"/>
              <a:t>13.11.2024</a:t>
            </a:fld>
            <a:endParaRPr lang="en-US" dirty="0"/>
          </a:p>
        </p:txBody>
      </p:sp>
      <p:sp>
        <p:nvSpPr>
          <p:cNvPr id="6" name="pole tekstowe 5">
            <a:extLst>
              <a:ext uri="{FF2B5EF4-FFF2-40B4-BE49-F238E27FC236}">
                <a16:creationId xmlns:a16="http://schemas.microsoft.com/office/drawing/2014/main" id="{5FC5EC57-6E05-7CFC-9FFA-75BE81EAE081}"/>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46956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3872190588"/>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592598" y="2065867"/>
            <a:ext cx="4761828" cy="4182533"/>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524107" y="2065867"/>
            <a:ext cx="6075295" cy="4182533"/>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3FED2661-ADF2-9FAD-EDE4-EF9C289BA6A5}"/>
              </a:ext>
            </a:extLst>
          </p:cNvPr>
          <p:cNvSpPr txBox="1"/>
          <p:nvPr/>
        </p:nvSpPr>
        <p:spPr>
          <a:xfrm>
            <a:off x="281668" y="63415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2268747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p:txBody>
          <a:bodyPr/>
          <a:lstStyle/>
          <a:p>
            <a:r>
              <a:rPr lang="pl-PL" dirty="0"/>
              <a:t>Funkcja </a:t>
            </a:r>
            <a:r>
              <a:rPr lang="pl-PL" dirty="0" err="1"/>
              <a:t>inject</a:t>
            </a:r>
            <a:r>
              <a:rPr lang="pl-PL" dirty="0"/>
              <a:t>() – </a:t>
            </a:r>
            <a:r>
              <a:rPr lang="pl-PL" dirty="0" err="1"/>
              <a:t>inject</a:t>
            </a:r>
            <a:r>
              <a:rPr lang="pl-PL" dirty="0"/>
              <a:t> </a:t>
            </a:r>
            <a:r>
              <a:rPr lang="pl-PL" dirty="0" err="1"/>
              <a:t>context</a:t>
            </a:r>
            <a:endParaRPr lang="pl-PL" dirty="0"/>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CEF4074-829F-514F-5DC4-5568AE8846E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424543" y="6379646"/>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p:txBody>
          <a:bodyPr/>
          <a:lstStyle/>
          <a:p>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19E17022-D643-E744-5451-CFD00D7C284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29293" y="6302930"/>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p:txBody>
          <a:bodyPr/>
          <a:lstStyle/>
          <a:p>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a:xfrm>
            <a:off x="987624" y="0"/>
            <a:ext cx="10131425" cy="1456267"/>
          </a:xfrm>
        </p:spPr>
        <p:txBody>
          <a:bodyPr/>
          <a:lstStyle/>
          <a:p>
            <a:r>
              <a:rPr lang="pl-PL" dirty="0"/>
              <a:t>Module 6 - start</a:t>
            </a:r>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pSp>
        <p:nvGrpSpPr>
          <p:cNvPr id="17" name="Grupa 16">
            <a:extLst>
              <a:ext uri="{FF2B5EF4-FFF2-40B4-BE49-F238E27FC236}">
                <a16:creationId xmlns:a16="http://schemas.microsoft.com/office/drawing/2014/main" id="{B233DA90-19DA-6ECB-0638-B583C8446062}"/>
              </a:ext>
            </a:extLst>
          </p:cNvPr>
          <p:cNvGrpSpPr/>
          <p:nvPr/>
        </p:nvGrpSpPr>
        <p:grpSpPr>
          <a:xfrm>
            <a:off x="1030287" y="1586053"/>
            <a:ext cx="10131425" cy="873953"/>
            <a:chOff x="0" y="66082"/>
            <a:chExt cx="10131425" cy="873953"/>
          </a:xfrm>
        </p:grpSpPr>
        <p:sp>
          <p:nvSpPr>
            <p:cNvPr id="18" name="Prostokąt: zaokrąglone rogi 17">
              <a:extLst>
                <a:ext uri="{FF2B5EF4-FFF2-40B4-BE49-F238E27FC236}">
                  <a16:creationId xmlns:a16="http://schemas.microsoft.com/office/drawing/2014/main" id="{9C21048B-4EF2-6763-D72C-D21895964498}"/>
                </a:ext>
              </a:extLst>
            </p:cNvPr>
            <p:cNvSpPr/>
            <p:nvPr/>
          </p:nvSpPr>
          <p:spPr>
            <a:xfrm>
              <a:off x="0" y="6608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Prostokąt: zaokrąglone rogi 4">
              <a:extLst>
                <a:ext uri="{FF2B5EF4-FFF2-40B4-BE49-F238E27FC236}">
                  <a16:creationId xmlns:a16="http://schemas.microsoft.com/office/drawing/2014/main" id="{568A9F34-ADC7-4FE6-1CFC-EDA3AF307A72}"/>
                </a:ext>
              </a:extLst>
            </p:cNvPr>
            <p:cNvSpPr txBox="1"/>
            <p:nvPr/>
          </p:nvSpPr>
          <p:spPr>
            <a:xfrm>
              <a:off x="42663" y="10874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p:txBody>
        </p:sp>
      </p:grpSp>
      <p:grpSp>
        <p:nvGrpSpPr>
          <p:cNvPr id="20" name="Grupa 19">
            <a:extLst>
              <a:ext uri="{FF2B5EF4-FFF2-40B4-BE49-F238E27FC236}">
                <a16:creationId xmlns:a16="http://schemas.microsoft.com/office/drawing/2014/main" id="{64E9CD44-1A1C-BFEE-98F5-EE89D7E7D6DD}"/>
              </a:ext>
            </a:extLst>
          </p:cNvPr>
          <p:cNvGrpSpPr/>
          <p:nvPr/>
        </p:nvGrpSpPr>
        <p:grpSpPr>
          <a:xfrm>
            <a:off x="1030287" y="2523366"/>
            <a:ext cx="10131425" cy="873953"/>
            <a:chOff x="0" y="1003395"/>
            <a:chExt cx="10131425" cy="873953"/>
          </a:xfrm>
        </p:grpSpPr>
        <p:sp>
          <p:nvSpPr>
            <p:cNvPr id="21" name="Prostokąt: zaokrąglone rogi 20">
              <a:extLst>
                <a:ext uri="{FF2B5EF4-FFF2-40B4-BE49-F238E27FC236}">
                  <a16:creationId xmlns:a16="http://schemas.microsoft.com/office/drawing/2014/main" id="{DC79BD64-7DCF-1281-D5B7-31EF32EBC5C5}"/>
                </a:ext>
              </a:extLst>
            </p:cNvPr>
            <p:cNvSpPr/>
            <p:nvPr/>
          </p:nvSpPr>
          <p:spPr>
            <a:xfrm>
              <a:off x="0" y="1003395"/>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Prostokąt: zaokrąglone rogi 6">
              <a:extLst>
                <a:ext uri="{FF2B5EF4-FFF2-40B4-BE49-F238E27FC236}">
                  <a16:creationId xmlns:a16="http://schemas.microsoft.com/office/drawing/2014/main" id="{AAB4D814-746C-C589-63FF-98D2EC8D8EFB}"/>
                </a:ext>
              </a:extLst>
            </p:cNvPr>
            <p:cNvSpPr txBox="1"/>
            <p:nvPr/>
          </p:nvSpPr>
          <p:spPr>
            <a:xfrm>
              <a:off x="42663" y="1046058"/>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module_6_start</a:t>
              </a:r>
              <a:endParaRPr lang="pl-PL" sz="2200" kern="1200" dirty="0"/>
            </a:p>
          </p:txBody>
        </p:sp>
      </p:grpSp>
      <p:grpSp>
        <p:nvGrpSpPr>
          <p:cNvPr id="23" name="Grupa 22">
            <a:extLst>
              <a:ext uri="{FF2B5EF4-FFF2-40B4-BE49-F238E27FC236}">
                <a16:creationId xmlns:a16="http://schemas.microsoft.com/office/drawing/2014/main" id="{3DA3E368-93F8-993D-4306-DB8606BB88F2}"/>
              </a:ext>
            </a:extLst>
          </p:cNvPr>
          <p:cNvGrpSpPr/>
          <p:nvPr/>
        </p:nvGrpSpPr>
        <p:grpSpPr>
          <a:xfrm>
            <a:off x="1030287" y="3460679"/>
            <a:ext cx="10131425" cy="873953"/>
            <a:chOff x="0" y="1940708"/>
            <a:chExt cx="10131425" cy="873953"/>
          </a:xfrm>
        </p:grpSpPr>
        <p:sp>
          <p:nvSpPr>
            <p:cNvPr id="24" name="Prostokąt: zaokrąglone rogi 23">
              <a:extLst>
                <a:ext uri="{FF2B5EF4-FFF2-40B4-BE49-F238E27FC236}">
                  <a16:creationId xmlns:a16="http://schemas.microsoft.com/office/drawing/2014/main" id="{44642C2D-D7C0-7FBC-1272-CFEC574BDB21}"/>
                </a:ext>
              </a:extLst>
            </p:cNvPr>
            <p:cNvSpPr/>
            <p:nvPr/>
          </p:nvSpPr>
          <p:spPr>
            <a:xfrm>
              <a:off x="0" y="1940708"/>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Prostokąt: zaokrąglone rogi 8">
              <a:extLst>
                <a:ext uri="{FF2B5EF4-FFF2-40B4-BE49-F238E27FC236}">
                  <a16:creationId xmlns:a16="http://schemas.microsoft.com/office/drawing/2014/main" id="{406DF60A-C9DC-B637-CEB1-56CB7C6AB8CD}"/>
                </a:ext>
              </a:extLst>
            </p:cNvPr>
            <p:cNvSpPr txBox="1"/>
            <p:nvPr/>
          </p:nvSpPr>
          <p:spPr>
            <a:xfrm>
              <a:off x="42663" y="1983371"/>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p:txBody>
        </p:sp>
      </p:grpSp>
      <p:grpSp>
        <p:nvGrpSpPr>
          <p:cNvPr id="26" name="Grupa 25">
            <a:extLst>
              <a:ext uri="{FF2B5EF4-FFF2-40B4-BE49-F238E27FC236}">
                <a16:creationId xmlns:a16="http://schemas.microsoft.com/office/drawing/2014/main" id="{B4F6FF65-8025-EABE-C7AF-670C5A7353F1}"/>
              </a:ext>
            </a:extLst>
          </p:cNvPr>
          <p:cNvGrpSpPr/>
          <p:nvPr/>
        </p:nvGrpSpPr>
        <p:grpSpPr>
          <a:xfrm>
            <a:off x="1030287" y="4397993"/>
            <a:ext cx="10131425" cy="873953"/>
            <a:chOff x="0" y="2878022"/>
            <a:chExt cx="10131425" cy="873953"/>
          </a:xfrm>
        </p:grpSpPr>
        <p:sp>
          <p:nvSpPr>
            <p:cNvPr id="27" name="Prostokąt: zaokrąglone rogi 26">
              <a:extLst>
                <a:ext uri="{FF2B5EF4-FFF2-40B4-BE49-F238E27FC236}">
                  <a16:creationId xmlns:a16="http://schemas.microsoft.com/office/drawing/2014/main" id="{CB559A8B-BF95-05E7-07CB-1A8D35D01BA9}"/>
                </a:ext>
              </a:extLst>
            </p:cNvPr>
            <p:cNvSpPr/>
            <p:nvPr/>
          </p:nvSpPr>
          <p:spPr>
            <a:xfrm>
              <a:off x="0" y="2878022"/>
              <a:ext cx="10131425" cy="8739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Prostokąt: zaokrąglone rogi 10">
              <a:extLst>
                <a:ext uri="{FF2B5EF4-FFF2-40B4-BE49-F238E27FC236}">
                  <a16:creationId xmlns:a16="http://schemas.microsoft.com/office/drawing/2014/main" id="{F67D1399-9681-7396-6117-698065FDA0D0}"/>
                </a:ext>
              </a:extLst>
            </p:cNvPr>
            <p:cNvSpPr txBox="1"/>
            <p:nvPr/>
          </p:nvSpPr>
          <p:spPr>
            <a:xfrm>
              <a:off x="42663" y="2920685"/>
              <a:ext cx="10046099" cy="788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p:txBody>
        </p:sp>
      </p:grpSp>
    </p:spTree>
    <p:extLst>
      <p:ext uri="{BB962C8B-B14F-4D97-AF65-F5344CB8AC3E}">
        <p14:creationId xmlns:p14="http://schemas.microsoft.com/office/powerpoint/2010/main" val="29432032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p:txBody>
          <a:bodyPr/>
          <a:lstStyle/>
          <a:p>
            <a:r>
              <a:rPr lang="pl-PL" dirty="0"/>
              <a:t>http </a:t>
            </a:r>
            <a:r>
              <a:rPr lang="pl-PL" dirty="0" err="1"/>
              <a:t>client</a:t>
            </a:r>
            <a:endParaRPr lang="pl-PL" dirty="0"/>
          </a:p>
        </p:txBody>
      </p:sp>
      <p:sp>
        <p:nvSpPr>
          <p:cNvPr id="6" name="Symbol zastępczy daty 3">
            <a:extLst>
              <a:ext uri="{FF2B5EF4-FFF2-40B4-BE49-F238E27FC236}">
                <a16:creationId xmlns:a16="http://schemas.microsoft.com/office/drawing/2014/main" id="{3E59FCDC-E720-3BBC-190A-705C8C949146}"/>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9" name="Rectangle 2">
            <a:extLst>
              <a:ext uri="{FF2B5EF4-FFF2-40B4-BE49-F238E27FC236}">
                <a16:creationId xmlns:a16="http://schemas.microsoft.com/office/drawing/2014/main" id="{F096AD20-9B1B-9C6A-ABB8-56F54B330282}"/>
              </a:ext>
            </a:extLst>
          </p:cNvPr>
          <p:cNvSpPr>
            <a:spLocks noChangeArrowheads="1"/>
          </p:cNvSpPr>
          <p:nvPr/>
        </p:nvSpPr>
        <p:spPr bwMode="auto">
          <a:xfrm>
            <a:off x="763622" y="2369452"/>
            <a:ext cx="10742577"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i="0" u="none" strike="noStrike" cap="none" normalizeH="0" baseline="0" dirty="0" err="1">
                <a:ln>
                  <a:noFill/>
                </a:ln>
                <a:solidFill>
                  <a:schemeClr val="tx1"/>
                </a:solidFill>
                <a:effectLst/>
              </a:rPr>
              <a:t>HttpClient</a:t>
            </a:r>
            <a:r>
              <a:rPr kumimoji="0" lang="pl-PL" altLang="pl-PL" sz="1600" b="0" i="0" u="none" strike="noStrike" cap="none" normalizeH="0" baseline="0" dirty="0">
                <a:ln>
                  <a:noFill/>
                </a:ln>
                <a:solidFill>
                  <a:schemeClr val="tx1"/>
                </a:solidFill>
                <a:effectLst/>
              </a:rPr>
              <a:t> to serwis w </a:t>
            </a:r>
            <a:r>
              <a:rPr kumimoji="0" lang="pl-PL" altLang="pl-PL" sz="1600" b="0" i="0" u="none" strike="noStrike" cap="none" normalizeH="0" baseline="0" dirty="0" err="1">
                <a:ln>
                  <a:noFill/>
                </a:ln>
                <a:solidFill>
                  <a:schemeClr val="tx1"/>
                </a:solidFill>
                <a:effectLst/>
              </a:rPr>
              <a:t>Angularze</a:t>
            </a:r>
            <a:r>
              <a:rPr kumimoji="0" lang="pl-PL" altLang="pl-PL" sz="1600" b="0" i="0" u="none" strike="noStrike" cap="none" normalizeH="0" baseline="0" dirty="0">
                <a:ln>
                  <a:noFill/>
                </a:ln>
                <a:solidFill>
                  <a:schemeClr val="tx1"/>
                </a:solidFill>
                <a:effectLst/>
              </a:rPr>
              <a:t> używany do komunikacji z serwerem przez protokół HTTP.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Pozwala na wykonywanie żądań (</a:t>
            </a:r>
            <a:r>
              <a:rPr kumimoji="0" lang="pl-PL" altLang="pl-PL" sz="1600" b="1" i="0" u="none" strike="noStrike" cap="none" normalizeH="0" baseline="0" dirty="0">
                <a:ln>
                  <a:noFill/>
                </a:ln>
                <a:solidFill>
                  <a:schemeClr val="tx1"/>
                </a:solidFill>
                <a:effectLst/>
              </a:rPr>
              <a:t>GET</a:t>
            </a:r>
            <a:r>
              <a:rPr kumimoji="0" lang="pl-PL" altLang="pl-PL" sz="1600" b="0" i="0" u="none" strike="noStrike" cap="none" normalizeH="0" baseline="0" dirty="0">
                <a:ln>
                  <a:noFill/>
                </a:ln>
                <a:solidFill>
                  <a:schemeClr val="tx1"/>
                </a:solidFill>
                <a:effectLst/>
              </a:rPr>
              <a:t>, </a:t>
            </a:r>
            <a:r>
              <a:rPr kumimoji="0" lang="pl-PL" altLang="pl-PL" sz="1600" b="1" i="0" u="none" strike="noStrike" cap="none" normalizeH="0" baseline="0" dirty="0">
                <a:ln>
                  <a:noFill/>
                </a:ln>
                <a:solidFill>
                  <a:schemeClr val="tx1"/>
                </a:solidFill>
                <a:effectLst/>
              </a:rPr>
              <a:t>POST</a:t>
            </a:r>
            <a:r>
              <a:rPr kumimoji="0" lang="pl-PL" altLang="pl-PL" sz="1600" b="0" i="0" u="none" strike="noStrike" cap="none" normalizeH="0" baseline="0" dirty="0">
                <a:ln>
                  <a:noFill/>
                </a:ln>
                <a:solidFill>
                  <a:schemeClr val="tx1"/>
                </a:solidFill>
                <a:effectLst/>
              </a:rPr>
              <a:t>, </a:t>
            </a:r>
            <a:r>
              <a:rPr kumimoji="0" lang="pl-PL" altLang="pl-PL" sz="1600" b="1" i="0" u="none" strike="noStrike" cap="none" normalizeH="0" baseline="0" dirty="0">
                <a:ln>
                  <a:noFill/>
                </a:ln>
                <a:solidFill>
                  <a:schemeClr val="tx1"/>
                </a:solidFill>
                <a:effectLst/>
              </a:rPr>
              <a:t>PUT</a:t>
            </a:r>
            <a:r>
              <a:rPr kumimoji="0" lang="pl-PL" altLang="pl-PL" sz="1600" b="0" i="0" u="none" strike="noStrike" cap="none" normalizeH="0" baseline="0" dirty="0">
                <a:ln>
                  <a:noFill/>
                </a:ln>
                <a:solidFill>
                  <a:schemeClr val="tx1"/>
                </a:solidFill>
                <a:effectLst/>
              </a:rPr>
              <a:t>, </a:t>
            </a:r>
            <a:r>
              <a:rPr kumimoji="0" lang="pl-PL" altLang="pl-PL" sz="1600" b="1" i="0" u="none" strike="noStrike" cap="none" normalizeH="0" baseline="0" dirty="0">
                <a:ln>
                  <a:noFill/>
                </a:ln>
                <a:solidFill>
                  <a:schemeClr val="tx1"/>
                </a:solidFill>
                <a:effectLst/>
              </a:rPr>
              <a:t>DELETE</a:t>
            </a:r>
            <a:r>
              <a:rPr kumimoji="0" lang="pl-PL" altLang="pl-PL" sz="1600" b="0" i="0" u="none" strike="noStrike" cap="none" normalizeH="0" baseline="0" dirty="0">
                <a:ln>
                  <a:noFill/>
                </a:ln>
                <a:solidFill>
                  <a:schemeClr val="tx1"/>
                </a:solidFill>
                <a:effectLst/>
              </a:rPr>
              <a:t>) do zewnętrznych API i pobieranie danych, takich jak JSON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Aplikacja może je następnie wyświetlać lub przetwarzać.</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chemeClr val="tx1"/>
                </a:solidFill>
                <a:effectLst/>
              </a:rPr>
              <a:t>HttpClient</a:t>
            </a:r>
            <a:r>
              <a:rPr kumimoji="0" lang="pl-PL" altLang="pl-PL" sz="1600" b="0" i="0" u="none" strike="noStrike" cap="none" normalizeH="0" baseline="0" dirty="0">
                <a:ln>
                  <a:noFill/>
                </a:ln>
                <a:solidFill>
                  <a:schemeClr val="tx1"/>
                </a:solidFill>
                <a:effectLst/>
              </a:rPr>
              <a:t> obsługuje zarówno proste żądania, jak i bardziej zaawansowane funkcje,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np. dodawanie nagłówków, autoryzację czy obsługę błędów.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pl-PL" altLang="pl-PL" sz="2000" b="1" i="0" u="none" strike="noStrike" cap="none" normalizeH="0" baseline="0" dirty="0" err="1">
                <a:ln>
                  <a:noFill/>
                </a:ln>
                <a:solidFill>
                  <a:schemeClr val="tx1"/>
                </a:solidFill>
                <a:effectLst/>
              </a:rPr>
              <a:t>this.httpClient.get</a:t>
            </a:r>
            <a:r>
              <a:rPr kumimoji="0" lang="pl-PL" altLang="pl-PL" sz="2000" b="1" i="0" u="none" strike="noStrike" cap="none" normalizeH="0" baseline="0" dirty="0">
                <a:ln>
                  <a:noFill/>
                </a:ln>
                <a:solidFill>
                  <a:schemeClr val="tx1"/>
                </a:solidFill>
                <a:effectLst/>
              </a:rPr>
              <a:t>('https://api.example.com/data').subscribe(data =&gt; {</a:t>
            </a:r>
          </a:p>
          <a:p>
            <a:pPr lvl="1" defTabSz="914400" eaLnBrk="0" fontAlgn="base" hangingPunct="0">
              <a:spcBef>
                <a:spcPct val="0"/>
              </a:spcBef>
              <a:spcAft>
                <a:spcPct val="0"/>
              </a:spcAft>
            </a:pPr>
            <a:r>
              <a:rPr kumimoji="0" lang="pl-PL" altLang="pl-PL" sz="2000" b="1" i="0" u="none" strike="noStrike" cap="none" normalizeH="0" baseline="0" dirty="0">
                <a:ln>
                  <a:noFill/>
                </a:ln>
                <a:solidFill>
                  <a:schemeClr val="tx1"/>
                </a:solidFill>
                <a:effectLst/>
              </a:rPr>
              <a:t>  console.log(data);</a:t>
            </a:r>
          </a:p>
          <a:p>
            <a:pPr lvl="1" defTabSz="914400" eaLnBrk="0" fontAlgn="base" hangingPunct="0">
              <a:spcBef>
                <a:spcPct val="0"/>
              </a:spcBef>
              <a:spcAft>
                <a:spcPct val="0"/>
              </a:spcAft>
            </a:pPr>
            <a:r>
              <a:rPr kumimoji="0" lang="pl-PL" altLang="pl-PL" sz="20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204574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p:txBody>
          <a:bodyPr/>
          <a:lstStyle/>
          <a:p>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685802" y="2142066"/>
            <a:ext cx="10131424" cy="430737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Reaktywność to podejście do programowania, w którym aplikacja reaguje na zmiany danych i zdarzenia (np. kliknięcie użytkownika, odpowiedź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W </a:t>
            </a:r>
            <a:r>
              <a:rPr kumimoji="0" lang="pl-PL" altLang="pl-PL" sz="1600" b="0" i="0" u="none" strike="noStrike" cap="none" normalizeH="0" baseline="0" dirty="0" err="1">
                <a:ln>
                  <a:noFill/>
                </a:ln>
                <a:solidFill>
                  <a:schemeClr val="tx1"/>
                </a:solidFill>
                <a:effectLst/>
              </a:rPr>
              <a:t>Angularze</a:t>
            </a:r>
            <a:r>
              <a:rPr kumimoji="0" lang="pl-PL" altLang="pl-PL" sz="1600" b="0" i="0" u="none" strike="noStrike" cap="none" normalizeH="0" baseline="0" dirty="0">
                <a:ln>
                  <a:noFill/>
                </a:ln>
                <a:solidFill>
                  <a:schemeClr val="tx1"/>
                </a:solidFill>
                <a:effectLst/>
              </a:rPr>
              <a:t> i programowaniu reaktywnym głównym sposobem obsługi zdarzeń i danych są </a:t>
            </a:r>
            <a:r>
              <a:rPr kumimoji="0" lang="pl-PL" altLang="pl-PL" sz="1600" b="1" i="0" u="none" strike="noStrike" cap="none" normalizeH="0" baseline="0" dirty="0" err="1">
                <a:ln>
                  <a:noFill/>
                </a:ln>
                <a:solidFill>
                  <a:schemeClr val="tx1"/>
                </a:solidFill>
                <a:effectLst/>
              </a:rPr>
              <a:t>Observable</a:t>
            </a:r>
            <a:r>
              <a:rPr kumimoji="0" lang="pl-PL" altLang="pl-PL" sz="1600" b="0" i="0" u="none" strike="noStrike" cap="none" normalizeH="0" baseline="0" dirty="0">
                <a:ln>
                  <a:noFill/>
                </a:ln>
                <a:solidFill>
                  <a:schemeClr val="tx1"/>
                </a:solidFill>
                <a:effectLst/>
              </a:rPr>
              <a:t>. </a:t>
            </a:r>
            <a:endParaRPr lang="pl-PL" altLang="pl-PL" sz="1600" dirty="0"/>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p>
          <a:p>
            <a:pPr marL="0" indent="0" defTabSz="914400" eaLnBrk="0" fontAlgn="base" hangingPunct="0">
              <a:spcBef>
                <a:spcPct val="0"/>
              </a:spcBef>
              <a:spcAft>
                <a:spcPct val="0"/>
              </a:spcAft>
              <a:buClrTx/>
              <a:buSzTx/>
              <a:buNone/>
            </a:pPr>
            <a:r>
              <a:rPr kumimoji="0" lang="pl-PL" altLang="pl-PL" sz="1600" b="1" i="0" u="none" strike="noStrike" cap="none" normalizeH="0" baseline="0" dirty="0" err="1">
                <a:ln>
                  <a:noFill/>
                </a:ln>
                <a:solidFill>
                  <a:schemeClr val="tx1"/>
                </a:solidFill>
                <a:effectLst/>
              </a:rPr>
              <a:t>Observable</a:t>
            </a:r>
            <a:r>
              <a:rPr kumimoji="0" lang="pl-PL" altLang="pl-PL" sz="1600" b="0" i="0" u="none" strike="noStrike" cap="none" normalizeH="0" baseline="0" dirty="0">
                <a:ln>
                  <a:noFill/>
                </a:ln>
                <a:solidFill>
                  <a:schemeClr val="tx1"/>
                </a:solidFill>
                <a:effectLst/>
              </a:rPr>
              <a:t> to strumień danych lub zdarzeń, które mogą występować w czasie. Kiedy korzystamy z </a:t>
            </a:r>
            <a:r>
              <a:rPr kumimoji="0" lang="pl-PL" altLang="pl-PL" sz="1600" b="0" i="0" u="none" strike="noStrike" cap="none" normalizeH="0" baseline="0" dirty="0" err="1">
                <a:ln>
                  <a:noFill/>
                </a:ln>
                <a:solidFill>
                  <a:schemeClr val="tx1"/>
                </a:solidFill>
                <a:effectLst/>
              </a:rPr>
              <a:t>Observable</a:t>
            </a:r>
            <a:r>
              <a:rPr kumimoji="0" lang="pl-PL" altLang="pl-PL" sz="1600" b="0" i="0" u="none" strike="noStrike" cap="none" normalizeH="0" baseline="0" dirty="0">
                <a:ln>
                  <a:noFill/>
                </a:ln>
                <a:solidFill>
                  <a:schemeClr val="tx1"/>
                </a:solidFill>
                <a:effectLst/>
              </a:rPr>
              <a:t>, możemy "nasłuchiwać" na nowe wartości, gdy tylko pojawią się w strumieniu (np. nowa wiadomość z serwera, kliknięcie przycisku).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a:t>import { </a:t>
            </a:r>
            <a:r>
              <a:rPr lang="pl-PL" sz="1600" dirty="0" err="1"/>
              <a:t>Observable</a:t>
            </a:r>
            <a:r>
              <a:rPr lang="pl-PL" sz="1600" dirty="0"/>
              <a:t> } from '</a:t>
            </a:r>
            <a:r>
              <a:rPr lang="pl-PL" sz="1600" dirty="0" err="1"/>
              <a:t>rxjs</a:t>
            </a:r>
            <a:r>
              <a:rPr lang="pl-PL" sz="16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pl-PL" sz="1600" dirty="0"/>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err="1"/>
              <a:t>const</a:t>
            </a:r>
            <a:r>
              <a:rPr lang="pl-PL" sz="1600" dirty="0"/>
              <a:t> </a:t>
            </a:r>
            <a:r>
              <a:rPr lang="pl-PL" sz="1600" dirty="0" err="1"/>
              <a:t>observable</a:t>
            </a:r>
            <a:r>
              <a:rPr lang="pl-PL" sz="1600" dirty="0"/>
              <a:t> = </a:t>
            </a:r>
            <a:r>
              <a:rPr lang="pl-PL" sz="1600" dirty="0" err="1"/>
              <a:t>new</a:t>
            </a:r>
            <a:r>
              <a:rPr lang="pl-PL" sz="1600" dirty="0"/>
              <a:t> </a:t>
            </a:r>
            <a:r>
              <a:rPr lang="pl-PL" sz="1600" dirty="0" err="1"/>
              <a:t>Observable</a:t>
            </a:r>
            <a:r>
              <a:rPr lang="pl-PL" sz="1600" dirty="0"/>
              <a:t>(</a:t>
            </a:r>
            <a:r>
              <a:rPr lang="pl-PL" sz="1600" dirty="0" err="1"/>
              <a:t>subscriber</a:t>
            </a:r>
            <a:r>
              <a:rPr lang="pl-PL" sz="1600" dirty="0"/>
              <a:t> =&gt; { </a:t>
            </a:r>
          </a:p>
          <a:p>
            <a:pPr marL="457200" lvl="1" indent="0" defTabSz="914400" eaLnBrk="0" fontAlgn="base" hangingPunct="0">
              <a:spcBef>
                <a:spcPct val="0"/>
              </a:spcBef>
              <a:spcAft>
                <a:spcPct val="0"/>
              </a:spcAft>
              <a:buClrTx/>
              <a:buSzTx/>
              <a:buNone/>
            </a:pPr>
            <a:r>
              <a:rPr lang="pl-PL" dirty="0" err="1"/>
              <a:t>subscriber.next</a:t>
            </a:r>
            <a:r>
              <a:rPr lang="pl-PL" dirty="0"/>
              <a:t>('Pierwsza wartość’); </a:t>
            </a:r>
          </a:p>
          <a:p>
            <a:pPr marL="457200" lvl="1" indent="0" defTabSz="914400" eaLnBrk="0" fontAlgn="base" hangingPunct="0">
              <a:spcBef>
                <a:spcPct val="0"/>
              </a:spcBef>
              <a:spcAft>
                <a:spcPct val="0"/>
              </a:spcAft>
              <a:buClrTx/>
              <a:buSzTx/>
              <a:buNone/>
            </a:pPr>
            <a:r>
              <a:rPr lang="pl-PL" dirty="0" err="1"/>
              <a:t>subscriber.next</a:t>
            </a:r>
            <a:r>
              <a:rPr lang="pl-PL" dirty="0"/>
              <a:t>('Druga wartość’); </a:t>
            </a:r>
          </a:p>
          <a:p>
            <a:pPr marL="457200" lvl="1" indent="0" defTabSz="914400" eaLnBrk="0" fontAlgn="base" hangingPunct="0">
              <a:spcBef>
                <a:spcPct val="0"/>
              </a:spcBef>
              <a:spcAft>
                <a:spcPct val="0"/>
              </a:spcAft>
              <a:buClrTx/>
              <a:buSzTx/>
              <a:buNone/>
            </a:pPr>
            <a:r>
              <a:rPr lang="pl-PL" dirty="0" err="1"/>
              <a:t>subscriber.complete</a:t>
            </a:r>
            <a:r>
              <a:rPr lang="pl-PL"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a:t>}); </a:t>
            </a:r>
          </a:p>
          <a:p>
            <a:pPr marL="0" marR="0" lvl="0" indent="0" algn="l" defTabSz="914400" rtl="0" eaLnBrk="0" fontAlgn="base" latinLnBrk="0" hangingPunct="0">
              <a:lnSpc>
                <a:spcPct val="100000"/>
              </a:lnSpc>
              <a:spcBef>
                <a:spcPct val="0"/>
              </a:spcBef>
              <a:spcAft>
                <a:spcPct val="0"/>
              </a:spcAft>
              <a:buClrTx/>
              <a:buSzTx/>
              <a:buFontTx/>
              <a:buNone/>
              <a:tabLst/>
            </a:pPr>
            <a:r>
              <a:rPr lang="pl-PL" sz="1600" dirty="0" err="1"/>
              <a:t>observable.subscribe</a:t>
            </a:r>
            <a:r>
              <a:rPr lang="pl-PL" sz="1600" dirty="0"/>
              <a:t>(</a:t>
            </a:r>
            <a:r>
              <a:rPr lang="pl-PL" sz="1600" dirty="0" err="1"/>
              <a:t>value</a:t>
            </a:r>
            <a:r>
              <a:rPr lang="pl-PL" sz="1600" dirty="0"/>
              <a:t> =&gt; console.log(</a:t>
            </a:r>
            <a:r>
              <a:rPr lang="pl-PL" sz="1600" dirty="0" err="1"/>
              <a:t>value</a:t>
            </a:r>
            <a:r>
              <a:rPr lang="pl-PL" sz="1600" dirty="0"/>
              <a:t>));</a:t>
            </a:r>
            <a:endParaRPr kumimoji="0" lang="pl-PL" altLang="pl-PL" sz="1600" b="0" i="0" u="none" strike="noStrike" cap="none" normalizeH="0" baseline="0" dirty="0">
              <a:ln>
                <a:noFill/>
              </a:ln>
              <a:solidFill>
                <a:schemeClr val="tx1"/>
              </a:solidFill>
              <a:effectLst/>
            </a:endParaRPr>
          </a:p>
        </p:txBody>
      </p:sp>
      <p:sp>
        <p:nvSpPr>
          <p:cNvPr id="7" name="Symbol zastępczy daty 3">
            <a:extLst>
              <a:ext uri="{FF2B5EF4-FFF2-40B4-BE49-F238E27FC236}">
                <a16:creationId xmlns:a16="http://schemas.microsoft.com/office/drawing/2014/main" id="{385161A5-7026-F73E-7203-CBD72D849E47}"/>
              </a:ext>
            </a:extLst>
          </p:cNvPr>
          <p:cNvSpPr txBox="1">
            <a:spLocks/>
          </p:cNvSpPr>
          <p:nvPr/>
        </p:nvSpPr>
        <p:spPr>
          <a:xfrm>
            <a:off x="10308394" y="6480175"/>
            <a:ext cx="1883606"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478169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a:xfrm>
            <a:off x="685801" y="0"/>
            <a:ext cx="10131425" cy="1456267"/>
          </a:xfrm>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a:xfrm>
            <a:off x="685801" y="1456267"/>
            <a:ext cx="10820398" cy="4873413"/>
          </a:xfrm>
        </p:spPr>
        <p:txBody>
          <a:bodyPr>
            <a:normAutofit/>
          </a:bodyPr>
          <a:lstStyle/>
          <a:p>
            <a:pPr marL="0" indent="0" algn="ctr">
              <a:buNone/>
            </a:pPr>
            <a:r>
              <a:rPr lang="pl-PL" sz="1400" b="1" dirty="0"/>
              <a:t>Czym jest?</a:t>
            </a:r>
          </a:p>
          <a:p>
            <a:pPr marL="0" indent="0" algn="ctr">
              <a:buNone/>
            </a:pPr>
            <a:r>
              <a:rPr lang="pl-PL" sz="1300" i="1" dirty="0" err="1"/>
              <a:t>RxJS</a:t>
            </a:r>
            <a:r>
              <a:rPr lang="pl-PL" sz="1300" i="1" dirty="0"/>
              <a:t> to biblioteka do zarządzania asynchronicznymi zdarzeniami za pomocą strumieni danych. Myśl o tym jak o </a:t>
            </a:r>
            <a:r>
              <a:rPr lang="pl-PL" sz="1300" i="1" dirty="0" err="1"/>
              <a:t>supermocy</a:t>
            </a:r>
            <a:r>
              <a:rPr lang="pl-PL" sz="1300" i="1" dirty="0"/>
              <a:t> dla twojego kodu, która pozwala na łatwe ogarnianie złożonych operacji, takich jak zapytania HTTP, obsługa użytkownika, czy zarządzanie czasem.</a:t>
            </a:r>
          </a:p>
          <a:p>
            <a:pPr marL="0" indent="0" algn="ctr">
              <a:buNone/>
            </a:pPr>
            <a:r>
              <a:rPr lang="pl-PL" sz="1400" b="1" dirty="0"/>
              <a:t>Po co to jest?</a:t>
            </a:r>
          </a:p>
          <a:p>
            <a:pPr marL="0" indent="0" algn="ctr">
              <a:buNone/>
            </a:pPr>
            <a:r>
              <a:rPr lang="pl-PL" sz="1300" i="1" dirty="0" err="1"/>
              <a:t>RxJS</a:t>
            </a:r>
            <a:r>
              <a:rPr lang="pl-PL" sz="1300" i="1" dirty="0"/>
              <a:t> upraszcza pracę z asynchronicznością. Zamiast tonować się w </a:t>
            </a:r>
            <a:r>
              <a:rPr lang="pl-PL" sz="1300" i="1" dirty="0" err="1"/>
              <a:t>callbackach</a:t>
            </a:r>
            <a:r>
              <a:rPr lang="pl-PL" sz="1300" i="1" dirty="0"/>
              <a:t> i promesach, możesz manipulować strumieniami danych, łączyć je, filtrować i przekształcać, jak tylko chcesz.</a:t>
            </a:r>
          </a:p>
          <a:p>
            <a:pPr marL="0" indent="0" algn="ctr">
              <a:buNone/>
            </a:pPr>
            <a:r>
              <a:rPr lang="pl-PL" sz="1400" b="1" dirty="0"/>
              <a:t>Jak się go używa?</a:t>
            </a:r>
          </a:p>
          <a:p>
            <a:pPr marL="0" indent="0" algn="ctr">
              <a:buNone/>
            </a:pPr>
            <a:r>
              <a:rPr lang="pl-PL" sz="1300" i="1" dirty="0" err="1"/>
              <a:t>RxJS</a:t>
            </a:r>
            <a:r>
              <a:rPr lang="pl-PL" sz="1300" i="1" dirty="0"/>
              <a:t> działa na tzw. </a:t>
            </a:r>
            <a:r>
              <a:rPr lang="pl-PL" sz="1300" i="1" dirty="0" err="1"/>
              <a:t>observables</a:t>
            </a:r>
            <a:r>
              <a:rPr lang="pl-PL" sz="1300" i="1" dirty="0"/>
              <a:t> – strumieniach danych, które możesz subskrybować i reagować na ich zmiany. Łącz to z operatorami, jak map, </a:t>
            </a:r>
            <a:r>
              <a:rPr lang="pl-PL" sz="1300" i="1" dirty="0" err="1"/>
              <a:t>filter</a:t>
            </a:r>
            <a:r>
              <a:rPr lang="pl-PL" sz="1300" i="1" dirty="0"/>
              <a:t>, czy </a:t>
            </a:r>
            <a:r>
              <a:rPr lang="pl-PL" sz="1300" i="1" dirty="0" err="1"/>
              <a:t>merge</a:t>
            </a:r>
            <a:r>
              <a:rPr lang="pl-PL" sz="1300" i="1" dirty="0"/>
              <a:t>, żeby robić z danymi, co tylko dusza zapragnie.</a:t>
            </a:r>
          </a:p>
          <a:p>
            <a:pPr marL="0" indent="0" algn="ctr">
              <a:buNone/>
            </a:pPr>
            <a:r>
              <a:rPr lang="pl-PL" sz="1400" b="1" dirty="0"/>
              <a:t>Jakie problemy rozwiązuje?</a:t>
            </a:r>
          </a:p>
          <a:p>
            <a:pPr marL="0" indent="0" algn="ctr">
              <a:buNone/>
            </a:pPr>
            <a:r>
              <a:rPr lang="pl-PL" sz="1300" i="1" dirty="0" err="1"/>
              <a:t>RxJS</a:t>
            </a:r>
            <a:r>
              <a:rPr lang="pl-PL" sz="1300" i="1" dirty="0"/>
              <a:t> to lekarstwo na </a:t>
            </a:r>
            <a:r>
              <a:rPr lang="pl-PL" sz="1300" i="1" dirty="0" err="1"/>
              <a:t>callback</a:t>
            </a:r>
            <a:r>
              <a:rPr lang="pl-PL" sz="1300" i="1" dirty="0"/>
              <a:t> </a:t>
            </a:r>
            <a:r>
              <a:rPr lang="pl-PL" sz="1300" i="1" dirty="0" err="1"/>
              <a:t>hell</a:t>
            </a:r>
            <a:r>
              <a:rPr lang="pl-PL" sz="1300" i="1" dirty="0"/>
              <a:t> i trudne do zarządzania sekwencje asynchroniczne. Dzięki </a:t>
            </a:r>
            <a:r>
              <a:rPr lang="pl-PL" sz="1300" i="1" dirty="0" err="1"/>
              <a:t>RxJS</a:t>
            </a:r>
            <a:r>
              <a:rPr lang="pl-PL" sz="13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C4A24E-3B93-2C90-53A4-F7D95B7BF24A}"/>
              </a:ext>
            </a:extLst>
          </p:cNvPr>
          <p:cNvSpPr>
            <a:spLocks noGrp="1"/>
          </p:cNvSpPr>
          <p:nvPr>
            <p:ph type="title"/>
          </p:nvPr>
        </p:nvSpPr>
        <p:spPr>
          <a:xfrm>
            <a:off x="685801" y="0"/>
            <a:ext cx="10131425" cy="1456267"/>
          </a:xfrm>
        </p:spPr>
        <p:txBody>
          <a:bodyPr/>
          <a:lstStyle/>
          <a:p>
            <a:pPr algn="ctr"/>
            <a:r>
              <a:rPr lang="pl-PL" dirty="0"/>
              <a:t>Obsługa Błędów </a:t>
            </a:r>
            <a:r>
              <a:rPr lang="pl-PL" dirty="0" err="1"/>
              <a:t>api</a:t>
            </a:r>
            <a:endParaRPr lang="pl-PL" dirty="0"/>
          </a:p>
        </p:txBody>
      </p:sp>
      <p:sp>
        <p:nvSpPr>
          <p:cNvPr id="5" name="Rectangle 1">
            <a:extLst>
              <a:ext uri="{FF2B5EF4-FFF2-40B4-BE49-F238E27FC236}">
                <a16:creationId xmlns:a16="http://schemas.microsoft.com/office/drawing/2014/main" id="{29DC1A1B-1872-C942-BF9E-4FD28DB9DF51}"/>
              </a:ext>
            </a:extLst>
          </p:cNvPr>
          <p:cNvSpPr>
            <a:spLocks noGrp="1" noChangeArrowheads="1"/>
          </p:cNvSpPr>
          <p:nvPr>
            <p:ph idx="1"/>
          </p:nvPr>
        </p:nvSpPr>
        <p:spPr bwMode="auto">
          <a:xfrm>
            <a:off x="685801" y="1571873"/>
            <a:ext cx="10820398"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Obsługa błędów w </a:t>
            </a:r>
            <a:r>
              <a:rPr kumimoji="0" lang="pl-PL" altLang="pl-PL" sz="1600" b="0" i="0" u="none" strike="noStrike" cap="none" normalizeH="0" baseline="0" dirty="0" err="1">
                <a:ln>
                  <a:noFill/>
                </a:ln>
                <a:solidFill>
                  <a:schemeClr val="tx1"/>
                </a:solidFill>
                <a:effectLst/>
              </a:rPr>
              <a:t>Angularze</a:t>
            </a:r>
            <a:r>
              <a:rPr kumimoji="0" lang="pl-PL" altLang="pl-PL" sz="1600" b="0" i="0" u="none" strike="noStrike" cap="none" normalizeH="0" baseline="0" dirty="0">
                <a:ln>
                  <a:noFill/>
                </a:ln>
                <a:solidFill>
                  <a:schemeClr val="tx1"/>
                </a:solidFill>
                <a:effectLst/>
              </a:rPr>
              <a:t> jest kluczowa, szczególnie w aplikacjach, które komunikują się z serwerem.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rPr>
              <a:t>W przypadku wystąpienia błędu (np. brak dostępu do serwera),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pozwala obsłużyć błędy w </a:t>
            </a:r>
            <a:r>
              <a:rPr kumimoji="0" lang="pl-PL" altLang="pl-PL" sz="1600" b="0" i="0" u="none" strike="noStrike" cap="none" normalizeH="0" baseline="0" dirty="0" err="1">
                <a:ln>
                  <a:noFill/>
                </a:ln>
                <a:solidFill>
                  <a:schemeClr val="tx1"/>
                </a:solidFill>
                <a:effectLst/>
              </a:rPr>
              <a:t>Observable</a:t>
            </a:r>
            <a:r>
              <a:rPr kumimoji="0" lang="pl-PL" altLang="pl-PL" sz="1600" b="0" i="0" u="none" strike="noStrike" cap="none" normalizeH="0" baseline="0" dirty="0">
                <a:ln>
                  <a:noFill/>
                </a:ln>
                <a:solidFill>
                  <a:schemeClr val="tx1"/>
                </a:solidFill>
                <a:effectLst/>
              </a:rPr>
              <a:t> za pomocą operatora </a:t>
            </a:r>
            <a:r>
              <a:rPr kumimoji="0" lang="pl-PL" altLang="pl-PL" sz="1600" b="0" i="0" u="none" strike="noStrike" cap="none" normalizeH="0" baseline="0" dirty="0" err="1">
                <a:ln>
                  <a:noFill/>
                </a:ln>
                <a:solidFill>
                  <a:schemeClr val="tx1"/>
                </a:solidFill>
                <a:effectLst/>
              </a:rPr>
              <a:t>catchError</a:t>
            </a:r>
            <a:r>
              <a:rPr kumimoji="0" lang="pl-PL" altLang="pl-PL"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1" u="none" strike="noStrike" cap="none" normalizeH="0" baseline="0" dirty="0">
                <a:ln>
                  <a:noFill/>
                </a:ln>
                <a:solidFill>
                  <a:schemeClr val="tx1"/>
                </a:solidFill>
                <a:effectLst/>
              </a:rPr>
              <a:t>import { </a:t>
            </a:r>
            <a:r>
              <a:rPr kumimoji="0" lang="pl-PL" altLang="pl-PL" b="0" i="1" u="none" strike="noStrike" cap="none" normalizeH="0" baseline="0" dirty="0" err="1">
                <a:ln>
                  <a:noFill/>
                </a:ln>
                <a:solidFill>
                  <a:schemeClr val="tx1"/>
                </a:solidFill>
                <a:effectLst/>
              </a:rPr>
              <a:t>catchError</a:t>
            </a:r>
            <a:r>
              <a:rPr kumimoji="0" lang="pl-PL" altLang="pl-PL" b="0" i="1" u="none" strike="noStrike" cap="none" normalizeH="0" baseline="0" dirty="0">
                <a:ln>
                  <a:noFill/>
                </a:ln>
                <a:solidFill>
                  <a:schemeClr val="tx1"/>
                </a:solidFill>
                <a:effectLst/>
              </a:rPr>
              <a:t> } from '</a:t>
            </a:r>
            <a:r>
              <a:rPr kumimoji="0" lang="pl-PL" altLang="pl-PL" b="0" i="1" u="none" strike="noStrike" cap="none" normalizeH="0" baseline="0" dirty="0" err="1">
                <a:ln>
                  <a:noFill/>
                </a:ln>
                <a:solidFill>
                  <a:schemeClr val="tx1"/>
                </a:solidFill>
                <a:effectLst/>
              </a:rPr>
              <a:t>rxjs</a:t>
            </a:r>
            <a:r>
              <a:rPr kumimoji="0" lang="pl-PL" altLang="pl-PL" b="0" i="1" u="none" strike="noStrike" cap="none" normalizeH="0" baseline="0" dirty="0">
                <a:ln>
                  <a:noFill/>
                </a:ln>
                <a:solidFill>
                  <a:schemeClr val="tx1"/>
                </a:solidFill>
                <a:effectLst/>
              </a:rPr>
              <a:t>/</a:t>
            </a:r>
            <a:r>
              <a:rPr kumimoji="0" lang="pl-PL" altLang="pl-PL" b="0" i="1" u="none" strike="noStrike" cap="none" normalizeH="0" baseline="0" dirty="0" err="1">
                <a:ln>
                  <a:noFill/>
                </a:ln>
                <a:solidFill>
                  <a:schemeClr val="tx1"/>
                </a:solidFill>
                <a:effectLst/>
              </a:rPr>
              <a:t>operators</a:t>
            </a:r>
            <a:r>
              <a:rPr kumimoji="0" lang="pl-PL" altLang="pl-PL"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1" u="none" strike="noStrike" cap="none" normalizeH="0" baseline="0" dirty="0">
                <a:ln>
                  <a:noFill/>
                </a:ln>
                <a:solidFill>
                  <a:schemeClr val="tx1"/>
                </a:solidFill>
                <a:effectLst/>
              </a:rPr>
              <a:t>import { of } from '</a:t>
            </a:r>
            <a:r>
              <a:rPr kumimoji="0" lang="pl-PL" altLang="pl-PL" b="0" i="1" u="none" strike="noStrike" cap="none" normalizeH="0" baseline="0" dirty="0" err="1">
                <a:ln>
                  <a:noFill/>
                </a:ln>
                <a:solidFill>
                  <a:schemeClr val="tx1"/>
                </a:solidFill>
                <a:effectLst/>
              </a:rPr>
              <a:t>rxjs</a:t>
            </a:r>
            <a:r>
              <a:rPr kumimoji="0" lang="pl-PL" altLang="pl-PL" b="0" i="1"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err="1">
                <a:ln>
                  <a:noFill/>
                </a:ln>
                <a:solidFill>
                  <a:schemeClr val="tx1"/>
                </a:solidFill>
                <a:effectLst/>
              </a:rPr>
              <a:t>this.httpClient.get</a:t>
            </a:r>
            <a:r>
              <a:rPr kumimoji="0" lang="pl-PL" altLang="pl-PL" sz="1800" b="1" i="0" u="none" strike="noStrike" cap="none" normalizeH="0" baseline="0" dirty="0">
                <a:ln>
                  <a:noFill/>
                </a:ln>
                <a:solidFill>
                  <a:schemeClr val="tx1"/>
                </a:solidFill>
                <a:effectLst/>
              </a:rPr>
              <a:t>('https://api.example.com/data').pipe(</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rPr>
              <a:t>  </a:t>
            </a:r>
            <a:r>
              <a:rPr kumimoji="0" lang="pl-PL" altLang="pl-PL" sz="1800" b="1" i="0" u="none" strike="noStrike" cap="none" normalizeH="0" baseline="0" dirty="0" err="1">
                <a:ln>
                  <a:noFill/>
                </a:ln>
                <a:solidFill>
                  <a:schemeClr val="tx1"/>
                </a:solidFill>
                <a:effectLst/>
              </a:rPr>
              <a:t>catchError</a:t>
            </a:r>
            <a:r>
              <a:rPr kumimoji="0" lang="pl-PL" altLang="pl-PL" sz="1800" b="1" i="0" u="none" strike="noStrike" cap="none" normalizeH="0" baseline="0" dirty="0">
                <a:ln>
                  <a:noFill/>
                </a:ln>
                <a:solidFill>
                  <a:schemeClr val="tx1"/>
                </a:solidFill>
                <a:effectLst/>
              </a:rPr>
              <a:t>(error =&gt; {</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rPr>
              <a:t>    </a:t>
            </a:r>
            <a:r>
              <a:rPr kumimoji="0" lang="pl-PL" altLang="pl-PL" sz="1800" b="1" i="0" u="none" strike="noStrike" cap="none" normalizeH="0" baseline="0" dirty="0" err="1">
                <a:ln>
                  <a:noFill/>
                </a:ln>
                <a:solidFill>
                  <a:schemeClr val="tx1"/>
                </a:solidFill>
                <a:effectLst/>
              </a:rPr>
              <a:t>console.error</a:t>
            </a:r>
            <a:r>
              <a:rPr kumimoji="0" lang="pl-PL" altLang="pl-PL" sz="1800" b="1" i="0" u="none" strike="noStrike" cap="none" normalizeH="0" baseline="0" dirty="0">
                <a:ln>
                  <a:noFill/>
                </a:ln>
                <a:solidFill>
                  <a:schemeClr val="tx1"/>
                </a:solidFill>
                <a:effectLst/>
              </a:rPr>
              <a:t>('Błąd:', error);</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rPr>
              <a:t>    return of([]); </a:t>
            </a:r>
            <a:r>
              <a:rPr kumimoji="0" lang="pl-PL" altLang="pl-PL" sz="1800" b="1" i="0" u="none" strike="noStrike" cap="none" normalizeH="0" baseline="0" dirty="0">
                <a:ln>
                  <a:noFill/>
                </a:ln>
                <a:solidFill>
                  <a:schemeClr val="tx1">
                    <a:lumMod val="50000"/>
                  </a:schemeClr>
                </a:solidFill>
                <a:effectLst/>
              </a:rPr>
              <a:t>// Zwracamy pustą tablicę jako domyślne dane w przypadku błędu</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rPr>
              <a:t>  })</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rPr>
              <a:t>).</a:t>
            </a:r>
            <a:r>
              <a:rPr kumimoji="0" lang="pl-PL" altLang="pl-PL" sz="1800" b="1" i="0" u="none" strike="noStrike" cap="none" normalizeH="0" baseline="0" dirty="0" err="1">
                <a:ln>
                  <a:noFill/>
                </a:ln>
                <a:solidFill>
                  <a:schemeClr val="tx1"/>
                </a:solidFill>
                <a:effectLst/>
              </a:rPr>
              <a:t>subscribe</a:t>
            </a:r>
            <a:r>
              <a:rPr kumimoji="0" lang="pl-PL" altLang="pl-PL" sz="1800" b="1" i="0" u="none" strike="noStrike" cap="none" normalizeH="0" baseline="0" dirty="0">
                <a:ln>
                  <a:noFill/>
                </a:ln>
                <a:solidFill>
                  <a:schemeClr val="tx1"/>
                </a:solidFill>
                <a:effectLst/>
              </a:rPr>
              <a:t>(data =&gt; {</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rPr>
              <a:t>  </a:t>
            </a:r>
            <a:r>
              <a:rPr kumimoji="0" lang="pl-PL" altLang="pl-PL" sz="1800" b="1" i="0" u="none" strike="noStrike" cap="none" normalizeH="0" baseline="0" dirty="0" err="1">
                <a:ln>
                  <a:noFill/>
                </a:ln>
                <a:solidFill>
                  <a:schemeClr val="tx1"/>
                </a:solidFill>
                <a:effectLst/>
              </a:rPr>
              <a:t>this.data</a:t>
            </a:r>
            <a:r>
              <a:rPr kumimoji="0" lang="pl-PL" altLang="pl-PL" sz="1800" b="1" i="0" u="none" strike="noStrike" cap="none" normalizeH="0" baseline="0" dirty="0">
                <a:ln>
                  <a:noFill/>
                </a:ln>
                <a:solidFill>
                  <a:schemeClr val="tx1"/>
                </a:solidFill>
                <a:effectLst/>
              </a:rPr>
              <a:t> = data;</a:t>
            </a:r>
          </a:p>
          <a:p>
            <a:pPr marL="457200" lvl="1" indent="0" defTabSz="914400" eaLnBrk="0" fontAlgn="base" hangingPunct="0">
              <a:spcBef>
                <a:spcPct val="0"/>
              </a:spcBef>
              <a:spcAft>
                <a:spcPct val="0"/>
              </a:spcAft>
              <a:buClrTx/>
              <a:buSzTx/>
              <a:buNone/>
            </a:pPr>
            <a:r>
              <a:rPr kumimoji="0" lang="pl-PL" altLang="pl-PL" sz="1800"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endParaRPr>
          </a:p>
        </p:txBody>
      </p:sp>
      <p:sp>
        <p:nvSpPr>
          <p:cNvPr id="6" name="Symbol zastępczy daty 3">
            <a:extLst>
              <a:ext uri="{FF2B5EF4-FFF2-40B4-BE49-F238E27FC236}">
                <a16:creationId xmlns:a16="http://schemas.microsoft.com/office/drawing/2014/main" id="{594B4D7C-3B3B-04E3-C718-66EB1BD40404}"/>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2471061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2" name="Tytuł 1">
            <a:extLst>
              <a:ext uri="{FF2B5EF4-FFF2-40B4-BE49-F238E27FC236}">
                <a16:creationId xmlns:a16="http://schemas.microsoft.com/office/drawing/2014/main" id="{857A700A-2033-CC14-FBBB-DD8BCAB6D3FA}"/>
              </a:ext>
            </a:extLst>
          </p:cNvPr>
          <p:cNvSpPr>
            <a:spLocks noGrp="1"/>
          </p:cNvSpPr>
          <p:nvPr>
            <p:ph type="title"/>
          </p:nvPr>
        </p:nvSpPr>
        <p:spPr>
          <a:xfrm>
            <a:off x="868681" y="0"/>
            <a:ext cx="10131425" cy="1456267"/>
          </a:xfrm>
        </p:spPr>
        <p:txBody>
          <a:bodyPr/>
          <a:lstStyle/>
          <a:p>
            <a:pPr lvl="0"/>
            <a:r>
              <a:rPr lang="pl-PL" dirty="0"/>
              <a:t>Module 6 </a:t>
            </a:r>
            <a:r>
              <a:rPr lang="pl-PL" dirty="0" err="1"/>
              <a:t>finish</a:t>
            </a:r>
            <a:endParaRPr lang="pl-PL" dirty="0"/>
          </a:p>
        </p:txBody>
      </p:sp>
    </p:spTree>
    <p:extLst>
      <p:ext uri="{BB962C8B-B14F-4D97-AF65-F5344CB8AC3E}">
        <p14:creationId xmlns:p14="http://schemas.microsoft.com/office/powerpoint/2010/main" val="103423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3A8FA7-4942-58F1-72A0-A323BADAB239}"/>
              </a:ext>
            </a:extLst>
          </p:cNvPr>
          <p:cNvSpPr>
            <a:spLocks noGrp="1"/>
          </p:cNvSpPr>
          <p:nvPr>
            <p:ph type="title"/>
          </p:nvPr>
        </p:nvSpPr>
        <p:spPr/>
        <p:txBody>
          <a:bodyPr/>
          <a:lstStyle/>
          <a:p>
            <a:r>
              <a:rPr lang="pl-PL" dirty="0"/>
              <a:t>Module 7 start</a:t>
            </a:r>
            <a:br>
              <a:rPr lang="pl-PL" dirty="0"/>
            </a:br>
            <a:endParaRPr lang="pl-PL" dirty="0"/>
          </a:p>
        </p:txBody>
      </p:sp>
      <p:sp>
        <p:nvSpPr>
          <p:cNvPr id="9" name="pole tekstowe 8">
            <a:extLst>
              <a:ext uri="{FF2B5EF4-FFF2-40B4-BE49-F238E27FC236}">
                <a16:creationId xmlns:a16="http://schemas.microsoft.com/office/drawing/2014/main" id="{BE4F1560-B9C1-0DB6-7AEE-2E64C10E831F}"/>
              </a:ext>
            </a:extLst>
          </p:cNvPr>
          <p:cNvSpPr txBox="1"/>
          <p:nvPr/>
        </p:nvSpPr>
        <p:spPr>
          <a:xfrm>
            <a:off x="885750" y="2065867"/>
            <a:ext cx="10620449" cy="1626086"/>
          </a:xfrm>
          <a:prstGeom prst="rect">
            <a:avLst/>
          </a:prstGeom>
          <a:noFill/>
        </p:spPr>
        <p:txBody>
          <a:bodyPr wrap="square" rtlCol="0">
            <a:spAutoFit/>
          </a:bodyPr>
          <a:lstStyle/>
          <a:p>
            <a:pPr>
              <a:lnSpc>
                <a:spcPts val="1425"/>
              </a:lnSpc>
            </a:pPr>
            <a:r>
              <a:rPr lang="pl-PL" b="1" dirty="0">
                <a:solidFill>
                  <a:srgbClr val="C0CAF5"/>
                </a:solidFill>
                <a:effectLst/>
                <a:latin typeface="Consolas" panose="020B0609020204030204" pitchFamily="49" charset="0"/>
              </a:rPr>
              <a:t>**Moduł 7: Dyrektywy i </a:t>
            </a:r>
            <a:r>
              <a:rPr lang="pl-PL" b="1" dirty="0" err="1">
                <a:solidFill>
                  <a:srgbClr val="C0CAF5"/>
                </a:solidFill>
                <a:effectLst/>
                <a:latin typeface="Consolas" panose="020B0609020204030204" pitchFamily="49" charset="0"/>
              </a:rPr>
              <a:t>Pipes</a:t>
            </a:r>
            <a:r>
              <a:rPr lang="pl-PL" b="1" dirty="0">
                <a:solidFill>
                  <a:srgbClr val="C0CAF5"/>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W tym module nauczymy się tworzyć własne dyrektywy i </a:t>
            </a:r>
            <a:r>
              <a:rPr lang="pl-PL" b="0" dirty="0" err="1">
                <a:solidFill>
                  <a:srgbClr val="9AA5CE"/>
                </a:solidFill>
                <a:effectLst/>
                <a:latin typeface="Consolas" panose="020B0609020204030204" pitchFamily="49" charset="0"/>
              </a:rPr>
              <a:t>pipes</a:t>
            </a:r>
            <a:r>
              <a:rPr lang="pl-PL" b="0" dirty="0">
                <a:solidFill>
                  <a:srgbClr val="9AA5CE"/>
                </a:solidFill>
                <a:effectLst/>
                <a:latin typeface="Consolas" panose="020B0609020204030204" pitchFamily="49" charset="0"/>
              </a:rPr>
              <a:t>. Naszym celem będzie:</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A5CE"/>
                </a:solidFill>
                <a:effectLst/>
                <a:latin typeface="Consolas" panose="020B0609020204030204" pitchFamily="49" charset="0"/>
              </a:rPr>
              <a:t> Dyrektywa: Utworzenie dyrektywy </a:t>
            </a:r>
            <a:r>
              <a:rPr lang="pl-PL" b="0" dirty="0" err="1">
                <a:solidFill>
                  <a:srgbClr val="9AA5CE"/>
                </a:solidFill>
                <a:effectLst/>
                <a:latin typeface="Consolas" panose="020B0609020204030204" pitchFamily="49" charset="0"/>
              </a:rPr>
              <a:t>HighlightOnHoverDirective</a:t>
            </a:r>
            <a:r>
              <a:rPr lang="pl-PL" b="0" dirty="0">
                <a:solidFill>
                  <a:srgbClr val="9AA5CE"/>
                </a:solidFill>
                <a:effectLst/>
                <a:latin typeface="Consolas" panose="020B0609020204030204" pitchFamily="49" charset="0"/>
              </a:rPr>
              <a:t>, która podkreśli przepis po najechaniu kursorem.</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  </a:t>
            </a:r>
            <a:r>
              <a:rPr lang="pl-PL" b="0" dirty="0">
                <a:solidFill>
                  <a:srgbClr val="89DDFF"/>
                </a:solidFill>
                <a:effectLst/>
                <a:latin typeface="Consolas" panose="020B0609020204030204" pitchFamily="49" charset="0"/>
              </a:rPr>
              <a:t>*</a:t>
            </a:r>
            <a:r>
              <a:rPr lang="pl-PL" b="0" dirty="0">
                <a:solidFill>
                  <a:srgbClr val="9AA5CE"/>
                </a:solidFill>
                <a:effectLst/>
                <a:latin typeface="Consolas" panose="020B0609020204030204" pitchFamily="49" charset="0"/>
              </a:rPr>
              <a:t> </a:t>
            </a:r>
            <a:r>
              <a:rPr lang="pl-PL" b="0" dirty="0" err="1">
                <a:solidFill>
                  <a:srgbClr val="9AA5CE"/>
                </a:solidFill>
                <a:effectLst/>
                <a:latin typeface="Consolas" panose="020B0609020204030204" pitchFamily="49" charset="0"/>
              </a:rPr>
              <a:t>Pipes</a:t>
            </a:r>
            <a:r>
              <a:rPr lang="pl-PL" b="0" dirty="0">
                <a:solidFill>
                  <a:srgbClr val="9AA5CE"/>
                </a:solidFill>
                <a:effectLst/>
                <a:latin typeface="Consolas" panose="020B0609020204030204" pitchFamily="49" charset="0"/>
              </a:rPr>
              <a:t>: Stworzenie </a:t>
            </a:r>
            <a:r>
              <a:rPr lang="pl-PL" b="0" dirty="0" err="1">
                <a:solidFill>
                  <a:srgbClr val="9AA5CE"/>
                </a:solidFill>
                <a:effectLst/>
                <a:latin typeface="Consolas" panose="020B0609020204030204" pitchFamily="49" charset="0"/>
              </a:rPr>
              <a:t>pipe’ów</a:t>
            </a:r>
            <a:r>
              <a:rPr lang="pl-PL" b="0" dirty="0">
                <a:solidFill>
                  <a:srgbClr val="9AA5CE"/>
                </a:solidFill>
                <a:effectLst/>
                <a:latin typeface="Consolas" panose="020B0609020204030204" pitchFamily="49" charset="0"/>
              </a:rPr>
              <a:t> formatujących, takich jak przekształcanie czasu gotowania na czytelny format (np. "45 minut" zamiast "45")</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    oraz tłumaczenie poziomu trudności przepisu na język polski.</a:t>
            </a:r>
            <a:endParaRPr lang="pl-PL" b="0" dirty="0">
              <a:solidFill>
                <a:srgbClr val="A9B1D6"/>
              </a:solidFill>
              <a:effectLst/>
              <a:latin typeface="Consolas" panose="020B0609020204030204" pitchFamily="49" charset="0"/>
            </a:endParaRPr>
          </a:p>
          <a:p>
            <a:endParaRPr lang="pl-PL" dirty="0"/>
          </a:p>
        </p:txBody>
      </p:sp>
    </p:spTree>
    <p:extLst>
      <p:ext uri="{BB962C8B-B14F-4D97-AF65-F5344CB8AC3E}">
        <p14:creationId xmlns:p14="http://schemas.microsoft.com/office/powerpoint/2010/main" val="2081811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88CBB4-B5E9-AB94-46FD-EAF9EBF16482}"/>
              </a:ext>
            </a:extLst>
          </p:cNvPr>
          <p:cNvSpPr>
            <a:spLocks noGrp="1"/>
          </p:cNvSpPr>
          <p:nvPr>
            <p:ph type="title"/>
          </p:nvPr>
        </p:nvSpPr>
        <p:spPr/>
        <p:txBody>
          <a:bodyPr/>
          <a:lstStyle/>
          <a:p>
            <a:r>
              <a:rPr lang="pl-PL" dirty="0"/>
              <a:t>Dyrektywy</a:t>
            </a:r>
          </a:p>
        </p:txBody>
      </p:sp>
      <p:sp>
        <p:nvSpPr>
          <p:cNvPr id="3" name="Symbol zastępczy zawartości 2">
            <a:extLst>
              <a:ext uri="{FF2B5EF4-FFF2-40B4-BE49-F238E27FC236}">
                <a16:creationId xmlns:a16="http://schemas.microsoft.com/office/drawing/2014/main" id="{B65FE58D-8E1F-CC93-8396-91DFEF1E0845}"/>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CEAC2F0-567E-39BD-C9FB-D7EA87C00CF6}"/>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0C7EA464-354A-9A51-6118-37E9003DFA91}"/>
              </a:ext>
            </a:extLst>
          </p:cNvPr>
          <p:cNvSpPr>
            <a:spLocks noGrp="1"/>
          </p:cNvSpPr>
          <p:nvPr>
            <p:ph type="dt" sz="half" idx="10"/>
          </p:nvPr>
        </p:nvSpPr>
        <p:spPr/>
        <p:txBody>
          <a:bodyPr/>
          <a:lstStyle/>
          <a:p>
            <a:pPr rtl="0"/>
            <a:fld id="{8F9E9CAD-0F3C-4A80-BB5E-125D14EA3F8F}" type="datetime1">
              <a:rPr lang="pl-PL" smtClean="0"/>
              <a:t>13.11.2024</a:t>
            </a:fld>
            <a:endParaRPr lang="en-US" dirty="0"/>
          </a:p>
        </p:txBody>
      </p:sp>
    </p:spTree>
    <p:extLst>
      <p:ext uri="{BB962C8B-B14F-4D97-AF65-F5344CB8AC3E}">
        <p14:creationId xmlns:p14="http://schemas.microsoft.com/office/powerpoint/2010/main" val="1283857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0CF00D-3F37-3AD3-A88A-490BB7EC522B}"/>
              </a:ext>
            </a:extLst>
          </p:cNvPr>
          <p:cNvSpPr>
            <a:spLocks noGrp="1"/>
          </p:cNvSpPr>
          <p:nvPr>
            <p:ph type="title"/>
          </p:nvPr>
        </p:nvSpPr>
        <p:spPr/>
        <p:txBody>
          <a:bodyPr/>
          <a:lstStyle/>
          <a:p>
            <a:r>
              <a:rPr lang="pl-PL" dirty="0" err="1"/>
              <a:t>E</a:t>
            </a:r>
            <a:r>
              <a:rPr lang="pl-PL" sz="2000" dirty="0" err="1"/>
              <a:t>lement</a:t>
            </a:r>
            <a:r>
              <a:rPr lang="pl-PL" dirty="0" err="1"/>
              <a:t>r</a:t>
            </a:r>
            <a:r>
              <a:rPr lang="pl-PL" sz="2000" dirty="0" err="1"/>
              <a:t>ef</a:t>
            </a:r>
            <a:endParaRPr lang="pl-PL" dirty="0"/>
          </a:p>
        </p:txBody>
      </p:sp>
      <p:sp>
        <p:nvSpPr>
          <p:cNvPr id="3" name="Symbol zastępczy zawartości 2">
            <a:extLst>
              <a:ext uri="{FF2B5EF4-FFF2-40B4-BE49-F238E27FC236}">
                <a16:creationId xmlns:a16="http://schemas.microsoft.com/office/drawing/2014/main" id="{1AE52B2A-3B53-4E29-331A-F6ACC9A5F8D6}"/>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FF041ECF-40AB-9292-F0F9-47F7EEEFBFCF}"/>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A2E8D0F1-B90C-B607-06A5-5397CC3CAEBD}"/>
              </a:ext>
            </a:extLst>
          </p:cNvPr>
          <p:cNvSpPr>
            <a:spLocks noGrp="1"/>
          </p:cNvSpPr>
          <p:nvPr>
            <p:ph type="dt" sz="half" idx="10"/>
          </p:nvPr>
        </p:nvSpPr>
        <p:spPr/>
        <p:txBody>
          <a:bodyPr/>
          <a:lstStyle/>
          <a:p>
            <a:pPr rtl="0"/>
            <a:fld id="{8F9E9CAD-0F3C-4A80-BB5E-125D14EA3F8F}" type="datetime1">
              <a:rPr lang="pl-PL" smtClean="0"/>
              <a:t>13.11.2024</a:t>
            </a:fld>
            <a:endParaRPr lang="en-US" dirty="0"/>
          </a:p>
        </p:txBody>
      </p:sp>
    </p:spTree>
    <p:extLst>
      <p:ext uri="{BB962C8B-B14F-4D97-AF65-F5344CB8AC3E}">
        <p14:creationId xmlns:p14="http://schemas.microsoft.com/office/powerpoint/2010/main" val="3627283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DA4456-90EA-90F4-33A5-F2FFFEB61552}"/>
              </a:ext>
            </a:extLst>
          </p:cNvPr>
          <p:cNvSpPr>
            <a:spLocks noGrp="1"/>
          </p:cNvSpPr>
          <p:nvPr>
            <p:ph type="title"/>
          </p:nvPr>
        </p:nvSpPr>
        <p:spPr/>
        <p:txBody>
          <a:bodyPr/>
          <a:lstStyle/>
          <a:p>
            <a:r>
              <a:rPr lang="pl-PL" dirty="0"/>
              <a:t>rendered2</a:t>
            </a:r>
          </a:p>
        </p:txBody>
      </p:sp>
      <p:sp>
        <p:nvSpPr>
          <p:cNvPr id="3" name="Symbol zastępczy zawartości 2">
            <a:extLst>
              <a:ext uri="{FF2B5EF4-FFF2-40B4-BE49-F238E27FC236}">
                <a16:creationId xmlns:a16="http://schemas.microsoft.com/office/drawing/2014/main" id="{9D7C5A79-3C6E-83CC-BDAB-D97FEC90EC75}"/>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ABDB8BCC-9C2D-1833-A100-FDD071830C5D}"/>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D578A186-B9FE-9003-1722-A790A63EFCC7}"/>
              </a:ext>
            </a:extLst>
          </p:cNvPr>
          <p:cNvSpPr>
            <a:spLocks noGrp="1"/>
          </p:cNvSpPr>
          <p:nvPr>
            <p:ph type="dt" sz="half" idx="10"/>
          </p:nvPr>
        </p:nvSpPr>
        <p:spPr/>
        <p:txBody>
          <a:bodyPr/>
          <a:lstStyle/>
          <a:p>
            <a:pPr rtl="0"/>
            <a:fld id="{8F9E9CAD-0F3C-4A80-BB5E-125D14EA3F8F}" type="datetime1">
              <a:rPr lang="pl-PL" smtClean="0"/>
              <a:t>13.11.2024</a:t>
            </a:fld>
            <a:endParaRPr lang="en-US" dirty="0"/>
          </a:p>
        </p:txBody>
      </p:sp>
    </p:spTree>
    <p:extLst>
      <p:ext uri="{BB962C8B-B14F-4D97-AF65-F5344CB8AC3E}">
        <p14:creationId xmlns:p14="http://schemas.microsoft.com/office/powerpoint/2010/main" val="24058708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6A1BEA-F7C5-861B-EE96-F474A71D7E2F}"/>
              </a:ext>
            </a:extLst>
          </p:cNvPr>
          <p:cNvSpPr>
            <a:spLocks noGrp="1"/>
          </p:cNvSpPr>
          <p:nvPr>
            <p:ph type="title"/>
          </p:nvPr>
        </p:nvSpPr>
        <p:spPr/>
        <p:txBody>
          <a:bodyPr/>
          <a:lstStyle/>
          <a:p>
            <a:r>
              <a:rPr lang="pl-PL" dirty="0"/>
              <a:t>@hostlistener</a:t>
            </a:r>
          </a:p>
        </p:txBody>
      </p:sp>
      <p:sp>
        <p:nvSpPr>
          <p:cNvPr id="3" name="Symbol zastępczy zawartości 2">
            <a:extLst>
              <a:ext uri="{FF2B5EF4-FFF2-40B4-BE49-F238E27FC236}">
                <a16:creationId xmlns:a16="http://schemas.microsoft.com/office/drawing/2014/main" id="{894F8A51-E644-F3EA-1A49-5B72E753103C}"/>
              </a:ext>
            </a:extLst>
          </p:cNvPr>
          <p:cNvSpPr>
            <a:spLocks noGrp="1"/>
          </p:cNvSpPr>
          <p:nvPr>
            <p:ph sz="half" idx="1"/>
          </p:nvPr>
        </p:nvSpPr>
        <p:spPr/>
        <p:txBody>
          <a:bodyPr/>
          <a:lstStyle/>
          <a:p>
            <a:r>
              <a:rPr lang="pl-PL" dirty="0"/>
              <a:t>Przykładowe akcje na jakie możemy się zapiąć</a:t>
            </a:r>
          </a:p>
        </p:txBody>
      </p:sp>
      <p:sp>
        <p:nvSpPr>
          <p:cNvPr id="4" name="Symbol zastępczy zawartości 3">
            <a:extLst>
              <a:ext uri="{FF2B5EF4-FFF2-40B4-BE49-F238E27FC236}">
                <a16:creationId xmlns:a16="http://schemas.microsoft.com/office/drawing/2014/main" id="{9CE3550E-E772-E818-FBBF-8B6FABEA7D70}"/>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163F0EE0-7D91-2152-8090-DC8A8D6BACD2}"/>
              </a:ext>
            </a:extLst>
          </p:cNvPr>
          <p:cNvSpPr>
            <a:spLocks noGrp="1"/>
          </p:cNvSpPr>
          <p:nvPr>
            <p:ph type="dt" sz="half" idx="10"/>
          </p:nvPr>
        </p:nvSpPr>
        <p:spPr/>
        <p:txBody>
          <a:bodyPr/>
          <a:lstStyle/>
          <a:p>
            <a:pPr rtl="0"/>
            <a:fld id="{8F9E9CAD-0F3C-4A80-BB5E-125D14EA3F8F}" type="datetime1">
              <a:rPr lang="pl-PL" smtClean="0"/>
              <a:t>13.11.2024</a:t>
            </a:fld>
            <a:endParaRPr lang="en-US" dirty="0"/>
          </a:p>
        </p:txBody>
      </p:sp>
    </p:spTree>
    <p:extLst>
      <p:ext uri="{BB962C8B-B14F-4D97-AF65-F5344CB8AC3E}">
        <p14:creationId xmlns:p14="http://schemas.microsoft.com/office/powerpoint/2010/main" val="14555775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EF6C28-2CF4-08A4-3E11-24029BF65E4F}"/>
              </a:ext>
            </a:extLst>
          </p:cNvPr>
          <p:cNvSpPr>
            <a:spLocks noGrp="1"/>
          </p:cNvSpPr>
          <p:nvPr>
            <p:ph type="title"/>
          </p:nvPr>
        </p:nvSpPr>
        <p:spPr/>
        <p:txBody>
          <a:bodyPr/>
          <a:lstStyle/>
          <a:p>
            <a:r>
              <a:rPr lang="pl-PL" dirty="0"/>
              <a:t>PIPE</a:t>
            </a:r>
          </a:p>
        </p:txBody>
      </p:sp>
      <p:sp>
        <p:nvSpPr>
          <p:cNvPr id="3" name="Symbol zastępczy zawartości 2">
            <a:extLst>
              <a:ext uri="{FF2B5EF4-FFF2-40B4-BE49-F238E27FC236}">
                <a16:creationId xmlns:a16="http://schemas.microsoft.com/office/drawing/2014/main" id="{41771A58-E839-2ED8-0D89-C4DAF26382E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8FA6729F-5863-4A9B-22E9-A2AAF954A447}"/>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74F59BC2-E747-67D3-9C1E-8467F9527B76}"/>
              </a:ext>
            </a:extLst>
          </p:cNvPr>
          <p:cNvSpPr>
            <a:spLocks noGrp="1"/>
          </p:cNvSpPr>
          <p:nvPr>
            <p:ph type="dt" sz="half" idx="10"/>
          </p:nvPr>
        </p:nvSpPr>
        <p:spPr/>
        <p:txBody>
          <a:bodyPr/>
          <a:lstStyle/>
          <a:p>
            <a:pPr rtl="0"/>
            <a:fld id="{8F9E9CAD-0F3C-4A80-BB5E-125D14EA3F8F}" type="datetime1">
              <a:rPr lang="pl-PL" smtClean="0"/>
              <a:t>13.11.2024</a:t>
            </a:fld>
            <a:endParaRPr lang="en-US" dirty="0"/>
          </a:p>
        </p:txBody>
      </p:sp>
    </p:spTree>
    <p:extLst>
      <p:ext uri="{BB962C8B-B14F-4D97-AF65-F5344CB8AC3E}">
        <p14:creationId xmlns:p14="http://schemas.microsoft.com/office/powerpoint/2010/main" val="37960186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p:txBody>
          <a:bodyPr/>
          <a:lstStyle/>
          <a:p>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p:txBody>
          <a:bodyPr/>
          <a:lstStyle/>
          <a:p>
            <a:r>
              <a:rPr lang="pl-PL" dirty="0"/>
              <a:t>Module 8 - start</a:t>
            </a:r>
          </a:p>
        </p:txBody>
      </p:sp>
      <p:sp>
        <p:nvSpPr>
          <p:cNvPr id="4" name="Symbol zastępczy zawartości 3">
            <a:extLst>
              <a:ext uri="{FF2B5EF4-FFF2-40B4-BE49-F238E27FC236}">
                <a16:creationId xmlns:a16="http://schemas.microsoft.com/office/drawing/2014/main" id="{36DF95BF-B5D5-826B-DB85-670CF8DDE861}"/>
              </a:ext>
            </a:extLst>
          </p:cNvPr>
          <p:cNvSpPr>
            <a:spLocks noGrp="1"/>
          </p:cNvSpPr>
          <p:nvPr>
            <p:ph sz="half" idx="2"/>
          </p:nvPr>
        </p:nvSpPr>
        <p:spPr>
          <a:xfrm>
            <a:off x="914400" y="2223347"/>
            <a:ext cx="9042400" cy="3649133"/>
          </a:xfrm>
        </p:spPr>
        <p:txBody>
          <a:bodyPr/>
          <a:lstStyle/>
          <a:p>
            <a:pPr>
              <a:lnSpc>
                <a:spcPts val="1425"/>
              </a:lnSpc>
            </a:pPr>
            <a:r>
              <a:rPr lang="pl-PL" b="1" dirty="0">
                <a:solidFill>
                  <a:srgbClr val="C0CAF5"/>
                </a:solidFill>
                <a:effectLst/>
                <a:latin typeface="Consolas" panose="020B0609020204030204" pitchFamily="49" charset="0"/>
              </a:rPr>
              <a:t>**Moduł 8: Filtrowanie i wyszukiwanie**</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Filtrowanie przepisów według poziomu trudności wykonania (łatwe, trudne, średnio trudne).</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Wyszukiwanie przepisów na podstawie nazwy.</a:t>
            </a:r>
            <a:endParaRPr lang="pl-PL" b="0" dirty="0">
              <a:solidFill>
                <a:srgbClr val="A9B1D6"/>
              </a:solidFill>
              <a:effectLst/>
              <a:latin typeface="Consolas" panose="020B0609020204030204" pitchFamily="49" charset="0"/>
            </a:endParaRPr>
          </a:p>
          <a:p>
            <a:endParaRPr lang="pl-PL" dirty="0"/>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33460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p:txBody>
          <a:bodyPr/>
          <a:lstStyle/>
          <a:p>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p:txBody>
          <a:bodyPr/>
          <a:lstStyle/>
          <a:p>
            <a:r>
              <a:rPr lang="pl-PL" dirty="0"/>
              <a:t>Module 9 - start</a:t>
            </a:r>
          </a:p>
        </p:txBody>
      </p:sp>
      <p:sp>
        <p:nvSpPr>
          <p:cNvPr id="4" name="Symbol zastępczy zawartości 3">
            <a:extLst>
              <a:ext uri="{FF2B5EF4-FFF2-40B4-BE49-F238E27FC236}">
                <a16:creationId xmlns:a16="http://schemas.microsoft.com/office/drawing/2014/main" id="{911F367A-9951-24CA-E584-33E41C91CA59}"/>
              </a:ext>
            </a:extLst>
          </p:cNvPr>
          <p:cNvSpPr>
            <a:spLocks noGrp="1"/>
          </p:cNvSpPr>
          <p:nvPr>
            <p:ph sz="half" idx="2"/>
          </p:nvPr>
        </p:nvSpPr>
        <p:spPr>
          <a:xfrm>
            <a:off x="1503680" y="2142067"/>
            <a:ext cx="9313547" cy="3649133"/>
          </a:xfrm>
        </p:spPr>
        <p:txBody>
          <a:bodyPr/>
          <a:lstStyle/>
          <a:p>
            <a:pPr>
              <a:lnSpc>
                <a:spcPts val="1425"/>
              </a:lnSpc>
            </a:pPr>
            <a:r>
              <a:rPr lang="pl-PL" b="1" dirty="0">
                <a:solidFill>
                  <a:srgbClr val="C0CAF5"/>
                </a:solidFill>
                <a:effectLst/>
                <a:latin typeface="Consolas" panose="020B0609020204030204" pitchFamily="49" charset="0"/>
              </a:rPr>
              <a:t>**Moduł 9: Obsługa plików i zdjęć**</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Dodawanie możliwości wgrania zdjęcia do przepisu.</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Podgląd zdjęć dla każdego przepisu w szczegółowym widoku przepisu.</a:t>
            </a:r>
            <a:endParaRPr lang="pl-PL" b="0" dirty="0">
              <a:solidFill>
                <a:srgbClr val="A9B1D6"/>
              </a:solidFill>
              <a:effectLst/>
              <a:latin typeface="Consolas" panose="020B0609020204030204" pitchFamily="49" charset="0"/>
            </a:endParaRPr>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35610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p:txBody>
          <a:bodyPr/>
          <a:lstStyle/>
          <a:p>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36C3F-D91F-C561-1ECB-282BED92AE26}"/>
              </a:ext>
            </a:extLst>
          </p:cNvPr>
          <p:cNvSpPr>
            <a:spLocks noGrp="1"/>
          </p:cNvSpPr>
          <p:nvPr>
            <p:ph type="title"/>
          </p:nvPr>
        </p:nvSpPr>
        <p:spPr/>
        <p:txBody>
          <a:bodyPr/>
          <a:lstStyle/>
          <a:p>
            <a:r>
              <a:rPr lang="pl-PL" dirty="0" err="1"/>
              <a:t>Angular</a:t>
            </a:r>
            <a:r>
              <a:rPr lang="pl-PL" dirty="0"/>
              <a:t> </a:t>
            </a:r>
            <a:r>
              <a:rPr lang="pl-PL" dirty="0" err="1"/>
              <a:t>new</a:t>
            </a:r>
            <a:r>
              <a:rPr lang="pl-PL" dirty="0"/>
              <a:t> </a:t>
            </a:r>
            <a:r>
              <a:rPr lang="pl-PL" dirty="0" err="1"/>
              <a:t>control</a:t>
            </a:r>
            <a:r>
              <a:rPr lang="pl-PL" dirty="0"/>
              <a:t> </a:t>
            </a:r>
            <a:r>
              <a:rPr lang="pl-PL" dirty="0" err="1"/>
              <a:t>flow</a:t>
            </a:r>
            <a:endParaRPr lang="pl-PL" dirty="0"/>
          </a:p>
        </p:txBody>
      </p:sp>
      <p:sp>
        <p:nvSpPr>
          <p:cNvPr id="3" name="Symbol zastępczy zawartości 2">
            <a:extLst>
              <a:ext uri="{FF2B5EF4-FFF2-40B4-BE49-F238E27FC236}">
                <a16:creationId xmlns:a16="http://schemas.microsoft.com/office/drawing/2014/main" id="{909FC144-8CB0-FF26-F5A7-94140EB3FAB8}"/>
              </a:ext>
            </a:extLst>
          </p:cNvPr>
          <p:cNvSpPr>
            <a:spLocks noGrp="1"/>
          </p:cNvSpPr>
          <p:nvPr>
            <p:ph idx="1"/>
          </p:nvPr>
        </p:nvSpPr>
        <p:spPr/>
        <p:txBody>
          <a:bodyPr/>
          <a:lstStyle/>
          <a:p>
            <a:r>
              <a:rPr lang="pl-PL" dirty="0"/>
              <a:t>Potrzebne przy module_4</a:t>
            </a:r>
          </a:p>
          <a:p>
            <a:endParaRPr lang="pl-PL" dirty="0"/>
          </a:p>
          <a:p>
            <a:r>
              <a:rPr lang="pl-PL" dirty="0"/>
              <a:t>https://angular.dev/guide/templates/control-flow</a:t>
            </a:r>
          </a:p>
        </p:txBody>
      </p:sp>
      <p:sp>
        <p:nvSpPr>
          <p:cNvPr id="4" name="Symbol zastępczy daty 3">
            <a:extLst>
              <a:ext uri="{FF2B5EF4-FFF2-40B4-BE49-F238E27FC236}">
                <a16:creationId xmlns:a16="http://schemas.microsoft.com/office/drawing/2014/main" id="{B07CD201-ADE8-4160-09CD-E1CFEFCC2E0E}"/>
              </a:ext>
            </a:extLst>
          </p:cNvPr>
          <p:cNvSpPr>
            <a:spLocks noGrp="1"/>
          </p:cNvSpPr>
          <p:nvPr>
            <p:ph type="dt" sz="half" idx="10"/>
          </p:nvPr>
        </p:nvSpPr>
        <p:spPr/>
        <p:txBody>
          <a:bodyPr/>
          <a:lstStyle/>
          <a:p>
            <a:pPr rtl="0"/>
            <a:fld id="{1B23B4D2-AC56-4E03-B584-C7EE294BDCA4}" type="datetime1">
              <a:rPr lang="pl-PL" smtClean="0"/>
              <a:t>13.11.2024</a:t>
            </a:fld>
            <a:endParaRPr lang="en-US" dirty="0"/>
          </a:p>
        </p:txBody>
      </p:sp>
    </p:spTree>
    <p:extLst>
      <p:ext uri="{BB962C8B-B14F-4D97-AF65-F5344CB8AC3E}">
        <p14:creationId xmlns:p14="http://schemas.microsoft.com/office/powerpoint/2010/main" val="413926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12983</TotalTime>
  <Words>9778</Words>
  <Application>Microsoft Office PowerPoint</Application>
  <PresentationFormat>Panoramiczny</PresentationFormat>
  <Paragraphs>1121</Paragraphs>
  <Slides>83</Slides>
  <Notes>55</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83</vt:i4>
      </vt:variant>
    </vt:vector>
  </HeadingPairs>
  <TitlesOfParts>
    <vt:vector size="94" baseType="lpstr">
      <vt:lpstr>Arial</vt:lpstr>
      <vt:lpstr>Arial Black</vt:lpstr>
      <vt:lpstr>Arial Unicode MS</vt:lpstr>
      <vt:lpstr>Calibri</vt:lpstr>
      <vt:lpstr>Calibri Light</vt:lpstr>
      <vt:lpstr>Comic Sans MS</vt:lpstr>
      <vt:lpstr>Consolas</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Trybikiem Twojej Aplikacji</vt:lpstr>
      <vt:lpstr>Router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TypeScript  - supermocny JavaScript!</vt:lpstr>
      <vt:lpstr>Dlaczego Angular kocha TypeScript?</vt:lpstr>
      <vt:lpstr>Różnice i zalety TypeScript?</vt:lpstr>
      <vt:lpstr>Szybki kurs TypeScript - podstawowe pojęcia</vt:lpstr>
      <vt:lpstr>Dekoratory</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 mamy cztery główne typy data bindingu</vt:lpstr>
      <vt:lpstr>Cykle życia komponentu</vt:lpstr>
      <vt:lpstr>Moduł 2 - Koniec</vt:lpstr>
      <vt:lpstr>Moduł 3 - Początek</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vt:lpstr>
      <vt:lpstr>Funkcja inject() – inject context</vt:lpstr>
      <vt:lpstr>Angular Signals</vt:lpstr>
      <vt:lpstr>Module 5.1 - finish</vt:lpstr>
      <vt:lpstr>Module 6 - start</vt:lpstr>
      <vt:lpstr>http client</vt:lpstr>
      <vt:lpstr>Reaktywnośc - Observable</vt:lpstr>
      <vt:lpstr>RxJS Serce Reaktywnego Programowania W Angularze</vt:lpstr>
      <vt:lpstr>Obsługa Błędów api</vt:lpstr>
      <vt:lpstr>Module 6 finish</vt:lpstr>
      <vt:lpstr>Module 7 start </vt:lpstr>
      <vt:lpstr>Dyrektywy</vt:lpstr>
      <vt:lpstr>Elementref</vt:lpstr>
      <vt:lpstr>rendered2</vt:lpstr>
      <vt:lpstr>@hostlistener</vt:lpstr>
      <vt:lpstr>PIPE</vt:lpstr>
      <vt:lpstr>Module 7 - finish</vt:lpstr>
      <vt:lpstr>Module 8 - start</vt:lpstr>
      <vt:lpstr>Module 8 - finish</vt:lpstr>
      <vt:lpstr>Module 9 - start</vt:lpstr>
      <vt:lpstr>Module 9 - finish</vt:lpstr>
      <vt:lpstr>Angular new control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119</cp:revision>
  <dcterms:created xsi:type="dcterms:W3CDTF">2024-08-12T12:14:23Z</dcterms:created>
  <dcterms:modified xsi:type="dcterms:W3CDTF">2024-11-13T16:41:56Z</dcterms:modified>
</cp:coreProperties>
</file>