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4"/>
  </p:notesMasterIdLst>
  <p:handoutMasterIdLst>
    <p:handoutMasterId r:id="rId85"/>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271" r:id="rId23"/>
    <p:sldId id="272" r:id="rId24"/>
    <p:sldId id="273" r:id="rId25"/>
    <p:sldId id="274" r:id="rId26"/>
    <p:sldId id="301" r:id="rId27"/>
    <p:sldId id="276" r:id="rId28"/>
    <p:sldId id="262" r:id="rId29"/>
    <p:sldId id="289" r:id="rId30"/>
    <p:sldId id="316" r:id="rId31"/>
    <p:sldId id="305" r:id="rId32"/>
    <p:sldId id="306" r:id="rId33"/>
    <p:sldId id="307" r:id="rId34"/>
    <p:sldId id="312" r:id="rId35"/>
    <p:sldId id="310" r:id="rId36"/>
    <p:sldId id="311" r:id="rId37"/>
    <p:sldId id="309" r:id="rId38"/>
    <p:sldId id="308" r:id="rId39"/>
    <p:sldId id="329" r:id="rId40"/>
    <p:sldId id="330" r:id="rId41"/>
    <p:sldId id="331" r:id="rId42"/>
    <p:sldId id="333" r:id="rId43"/>
    <p:sldId id="334" r:id="rId44"/>
    <p:sldId id="337" r:id="rId45"/>
    <p:sldId id="332" r:id="rId46"/>
    <p:sldId id="338" r:id="rId47"/>
    <p:sldId id="339" r:id="rId48"/>
    <p:sldId id="336" r:id="rId49"/>
    <p:sldId id="342" r:id="rId50"/>
    <p:sldId id="319" r:id="rId51"/>
    <p:sldId id="318" r:id="rId52"/>
    <p:sldId id="323" r:id="rId53"/>
    <p:sldId id="324" r:id="rId54"/>
    <p:sldId id="322" r:id="rId55"/>
    <p:sldId id="327" r:id="rId56"/>
    <p:sldId id="343" r:id="rId57"/>
    <p:sldId id="345" r:id="rId58"/>
    <p:sldId id="364" r:id="rId59"/>
    <p:sldId id="365" r:id="rId60"/>
    <p:sldId id="320" r:id="rId61"/>
    <p:sldId id="346" r:id="rId62"/>
    <p:sldId id="353" r:id="rId63"/>
    <p:sldId id="348" r:id="rId64"/>
    <p:sldId id="347" r:id="rId65"/>
    <p:sldId id="354" r:id="rId66"/>
    <p:sldId id="356" r:id="rId67"/>
    <p:sldId id="367" r:id="rId68"/>
    <p:sldId id="366" r:id="rId69"/>
    <p:sldId id="269" r:id="rId70"/>
    <p:sldId id="374" r:id="rId71"/>
    <p:sldId id="357" r:id="rId72"/>
    <p:sldId id="375" r:id="rId73"/>
    <p:sldId id="369" r:id="rId74"/>
    <p:sldId id="371" r:id="rId75"/>
    <p:sldId id="372" r:id="rId76"/>
    <p:sldId id="373" r:id="rId77"/>
    <p:sldId id="370" r:id="rId78"/>
    <p:sldId id="359" r:id="rId79"/>
    <p:sldId id="360" r:id="rId80"/>
    <p:sldId id="361" r:id="rId81"/>
    <p:sldId id="362" r:id="rId82"/>
    <p:sldId id="363"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271"/>
            <p14:sldId id="272"/>
            <p14:sldId id="273"/>
            <p14:sldId id="274"/>
            <p14:sldId id="301"/>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08"/>
            <p14:sldId id="329"/>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74"/>
            <p14:sldId id="357"/>
            <p14:sldId id="375"/>
            <p14:sldId id="369"/>
            <p14:sldId id="371"/>
            <p14:sldId id="372"/>
            <p14:sldId id="373"/>
            <p14:sldId id="370"/>
            <p14:sldId id="359"/>
            <p14:sldId id="360"/>
            <p14:sldId id="361"/>
            <p14:sldId id="362"/>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62324" autoAdjust="0"/>
  </p:normalViewPr>
  <p:slideViewPr>
    <p:cSldViewPr snapToGrid="0">
      <p:cViewPr varScale="1">
        <p:scale>
          <a:sx n="53" d="100"/>
          <a:sy n="53" d="100"/>
        </p:scale>
        <p:origin x="1397" y="48"/>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_rels/data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0.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dirty="0" err="1"/>
            <a:t>child</a:t>
          </a:r>
          <a:r>
            <a:rPr lang="pl-PL" dirty="0"/>
            <a:t>-b-component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custT="1"/>
      <dgm:spPr/>
      <dgm:t>
        <a:bodyPr/>
        <a:lstStyle/>
        <a:p>
          <a:endParaRPr lang="pl-PL" sz="1400"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custT="1"/>
      <dgm:spPr/>
      <dgm:t>
        <a:bodyPr/>
        <a:lstStyle/>
        <a:p>
          <a:r>
            <a:rPr lang="pl-PL" sz="1200" dirty="0"/>
            <a:t>W terminalu, wykonaj polecenie „</a:t>
          </a:r>
          <a:r>
            <a:rPr lang="pl-PL" sz="1200" dirty="0" err="1"/>
            <a:t>npm</a:t>
          </a:r>
          <a:r>
            <a:rPr lang="pl-PL" sz="1200" dirty="0"/>
            <a:t> </a:t>
          </a:r>
          <a:r>
            <a:rPr lang="pl-PL" sz="1200" dirty="0" err="1"/>
            <a:t>install</a:t>
          </a:r>
          <a:r>
            <a:rPr lang="pl-PL" sz="1200" dirty="0"/>
            <a:t> –g @angular/cli@18” – zainstaluje paczkę </a:t>
          </a:r>
          <a:r>
            <a:rPr lang="pl-PL" sz="1200" dirty="0" err="1"/>
            <a:t>Angular</a:t>
          </a:r>
          <a:r>
            <a:rPr lang="pl-PL" sz="1200"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custT="1"/>
      <dgm:spPr/>
      <dgm:t>
        <a:bodyPr/>
        <a:lstStyle/>
        <a:p>
          <a:r>
            <a:rPr lang="pl-PL" sz="1400" dirty="0"/>
            <a:t>Będąc w terminalu, w dowolnym miejscu, w moim wypadku </a:t>
          </a:r>
          <a:r>
            <a:rPr lang="pl-PL" sz="1400" i="1" dirty="0"/>
            <a:t>C://repos </a:t>
          </a:r>
          <a:r>
            <a:rPr lang="pl-PL" sz="1400" dirty="0"/>
            <a:t>wykonaj polecenie: </a:t>
          </a:r>
          <a:r>
            <a:rPr lang="pl-PL" sz="1400" b="1" dirty="0"/>
            <a:t>git clone „link to </a:t>
          </a:r>
          <a:r>
            <a:rPr lang="pl-PL" sz="1400" b="1" dirty="0" err="1"/>
            <a:t>repo</a:t>
          </a:r>
          <a:r>
            <a:rPr lang="pl-PL" sz="1400" b="1" dirty="0"/>
            <a:t>”</a:t>
          </a:r>
          <a:endParaRPr lang="pl-PL" sz="1400"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custT="1"/>
      <dgm:spPr/>
      <dgm:t>
        <a:bodyPr/>
        <a:lstStyle/>
        <a:p>
          <a:r>
            <a:rPr lang="pl-PL" sz="1400"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9595277-AEC1-4007-8525-58494EDA6D02}">
      <dgm:prSet custT="1"/>
      <dgm:spPr/>
      <dgm:t>
        <a:bodyPr/>
        <a:lstStyle/>
        <a:p>
          <a:r>
            <a:rPr lang="pl-PL" sz="1400" dirty="0"/>
            <a:t>Zrób </a:t>
          </a:r>
          <a:r>
            <a:rPr lang="pl-PL" sz="1400" dirty="0" err="1"/>
            <a:t>fork’a</a:t>
          </a:r>
          <a:r>
            <a:rPr lang="pl-PL" sz="1400" dirty="0"/>
            <a:t> </a:t>
          </a:r>
          <a:r>
            <a:rPr lang="pl-PL" sz="1400" b="1" dirty="0">
              <a:hlinkClick xmlns:r="http://schemas.openxmlformats.org/officeDocument/2006/relationships" r:id="rId1"/>
            </a:rPr>
            <a:t>https://github.com/Fraszczak/angular-course.git</a:t>
          </a:r>
          <a:endParaRPr lang="pl-PL" sz="1400" dirty="0"/>
        </a:p>
      </dgm:t>
    </dgm:pt>
    <dgm:pt modelId="{873DB32A-E541-4E73-9060-EBD51C3F43DA}" type="parTrans" cxnId="{26652BE3-BC17-41E3-8D8F-E159C0F200CF}">
      <dgm:prSet/>
      <dgm:spPr/>
      <dgm:t>
        <a:bodyPr/>
        <a:lstStyle/>
        <a:p>
          <a:endParaRPr lang="pl-PL"/>
        </a:p>
      </dgm:t>
    </dgm:pt>
    <dgm:pt modelId="{616CF1E5-9E8B-45CB-9A1C-D5C86CC81D8E}" type="sibTrans" cxnId="{26652BE3-BC17-41E3-8D8F-E159C0F200CF}">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4">
        <dgm:presLayoutVars>
          <dgm:bulletEnabled val="1"/>
        </dgm:presLayoutVars>
      </dgm:prSet>
      <dgm:spPr/>
    </dgm:pt>
    <dgm:pt modelId="{7ABF816A-AD10-4A3E-8809-CF060D2311BB}" type="pres">
      <dgm:prSet presAssocID="{CA227105-07DA-4601-AECB-1DFAB1CAF59F}" presName="circleA" presStyleLbl="node1" presStyleIdx="0" presStyleCnt="4"/>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4">
        <dgm:presLayoutVars>
          <dgm:bulletEnabled val="1"/>
        </dgm:presLayoutVars>
      </dgm:prSet>
      <dgm:spPr/>
    </dgm:pt>
    <dgm:pt modelId="{175F5B93-DE5F-4E10-8C67-797DF659A084}" type="pres">
      <dgm:prSet presAssocID="{72A7D26D-D229-4353-9C4E-B564491C82A5}" presName="circleB" presStyleLbl="node1" presStyleIdx="1" presStyleCnt="4"/>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D9F5D9D4-95BC-4293-88D9-BA9B6A413BF9}" type="pres">
      <dgm:prSet presAssocID="{89595277-AEC1-4007-8525-58494EDA6D02}" presName="compositeA" presStyleCnt="0"/>
      <dgm:spPr/>
    </dgm:pt>
    <dgm:pt modelId="{65E7B4EC-D44B-4E0C-8790-27C736E9B4D3}" type="pres">
      <dgm:prSet presAssocID="{89595277-AEC1-4007-8525-58494EDA6D02}" presName="textA" presStyleLbl="revTx" presStyleIdx="2" presStyleCnt="4">
        <dgm:presLayoutVars>
          <dgm:bulletEnabled val="1"/>
        </dgm:presLayoutVars>
      </dgm:prSet>
      <dgm:spPr/>
    </dgm:pt>
    <dgm:pt modelId="{A0D91636-91AE-442C-8D6D-835CA5CC5A7D}" type="pres">
      <dgm:prSet presAssocID="{89595277-AEC1-4007-8525-58494EDA6D02}" presName="circleA" presStyleLbl="node1" presStyleIdx="2" presStyleCnt="4"/>
      <dgm:spPr/>
    </dgm:pt>
    <dgm:pt modelId="{FDBC53BA-A3A0-4AB8-94C5-D46FC73E6317}" type="pres">
      <dgm:prSet presAssocID="{89595277-AEC1-4007-8525-58494EDA6D02}" presName="spaceA" presStyleCnt="0"/>
      <dgm:spPr/>
    </dgm:pt>
    <dgm:pt modelId="{A4332DBD-DF86-4E57-B906-D5E84DD6C267}" type="pres">
      <dgm:prSet presAssocID="{616CF1E5-9E8B-45CB-9A1C-D5C86CC81D8E}" presName="space" presStyleCnt="0"/>
      <dgm:spPr/>
    </dgm:pt>
    <dgm:pt modelId="{7E8A180F-A7E4-4284-9AFA-3DB04265964F}" type="pres">
      <dgm:prSet presAssocID="{2C025A1E-2C45-4064-9471-FE55D385194A}" presName="compositeB" presStyleCnt="0"/>
      <dgm:spPr/>
    </dgm:pt>
    <dgm:pt modelId="{0EC6E596-3F99-4B47-9E3D-BFF7462AE5F3}" type="pres">
      <dgm:prSet presAssocID="{2C025A1E-2C45-4064-9471-FE55D385194A}" presName="textB" presStyleLbl="revTx" presStyleIdx="3" presStyleCnt="4">
        <dgm:presLayoutVars>
          <dgm:bulletEnabled val="1"/>
        </dgm:presLayoutVars>
      </dgm:prSet>
      <dgm:spPr/>
    </dgm:pt>
    <dgm:pt modelId="{58BE89B1-F506-448E-BE1A-72E43882FEA9}" type="pres">
      <dgm:prSet presAssocID="{2C025A1E-2C45-4064-9471-FE55D385194A}" presName="circleB" presStyleLbl="node1" presStyleIdx="3" presStyleCnt="4"/>
      <dgm:spPr/>
    </dgm:pt>
    <dgm:pt modelId="{00C5DC26-0BC4-4BD5-8B9B-AB2F61C5B0BC}" type="pres">
      <dgm:prSet presAssocID="{2C025A1E-2C45-4064-9471-FE55D385194A}" presName="spaceB"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43344A5D-4127-4DCE-AEA5-AEC927E6A950}" type="presOf" srcId="{89595277-AEC1-4007-8525-58494EDA6D02}" destId="{65E7B4EC-D44B-4E0C-8790-27C736E9B4D3}"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3"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FE590FD6-46B6-4B8C-9839-58981A2A2061}" type="presOf" srcId="{2C025A1E-2C45-4064-9471-FE55D385194A}" destId="{0EC6E596-3F99-4B47-9E3D-BFF7462AE5F3}" srcOrd="0" destOrd="0" presId="urn:microsoft.com/office/officeart/2005/8/layout/hProcess11"/>
    <dgm:cxn modelId="{26652BE3-BC17-41E3-8D8F-E159C0F200CF}" srcId="{4BCB27E1-1844-46DC-BDFD-B2AB92D1F3E8}" destId="{89595277-AEC1-4007-8525-58494EDA6D02}" srcOrd="2" destOrd="0" parTransId="{873DB32A-E541-4E73-9060-EBD51C3F43DA}" sibTransId="{616CF1E5-9E8B-45CB-9A1C-D5C86CC81D8E}"/>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3F82308-3FA8-476E-A059-20445DE8FD76}" type="presParOf" srcId="{569A5CAD-9544-4FA3-AEE3-737715C91D9F}" destId="{D9F5D9D4-95BC-4293-88D9-BA9B6A413BF9}" srcOrd="4" destOrd="0" presId="urn:microsoft.com/office/officeart/2005/8/layout/hProcess11"/>
    <dgm:cxn modelId="{99B77593-302F-4E51-B744-1D2A8377C90D}" type="presParOf" srcId="{D9F5D9D4-95BC-4293-88D9-BA9B6A413BF9}" destId="{65E7B4EC-D44B-4E0C-8790-27C736E9B4D3}" srcOrd="0" destOrd="0" presId="urn:microsoft.com/office/officeart/2005/8/layout/hProcess11"/>
    <dgm:cxn modelId="{7DBD3313-7750-4D1F-91B8-292E49B38C0A}" type="presParOf" srcId="{D9F5D9D4-95BC-4293-88D9-BA9B6A413BF9}" destId="{A0D91636-91AE-442C-8D6D-835CA5CC5A7D}" srcOrd="1" destOrd="0" presId="urn:microsoft.com/office/officeart/2005/8/layout/hProcess11"/>
    <dgm:cxn modelId="{64F7A732-70A3-44E2-A813-E4C7735E355B}" type="presParOf" srcId="{D9F5D9D4-95BC-4293-88D9-BA9B6A413BF9}" destId="{FDBC53BA-A3A0-4AB8-94C5-D46FC73E6317}" srcOrd="2" destOrd="0" presId="urn:microsoft.com/office/officeart/2005/8/layout/hProcess11"/>
    <dgm:cxn modelId="{DA8EA85D-B3F7-4250-A4FD-47E7427F6B56}" type="presParOf" srcId="{569A5CAD-9544-4FA3-AEE3-737715C91D9F}" destId="{A4332DBD-DF86-4E57-B906-D5E84DD6C267}" srcOrd="5" destOrd="0" presId="urn:microsoft.com/office/officeart/2005/8/layout/hProcess11"/>
    <dgm:cxn modelId="{F2E3ECA8-988C-4569-AFDF-C096842C0A43}" type="presParOf" srcId="{569A5CAD-9544-4FA3-AEE3-737715C91D9F}" destId="{7E8A180F-A7E4-4284-9AFA-3DB04265964F}" srcOrd="6" destOrd="0" presId="urn:microsoft.com/office/officeart/2005/8/layout/hProcess11"/>
    <dgm:cxn modelId="{C84E4E15-757A-4562-8A42-45805B588210}" type="presParOf" srcId="{7E8A180F-A7E4-4284-9AFA-3DB04265964F}" destId="{0EC6E596-3F99-4B47-9E3D-BFF7462AE5F3}" srcOrd="0" destOrd="0" presId="urn:microsoft.com/office/officeart/2005/8/layout/hProcess11"/>
    <dgm:cxn modelId="{252D0C5F-380C-4D34-AB12-2F7E2BFD2654}" type="presParOf" srcId="{7E8A180F-A7E4-4284-9AFA-3DB04265964F}" destId="{58BE89B1-F506-448E-BE1A-72E43882FEA9}" srcOrd="1" destOrd="0" presId="urn:microsoft.com/office/officeart/2005/8/layout/hProcess11"/>
    <dgm:cxn modelId="{FB45FFDE-EA19-43AC-8BC7-BE4744196EFE}" type="presParOf" srcId="{7E8A180F-A7E4-4284-9AFA-3DB04265964F}" destId="{00C5DC26-0BC4-4BD5-8B9B-AB2F61C5B0BC}"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FA7EC5C-474A-4753-B0CB-45E6C3E98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F15F3F-99F5-49C6-9A43-7B4581B8C608}">
      <dgm:prSet/>
      <dgm:spPr/>
      <dgm:t>
        <a:bodyPr/>
        <a:lstStyle/>
        <a:p>
          <a:r>
            <a:rPr lang="pl-PL" b="1" dirty="0"/>
            <a:t>Style globalne: </a:t>
          </a:r>
          <a:r>
            <a:rPr lang="pl-PL" dirty="0"/>
            <a:t>Zdefiniowane w </a:t>
          </a:r>
          <a:r>
            <a:rPr lang="pl-PL" b="1" i="1" dirty="0" err="1"/>
            <a:t>src</a:t>
          </a:r>
          <a:r>
            <a:rPr lang="pl-PL" b="1" i="1" dirty="0"/>
            <a:t>/</a:t>
          </a:r>
          <a:r>
            <a:rPr lang="pl-PL" b="1" i="1" dirty="0" err="1"/>
            <a:t>styles.scss</a:t>
          </a:r>
          <a:r>
            <a:rPr lang="pl-PL" dirty="0"/>
            <a:t>, są stosowane do całej aplikacji. Dla przykłady tu zdefiniujemy tło aplikacji.</a:t>
          </a:r>
        </a:p>
      </dgm:t>
    </dgm:pt>
    <dgm:pt modelId="{2F7C1479-8F8A-4EF8-AFDE-41A87325331D}" type="parTrans" cxnId="{0B690AF7-542E-42A4-A52F-41F63812B02E}">
      <dgm:prSet/>
      <dgm:spPr/>
      <dgm:t>
        <a:bodyPr/>
        <a:lstStyle/>
        <a:p>
          <a:endParaRPr lang="pl-PL"/>
        </a:p>
      </dgm:t>
    </dgm:pt>
    <dgm:pt modelId="{8D0ED975-A577-47CA-9AD9-661511A504FC}" type="sibTrans" cxnId="{0B690AF7-542E-42A4-A52F-41F63812B02E}">
      <dgm:prSet/>
      <dgm:spPr/>
      <dgm:t>
        <a:bodyPr/>
        <a:lstStyle/>
        <a:p>
          <a:endParaRPr lang="pl-PL"/>
        </a:p>
      </dgm:t>
    </dgm:pt>
    <dgm:pt modelId="{E950F859-B7EC-48A8-B2E5-6FF5B92FFFB0}">
      <dgm:prSet/>
      <dgm:spPr/>
      <dgm:t>
        <a:bodyPr/>
        <a:lstStyle/>
        <a:p>
          <a:r>
            <a:rPr lang="pl-PL" b="1" dirty="0"/>
            <a:t>Style lokalne: </a:t>
          </a:r>
          <a:r>
            <a:rPr lang="pl-PL" dirty="0"/>
            <a:t>Każdy komponent ma swoje własne style w plikach </a:t>
          </a:r>
          <a:r>
            <a:rPr lang="pl-PL" b="1" dirty="0"/>
            <a:t>.</a:t>
          </a:r>
          <a:r>
            <a:rPr lang="pl-PL" b="1" i="1" dirty="0" err="1"/>
            <a:t>scss</a:t>
          </a:r>
          <a:r>
            <a:rPr lang="pl-PL" b="1" dirty="0"/>
            <a:t> </a:t>
          </a:r>
          <a:r>
            <a:rPr lang="pl-PL" dirty="0"/>
            <a:t>(np. </a:t>
          </a:r>
          <a:r>
            <a:rPr lang="pl-PL" i="1" dirty="0" err="1"/>
            <a:t>recipe-list.component.scss</a:t>
          </a:r>
          <a:r>
            <a:rPr lang="pl-PL" dirty="0"/>
            <a:t>), które są stosowane </a:t>
          </a:r>
          <a:r>
            <a:rPr lang="pl-PL" b="1" dirty="0"/>
            <a:t>„tylko”</a:t>
          </a:r>
          <a:r>
            <a:rPr lang="pl-PL" dirty="0"/>
            <a:t> do tego komponentu.</a:t>
          </a:r>
        </a:p>
      </dgm:t>
    </dgm:pt>
    <dgm:pt modelId="{0A8C5176-E7D8-4CC0-A87B-04C05B3E47C6}" type="parTrans" cxnId="{8685B8AE-759A-4CEC-A0DD-43600859B9BA}">
      <dgm:prSet/>
      <dgm:spPr/>
      <dgm:t>
        <a:bodyPr/>
        <a:lstStyle/>
        <a:p>
          <a:endParaRPr lang="pl-PL"/>
        </a:p>
      </dgm:t>
    </dgm:pt>
    <dgm:pt modelId="{056B97C5-FB30-431D-92CA-D4B22E3A8319}" type="sibTrans" cxnId="{8685B8AE-759A-4CEC-A0DD-43600859B9BA}">
      <dgm:prSet/>
      <dgm:spPr/>
      <dgm:t>
        <a:bodyPr/>
        <a:lstStyle/>
        <a:p>
          <a:endParaRPr lang="pl-PL"/>
        </a:p>
      </dgm:t>
    </dgm:pt>
    <dgm:pt modelId="{59A381B4-3FEA-4889-B8BC-EEC2B31ACA61}" type="pres">
      <dgm:prSet presAssocID="{EFA7EC5C-474A-4753-B0CB-45E6C3E9838C}" presName="linear" presStyleCnt="0">
        <dgm:presLayoutVars>
          <dgm:animLvl val="lvl"/>
          <dgm:resizeHandles val="exact"/>
        </dgm:presLayoutVars>
      </dgm:prSet>
      <dgm:spPr/>
    </dgm:pt>
    <dgm:pt modelId="{0CB0271F-6021-40D1-9885-FF48F23C32CB}" type="pres">
      <dgm:prSet presAssocID="{20F15F3F-99F5-49C6-9A43-7B4581B8C608}" presName="parentText" presStyleLbl="node1" presStyleIdx="0" presStyleCnt="2">
        <dgm:presLayoutVars>
          <dgm:chMax val="0"/>
          <dgm:bulletEnabled val="1"/>
        </dgm:presLayoutVars>
      </dgm:prSet>
      <dgm:spPr/>
    </dgm:pt>
    <dgm:pt modelId="{DA80A48B-9E1B-4CB1-90CE-35AD6528FAD1}" type="pres">
      <dgm:prSet presAssocID="{8D0ED975-A577-47CA-9AD9-661511A504FC}" presName="spacer" presStyleCnt="0"/>
      <dgm:spPr/>
    </dgm:pt>
    <dgm:pt modelId="{59F6E350-F0A2-43DC-B733-7C590CAC6E51}" type="pres">
      <dgm:prSet presAssocID="{E950F859-B7EC-48A8-B2E5-6FF5B92FFFB0}" presName="parentText" presStyleLbl="node1" presStyleIdx="1" presStyleCnt="2">
        <dgm:presLayoutVars>
          <dgm:chMax val="0"/>
          <dgm:bulletEnabled val="1"/>
        </dgm:presLayoutVars>
      </dgm:prSet>
      <dgm:spPr/>
    </dgm:pt>
  </dgm:ptLst>
  <dgm:cxnLst>
    <dgm:cxn modelId="{8249550C-1F80-434A-B3F4-281A074D87AF}" type="presOf" srcId="{EFA7EC5C-474A-4753-B0CB-45E6C3E9838C}" destId="{59A381B4-3FEA-4889-B8BC-EEC2B31ACA61}" srcOrd="0" destOrd="0" presId="urn:microsoft.com/office/officeart/2005/8/layout/vList2"/>
    <dgm:cxn modelId="{BC683F20-66CE-4FAF-A852-5EAF1EB1B6D7}" type="presOf" srcId="{20F15F3F-99F5-49C6-9A43-7B4581B8C608}" destId="{0CB0271F-6021-40D1-9885-FF48F23C32CB}" srcOrd="0" destOrd="0" presId="urn:microsoft.com/office/officeart/2005/8/layout/vList2"/>
    <dgm:cxn modelId="{8685B8AE-759A-4CEC-A0DD-43600859B9BA}" srcId="{EFA7EC5C-474A-4753-B0CB-45E6C3E9838C}" destId="{E950F859-B7EC-48A8-B2E5-6FF5B92FFFB0}" srcOrd="1" destOrd="0" parTransId="{0A8C5176-E7D8-4CC0-A87B-04C05B3E47C6}" sibTransId="{056B97C5-FB30-431D-92CA-D4B22E3A8319}"/>
    <dgm:cxn modelId="{3FE3DEC1-A406-49D5-B249-788F0C5A7628}" type="presOf" srcId="{E950F859-B7EC-48A8-B2E5-6FF5B92FFFB0}" destId="{59F6E350-F0A2-43DC-B733-7C590CAC6E51}" srcOrd="0" destOrd="0" presId="urn:microsoft.com/office/officeart/2005/8/layout/vList2"/>
    <dgm:cxn modelId="{0B690AF7-542E-42A4-A52F-41F63812B02E}" srcId="{EFA7EC5C-474A-4753-B0CB-45E6C3E9838C}" destId="{20F15F3F-99F5-49C6-9A43-7B4581B8C608}" srcOrd="0" destOrd="0" parTransId="{2F7C1479-8F8A-4EF8-AFDE-41A87325331D}" sibTransId="{8D0ED975-A577-47CA-9AD9-661511A504FC}"/>
    <dgm:cxn modelId="{073219FA-7983-484B-B9B3-49DE0F3E68A2}" type="presParOf" srcId="{59A381B4-3FEA-4889-B8BC-EEC2B31ACA61}" destId="{0CB0271F-6021-40D1-9885-FF48F23C32CB}" srcOrd="0" destOrd="0" presId="urn:microsoft.com/office/officeart/2005/8/layout/vList2"/>
    <dgm:cxn modelId="{14806DA7-700E-40DF-87FA-5828F3681582}" type="presParOf" srcId="{59A381B4-3FEA-4889-B8BC-EEC2B31ACA61}" destId="{DA80A48B-9E1B-4CB1-90CE-35AD6528FAD1}" srcOrd="1" destOrd="0" presId="urn:microsoft.com/office/officeart/2005/8/layout/vList2"/>
    <dgm:cxn modelId="{03223294-BAC1-4FA6-A0F0-510B3C0CD100}" type="presParOf" srcId="{59A381B4-3FEA-4889-B8BC-EEC2B31ACA61}" destId="{59F6E350-F0A2-43DC-B733-7C590CAC6E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682886-00CA-450E-8AEE-02E0D056D4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1D55216F-EC87-48CE-BF33-F930732163CF}">
      <dgm:prSet/>
      <dgm:spPr/>
      <dgm:t>
        <a:bodyPr/>
        <a:lstStyle/>
        <a:p>
          <a:r>
            <a:rPr lang="pl-PL" b="1" dirty="0"/>
            <a:t>Interpolacja {{ }}</a:t>
          </a:r>
          <a:endParaRPr lang="pl-PL" dirty="0"/>
        </a:p>
      </dgm:t>
    </dgm:pt>
    <dgm:pt modelId="{8DB295C5-1E89-46F1-9CBF-5506BC4BED05}" type="parTrans" cxnId="{32BF2736-0962-4F53-B3A3-1F718F8059CF}">
      <dgm:prSet/>
      <dgm:spPr/>
      <dgm:t>
        <a:bodyPr/>
        <a:lstStyle/>
        <a:p>
          <a:endParaRPr lang="pl-PL"/>
        </a:p>
      </dgm:t>
    </dgm:pt>
    <dgm:pt modelId="{84A84BA0-6456-46D8-8B0D-016A88F83E19}" type="sibTrans" cxnId="{32BF2736-0962-4F53-B3A3-1F718F8059CF}">
      <dgm:prSet/>
      <dgm:spPr/>
      <dgm:t>
        <a:bodyPr/>
        <a:lstStyle/>
        <a:p>
          <a:endParaRPr lang="pl-PL"/>
        </a:p>
      </dgm:t>
    </dgm:pt>
    <dgm:pt modelId="{E9D8D4DE-D17E-4EAC-B888-526304DED869}">
      <dgm:prSet custT="1"/>
      <dgm:spPr/>
      <dgm:t>
        <a:bodyPr/>
        <a:lstStyle/>
        <a:p>
          <a:pPr>
            <a:buNone/>
          </a:pPr>
          <a:r>
            <a:rPr lang="pl-PL" sz="1400" dirty="0"/>
            <a:t>umożliwia wstawianie wartości zmiennych z komponentu do HTML-a. </a:t>
          </a:r>
          <a:br>
            <a:rPr lang="pl-PL" sz="1400" dirty="0"/>
          </a:br>
          <a:r>
            <a:rPr lang="pl-PL" sz="1400" i="1" dirty="0"/>
            <a:t>Na przykład, </a:t>
          </a:r>
          <a:r>
            <a:rPr lang="pl-PL" sz="1400" b="1" i="1" dirty="0"/>
            <a:t>{{</a:t>
          </a:r>
          <a:r>
            <a:rPr lang="pl-PL" sz="1400" i="1" dirty="0"/>
            <a:t> user.name </a:t>
          </a:r>
          <a:r>
            <a:rPr lang="pl-PL" sz="1400" b="1" i="1" dirty="0"/>
            <a:t>}}</a:t>
          </a:r>
          <a:r>
            <a:rPr lang="pl-PL" sz="1400" i="1" dirty="0"/>
            <a:t> wyświetli wartość </a:t>
          </a:r>
          <a:r>
            <a:rPr lang="pl-PL" sz="1400" i="1" dirty="0" err="1"/>
            <a:t>name</a:t>
          </a:r>
          <a:r>
            <a:rPr lang="pl-PL" sz="1400" i="1" dirty="0"/>
            <a:t> z obiektu </a:t>
          </a:r>
          <a:r>
            <a:rPr lang="pl-PL" sz="1400" i="1" dirty="0" err="1"/>
            <a:t>user</a:t>
          </a:r>
          <a:r>
            <a:rPr lang="pl-PL" sz="1400" i="1" dirty="0"/>
            <a:t> w kodzie HTML.</a:t>
          </a:r>
          <a:endParaRPr lang="pl-PL" sz="1400" dirty="0"/>
        </a:p>
      </dgm:t>
    </dgm:pt>
    <dgm:pt modelId="{4D915941-0AD2-4A4F-A877-E98598129E31}" type="parTrans" cxnId="{A49B3284-A4FA-4EF1-ADD5-36EDB3EFD502}">
      <dgm:prSet/>
      <dgm:spPr/>
      <dgm:t>
        <a:bodyPr/>
        <a:lstStyle/>
        <a:p>
          <a:endParaRPr lang="pl-PL"/>
        </a:p>
      </dgm:t>
    </dgm:pt>
    <dgm:pt modelId="{3AB80D04-9B59-47D8-B69B-9BA7A47C5DED}" type="sibTrans" cxnId="{A49B3284-A4FA-4EF1-ADD5-36EDB3EFD502}">
      <dgm:prSet/>
      <dgm:spPr/>
      <dgm:t>
        <a:bodyPr/>
        <a:lstStyle/>
        <a:p>
          <a:endParaRPr lang="pl-PL"/>
        </a:p>
      </dgm:t>
    </dgm:pt>
    <dgm:pt modelId="{CB4BDF5B-27AE-4F71-B26A-0F1E24167D30}">
      <dgm:prSet/>
      <dgm:spPr/>
      <dgm:t>
        <a:bodyPr/>
        <a:lstStyle/>
        <a:p>
          <a:r>
            <a:rPr lang="pl-PL" b="1" dirty="0" err="1"/>
            <a:t>Property</a:t>
          </a:r>
          <a:r>
            <a:rPr lang="pl-PL" b="1" dirty="0"/>
            <a:t> </a:t>
          </a:r>
          <a:r>
            <a:rPr lang="pl-PL" b="1" dirty="0" err="1"/>
            <a:t>Binding</a:t>
          </a:r>
          <a:r>
            <a:rPr lang="pl-PL" b="1" dirty="0"/>
            <a:t> [</a:t>
          </a:r>
          <a:r>
            <a:rPr lang="pl-PL" b="1" dirty="0" err="1"/>
            <a:t>property</a:t>
          </a:r>
          <a:r>
            <a:rPr lang="pl-PL" b="1" dirty="0"/>
            <a:t>]="</a:t>
          </a:r>
          <a:r>
            <a:rPr lang="pl-PL" b="1" dirty="0" err="1"/>
            <a:t>expression</a:t>
          </a:r>
          <a:r>
            <a:rPr lang="pl-PL" b="1" dirty="0"/>
            <a:t>"</a:t>
          </a:r>
          <a:endParaRPr lang="pl-PL" dirty="0"/>
        </a:p>
      </dgm:t>
    </dgm:pt>
    <dgm:pt modelId="{B36E88C5-5295-44D8-8EDA-6CF92233F539}" type="parTrans" cxnId="{CB62741B-C5B8-4BB1-AFC1-5E6F10FF8B99}">
      <dgm:prSet/>
      <dgm:spPr/>
      <dgm:t>
        <a:bodyPr/>
        <a:lstStyle/>
        <a:p>
          <a:endParaRPr lang="pl-PL"/>
        </a:p>
      </dgm:t>
    </dgm:pt>
    <dgm:pt modelId="{1C1FA6FA-1F44-43FC-B12D-C89A17628E79}" type="sibTrans" cxnId="{CB62741B-C5B8-4BB1-AFC1-5E6F10FF8B99}">
      <dgm:prSet/>
      <dgm:spPr/>
      <dgm:t>
        <a:bodyPr/>
        <a:lstStyle/>
        <a:p>
          <a:endParaRPr lang="pl-PL"/>
        </a:p>
      </dgm:t>
    </dgm:pt>
    <dgm:pt modelId="{DDD9B8E0-F5F0-47E7-A419-88B82D58908F}">
      <dgm:prSet custT="1"/>
      <dgm:spPr/>
      <dgm:t>
        <a:bodyPr/>
        <a:lstStyle/>
        <a:p>
          <a:pPr>
            <a:buNone/>
          </a:pPr>
          <a:r>
            <a:rPr lang="pl-PL" sz="1400" dirty="0"/>
            <a:t>pozwala na ustawienie właściwości elementu HTML na podstawie wartości z komponentu.</a:t>
          </a:r>
          <a:br>
            <a:rPr lang="pl-PL" sz="1400" dirty="0"/>
          </a:br>
          <a:r>
            <a:rPr lang="pl-PL" sz="1400" i="1" dirty="0"/>
            <a:t>Przykładowo, </a:t>
          </a:r>
          <a:r>
            <a:rPr lang="pl-PL" sz="1400" b="1" i="1" dirty="0"/>
            <a:t>[</a:t>
          </a:r>
          <a:r>
            <a:rPr lang="pl-PL" sz="1400" i="1" dirty="0" err="1"/>
            <a:t>src</a:t>
          </a:r>
          <a:r>
            <a:rPr lang="pl-PL" sz="1400" b="1" i="1" dirty="0"/>
            <a:t>]</a:t>
          </a:r>
          <a:r>
            <a:rPr lang="pl-PL" sz="1400" i="1" dirty="0"/>
            <a:t>=</a:t>
          </a:r>
          <a:r>
            <a:rPr lang="pl-PL" sz="1400" b="1" i="1" dirty="0"/>
            <a:t>"</a:t>
          </a:r>
          <a:r>
            <a:rPr lang="pl-PL" sz="1400" i="1" dirty="0" err="1"/>
            <a:t>imageUrl</a:t>
          </a:r>
          <a:r>
            <a:rPr lang="pl-PL" sz="1400" b="1" i="1" dirty="0"/>
            <a:t>"</a:t>
          </a:r>
          <a:r>
            <a:rPr lang="pl-PL" sz="1400" i="1" dirty="0"/>
            <a:t> ustawi źródło obrazka na wartość </a:t>
          </a:r>
          <a:r>
            <a:rPr lang="pl-PL" sz="1400" i="1" dirty="0" err="1"/>
            <a:t>imageUrl</a:t>
          </a:r>
          <a:r>
            <a:rPr lang="pl-PL" sz="1400" i="1" dirty="0"/>
            <a:t> z komponentu.</a:t>
          </a:r>
          <a:endParaRPr lang="pl-PL" sz="1400" dirty="0"/>
        </a:p>
      </dgm:t>
    </dgm:pt>
    <dgm:pt modelId="{CDD9AB71-2254-494C-8FF9-B7FAD501868A}" type="parTrans" cxnId="{EB0CAF76-A5B4-4756-9E16-29EFBC1A3CCF}">
      <dgm:prSet/>
      <dgm:spPr/>
      <dgm:t>
        <a:bodyPr/>
        <a:lstStyle/>
        <a:p>
          <a:endParaRPr lang="pl-PL"/>
        </a:p>
      </dgm:t>
    </dgm:pt>
    <dgm:pt modelId="{7B1A6433-E90D-4B70-8CB1-8590A67803C1}" type="sibTrans" cxnId="{EB0CAF76-A5B4-4756-9E16-29EFBC1A3CCF}">
      <dgm:prSet/>
      <dgm:spPr/>
      <dgm:t>
        <a:bodyPr/>
        <a:lstStyle/>
        <a:p>
          <a:endParaRPr lang="pl-PL"/>
        </a:p>
      </dgm:t>
    </dgm:pt>
    <dgm:pt modelId="{4E09B7E8-08D7-4490-8EF1-B0184906DFF8}">
      <dgm:prSet/>
      <dgm:spPr/>
      <dgm:t>
        <a:bodyPr/>
        <a:lstStyle/>
        <a:p>
          <a:r>
            <a:rPr lang="pl-PL" b="1" dirty="0"/>
            <a:t>Event </a:t>
          </a:r>
          <a:r>
            <a:rPr lang="pl-PL" b="1" dirty="0" err="1"/>
            <a:t>Binding</a:t>
          </a:r>
          <a:r>
            <a:rPr lang="pl-PL" b="1" dirty="0"/>
            <a:t> (event)="</a:t>
          </a:r>
          <a:r>
            <a:rPr lang="pl-PL" b="1" dirty="0" err="1"/>
            <a:t>expression</a:t>
          </a:r>
          <a:r>
            <a:rPr lang="pl-PL" b="1" dirty="0"/>
            <a:t>"</a:t>
          </a:r>
          <a:endParaRPr lang="pl-PL" dirty="0"/>
        </a:p>
      </dgm:t>
    </dgm:pt>
    <dgm:pt modelId="{27C90605-AB47-4D6C-AA24-CB0EA1DB7756}" type="parTrans" cxnId="{00D5E97A-010F-41F4-84AA-92A8AA5A7E38}">
      <dgm:prSet/>
      <dgm:spPr/>
      <dgm:t>
        <a:bodyPr/>
        <a:lstStyle/>
        <a:p>
          <a:endParaRPr lang="pl-PL"/>
        </a:p>
      </dgm:t>
    </dgm:pt>
    <dgm:pt modelId="{05C33B3D-6A3B-4DA0-BF2E-F327FE7705E7}" type="sibTrans" cxnId="{00D5E97A-010F-41F4-84AA-92A8AA5A7E38}">
      <dgm:prSet/>
      <dgm:spPr/>
      <dgm:t>
        <a:bodyPr/>
        <a:lstStyle/>
        <a:p>
          <a:endParaRPr lang="pl-PL"/>
        </a:p>
      </dgm:t>
    </dgm:pt>
    <dgm:pt modelId="{CC066F00-CEF0-4080-82B8-23A8B32509BB}">
      <dgm:prSet custT="1"/>
      <dgm:spPr/>
      <dgm:t>
        <a:bodyPr/>
        <a:lstStyle/>
        <a:p>
          <a:pPr>
            <a:buNone/>
          </a:pPr>
          <a:r>
            <a:rPr lang="pl-PL" sz="1400" dirty="0"/>
            <a:t>umożliwia reagowanie na zdarzenia (np. kliknięcia) w interfejsie użytkownika. </a:t>
          </a:r>
          <a:br>
            <a:rPr lang="pl-PL" sz="1400" dirty="0"/>
          </a:br>
          <a:r>
            <a:rPr lang="pl-PL" sz="1400" i="1" dirty="0"/>
            <a:t>Przykład: </a:t>
          </a:r>
          <a:r>
            <a:rPr lang="pl-PL" sz="1400" b="1" i="1" dirty="0"/>
            <a:t>(</a:t>
          </a:r>
          <a:r>
            <a:rPr lang="pl-PL" sz="1400" i="1" dirty="0" err="1"/>
            <a:t>click</a:t>
          </a:r>
          <a:r>
            <a:rPr lang="pl-PL" sz="1400" b="1" i="1" dirty="0"/>
            <a:t>)</a:t>
          </a:r>
          <a:r>
            <a:rPr lang="pl-PL" sz="1400" i="1" dirty="0"/>
            <a:t>=</a:t>
          </a:r>
          <a:r>
            <a:rPr lang="pl-PL" sz="1400" b="1" i="1" dirty="0"/>
            <a:t>"</a:t>
          </a:r>
          <a:r>
            <a:rPr lang="pl-PL" sz="1400" i="1" dirty="0" err="1"/>
            <a:t>onClick</a:t>
          </a:r>
          <a:r>
            <a:rPr lang="pl-PL" sz="1400" b="0" i="1" dirty="0"/>
            <a:t>()</a:t>
          </a:r>
          <a:r>
            <a:rPr lang="pl-PL" sz="1400" b="1" i="1" dirty="0"/>
            <a:t>"</a:t>
          </a:r>
          <a:r>
            <a:rPr lang="pl-PL" sz="1400" i="1" dirty="0"/>
            <a:t> wywoła metodę </a:t>
          </a:r>
          <a:r>
            <a:rPr lang="pl-PL" sz="1400" i="1" dirty="0" err="1"/>
            <a:t>onClick</a:t>
          </a:r>
          <a:r>
            <a:rPr lang="pl-PL" sz="1400" i="1" dirty="0"/>
            <a:t>() w komponencie, gdy użytkownik kliknie element.</a:t>
          </a:r>
          <a:endParaRPr lang="pl-PL" sz="1400" dirty="0"/>
        </a:p>
      </dgm:t>
    </dgm:pt>
    <dgm:pt modelId="{214CBA18-75EE-44DF-93D4-AD7ECFC52256}" type="parTrans" cxnId="{A24B408B-53E2-4D50-A391-7ED7A7B030AC}">
      <dgm:prSet/>
      <dgm:spPr/>
      <dgm:t>
        <a:bodyPr/>
        <a:lstStyle/>
        <a:p>
          <a:endParaRPr lang="pl-PL"/>
        </a:p>
      </dgm:t>
    </dgm:pt>
    <dgm:pt modelId="{39065200-595A-4449-8640-FF4BC037A227}" type="sibTrans" cxnId="{A24B408B-53E2-4D50-A391-7ED7A7B030AC}">
      <dgm:prSet/>
      <dgm:spPr/>
      <dgm:t>
        <a:bodyPr/>
        <a:lstStyle/>
        <a:p>
          <a:endParaRPr lang="pl-PL"/>
        </a:p>
      </dgm:t>
    </dgm:pt>
    <dgm:pt modelId="{BA212A55-F841-4DDF-9458-4B8AABBCE1FD}">
      <dgm:prSet/>
      <dgm:spPr/>
      <dgm:t>
        <a:bodyPr/>
        <a:lstStyle/>
        <a:p>
          <a:r>
            <a:rPr lang="pl-PL" b="1" dirty="0" err="1"/>
            <a:t>Two-way</a:t>
          </a:r>
          <a:r>
            <a:rPr lang="pl-PL" b="1" dirty="0"/>
            <a:t> </a:t>
          </a:r>
          <a:r>
            <a:rPr lang="pl-PL" b="1" dirty="0" err="1"/>
            <a:t>Binding</a:t>
          </a:r>
          <a:r>
            <a:rPr lang="pl-PL" b="1" dirty="0"/>
            <a:t> [(</a:t>
          </a:r>
          <a:r>
            <a:rPr lang="pl-PL" b="1" dirty="0" err="1"/>
            <a:t>ngModel</a:t>
          </a:r>
          <a:r>
            <a:rPr lang="pl-PL" b="1" dirty="0"/>
            <a:t>)]="</a:t>
          </a:r>
          <a:r>
            <a:rPr lang="pl-PL" b="1" dirty="0" err="1"/>
            <a:t>property</a:t>
          </a:r>
          <a:r>
            <a:rPr lang="pl-PL" b="1" dirty="0"/>
            <a:t>„</a:t>
          </a:r>
          <a:endParaRPr lang="pl-PL" dirty="0"/>
        </a:p>
      </dgm:t>
    </dgm:pt>
    <dgm:pt modelId="{7FF64EA0-450E-4368-ABD3-CCEA3F759903}" type="parTrans" cxnId="{A35F8D52-F4E3-46E6-B88E-F7DE3C5670CF}">
      <dgm:prSet/>
      <dgm:spPr/>
      <dgm:t>
        <a:bodyPr/>
        <a:lstStyle/>
        <a:p>
          <a:endParaRPr lang="pl-PL"/>
        </a:p>
      </dgm:t>
    </dgm:pt>
    <dgm:pt modelId="{01E73143-A7AC-421D-8FA9-FDA34AD69286}" type="sibTrans" cxnId="{A35F8D52-F4E3-46E6-B88E-F7DE3C5670CF}">
      <dgm:prSet/>
      <dgm:spPr/>
      <dgm:t>
        <a:bodyPr/>
        <a:lstStyle/>
        <a:p>
          <a:endParaRPr lang="pl-PL"/>
        </a:p>
      </dgm:t>
    </dgm:pt>
    <dgm:pt modelId="{F21D58FC-BD12-4222-938C-287BF89D81C8}">
      <dgm:prSet custT="1"/>
      <dgm:spPr/>
      <dgm:t>
        <a:bodyPr/>
        <a:lstStyle/>
        <a:p>
          <a:pPr>
            <a:buNone/>
          </a:pPr>
          <a:r>
            <a:rPr lang="pl-PL" sz="1400" dirty="0"/>
            <a:t>pozwala na synchronizację danych w obie strony. Zmiany w polu formularza automatycznie aktualizują wartość w komponencie i odwrotnie. </a:t>
          </a:r>
          <a:br>
            <a:rPr lang="pl-PL" sz="1400" dirty="0"/>
          </a:br>
          <a:r>
            <a:rPr lang="pl-PL" sz="1400" i="1" dirty="0"/>
            <a:t>Przykład: </a:t>
          </a:r>
          <a:r>
            <a:rPr lang="pl-PL" sz="1400" b="1" i="1" dirty="0"/>
            <a:t>&lt;</a:t>
          </a:r>
          <a:r>
            <a:rPr lang="pl-PL" sz="1400" i="1" dirty="0" err="1"/>
            <a:t>input</a:t>
          </a:r>
          <a:r>
            <a:rPr lang="pl-PL" sz="1400" i="1" dirty="0"/>
            <a:t> </a:t>
          </a:r>
          <a:r>
            <a:rPr lang="pl-PL" sz="1400" b="1" i="1" dirty="0"/>
            <a:t>[(</a:t>
          </a:r>
          <a:r>
            <a:rPr lang="pl-PL" sz="1400" i="1" dirty="0" err="1"/>
            <a:t>ngModel</a:t>
          </a:r>
          <a:r>
            <a:rPr lang="pl-PL" sz="1400" b="1" i="1" dirty="0"/>
            <a:t>)]</a:t>
          </a:r>
          <a:r>
            <a:rPr lang="pl-PL" sz="1400" i="1" dirty="0"/>
            <a:t>="</a:t>
          </a:r>
          <a:r>
            <a:rPr lang="pl-PL" sz="1400" i="1" dirty="0" err="1"/>
            <a:t>username</a:t>
          </a:r>
          <a:r>
            <a:rPr lang="pl-PL" sz="1400" i="1" dirty="0"/>
            <a:t>"</a:t>
          </a:r>
          <a:r>
            <a:rPr lang="pl-PL" sz="1400" b="1" i="1" dirty="0"/>
            <a:t>&gt;</a:t>
          </a:r>
          <a:r>
            <a:rPr lang="pl-PL" sz="1400" i="1" dirty="0"/>
            <a:t> sprawi, że </a:t>
          </a:r>
          <a:r>
            <a:rPr lang="pl-PL" sz="1400" i="1" dirty="0" err="1"/>
            <a:t>username</a:t>
          </a:r>
          <a:r>
            <a:rPr lang="pl-PL" sz="1400" i="1" dirty="0"/>
            <a:t> w komponencie zawsze będzie zawierał aktualną wartość z pola tekstowego.</a:t>
          </a:r>
          <a:endParaRPr lang="pl-PL" sz="1400" dirty="0"/>
        </a:p>
      </dgm:t>
    </dgm:pt>
    <dgm:pt modelId="{5BE716CC-B0B9-471D-9309-7F8EA620C237}" type="parTrans" cxnId="{74E4355A-21E5-4D5C-AD18-FC0992E62FF9}">
      <dgm:prSet/>
      <dgm:spPr/>
      <dgm:t>
        <a:bodyPr/>
        <a:lstStyle/>
        <a:p>
          <a:endParaRPr lang="pl-PL"/>
        </a:p>
      </dgm:t>
    </dgm:pt>
    <dgm:pt modelId="{2E5DAD9A-A427-4717-99FD-7D9AD83AB79C}" type="sibTrans" cxnId="{74E4355A-21E5-4D5C-AD18-FC0992E62FF9}">
      <dgm:prSet/>
      <dgm:spPr/>
      <dgm:t>
        <a:bodyPr/>
        <a:lstStyle/>
        <a:p>
          <a:endParaRPr lang="pl-PL"/>
        </a:p>
      </dgm:t>
    </dgm:pt>
    <dgm:pt modelId="{273A5C98-94D1-4BC7-B449-1B682AF120C0}" type="pres">
      <dgm:prSet presAssocID="{F7682886-00CA-450E-8AEE-02E0D056D408}" presName="Name0" presStyleCnt="0">
        <dgm:presLayoutVars>
          <dgm:dir/>
          <dgm:animLvl val="lvl"/>
          <dgm:resizeHandles val="exact"/>
        </dgm:presLayoutVars>
      </dgm:prSet>
      <dgm:spPr/>
    </dgm:pt>
    <dgm:pt modelId="{0D560004-7A79-4070-B1CA-C556FA2ED899}" type="pres">
      <dgm:prSet presAssocID="{1D55216F-EC87-48CE-BF33-F930732163CF}" presName="linNode" presStyleCnt="0"/>
      <dgm:spPr/>
    </dgm:pt>
    <dgm:pt modelId="{F30A35F9-4BDF-48E6-8771-2CAB5B63D26E}" type="pres">
      <dgm:prSet presAssocID="{1D55216F-EC87-48CE-BF33-F930732163CF}" presName="parentText" presStyleLbl="node1" presStyleIdx="0" presStyleCnt="4">
        <dgm:presLayoutVars>
          <dgm:chMax val="1"/>
          <dgm:bulletEnabled val="1"/>
        </dgm:presLayoutVars>
      </dgm:prSet>
      <dgm:spPr/>
    </dgm:pt>
    <dgm:pt modelId="{CA61CB1B-F8EC-40F8-BED7-94FCDEEB3F5C}" type="pres">
      <dgm:prSet presAssocID="{1D55216F-EC87-48CE-BF33-F930732163CF}" presName="descendantText" presStyleLbl="alignAccFollowNode1" presStyleIdx="0" presStyleCnt="4">
        <dgm:presLayoutVars>
          <dgm:bulletEnabled val="1"/>
        </dgm:presLayoutVars>
      </dgm:prSet>
      <dgm:spPr/>
    </dgm:pt>
    <dgm:pt modelId="{9B27E791-2969-4789-B460-A7C04C374CE3}" type="pres">
      <dgm:prSet presAssocID="{84A84BA0-6456-46D8-8B0D-016A88F83E19}" presName="sp" presStyleCnt="0"/>
      <dgm:spPr/>
    </dgm:pt>
    <dgm:pt modelId="{84377C5F-0C3A-42BD-A846-326C9B0CEED6}" type="pres">
      <dgm:prSet presAssocID="{CB4BDF5B-27AE-4F71-B26A-0F1E24167D30}" presName="linNode" presStyleCnt="0"/>
      <dgm:spPr/>
    </dgm:pt>
    <dgm:pt modelId="{7634A98B-7AFD-42D1-9B6D-FA867888486C}" type="pres">
      <dgm:prSet presAssocID="{CB4BDF5B-27AE-4F71-B26A-0F1E24167D30}" presName="parentText" presStyleLbl="node1" presStyleIdx="1" presStyleCnt="4">
        <dgm:presLayoutVars>
          <dgm:chMax val="1"/>
          <dgm:bulletEnabled val="1"/>
        </dgm:presLayoutVars>
      </dgm:prSet>
      <dgm:spPr/>
    </dgm:pt>
    <dgm:pt modelId="{24A4C0E7-4BB7-46C3-8CF7-3EAC3838EFF3}" type="pres">
      <dgm:prSet presAssocID="{CB4BDF5B-27AE-4F71-B26A-0F1E24167D30}" presName="descendantText" presStyleLbl="alignAccFollowNode1" presStyleIdx="1" presStyleCnt="4">
        <dgm:presLayoutVars>
          <dgm:bulletEnabled val="1"/>
        </dgm:presLayoutVars>
      </dgm:prSet>
      <dgm:spPr/>
    </dgm:pt>
    <dgm:pt modelId="{0A1A2C67-3D93-42B0-98E8-6839BCAB48A8}" type="pres">
      <dgm:prSet presAssocID="{1C1FA6FA-1F44-43FC-B12D-C89A17628E79}" presName="sp" presStyleCnt="0"/>
      <dgm:spPr/>
    </dgm:pt>
    <dgm:pt modelId="{C9848FDE-B446-42C4-BEF3-D7E8E7CCF008}" type="pres">
      <dgm:prSet presAssocID="{4E09B7E8-08D7-4490-8EF1-B0184906DFF8}" presName="linNode" presStyleCnt="0"/>
      <dgm:spPr/>
    </dgm:pt>
    <dgm:pt modelId="{D6C05459-64DE-4560-BD6E-C548A6E3DE5F}" type="pres">
      <dgm:prSet presAssocID="{4E09B7E8-08D7-4490-8EF1-B0184906DFF8}" presName="parentText" presStyleLbl="node1" presStyleIdx="2" presStyleCnt="4">
        <dgm:presLayoutVars>
          <dgm:chMax val="1"/>
          <dgm:bulletEnabled val="1"/>
        </dgm:presLayoutVars>
      </dgm:prSet>
      <dgm:spPr/>
    </dgm:pt>
    <dgm:pt modelId="{75E4F6E4-BE87-46BC-9368-14BA54D2C6B0}" type="pres">
      <dgm:prSet presAssocID="{4E09B7E8-08D7-4490-8EF1-B0184906DFF8}" presName="descendantText" presStyleLbl="alignAccFollowNode1" presStyleIdx="2" presStyleCnt="4">
        <dgm:presLayoutVars>
          <dgm:bulletEnabled val="1"/>
        </dgm:presLayoutVars>
      </dgm:prSet>
      <dgm:spPr/>
    </dgm:pt>
    <dgm:pt modelId="{FE4F474B-9ABD-4B4D-8F1A-AC3BE34287D8}" type="pres">
      <dgm:prSet presAssocID="{05C33B3D-6A3B-4DA0-BF2E-F327FE7705E7}" presName="sp" presStyleCnt="0"/>
      <dgm:spPr/>
    </dgm:pt>
    <dgm:pt modelId="{33D49E66-30ED-4D47-81E1-B108AB79BCDA}" type="pres">
      <dgm:prSet presAssocID="{BA212A55-F841-4DDF-9458-4B8AABBCE1FD}" presName="linNode" presStyleCnt="0"/>
      <dgm:spPr/>
    </dgm:pt>
    <dgm:pt modelId="{170BA9A4-E30D-4147-8596-2F2CA2E5720F}" type="pres">
      <dgm:prSet presAssocID="{BA212A55-F841-4DDF-9458-4B8AABBCE1FD}" presName="parentText" presStyleLbl="node1" presStyleIdx="3" presStyleCnt="4">
        <dgm:presLayoutVars>
          <dgm:chMax val="1"/>
          <dgm:bulletEnabled val="1"/>
        </dgm:presLayoutVars>
      </dgm:prSet>
      <dgm:spPr/>
    </dgm:pt>
    <dgm:pt modelId="{5DB70B75-9EC8-4ACA-8A1E-9F4ABA379CA3}" type="pres">
      <dgm:prSet presAssocID="{BA212A55-F841-4DDF-9458-4B8AABBCE1FD}" presName="descendantText" presStyleLbl="alignAccFollowNode1" presStyleIdx="3" presStyleCnt="4">
        <dgm:presLayoutVars>
          <dgm:bulletEnabled val="1"/>
        </dgm:presLayoutVars>
      </dgm:prSet>
      <dgm:spPr/>
    </dgm:pt>
  </dgm:ptLst>
  <dgm:cxnLst>
    <dgm:cxn modelId="{47DD1C04-C2EA-4A3F-90E1-1C7A2ED3E92B}" type="presOf" srcId="{1D55216F-EC87-48CE-BF33-F930732163CF}" destId="{F30A35F9-4BDF-48E6-8771-2CAB5B63D26E}" srcOrd="0" destOrd="0" presId="urn:microsoft.com/office/officeart/2005/8/layout/vList5"/>
    <dgm:cxn modelId="{CB62741B-C5B8-4BB1-AFC1-5E6F10FF8B99}" srcId="{F7682886-00CA-450E-8AEE-02E0D056D408}" destId="{CB4BDF5B-27AE-4F71-B26A-0F1E24167D30}" srcOrd="1" destOrd="0" parTransId="{B36E88C5-5295-44D8-8EDA-6CF92233F539}" sibTransId="{1C1FA6FA-1F44-43FC-B12D-C89A17628E79}"/>
    <dgm:cxn modelId="{B8771C21-2720-4AB8-9091-A320C516C4D3}" type="presOf" srcId="{F7682886-00CA-450E-8AEE-02E0D056D408}" destId="{273A5C98-94D1-4BC7-B449-1B682AF120C0}" srcOrd="0" destOrd="0" presId="urn:microsoft.com/office/officeart/2005/8/layout/vList5"/>
    <dgm:cxn modelId="{32BF2736-0962-4F53-B3A3-1F718F8059CF}" srcId="{F7682886-00CA-450E-8AEE-02E0D056D408}" destId="{1D55216F-EC87-48CE-BF33-F930732163CF}" srcOrd="0" destOrd="0" parTransId="{8DB295C5-1E89-46F1-9CBF-5506BC4BED05}" sibTransId="{84A84BA0-6456-46D8-8B0D-016A88F83E19}"/>
    <dgm:cxn modelId="{1B94E93E-53AE-49D3-9311-8E44A8AC3547}" type="presOf" srcId="{F21D58FC-BD12-4222-938C-287BF89D81C8}" destId="{5DB70B75-9EC8-4ACA-8A1E-9F4ABA379CA3}" srcOrd="0" destOrd="0" presId="urn:microsoft.com/office/officeart/2005/8/layout/vList5"/>
    <dgm:cxn modelId="{C068FF41-E662-41B5-B95A-51E32802D68A}" type="presOf" srcId="{4E09B7E8-08D7-4490-8EF1-B0184906DFF8}" destId="{D6C05459-64DE-4560-BD6E-C548A6E3DE5F}" srcOrd="0" destOrd="0" presId="urn:microsoft.com/office/officeart/2005/8/layout/vList5"/>
    <dgm:cxn modelId="{3C059965-B267-4CAB-A1AD-083542FFBD8F}" type="presOf" srcId="{DDD9B8E0-F5F0-47E7-A419-88B82D58908F}" destId="{24A4C0E7-4BB7-46C3-8CF7-3EAC3838EFF3}" srcOrd="0" destOrd="0" presId="urn:microsoft.com/office/officeart/2005/8/layout/vList5"/>
    <dgm:cxn modelId="{7341624C-46B3-4558-B888-433096B55F53}" type="presOf" srcId="{CB4BDF5B-27AE-4F71-B26A-0F1E24167D30}" destId="{7634A98B-7AFD-42D1-9B6D-FA867888486C}" srcOrd="0" destOrd="0" presId="urn:microsoft.com/office/officeart/2005/8/layout/vList5"/>
    <dgm:cxn modelId="{A35F8D52-F4E3-46E6-B88E-F7DE3C5670CF}" srcId="{F7682886-00CA-450E-8AEE-02E0D056D408}" destId="{BA212A55-F841-4DDF-9458-4B8AABBCE1FD}" srcOrd="3" destOrd="0" parTransId="{7FF64EA0-450E-4368-ABD3-CCEA3F759903}" sibTransId="{01E73143-A7AC-421D-8FA9-FDA34AD69286}"/>
    <dgm:cxn modelId="{EB0CAF76-A5B4-4756-9E16-29EFBC1A3CCF}" srcId="{CB4BDF5B-27AE-4F71-B26A-0F1E24167D30}" destId="{DDD9B8E0-F5F0-47E7-A419-88B82D58908F}" srcOrd="0" destOrd="0" parTransId="{CDD9AB71-2254-494C-8FF9-B7FAD501868A}" sibTransId="{7B1A6433-E90D-4B70-8CB1-8590A67803C1}"/>
    <dgm:cxn modelId="{74E4355A-21E5-4D5C-AD18-FC0992E62FF9}" srcId="{BA212A55-F841-4DDF-9458-4B8AABBCE1FD}" destId="{F21D58FC-BD12-4222-938C-287BF89D81C8}" srcOrd="0" destOrd="0" parTransId="{5BE716CC-B0B9-471D-9309-7F8EA620C237}" sibTransId="{2E5DAD9A-A427-4717-99FD-7D9AD83AB79C}"/>
    <dgm:cxn modelId="{00D5E97A-010F-41F4-84AA-92A8AA5A7E38}" srcId="{F7682886-00CA-450E-8AEE-02E0D056D408}" destId="{4E09B7E8-08D7-4490-8EF1-B0184906DFF8}" srcOrd="2" destOrd="0" parTransId="{27C90605-AB47-4D6C-AA24-CB0EA1DB7756}" sibTransId="{05C33B3D-6A3B-4DA0-BF2E-F327FE7705E7}"/>
    <dgm:cxn modelId="{A49B3284-A4FA-4EF1-ADD5-36EDB3EFD502}" srcId="{1D55216F-EC87-48CE-BF33-F930732163CF}" destId="{E9D8D4DE-D17E-4EAC-B888-526304DED869}" srcOrd="0" destOrd="0" parTransId="{4D915941-0AD2-4A4F-A877-E98598129E31}" sibTransId="{3AB80D04-9B59-47D8-B69B-9BA7A47C5DED}"/>
    <dgm:cxn modelId="{A24B408B-53E2-4D50-A391-7ED7A7B030AC}" srcId="{4E09B7E8-08D7-4490-8EF1-B0184906DFF8}" destId="{CC066F00-CEF0-4080-82B8-23A8B32509BB}" srcOrd="0" destOrd="0" parTransId="{214CBA18-75EE-44DF-93D4-AD7ECFC52256}" sibTransId="{39065200-595A-4449-8640-FF4BC037A227}"/>
    <dgm:cxn modelId="{3F53EB96-B003-4006-8C91-8295F44D8A77}" type="presOf" srcId="{BA212A55-F841-4DDF-9458-4B8AABBCE1FD}" destId="{170BA9A4-E30D-4147-8596-2F2CA2E5720F}" srcOrd="0" destOrd="0" presId="urn:microsoft.com/office/officeart/2005/8/layout/vList5"/>
    <dgm:cxn modelId="{B87D1ADA-6ACF-4A68-9587-07DD89FA8FFF}" type="presOf" srcId="{CC066F00-CEF0-4080-82B8-23A8B32509BB}" destId="{75E4F6E4-BE87-46BC-9368-14BA54D2C6B0}" srcOrd="0" destOrd="0" presId="urn:microsoft.com/office/officeart/2005/8/layout/vList5"/>
    <dgm:cxn modelId="{BCAA6CFF-82AF-4386-8D96-CE7978839624}" type="presOf" srcId="{E9D8D4DE-D17E-4EAC-B888-526304DED869}" destId="{CA61CB1B-F8EC-40F8-BED7-94FCDEEB3F5C}" srcOrd="0" destOrd="0" presId="urn:microsoft.com/office/officeart/2005/8/layout/vList5"/>
    <dgm:cxn modelId="{D62B2BE6-AB75-4D02-8E51-2E30E2441767}" type="presParOf" srcId="{273A5C98-94D1-4BC7-B449-1B682AF120C0}" destId="{0D560004-7A79-4070-B1CA-C556FA2ED899}" srcOrd="0" destOrd="0" presId="urn:microsoft.com/office/officeart/2005/8/layout/vList5"/>
    <dgm:cxn modelId="{0B426EC7-A439-4F72-8415-C0931C0BE329}" type="presParOf" srcId="{0D560004-7A79-4070-B1CA-C556FA2ED899}" destId="{F30A35F9-4BDF-48E6-8771-2CAB5B63D26E}" srcOrd="0" destOrd="0" presId="urn:microsoft.com/office/officeart/2005/8/layout/vList5"/>
    <dgm:cxn modelId="{56A5B122-518F-4E0F-BBCF-6BB22C57A4CF}" type="presParOf" srcId="{0D560004-7A79-4070-B1CA-C556FA2ED899}" destId="{CA61CB1B-F8EC-40F8-BED7-94FCDEEB3F5C}" srcOrd="1" destOrd="0" presId="urn:microsoft.com/office/officeart/2005/8/layout/vList5"/>
    <dgm:cxn modelId="{0F3A5C9B-11DC-4A7F-AF74-0A957B7DB079}" type="presParOf" srcId="{273A5C98-94D1-4BC7-B449-1B682AF120C0}" destId="{9B27E791-2969-4789-B460-A7C04C374CE3}" srcOrd="1" destOrd="0" presId="urn:microsoft.com/office/officeart/2005/8/layout/vList5"/>
    <dgm:cxn modelId="{03FBD4A5-A7EB-4CD4-A6A6-73DD337B2BEC}" type="presParOf" srcId="{273A5C98-94D1-4BC7-B449-1B682AF120C0}" destId="{84377C5F-0C3A-42BD-A846-326C9B0CEED6}" srcOrd="2" destOrd="0" presId="urn:microsoft.com/office/officeart/2005/8/layout/vList5"/>
    <dgm:cxn modelId="{64A84BD9-E6A2-4B62-B9EA-BC61F0DDA041}" type="presParOf" srcId="{84377C5F-0C3A-42BD-A846-326C9B0CEED6}" destId="{7634A98B-7AFD-42D1-9B6D-FA867888486C}" srcOrd="0" destOrd="0" presId="urn:microsoft.com/office/officeart/2005/8/layout/vList5"/>
    <dgm:cxn modelId="{169AEFE9-CF5D-4F57-8F68-7EE8289F9290}" type="presParOf" srcId="{84377C5F-0C3A-42BD-A846-326C9B0CEED6}" destId="{24A4C0E7-4BB7-46C3-8CF7-3EAC3838EFF3}" srcOrd="1" destOrd="0" presId="urn:microsoft.com/office/officeart/2005/8/layout/vList5"/>
    <dgm:cxn modelId="{D04BC67D-07A8-4FAB-B847-50EA2B189F4C}" type="presParOf" srcId="{273A5C98-94D1-4BC7-B449-1B682AF120C0}" destId="{0A1A2C67-3D93-42B0-98E8-6839BCAB48A8}" srcOrd="3" destOrd="0" presId="urn:microsoft.com/office/officeart/2005/8/layout/vList5"/>
    <dgm:cxn modelId="{18B1128F-BA55-44D7-B4EA-FA37FDCC9518}" type="presParOf" srcId="{273A5C98-94D1-4BC7-B449-1B682AF120C0}" destId="{C9848FDE-B446-42C4-BEF3-D7E8E7CCF008}" srcOrd="4" destOrd="0" presId="urn:microsoft.com/office/officeart/2005/8/layout/vList5"/>
    <dgm:cxn modelId="{3B75C305-99E0-40AB-9CED-A92021B1A324}" type="presParOf" srcId="{C9848FDE-B446-42C4-BEF3-D7E8E7CCF008}" destId="{D6C05459-64DE-4560-BD6E-C548A6E3DE5F}" srcOrd="0" destOrd="0" presId="urn:microsoft.com/office/officeart/2005/8/layout/vList5"/>
    <dgm:cxn modelId="{1826A820-7CA5-4868-B14F-68255E97FD86}" type="presParOf" srcId="{C9848FDE-B446-42C4-BEF3-D7E8E7CCF008}" destId="{75E4F6E4-BE87-46BC-9368-14BA54D2C6B0}" srcOrd="1" destOrd="0" presId="urn:microsoft.com/office/officeart/2005/8/layout/vList5"/>
    <dgm:cxn modelId="{918A1FFD-2FC5-4609-B0D6-22C0793AA98E}" type="presParOf" srcId="{273A5C98-94D1-4BC7-B449-1B682AF120C0}" destId="{FE4F474B-9ABD-4B4D-8F1A-AC3BE34287D8}" srcOrd="5" destOrd="0" presId="urn:microsoft.com/office/officeart/2005/8/layout/vList5"/>
    <dgm:cxn modelId="{169EE11A-8247-4E8B-8E6B-23601DA08859}" type="presParOf" srcId="{273A5C98-94D1-4BC7-B449-1B682AF120C0}" destId="{33D49E66-30ED-4D47-81E1-B108AB79BCDA}" srcOrd="6" destOrd="0" presId="urn:microsoft.com/office/officeart/2005/8/layout/vList5"/>
    <dgm:cxn modelId="{E0661C9B-12C3-4DEE-8D20-9E51EA46F428}" type="presParOf" srcId="{33D49E66-30ED-4D47-81E1-B108AB79BCDA}" destId="{170BA9A4-E30D-4147-8596-2F2CA2E5720F}" srcOrd="0" destOrd="0" presId="urn:microsoft.com/office/officeart/2005/8/layout/vList5"/>
    <dgm:cxn modelId="{EE9C2401-724C-484B-ACF2-015B8D56B96D}" type="presParOf" srcId="{33D49E66-30ED-4D47-81E1-B108AB79BCDA}" destId="{5DB70B75-9EC8-4ACA-8A1E-9F4ABA379C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98779">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custScaleX="937" custScaleY="834" custLinFactNeighborX="-67580" custLinFactNeighborY="-570"/>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custT="1"/>
      <dgm:spPr/>
      <dgm:t>
        <a:bodyPr/>
        <a:lstStyle/>
        <a:p>
          <a:r>
            <a:rPr lang="pl-PL" sz="1800" dirty="0"/>
            <a:t>Zbiór gotowych elementów interfejsu użytkownika, które można ponownie wykorzystać w różnych częściach aplikacji.</a:t>
          </a:r>
          <a:br>
            <a:rPr lang="pl-PL" sz="1800" dirty="0"/>
          </a:br>
          <a:br>
            <a:rPr lang="pl-PL" sz="1800" dirty="0"/>
          </a:br>
          <a:r>
            <a:rPr lang="pl-PL" sz="1800"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custT="1"/>
      <dgm:spPr/>
      <dgm:t>
        <a:bodyPr/>
        <a:lstStyle/>
        <a:p>
          <a:r>
            <a:rPr lang="pl-PL" sz="1800"/>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custT="1"/>
      <dgm:spPr/>
      <dgm:t>
        <a:bodyPr/>
        <a:lstStyle/>
        <a:p>
          <a:r>
            <a:rPr lang="pl-PL" sz="1800"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custT="1"/>
      <dgm:spPr/>
      <dgm:t>
        <a:bodyPr/>
        <a:lstStyle/>
        <a:p>
          <a:r>
            <a:rPr lang="pl-PL" sz="1800"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custT="1"/>
      <dgm:spPr/>
      <dgm:t>
        <a:bodyPr/>
        <a:lstStyle/>
        <a:p>
          <a:r>
            <a:rPr lang="pl-PL" sz="1800"/>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custT="1"/>
      <dgm:spPr/>
      <dgm:t>
        <a:bodyPr/>
        <a:lstStyle/>
        <a:p>
          <a:r>
            <a:rPr lang="pl-PL" sz="1800"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custT="1"/>
      <dgm:spPr/>
      <dgm:t>
        <a:bodyPr/>
        <a:lstStyle/>
        <a:p>
          <a:r>
            <a:rPr lang="pl-PL" sz="1800"/>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custT="1"/>
      <dgm:spPr/>
      <dgm:t>
        <a:bodyPr/>
        <a:lstStyle/>
        <a:p>
          <a:r>
            <a:rPr lang="pl-PL" sz="1800" dirty="0"/>
            <a:t>wiele innych.</a:t>
          </a:r>
          <a:br>
            <a:rPr lang="pl-PL" sz="1800" b="1" dirty="0"/>
          </a:br>
          <a:endParaRPr lang="pl-PL" sz="1800"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88046" custLinFactNeighborY="-49409">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dirty="0"/>
            <a:t>Dzięki wsparciu </a:t>
          </a:r>
          <a:r>
            <a:rPr lang="pl-PL" dirty="0" err="1"/>
            <a:t>TypeScriptu</a:t>
          </a:r>
          <a:r>
            <a:rPr lang="pl-PL" dirty="0"/>
            <a:t>, </a:t>
          </a:r>
          <a:r>
            <a:rPr lang="pl-PL" dirty="0" err="1"/>
            <a:t>Angular</a:t>
          </a:r>
          <a:r>
            <a:rPr lang="pl-PL" dirty="0"/>
            <a:t>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custT="1"/>
      <dgm:spPr/>
      <dgm:t>
        <a:bodyPr/>
        <a:lstStyle/>
        <a:p>
          <a:r>
            <a:rPr lang="pl-PL" sz="1800" b="1" dirty="0"/>
            <a:t>Oszczędność czasu</a:t>
          </a:r>
          <a:r>
            <a:rPr lang="pl-PL" sz="1800"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custT="1"/>
      <dgm:spPr/>
      <dgm:t>
        <a:bodyPr/>
        <a:lstStyle/>
        <a:p>
          <a:r>
            <a:rPr lang="pl-PL" sz="1800" b="1" dirty="0"/>
            <a:t>Spójność wyglądu</a:t>
          </a:r>
          <a:r>
            <a:rPr lang="pl-PL" sz="1800" dirty="0"/>
            <a:t> – komponenty z jednej biblioteki są </a:t>
          </a:r>
          <a:r>
            <a:rPr lang="pl-PL" sz="1800" dirty="0" err="1"/>
            <a:t>stylowane</a:t>
          </a:r>
          <a:r>
            <a:rPr lang="pl-PL" sz="1800"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custT="1"/>
      <dgm:spPr/>
      <dgm:t>
        <a:bodyPr/>
        <a:lstStyle/>
        <a:p>
          <a:r>
            <a:rPr lang="pl-PL" sz="1800" b="1" dirty="0"/>
            <a:t>Dobre praktyki</a:t>
          </a:r>
          <a:r>
            <a:rPr lang="pl-PL" sz="1800" dirty="0"/>
            <a:t> – komponenty są zazwyczaj tworzone przez doświadczonych deweloperów, więc używanie ich w aplikacji pozwala uniknąć wielu potencjalnych błędów.</a:t>
          </a:r>
          <a:br>
            <a:rPr lang="pl-PL" sz="1800" dirty="0"/>
          </a:br>
          <a:endParaRPr lang="pl-PL" sz="1800"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800" b="1" dirty="0"/>
            <a:t>Elastyczność i kontrola nad wyglądem </a:t>
          </a:r>
          <a:r>
            <a:rPr lang="pl-PL" sz="18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800" b="1" dirty="0"/>
            <a:t>Unikanie zależności od zewnętrznych bibliotek - </a:t>
          </a:r>
          <a:r>
            <a:rPr lang="pl-PL" sz="18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800" b="1" dirty="0"/>
            <a:t>Złożone, niestandardowe funkcjonalności - </a:t>
          </a:r>
          <a:r>
            <a:rPr lang="pl-PL" sz="1800" dirty="0"/>
            <a:t>Czasem aplikacje mają bardzo specyficzne potrzeby dotyczące działania komponentów. Niektóre interakcje użytkownika lub przepływy pracy mogą być trudne do wdrożenia, bazując na gotowych komponentach.</a:t>
          </a:r>
          <a:br>
            <a:rPr lang="pl-PL" sz="1800" b="1" dirty="0"/>
          </a:br>
          <a:endParaRPr lang="pl-PL" sz="18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pl-PL"/>
        </a:p>
      </dgm:t>
    </dgm:pt>
    <dgm:pt modelId="{068D12E5-7174-4EE3-88F4-FC4239E1F327}">
      <dgm:prSet custT="1"/>
      <dgm:spPr/>
      <dgm:t>
        <a:bodyPr/>
        <a:lstStyle/>
        <a:p>
          <a:r>
            <a:rPr lang="pl-PL" sz="1600" b="1" dirty="0"/>
            <a:t>Wysoka jakość</a:t>
          </a:r>
          <a:endParaRPr lang="pl-PL" sz="1600" dirty="0"/>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custT="1"/>
      <dgm:spPr/>
      <dgm:t>
        <a:bodyPr/>
        <a:lstStyle/>
        <a:p>
          <a:r>
            <a:rPr lang="pl-PL" sz="1800"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custT="1"/>
      <dgm:spPr/>
      <dgm:t>
        <a:bodyPr/>
        <a:lstStyle/>
        <a:p>
          <a:r>
            <a:rPr lang="pl-PL" sz="1800" dirty="0"/>
            <a:t>Proste interfejsy API o spójnym działaniu międzyplatformowym.</a:t>
          </a:r>
          <a:br>
            <a:rPr lang="pl-PL" sz="1800" b="1" dirty="0"/>
          </a:br>
          <a:endParaRPr lang="pl-PL" sz="1800" dirty="0"/>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custT="1"/>
      <dgm:spPr/>
      <dgm:t>
        <a:bodyPr/>
        <a:lstStyle/>
        <a:p>
          <a:r>
            <a:rPr lang="pl-PL" sz="1600" b="1" dirty="0"/>
            <a:t>Wszechstronność</a:t>
          </a:r>
          <a:endParaRPr lang="pl-PL" sz="1600" dirty="0"/>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custT="1"/>
      <dgm:spPr/>
      <dgm:t>
        <a:bodyPr/>
        <a:lstStyle/>
        <a:p>
          <a:r>
            <a:rPr lang="pl-PL" sz="1800" dirty="0"/>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custT="1"/>
      <dgm:spPr/>
      <dgm:t>
        <a:bodyPr/>
        <a:lstStyle/>
        <a:p>
          <a:r>
            <a:rPr lang="pl-PL" sz="1800" dirty="0"/>
            <a:t>Możliwość dostosowania w ramach specyfikacji </a:t>
          </a:r>
          <a:r>
            <a:rPr lang="pl-PL" sz="1800" dirty="0" err="1"/>
            <a:t>Material</a:t>
          </a:r>
          <a:r>
            <a:rPr lang="pl-PL" sz="1800" dirty="0"/>
            <a:t> Design.</a:t>
          </a:r>
          <a:br>
            <a:rPr lang="pl-PL" sz="1800" b="1" dirty="0"/>
          </a:br>
          <a:endParaRPr lang="pl-PL" sz="1800" dirty="0"/>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custT="1"/>
      <dgm:spPr/>
      <dgm:t>
        <a:bodyPr/>
        <a:lstStyle/>
        <a:p>
          <a:r>
            <a:rPr lang="pl-PL" sz="1600" b="1" dirty="0"/>
            <a:t>Integralność</a:t>
          </a:r>
          <a:endParaRPr lang="pl-PL" sz="1600" dirty="0"/>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custT="1"/>
      <dgm:spPr/>
      <dgm:t>
        <a:bodyPr/>
        <a:lstStyle/>
        <a:p>
          <a:r>
            <a:rPr lang="pl-PL" sz="1800" dirty="0"/>
            <a:t>Zbudowany przez zespół </a:t>
          </a:r>
          <a:r>
            <a:rPr lang="pl-PL" sz="1800" dirty="0" err="1"/>
            <a:t>Angular</a:t>
          </a:r>
          <a:r>
            <a:rPr lang="pl-PL" sz="1800" dirty="0"/>
            <a:t>, aby bezproblemowo integrować się z </a:t>
          </a:r>
          <a:r>
            <a:rPr lang="pl-PL" sz="1800" dirty="0" err="1"/>
            <a:t>Angular</a:t>
          </a:r>
          <a:r>
            <a:rPr lang="en-US" sz="1800" dirty="0"/>
            <a:t>.</a:t>
          </a:r>
          <a:endParaRPr lang="pl-PL" sz="1800" dirty="0"/>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custT="1"/>
      <dgm:spPr/>
      <dgm:t>
        <a:bodyPr/>
        <a:lstStyle/>
        <a:p>
          <a:r>
            <a:rPr lang="pl-PL" sz="1800" dirty="0"/>
            <a:t>Zacznij od zera lub przenieś do istniejących aplikacji</a:t>
          </a:r>
          <a:r>
            <a:rPr lang="en-US" sz="1800" dirty="0"/>
            <a:t>.</a:t>
          </a:r>
          <a:br>
            <a:rPr lang="pl-PL" sz="2000" b="1" dirty="0"/>
          </a:br>
          <a:endParaRPr lang="pl-PL" sz="2000" dirty="0"/>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custScaleX="126033">
        <dgm:presLayoutVars>
          <dgm:chMax val="1"/>
          <dgm:bulletEnabled val="1"/>
        </dgm:presLayoutVars>
      </dgm:prSet>
      <dgm:spPr/>
    </dgm:pt>
    <dgm:pt modelId="{F0A377DF-5535-4A57-AE22-A3D9418B4BEC}" type="pres">
      <dgm:prSet presAssocID="{068D12E5-7174-4EE3-88F4-FC4239E1F327}" presName="descendantText" presStyleLbl="alignAcc1" presStyleIdx="0" presStyleCnt="3" custScaleX="9151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custScaleX="120200">
        <dgm:presLayoutVars>
          <dgm:chMax val="1"/>
          <dgm:bulletEnabled val="1"/>
        </dgm:presLayoutVars>
      </dgm:prSet>
      <dgm:spPr/>
    </dgm:pt>
    <dgm:pt modelId="{32E96E61-BCC9-48FC-9822-26A36DFD375D}" type="pres">
      <dgm:prSet presAssocID="{DE763CEA-EBEB-4556-8E81-1EA3BE0718FF}" presName="descendantText" presStyleLbl="alignAcc1" presStyleIdx="1" presStyleCnt="3" custScaleX="92025">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custScaleX="120818">
        <dgm:presLayoutVars>
          <dgm:chMax val="1"/>
          <dgm:bulletEnabled val="1"/>
        </dgm:presLayoutVars>
      </dgm:prSet>
      <dgm:spPr/>
    </dgm:pt>
    <dgm:pt modelId="{33F7BC81-43DA-4E80-983A-055E1CD8CAB0}" type="pres">
      <dgm:prSet presAssocID="{05A675BC-EDC4-4C48-9FBA-BF86FC35FEEA}" presName="descendantText" presStyleLbl="alignAcc1" presStyleIdx="2" presStyleCnt="3" custScaleX="93021">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l"/>
          <a:r>
            <a:rPr lang="pl-PL" sz="2000" dirty="0"/>
            <a:t>Specjalny znacznik który działa jak </a:t>
          </a:r>
          <a:r>
            <a:rPr lang="pl-PL" sz="2000" dirty="0" err="1"/>
            <a:t>placeholder</a:t>
          </a:r>
          <a:r>
            <a:rPr lang="pl-PL" sz="2000" dirty="0"/>
            <a:t>.</a:t>
          </a:r>
          <a:br>
            <a:rPr lang="pl-PL" sz="2000" dirty="0"/>
          </a:br>
          <a:r>
            <a:rPr lang="pl-PL" sz="2000" dirty="0"/>
            <a:t>W miejscu w którym go wstawimy </a:t>
          </a:r>
          <a:r>
            <a:rPr lang="pl-PL" sz="2000" dirty="0" err="1"/>
            <a:t>Angular</a:t>
          </a:r>
          <a:r>
            <a:rPr lang="pl-PL" sz="2000" dirty="0"/>
            <a:t> wyświetli zawartość komponentu przypisanego do 	</a:t>
          </a:r>
          <a:r>
            <a:rPr lang="pl-PL" sz="2000" dirty="0" err="1"/>
            <a:t>route</a:t>
          </a:r>
          <a:r>
            <a:rPr lang="pl-PL" sz="2000" dirty="0"/>
            <a:t> które jest właśnie aktywne (</a:t>
          </a:r>
          <a:r>
            <a:rPr lang="pl-PL" sz="2000" dirty="0" err="1"/>
            <a:t>zawieta</a:t>
          </a:r>
          <a:r>
            <a:rPr lang="pl-PL" sz="2000" dirty="0"/>
            <a:t> się w </a:t>
          </a:r>
          <a:r>
            <a:rPr lang="pl-PL" sz="2000" dirty="0" err="1"/>
            <a:t>url</a:t>
          </a:r>
          <a:r>
            <a:rPr lang="pl-PL" sz="2000" dirty="0"/>
            <a:t>).</a:t>
          </a:r>
          <a:br>
            <a:rPr lang="pl-PL" sz="2000" dirty="0"/>
          </a:br>
          <a:r>
            <a:rPr lang="pl-PL" sz="20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2000" b="1" i="1" dirty="0"/>
          </a:br>
          <a:br>
            <a:rPr lang="pl-PL" sz="2000" b="1" i="1" dirty="0"/>
          </a:br>
          <a:r>
            <a:rPr lang="pl-PL" sz="2000" b="1" i="1" dirty="0"/>
            <a:t>&lt;router-</a:t>
          </a:r>
          <a:r>
            <a:rPr lang="pl-PL" sz="2000" b="1" i="1" dirty="0" err="1"/>
            <a:t>outlet</a:t>
          </a:r>
          <a:r>
            <a:rPr lang="pl-PL" sz="2000" b="1" i="1" dirty="0"/>
            <a:t>&gt;&lt;/router-</a:t>
          </a:r>
          <a:r>
            <a:rPr lang="pl-PL" sz="2000" b="1" i="1" dirty="0" err="1"/>
            <a:t>outlet</a:t>
          </a:r>
          <a:r>
            <a:rPr lang="pl-PL" sz="2000" b="1" i="1" dirty="0"/>
            <a:t>&gt;</a:t>
          </a:r>
          <a:br>
            <a:rPr lang="pl-PL" sz="2000" b="1" i="1" dirty="0"/>
          </a:br>
          <a:endParaRPr lang="pl-PL" sz="20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custScaleY="142023">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t>
        <a:bodyPr/>
        <a:lstStyle/>
        <a:p>
          <a:endParaRPr lang="pl-PL"/>
        </a:p>
      </dgm:t>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pPr>
            <a:buNone/>
          </a:pPr>
          <a:r>
            <a:rPr lang="pl-PL" dirty="0" err="1"/>
            <a:t>TypeScript</a:t>
          </a:r>
          <a:r>
            <a:rPr lang="pl-PL" dirty="0"/>
            <a:t> i </a:t>
          </a:r>
          <a:r>
            <a:rPr lang="pl-PL" dirty="0" err="1"/>
            <a:t>Angular</a:t>
          </a:r>
          <a:r>
            <a:rPr lang="pl-PL" dirty="0"/>
            <a:t>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pPr>
            <a:buNone/>
          </a:pPr>
          <a:r>
            <a:rPr lang="pl-PL" b="1" dirty="0"/>
            <a:t>Wydajność</a:t>
          </a:r>
          <a:r>
            <a:rPr lang="pl-PL" dirty="0"/>
            <a:t>: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pPr>
            <a:buNone/>
          </a:pPr>
          <a:r>
            <a:rPr lang="pl-PL" b="1" dirty="0"/>
            <a:t>Ekosystem</a:t>
          </a:r>
          <a:r>
            <a:rPr lang="pl-PL" dirty="0"/>
            <a:t>: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pPr>
            <a:buNone/>
          </a:pPr>
          <a:r>
            <a:rPr lang="pl-PL" b="1" dirty="0"/>
            <a:t>Skalowalność</a:t>
          </a:r>
          <a:r>
            <a:rPr lang="pl-PL" dirty="0"/>
            <a:t>: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custT="1"/>
      <dgm:spPr/>
      <dgm:t>
        <a:bodyPr/>
        <a:lstStyle/>
        <a:p>
          <a:r>
            <a:rPr lang="pl-PL" sz="2000" dirty="0"/>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custT="1"/>
      <dgm:spPr/>
      <dgm:t>
        <a:bodyPr/>
        <a:lstStyle/>
        <a:p>
          <a:pPr>
            <a:buNone/>
          </a:pPr>
          <a:r>
            <a:rPr lang="pl-PL" sz="1600" b="1" dirty="0" err="1"/>
            <a:t>TypeScript</a:t>
          </a:r>
          <a:r>
            <a:rPr lang="pl-PL" sz="1600" dirty="0"/>
            <a:t>: Zmienna </a:t>
          </a:r>
          <a:r>
            <a:rPr lang="pl-PL" sz="1600" dirty="0" err="1"/>
            <a:t>name</a:t>
          </a:r>
          <a:r>
            <a:rPr lang="pl-PL" sz="1600" dirty="0"/>
            <a:t>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custT="1"/>
      <dgm:spPr/>
      <dgm:t>
        <a:bodyPr/>
        <a:lstStyle/>
        <a:p>
          <a:pPr>
            <a:buNone/>
          </a:pPr>
          <a:r>
            <a:rPr lang="pl-PL" sz="1600" b="1" dirty="0"/>
            <a:t>JavaScript</a:t>
          </a:r>
          <a:r>
            <a:rPr lang="pl-PL" sz="1600" dirty="0"/>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custT="1"/>
      <dgm:spPr/>
      <dgm:t>
        <a:bodyPr/>
        <a:lstStyle/>
        <a:p>
          <a:r>
            <a:rPr lang="pl-PL" sz="2000"/>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custT="1"/>
      <dgm:spPr/>
      <dgm:t>
        <a:bodyPr/>
        <a:lstStyle/>
        <a:p>
          <a:pPr>
            <a:buNone/>
          </a:pPr>
          <a:r>
            <a:rPr lang="pl-PL" sz="1600" b="1" dirty="0" err="1"/>
            <a:t>TypeScript</a:t>
          </a:r>
          <a:r>
            <a:rPr lang="pl-PL" sz="1600"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custT="1"/>
      <dgm:spPr/>
      <dgm:t>
        <a:bodyPr/>
        <a:lstStyle/>
        <a:p>
          <a:pPr>
            <a:buNone/>
          </a:pPr>
          <a:r>
            <a:rPr lang="pl-PL" sz="1600" b="1" dirty="0"/>
            <a:t>JavaScript</a:t>
          </a:r>
          <a:r>
            <a:rPr lang="pl-PL" sz="1600" dirty="0"/>
            <a:t>: Bez deklaracji typu, trzeba dokładnie analizować kod, aby zrozumieć, jaki typ danych przechowuje dana 		  	</a:t>
          </a:r>
          <a:r>
            <a:rPr lang="pl-PL" sz="1600" dirty="0" err="1"/>
            <a:t>zmienna.Bezpieczeństwo:TypeScript</a:t>
          </a:r>
          <a:r>
            <a:rPr lang="pl-PL" sz="1600"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custT="1"/>
      <dgm:spPr/>
      <dgm:t>
        <a:bodyPr/>
        <a:lstStyle/>
        <a:p>
          <a:r>
            <a:rPr lang="pl-PL" sz="2000"/>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custT="1"/>
      <dgm:spPr/>
      <dgm:t>
        <a:bodyPr/>
        <a:lstStyle/>
        <a:p>
          <a:pPr>
            <a:buNone/>
          </a:pPr>
          <a:r>
            <a:rPr lang="pl-PL" sz="1600" b="1" dirty="0" err="1"/>
            <a:t>TypeScript</a:t>
          </a:r>
          <a:r>
            <a:rPr lang="pl-PL" sz="1600"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custT="1"/>
      <dgm:spPr/>
      <dgm:t>
        <a:bodyPr/>
        <a:lstStyle/>
        <a:p>
          <a:pPr>
            <a:buNone/>
          </a:pPr>
          <a:r>
            <a:rPr lang="pl-PL" sz="1600" b="1" dirty="0"/>
            <a:t>JavaScript</a:t>
          </a:r>
          <a:r>
            <a:rPr lang="pl-PL" sz="1600" dirty="0"/>
            <a:t>: Błędy tego typu są wykrywane dopiero podczas wykonywania aplikacji, co może prowadzić do nieoczekiwanych </a:t>
          </a:r>
          <a:r>
            <a:rPr lang="pl-PL" sz="1600" dirty="0" err="1"/>
            <a:t>zachowań</a:t>
          </a:r>
          <a:r>
            <a:rPr lang="pl-PL" sz="1600" dirty="0"/>
            <a:t>.</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custT="1"/>
      <dgm:spPr/>
      <dgm:t>
        <a:bodyPr/>
        <a:lstStyle/>
        <a:p>
          <a:r>
            <a:rPr lang="pl-PL" sz="2000"/>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custT="1"/>
      <dgm:spPr/>
      <dgm:t>
        <a:bodyPr/>
        <a:lstStyle/>
        <a:p>
          <a:pPr>
            <a:buNone/>
          </a:pPr>
          <a:r>
            <a:rPr lang="pl-PL" sz="1600" b="1" dirty="0" err="1"/>
            <a:t>TypeScript</a:t>
          </a:r>
          <a:r>
            <a:rPr lang="pl-PL" sz="1600" dirty="0"/>
            <a:t>: IDE z obsługą </a:t>
          </a:r>
          <a:r>
            <a:rPr lang="pl-PL" sz="1600" dirty="0" err="1"/>
            <a:t>TypeScript</a:t>
          </a:r>
          <a:r>
            <a:rPr lang="pl-PL" sz="1600" dirty="0"/>
            <a:t> oferują zaawansowane funkcje takie jak auto uzupełnianie kodu, </a:t>
          </a:r>
          <a:r>
            <a:rPr lang="pl-PL" sz="1600" dirty="0" err="1"/>
            <a:t>refaktoryzacja</a:t>
          </a:r>
          <a:r>
            <a:rPr lang="pl-PL" sz="1600" dirty="0"/>
            <a:t>,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custT="1"/>
      <dgm:spPr/>
      <dgm:t>
        <a:bodyPr/>
        <a:lstStyle/>
        <a:p>
          <a:pPr>
            <a:buNone/>
          </a:pPr>
          <a:r>
            <a:rPr lang="pl-PL" sz="1600" b="1" dirty="0"/>
            <a:t>JavaScript</a:t>
          </a:r>
          <a:r>
            <a:rPr lang="pl-PL" sz="1600" dirty="0"/>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C722490-2A3E-44B0-9A9D-4FCE761865F4}">
      <dgm:prSet/>
      <dgm:spPr/>
      <dgm:t>
        <a:bodyPr/>
        <a:lstStyle/>
        <a:p>
          <a:r>
            <a:rPr lang="pl-PL" b="1" dirty="0"/>
            <a:t>Co to jest </a:t>
          </a:r>
          <a:r>
            <a:rPr lang="pl-PL" b="1" dirty="0" err="1"/>
            <a:t>Angular</a:t>
          </a:r>
          <a:r>
            <a:rPr lang="pl-PL" b="1" dirty="0"/>
            <a:t> CLI? </a:t>
          </a:r>
          <a:endParaRPr lang="pl-PL" dirty="0"/>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pPr>
            <a:buNone/>
          </a:pPr>
          <a:r>
            <a:rPr lang="pl-PL" dirty="0"/>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pPr>
            <a:buNone/>
          </a:pPr>
          <a:r>
            <a:rPr lang="pl-PL" b="1" dirty="0" err="1"/>
            <a:t>ng</a:t>
          </a:r>
          <a:r>
            <a:rPr lang="pl-PL" b="1" dirty="0"/>
            <a:t> </a:t>
          </a:r>
          <a:r>
            <a:rPr lang="pl-PL" b="1" dirty="0" err="1"/>
            <a:t>new</a:t>
          </a:r>
          <a:r>
            <a:rPr lang="pl-PL" b="1" dirty="0"/>
            <a:t> moja-aplikacja </a:t>
          </a:r>
          <a:r>
            <a:rPr lang="pl-PL" dirty="0"/>
            <a:t>–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pPr>
            <a:buNone/>
          </a:pPr>
          <a:r>
            <a:rPr lang="pl-PL" b="1" dirty="0" err="1"/>
            <a:t>ng</a:t>
          </a:r>
          <a:r>
            <a:rPr lang="pl-PL" b="1" dirty="0"/>
            <a:t> </a:t>
          </a:r>
          <a:r>
            <a:rPr lang="pl-PL" b="1" dirty="0" err="1"/>
            <a:t>generate</a:t>
          </a:r>
          <a:r>
            <a:rPr lang="pl-PL" b="1" dirty="0"/>
            <a:t> component my-component </a:t>
          </a:r>
          <a:r>
            <a:rPr lang="pl-PL" dirty="0"/>
            <a:t>–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pPr>
            <a:buNone/>
          </a:pPr>
          <a:r>
            <a:rPr lang="pl-PL" b="1" dirty="0" err="1"/>
            <a:t>Customowe</a:t>
          </a:r>
          <a:r>
            <a:rPr lang="pl-PL" b="1" dirty="0"/>
            <a:t> schematy:</a:t>
          </a:r>
          <a:r>
            <a:rPr lang="pl-PL" dirty="0"/>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pPr>
            <a:buNone/>
          </a:pPr>
          <a:r>
            <a:rPr lang="pl-PL" b="1" dirty="0"/>
            <a:t>Konfiguracja:</a:t>
          </a:r>
          <a:r>
            <a:rPr lang="pl-PL" dirty="0"/>
            <a:t> Dostosuj proces budowania i </a:t>
          </a:r>
          <a:r>
            <a:rPr lang="pl-PL" dirty="0" err="1"/>
            <a:t>deployowania</a:t>
          </a:r>
          <a:r>
            <a:rPr lang="pl-PL" dirty="0"/>
            <a:t>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pPr>
            <a:buNone/>
          </a:pPr>
          <a:r>
            <a:rPr lang="pl-PL" b="1" dirty="0"/>
            <a:t>Integracja z innymi narzędziami:</a:t>
          </a:r>
          <a:r>
            <a:rPr lang="pl-PL" dirty="0"/>
            <a:t> Łącz </a:t>
          </a:r>
          <a:r>
            <a:rPr lang="pl-PL" dirty="0" err="1"/>
            <a:t>Angular</a:t>
          </a:r>
          <a:r>
            <a:rPr lang="pl-PL" dirty="0"/>
            <a:t>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D1EABFE3-D9F6-407A-A904-7D5DB6B43635}">
      <dgm:prSet/>
      <dgm:spPr/>
      <dgm:t>
        <a:bodyPr/>
        <a:lstStyle/>
        <a:p>
          <a:pPr>
            <a:buNone/>
          </a:pPr>
          <a:r>
            <a:rPr lang="pl-PL"/>
            <a:t>Wyobraź sobie magiczną różdżkę, która tworzy za Ciebie całą strukturę aplikacji Angularowej. Definiuje początkowy zestaw zależności, czy ustawia TypeScript dla wcześniej stworzonej struktury.</a:t>
          </a:r>
        </a:p>
      </dgm:t>
    </dgm:pt>
    <dgm:pt modelId="{A68AEA8E-E326-49FD-86DE-363EC45CD63D}" type="parTrans" cxnId="{635A4E57-5C52-4F31-864E-2200E24741AB}">
      <dgm:prSet/>
      <dgm:spPr/>
      <dgm:t>
        <a:bodyPr/>
        <a:lstStyle/>
        <a:p>
          <a:endParaRPr lang="pl-PL"/>
        </a:p>
      </dgm:t>
    </dgm:pt>
    <dgm:pt modelId="{EA39C0A4-1694-4531-87F1-C426F34B0D12}" type="sibTrans" cxnId="{635A4E57-5C52-4F31-864E-2200E24741AB}">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FA4903CB-D6C2-4F5F-86D7-B4EC2299F2A5}"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635A4E57-5C52-4F31-864E-2200E24741AB}" srcId="{BC722490-2A3E-44B0-9A9D-4FCE761865F4}" destId="{D1EABFE3-D9F6-407A-A904-7D5DB6B43635}" srcOrd="0" destOrd="0" parTransId="{A68AEA8E-E326-49FD-86DE-363EC45CD63D}" sibTransId="{EA39C0A4-1694-4531-87F1-C426F34B0D12}"/>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3D573AEA-0785-48CD-8340-6AC9AA4B7E6C}" type="presOf" srcId="{D1EABFE3-D9F6-407A-A904-7D5DB6B43635}" destId="{FA4903CB-D6C2-4F5F-86D7-B4EC2299F2A5}" srcOrd="0" destOrd="0" presId="urn:microsoft.com/office/officeart/2005/8/layout/vList2"/>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7BB5A407-1F8A-4731-A03D-07734469EAB2}" type="presParOf" srcId="{7A7455A8-FBFC-4C2C-9E36-4FE657E1CD5A}" destId="{FA4903CB-D6C2-4F5F-86D7-B4EC2299F2A5}"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dirty="0"/>
            <a:t>Project </a:t>
          </a:r>
          <a:r>
            <a:rPr lang="pl-PL" dirty="0" err="1"/>
            <a:t>generation</a:t>
          </a:r>
          <a:endParaRPr lang="pl-PL" dirty="0"/>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dirty="0"/>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custLinFactNeighborX="0" custLinFactNeighborY="-17615">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custLinFactNeighborY="2508">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754"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114300" lvl="1" indent="-114300" algn="l" defTabSz="622300">
            <a:lnSpc>
              <a:spcPct val="90000"/>
            </a:lnSpc>
            <a:spcBef>
              <a:spcPct val="0"/>
            </a:spcBef>
            <a:spcAft>
              <a:spcPct val="15000"/>
            </a:spcAft>
            <a:buChar char="•"/>
          </a:pPr>
          <a:r>
            <a:rPr lang="pl-PL" sz="1400" kern="1200" dirty="0"/>
            <a:t>Pobierz i zainstaluj Node.js w wersji 18.9.1 lub nowszej, użyj LTS.</a:t>
          </a:r>
        </a:p>
      </dsp:txBody>
      <dsp:txXfrm>
        <a:off x="4754" y="0"/>
        <a:ext cx="2287012" cy="1575984"/>
      </dsp:txXfrm>
    </dsp:sp>
    <dsp:sp modelId="{7ABF816A-AD10-4A3E-8809-CF060D2311BB}">
      <dsp:nvSpPr>
        <dsp:cNvPr id="0" name=""/>
        <dsp:cNvSpPr/>
      </dsp:nvSpPr>
      <dsp:spPr>
        <a:xfrm>
          <a:off x="95126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2406118"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pl-PL" sz="1200" kern="1200" dirty="0"/>
            <a:t>W terminalu, wykonaj polecenie „</a:t>
          </a:r>
          <a:r>
            <a:rPr lang="pl-PL" sz="1200" kern="1200" dirty="0" err="1"/>
            <a:t>npm</a:t>
          </a:r>
          <a:r>
            <a:rPr lang="pl-PL" sz="1200" kern="1200" dirty="0"/>
            <a:t> </a:t>
          </a:r>
          <a:r>
            <a:rPr lang="pl-PL" sz="1200" kern="1200" dirty="0" err="1"/>
            <a:t>install</a:t>
          </a:r>
          <a:r>
            <a:rPr lang="pl-PL" sz="1200" kern="1200" dirty="0"/>
            <a:t> –g @angular/cli@18” – zainstaluje paczkę </a:t>
          </a:r>
          <a:r>
            <a:rPr lang="pl-PL" sz="1200" kern="1200" dirty="0" err="1"/>
            <a:t>Angular</a:t>
          </a:r>
          <a:r>
            <a:rPr lang="pl-PL" sz="1200" kern="1200" dirty="0"/>
            <a:t> CLI globalnie</a:t>
          </a:r>
        </a:p>
      </dsp:txBody>
      <dsp:txXfrm>
        <a:off x="2406118" y="2363977"/>
        <a:ext cx="2287012" cy="1575984"/>
      </dsp:txXfrm>
    </dsp:sp>
    <dsp:sp modelId="{175F5B93-DE5F-4E10-8C67-797DF659A084}">
      <dsp:nvSpPr>
        <dsp:cNvPr id="0" name=""/>
        <dsp:cNvSpPr/>
      </dsp:nvSpPr>
      <dsp:spPr>
        <a:xfrm>
          <a:off x="3352626"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7B4EC-D44B-4E0C-8790-27C736E9B4D3}">
      <dsp:nvSpPr>
        <dsp:cNvPr id="0" name=""/>
        <dsp:cNvSpPr/>
      </dsp:nvSpPr>
      <dsp:spPr>
        <a:xfrm>
          <a:off x="4807481" y="0"/>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Zrób </a:t>
          </a:r>
          <a:r>
            <a:rPr lang="pl-PL" sz="1400" kern="1200" dirty="0" err="1"/>
            <a:t>fork’a</a:t>
          </a:r>
          <a:r>
            <a:rPr lang="pl-PL" sz="1400" kern="1200" dirty="0"/>
            <a:t> </a:t>
          </a:r>
          <a:r>
            <a:rPr lang="pl-PL" sz="1400" b="1" kern="1200" dirty="0">
              <a:hlinkClick xmlns:r="http://schemas.openxmlformats.org/officeDocument/2006/relationships" r:id="rId1"/>
            </a:rPr>
            <a:t>https://github.com/Fraszczak/angular-course.git</a:t>
          </a:r>
          <a:endParaRPr lang="pl-PL" sz="1400" kern="1200" dirty="0"/>
        </a:p>
      </dsp:txBody>
      <dsp:txXfrm>
        <a:off x="4807481" y="0"/>
        <a:ext cx="2287012" cy="1575984"/>
      </dsp:txXfrm>
    </dsp:sp>
    <dsp:sp modelId="{A0D91636-91AE-442C-8D6D-835CA5CC5A7D}">
      <dsp:nvSpPr>
        <dsp:cNvPr id="0" name=""/>
        <dsp:cNvSpPr/>
      </dsp:nvSpPr>
      <dsp:spPr>
        <a:xfrm>
          <a:off x="5753990"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6E596-3F99-4B47-9E3D-BFF7462AE5F3}">
      <dsp:nvSpPr>
        <dsp:cNvPr id="0" name=""/>
        <dsp:cNvSpPr/>
      </dsp:nvSpPr>
      <dsp:spPr>
        <a:xfrm>
          <a:off x="7208845" y="2363977"/>
          <a:ext cx="2287012"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„link to </a:t>
          </a:r>
          <a:r>
            <a:rPr lang="pl-PL" sz="1400" b="1" kern="1200" dirty="0" err="1"/>
            <a:t>repo</a:t>
          </a:r>
          <a:r>
            <a:rPr lang="pl-PL" sz="1400" b="1" kern="1200" dirty="0"/>
            <a:t>”</a:t>
          </a:r>
          <a:endParaRPr lang="pl-PL" sz="1400" kern="1200" dirty="0"/>
        </a:p>
      </dsp:txBody>
      <dsp:txXfrm>
        <a:off x="7208845" y="2363977"/>
        <a:ext cx="2287012" cy="1575984"/>
      </dsp:txXfrm>
    </dsp:sp>
    <dsp:sp modelId="{58BE89B1-F506-448E-BE1A-72E43882FEA9}">
      <dsp:nvSpPr>
        <dsp:cNvPr id="0" name=""/>
        <dsp:cNvSpPr/>
      </dsp:nvSpPr>
      <dsp:spPr>
        <a:xfrm>
          <a:off x="8155353"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0271F-6021-40D1-9885-FF48F23C32CB}">
      <dsp:nvSpPr>
        <dsp:cNvPr id="0" name=""/>
        <dsp:cNvSpPr/>
      </dsp:nvSpPr>
      <dsp:spPr>
        <a:xfrm>
          <a:off x="0" y="1880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globalne: </a:t>
          </a:r>
          <a:r>
            <a:rPr lang="pl-PL" sz="3200" kern="1200" dirty="0"/>
            <a:t>Zdefiniowane w </a:t>
          </a:r>
          <a:r>
            <a:rPr lang="pl-PL" sz="3200" b="1" i="1" kern="1200" dirty="0" err="1"/>
            <a:t>src</a:t>
          </a:r>
          <a:r>
            <a:rPr lang="pl-PL" sz="3200" b="1" i="1" kern="1200" dirty="0"/>
            <a:t>/</a:t>
          </a:r>
          <a:r>
            <a:rPr lang="pl-PL" sz="3200" b="1" i="1" kern="1200" dirty="0" err="1"/>
            <a:t>styles.scss</a:t>
          </a:r>
          <a:r>
            <a:rPr lang="pl-PL" sz="3200" kern="1200" dirty="0"/>
            <a:t>, są stosowane do całej aplikacji. Dla przykłady tu zdefiniujemy tło aplikacji.</a:t>
          </a:r>
        </a:p>
      </dsp:txBody>
      <dsp:txXfrm>
        <a:off x="85900" y="104706"/>
        <a:ext cx="9959625" cy="1587880"/>
      </dsp:txXfrm>
    </dsp:sp>
    <dsp:sp modelId="{59F6E350-F0A2-43DC-B733-7C590CAC6E51}">
      <dsp:nvSpPr>
        <dsp:cNvPr id="0" name=""/>
        <dsp:cNvSpPr/>
      </dsp:nvSpPr>
      <dsp:spPr>
        <a:xfrm>
          <a:off x="0" y="187064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lokalne: </a:t>
          </a:r>
          <a:r>
            <a:rPr lang="pl-PL" sz="3200" kern="1200" dirty="0"/>
            <a:t>Każdy komponent ma swoje własne style w plikach </a:t>
          </a:r>
          <a:r>
            <a:rPr lang="pl-PL" sz="3200" b="1" kern="1200" dirty="0"/>
            <a:t>.</a:t>
          </a:r>
          <a:r>
            <a:rPr lang="pl-PL" sz="3200" b="1" i="1" kern="1200" dirty="0" err="1"/>
            <a:t>scss</a:t>
          </a:r>
          <a:r>
            <a:rPr lang="pl-PL" sz="3200" b="1" kern="1200" dirty="0"/>
            <a:t> </a:t>
          </a:r>
          <a:r>
            <a:rPr lang="pl-PL" sz="3200" kern="1200" dirty="0"/>
            <a:t>(np. </a:t>
          </a:r>
          <a:r>
            <a:rPr lang="pl-PL" sz="3200" i="1" kern="1200" dirty="0" err="1"/>
            <a:t>recipe-list.component.scss</a:t>
          </a:r>
          <a:r>
            <a:rPr lang="pl-PL" sz="3200" kern="1200" dirty="0"/>
            <a:t>), które są stosowane </a:t>
          </a:r>
          <a:r>
            <a:rPr lang="pl-PL" sz="3200" b="1" kern="1200" dirty="0"/>
            <a:t>„tylko”</a:t>
          </a:r>
          <a:r>
            <a:rPr lang="pl-PL" sz="3200" kern="1200" dirty="0"/>
            <a:t> do tego komponentu.</a:t>
          </a:r>
        </a:p>
      </dsp:txBody>
      <dsp:txXfrm>
        <a:off x="85900" y="1956546"/>
        <a:ext cx="9959625" cy="15878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1CB1B-F8EC-40F8-BED7-94FCDEEB3F5C}">
      <dsp:nvSpPr>
        <dsp:cNvPr id="0" name=""/>
        <dsp:cNvSpPr/>
      </dsp:nvSpPr>
      <dsp:spPr>
        <a:xfrm rot="5400000">
          <a:off x="7426467" y="-3115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wstawianie wartości zmiennych z komponentu do HTML-a. </a:t>
          </a:r>
          <a:br>
            <a:rPr lang="pl-PL" sz="1400" kern="1200" dirty="0"/>
          </a:br>
          <a:r>
            <a:rPr lang="pl-PL" sz="1400" i="1" kern="1200" dirty="0"/>
            <a:t>Na przykład, </a:t>
          </a:r>
          <a:r>
            <a:rPr lang="pl-PL" sz="1400" b="1" i="1" kern="1200" dirty="0"/>
            <a:t>{{</a:t>
          </a:r>
          <a:r>
            <a:rPr lang="pl-PL" sz="1400" i="1" kern="1200" dirty="0"/>
            <a:t> user.name </a:t>
          </a:r>
          <a:r>
            <a:rPr lang="pl-PL" sz="1400" b="1" i="1" kern="1200" dirty="0"/>
            <a:t>}}</a:t>
          </a:r>
          <a:r>
            <a:rPr lang="pl-PL" sz="1400" i="1" kern="1200" dirty="0"/>
            <a:t> wyświetli wartość </a:t>
          </a:r>
          <a:r>
            <a:rPr lang="pl-PL" sz="1400" i="1" kern="1200" dirty="0" err="1"/>
            <a:t>name</a:t>
          </a:r>
          <a:r>
            <a:rPr lang="pl-PL" sz="1400" i="1" kern="1200" dirty="0"/>
            <a:t> z obiektu </a:t>
          </a:r>
          <a:r>
            <a:rPr lang="pl-PL" sz="1400" i="1" kern="1200" dirty="0" err="1"/>
            <a:t>user</a:t>
          </a:r>
          <a:r>
            <a:rPr lang="pl-PL" sz="1400" i="1" kern="1200" dirty="0"/>
            <a:t> w kodzie HTML.</a:t>
          </a:r>
          <a:endParaRPr lang="pl-PL" sz="1400" kern="1200" dirty="0"/>
        </a:p>
      </dsp:txBody>
      <dsp:txXfrm rot="-5400000">
        <a:off x="4187761" y="170680"/>
        <a:ext cx="7397679" cy="873036"/>
      </dsp:txXfrm>
    </dsp:sp>
    <dsp:sp modelId="{F30A35F9-4BDF-48E6-8771-2CAB5B63D26E}">
      <dsp:nvSpPr>
        <dsp:cNvPr id="0" name=""/>
        <dsp:cNvSpPr/>
      </dsp:nvSpPr>
      <dsp:spPr>
        <a:xfrm>
          <a:off x="0" y="2514"/>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Interpolacja {{ }}</a:t>
          </a:r>
          <a:endParaRPr lang="pl-PL" sz="2700" kern="1200" dirty="0"/>
        </a:p>
      </dsp:txBody>
      <dsp:txXfrm>
        <a:off x="59036" y="61550"/>
        <a:ext cx="4069688" cy="1091296"/>
      </dsp:txXfrm>
    </dsp:sp>
    <dsp:sp modelId="{24A4C0E7-4BB7-46C3-8CF7-3EAC3838EFF3}">
      <dsp:nvSpPr>
        <dsp:cNvPr id="0" name=""/>
        <dsp:cNvSpPr/>
      </dsp:nvSpPr>
      <dsp:spPr>
        <a:xfrm rot="5400000">
          <a:off x="7426467" y="-1845418"/>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ustawienie właściwości elementu HTML na podstawie wartości z komponentu.</a:t>
          </a:r>
          <a:br>
            <a:rPr lang="pl-PL" sz="1400" kern="1200" dirty="0"/>
          </a:br>
          <a:r>
            <a:rPr lang="pl-PL" sz="1400" i="1" kern="1200" dirty="0"/>
            <a:t>Przykładowo, </a:t>
          </a:r>
          <a:r>
            <a:rPr lang="pl-PL" sz="1400" b="1" i="1" kern="1200" dirty="0"/>
            <a:t>[</a:t>
          </a:r>
          <a:r>
            <a:rPr lang="pl-PL" sz="1400" i="1" kern="1200" dirty="0" err="1"/>
            <a:t>src</a:t>
          </a:r>
          <a:r>
            <a:rPr lang="pl-PL" sz="1400" b="1" i="1" kern="1200" dirty="0"/>
            <a:t>]</a:t>
          </a:r>
          <a:r>
            <a:rPr lang="pl-PL" sz="1400" i="1" kern="1200" dirty="0"/>
            <a:t>=</a:t>
          </a:r>
          <a:r>
            <a:rPr lang="pl-PL" sz="1400" b="1" i="1" kern="1200" dirty="0"/>
            <a:t>"</a:t>
          </a:r>
          <a:r>
            <a:rPr lang="pl-PL" sz="1400" i="1" kern="1200" dirty="0" err="1"/>
            <a:t>imageUrl</a:t>
          </a:r>
          <a:r>
            <a:rPr lang="pl-PL" sz="1400" b="1" i="1" kern="1200" dirty="0"/>
            <a:t>"</a:t>
          </a:r>
          <a:r>
            <a:rPr lang="pl-PL" sz="1400" i="1" kern="1200" dirty="0"/>
            <a:t> ustawi źródło obrazka na wartość </a:t>
          </a:r>
          <a:r>
            <a:rPr lang="pl-PL" sz="1400" i="1" kern="1200" dirty="0" err="1"/>
            <a:t>imageUrl</a:t>
          </a:r>
          <a:r>
            <a:rPr lang="pl-PL" sz="1400" i="1" kern="1200" dirty="0"/>
            <a:t> z komponentu.</a:t>
          </a:r>
          <a:endParaRPr lang="pl-PL" sz="1400" kern="1200" dirty="0"/>
        </a:p>
      </dsp:txBody>
      <dsp:txXfrm rot="-5400000">
        <a:off x="4187761" y="1440517"/>
        <a:ext cx="7397679" cy="873036"/>
      </dsp:txXfrm>
    </dsp:sp>
    <dsp:sp modelId="{7634A98B-7AFD-42D1-9B6D-FA867888486C}">
      <dsp:nvSpPr>
        <dsp:cNvPr id="0" name=""/>
        <dsp:cNvSpPr/>
      </dsp:nvSpPr>
      <dsp:spPr>
        <a:xfrm>
          <a:off x="0" y="1272351"/>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Property</a:t>
          </a:r>
          <a:r>
            <a:rPr lang="pl-PL" sz="2700" b="1" kern="1200" dirty="0"/>
            <a:t> </a:t>
          </a:r>
          <a:r>
            <a:rPr lang="pl-PL" sz="2700" b="1" kern="1200" dirty="0" err="1"/>
            <a:t>Binding</a:t>
          </a:r>
          <a:r>
            <a:rPr lang="pl-PL" sz="2700" b="1" kern="1200" dirty="0"/>
            <a:t> [</a:t>
          </a:r>
          <a:r>
            <a:rPr lang="pl-PL" sz="2700" b="1" kern="1200" dirty="0" err="1"/>
            <a:t>property</a:t>
          </a:r>
          <a:r>
            <a:rPr lang="pl-PL" sz="2700" b="1" kern="1200" dirty="0"/>
            <a:t>]="</a:t>
          </a:r>
          <a:r>
            <a:rPr lang="pl-PL" sz="2700" b="1" kern="1200" dirty="0" err="1"/>
            <a:t>expression</a:t>
          </a:r>
          <a:r>
            <a:rPr lang="pl-PL" sz="2700" b="1" kern="1200" dirty="0"/>
            <a:t>"</a:t>
          </a:r>
          <a:endParaRPr lang="pl-PL" sz="2700" kern="1200" dirty="0"/>
        </a:p>
      </dsp:txBody>
      <dsp:txXfrm>
        <a:off x="59036" y="1331387"/>
        <a:ext cx="4069688" cy="1091296"/>
      </dsp:txXfrm>
    </dsp:sp>
    <dsp:sp modelId="{75E4F6E4-BE87-46BC-9368-14BA54D2C6B0}">
      <dsp:nvSpPr>
        <dsp:cNvPr id="0" name=""/>
        <dsp:cNvSpPr/>
      </dsp:nvSpPr>
      <dsp:spPr>
        <a:xfrm rot="5400000">
          <a:off x="7426467" y="-575581"/>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umożliwia reagowanie na zdarzenia (np. kliknięcia) w interfejsie użytkownika. </a:t>
          </a:r>
          <a:br>
            <a:rPr lang="pl-PL" sz="1400" kern="1200" dirty="0"/>
          </a:br>
          <a:r>
            <a:rPr lang="pl-PL" sz="1400" i="1" kern="1200" dirty="0"/>
            <a:t>Przykład: </a:t>
          </a:r>
          <a:r>
            <a:rPr lang="pl-PL" sz="1400" b="1" i="1" kern="1200" dirty="0"/>
            <a:t>(</a:t>
          </a:r>
          <a:r>
            <a:rPr lang="pl-PL" sz="1400" i="1" kern="1200" dirty="0" err="1"/>
            <a:t>click</a:t>
          </a:r>
          <a:r>
            <a:rPr lang="pl-PL" sz="1400" b="1" i="1" kern="1200" dirty="0"/>
            <a:t>)</a:t>
          </a:r>
          <a:r>
            <a:rPr lang="pl-PL" sz="1400" i="1" kern="1200" dirty="0"/>
            <a:t>=</a:t>
          </a:r>
          <a:r>
            <a:rPr lang="pl-PL" sz="1400" b="1" i="1" kern="1200" dirty="0"/>
            <a:t>"</a:t>
          </a:r>
          <a:r>
            <a:rPr lang="pl-PL" sz="1400" i="1" kern="1200" dirty="0" err="1"/>
            <a:t>onClick</a:t>
          </a:r>
          <a:r>
            <a:rPr lang="pl-PL" sz="1400" b="0" i="1" kern="1200" dirty="0"/>
            <a:t>()</a:t>
          </a:r>
          <a:r>
            <a:rPr lang="pl-PL" sz="1400" b="1" i="1" kern="1200" dirty="0"/>
            <a:t>"</a:t>
          </a:r>
          <a:r>
            <a:rPr lang="pl-PL" sz="1400" i="1" kern="1200" dirty="0"/>
            <a:t> wywoła metodę </a:t>
          </a:r>
          <a:r>
            <a:rPr lang="pl-PL" sz="1400" i="1" kern="1200" dirty="0" err="1"/>
            <a:t>onClick</a:t>
          </a:r>
          <a:r>
            <a:rPr lang="pl-PL" sz="1400" i="1" kern="1200" dirty="0"/>
            <a:t>() w komponencie, gdy użytkownik kliknie element.</a:t>
          </a:r>
          <a:endParaRPr lang="pl-PL" sz="1400" kern="1200" dirty="0"/>
        </a:p>
      </dsp:txBody>
      <dsp:txXfrm rot="-5400000">
        <a:off x="4187761" y="2710354"/>
        <a:ext cx="7397679" cy="873036"/>
      </dsp:txXfrm>
    </dsp:sp>
    <dsp:sp modelId="{D6C05459-64DE-4560-BD6E-C548A6E3DE5F}">
      <dsp:nvSpPr>
        <dsp:cNvPr id="0" name=""/>
        <dsp:cNvSpPr/>
      </dsp:nvSpPr>
      <dsp:spPr>
        <a:xfrm>
          <a:off x="0" y="2542188"/>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Event </a:t>
          </a:r>
          <a:r>
            <a:rPr lang="pl-PL" sz="2700" b="1" kern="1200" dirty="0" err="1"/>
            <a:t>Binding</a:t>
          </a:r>
          <a:r>
            <a:rPr lang="pl-PL" sz="2700" b="1" kern="1200" dirty="0"/>
            <a:t> (event)="</a:t>
          </a:r>
          <a:r>
            <a:rPr lang="pl-PL" sz="2700" b="1" kern="1200" dirty="0" err="1"/>
            <a:t>expression</a:t>
          </a:r>
          <a:r>
            <a:rPr lang="pl-PL" sz="2700" b="1" kern="1200" dirty="0"/>
            <a:t>"</a:t>
          </a:r>
          <a:endParaRPr lang="pl-PL" sz="2700" kern="1200" dirty="0"/>
        </a:p>
      </dsp:txBody>
      <dsp:txXfrm>
        <a:off x="59036" y="2601224"/>
        <a:ext cx="4069688" cy="1091296"/>
      </dsp:txXfrm>
    </dsp:sp>
    <dsp:sp modelId="{5DB70B75-9EC8-4ACA-8A1E-9F4ABA379CA3}">
      <dsp:nvSpPr>
        <dsp:cNvPr id="0" name=""/>
        <dsp:cNvSpPr/>
      </dsp:nvSpPr>
      <dsp:spPr>
        <a:xfrm rot="5400000">
          <a:off x="7426467" y="694255"/>
          <a:ext cx="967494" cy="744490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None/>
          </a:pPr>
          <a:r>
            <a:rPr lang="pl-PL" sz="1400" kern="1200" dirty="0"/>
            <a:t>pozwala na synchronizację danych w obie strony. Zmiany w polu formularza automatycznie aktualizują wartość w komponencie i odwrotnie. </a:t>
          </a:r>
          <a:br>
            <a:rPr lang="pl-PL" sz="1400" kern="1200" dirty="0"/>
          </a:br>
          <a:r>
            <a:rPr lang="pl-PL" sz="1400" i="1" kern="1200" dirty="0"/>
            <a:t>Przykład: </a:t>
          </a:r>
          <a:r>
            <a:rPr lang="pl-PL" sz="1400" b="1" i="1" kern="1200" dirty="0"/>
            <a:t>&lt;</a:t>
          </a:r>
          <a:r>
            <a:rPr lang="pl-PL" sz="1400" i="1" kern="1200" dirty="0" err="1"/>
            <a:t>input</a:t>
          </a:r>
          <a:r>
            <a:rPr lang="pl-PL" sz="1400" i="1" kern="1200" dirty="0"/>
            <a:t> </a:t>
          </a:r>
          <a:r>
            <a:rPr lang="pl-PL" sz="1400" b="1" i="1" kern="1200" dirty="0"/>
            <a:t>[(</a:t>
          </a:r>
          <a:r>
            <a:rPr lang="pl-PL" sz="1400" i="1" kern="1200" dirty="0" err="1"/>
            <a:t>ngModel</a:t>
          </a:r>
          <a:r>
            <a:rPr lang="pl-PL" sz="1400" b="1" i="1" kern="1200" dirty="0"/>
            <a:t>)]</a:t>
          </a:r>
          <a:r>
            <a:rPr lang="pl-PL" sz="1400" i="1" kern="1200" dirty="0"/>
            <a:t>="</a:t>
          </a:r>
          <a:r>
            <a:rPr lang="pl-PL" sz="1400" i="1" kern="1200" dirty="0" err="1"/>
            <a:t>username</a:t>
          </a:r>
          <a:r>
            <a:rPr lang="pl-PL" sz="1400" i="1" kern="1200" dirty="0"/>
            <a:t>"</a:t>
          </a:r>
          <a:r>
            <a:rPr lang="pl-PL" sz="1400" b="1" i="1" kern="1200" dirty="0"/>
            <a:t>&gt;</a:t>
          </a:r>
          <a:r>
            <a:rPr lang="pl-PL" sz="1400" i="1" kern="1200" dirty="0"/>
            <a:t> sprawi, że </a:t>
          </a:r>
          <a:r>
            <a:rPr lang="pl-PL" sz="1400" i="1" kern="1200" dirty="0" err="1"/>
            <a:t>username</a:t>
          </a:r>
          <a:r>
            <a:rPr lang="pl-PL" sz="1400" i="1" kern="1200" dirty="0"/>
            <a:t> w komponencie zawsze będzie zawierał aktualną wartość z pola tekstowego.</a:t>
          </a:r>
          <a:endParaRPr lang="pl-PL" sz="1400" kern="1200" dirty="0"/>
        </a:p>
      </dsp:txBody>
      <dsp:txXfrm rot="-5400000">
        <a:off x="4187761" y="3980191"/>
        <a:ext cx="7397679" cy="873036"/>
      </dsp:txXfrm>
    </dsp:sp>
    <dsp:sp modelId="{170BA9A4-E30D-4147-8596-2F2CA2E5720F}">
      <dsp:nvSpPr>
        <dsp:cNvPr id="0" name=""/>
        <dsp:cNvSpPr/>
      </dsp:nvSpPr>
      <dsp:spPr>
        <a:xfrm>
          <a:off x="0" y="3812025"/>
          <a:ext cx="4187760" cy="12093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Two-way</a:t>
          </a:r>
          <a:r>
            <a:rPr lang="pl-PL" sz="2700" b="1" kern="1200" dirty="0"/>
            <a:t> </a:t>
          </a:r>
          <a:r>
            <a:rPr lang="pl-PL" sz="2700" b="1" kern="1200" dirty="0" err="1"/>
            <a:t>Binding</a:t>
          </a:r>
          <a:r>
            <a:rPr lang="pl-PL" sz="2700" b="1" kern="1200" dirty="0"/>
            <a:t> [(</a:t>
          </a:r>
          <a:r>
            <a:rPr lang="pl-PL" sz="2700" b="1" kern="1200" dirty="0" err="1"/>
            <a:t>ngModel</a:t>
          </a:r>
          <a:r>
            <a:rPr lang="pl-PL" sz="2700" b="1" kern="1200" dirty="0"/>
            <a:t>)]="</a:t>
          </a:r>
          <a:r>
            <a:rPr lang="pl-PL" sz="2700" b="1" kern="1200" dirty="0" err="1"/>
            <a:t>property</a:t>
          </a:r>
          <a:r>
            <a:rPr lang="pl-PL" sz="2700" b="1" kern="1200" dirty="0"/>
            <a:t>„</a:t>
          </a:r>
          <a:endParaRPr lang="pl-PL" sz="2700" kern="1200" dirty="0"/>
        </a:p>
      </dsp:txBody>
      <dsp:txXfrm>
        <a:off x="59036" y="3871061"/>
        <a:ext cx="4069688" cy="10912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794753" y="222371"/>
          <a:ext cx="5603877" cy="5603877"/>
        </a:xfrm>
        <a:prstGeom prst="circularArrow">
          <a:avLst>
            <a:gd name="adj1" fmla="val 3501"/>
            <a:gd name="adj2" fmla="val 217088"/>
            <a:gd name="adj3" fmla="val 6263577"/>
            <a:gd name="adj4" fmla="val 593675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796157" y="4786689"/>
          <a:ext cx="1999889"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796157" y="4786689"/>
        <a:ext cx="1999889"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26254" y="2842126"/>
          <a:ext cx="52508" cy="46736"/>
        </a:xfrm>
        <a:prstGeom prst="lef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447618" y="0"/>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t" anchorCtr="0">
          <a:noAutofit/>
        </a:bodyPr>
        <a:lstStyle/>
        <a:p>
          <a:pPr marL="0" lvl="0" indent="0" algn="l" defTabSz="800100">
            <a:lnSpc>
              <a:spcPct val="90000"/>
            </a:lnSpc>
            <a:spcBef>
              <a:spcPct val="0"/>
            </a:spcBef>
            <a:spcAft>
              <a:spcPct val="35000"/>
            </a:spcAft>
            <a:buNone/>
          </a:pPr>
          <a:r>
            <a:rPr lang="pl-PL" sz="1800" kern="1200" dirty="0"/>
            <a:t>Zbiór gotowych elementów interfejsu użytkownika, które można ponownie wykorzystać w różnych częściach aplikacji.</a:t>
          </a:r>
          <a:br>
            <a:rPr lang="pl-PL" sz="1800" kern="1200" dirty="0"/>
          </a:br>
          <a:br>
            <a:rPr lang="pl-PL" sz="1800" kern="1200" dirty="0"/>
          </a:br>
          <a:r>
            <a:rPr lang="pl-PL" sz="1800" kern="1200" dirty="0"/>
            <a:t>Komponenty te mogą obejmować:</a:t>
          </a:r>
        </a:p>
        <a:p>
          <a:pPr marL="171450" lvl="1" indent="-171450" algn="l" defTabSz="800100">
            <a:lnSpc>
              <a:spcPct val="90000"/>
            </a:lnSpc>
            <a:spcBef>
              <a:spcPct val="0"/>
            </a:spcBef>
            <a:spcAft>
              <a:spcPct val="15000"/>
            </a:spcAft>
            <a:buChar char="•"/>
          </a:pPr>
          <a:r>
            <a:rPr lang="pl-PL" sz="1800" kern="1200"/>
            <a:t>przyciski,</a:t>
          </a:r>
        </a:p>
        <a:p>
          <a:pPr marL="171450" lvl="1" indent="-171450" algn="l" defTabSz="800100">
            <a:lnSpc>
              <a:spcPct val="90000"/>
            </a:lnSpc>
            <a:spcBef>
              <a:spcPct val="0"/>
            </a:spcBef>
            <a:spcAft>
              <a:spcPct val="15000"/>
            </a:spcAft>
            <a:buChar char="•"/>
          </a:pPr>
          <a:r>
            <a:rPr lang="pl-PL" sz="1800" kern="1200" dirty="0"/>
            <a:t>formularze,</a:t>
          </a:r>
        </a:p>
        <a:p>
          <a:pPr marL="171450" lvl="1" indent="-171450" algn="l" defTabSz="800100">
            <a:lnSpc>
              <a:spcPct val="90000"/>
            </a:lnSpc>
            <a:spcBef>
              <a:spcPct val="0"/>
            </a:spcBef>
            <a:spcAft>
              <a:spcPct val="15000"/>
            </a:spcAft>
            <a:buChar char="•"/>
          </a:pPr>
          <a:r>
            <a:rPr lang="pl-PL" sz="1800" kern="1200" dirty="0"/>
            <a:t>pola tekstowe,</a:t>
          </a:r>
        </a:p>
        <a:p>
          <a:pPr marL="171450" lvl="1" indent="-171450" algn="l" defTabSz="800100">
            <a:lnSpc>
              <a:spcPct val="90000"/>
            </a:lnSpc>
            <a:spcBef>
              <a:spcPct val="0"/>
            </a:spcBef>
            <a:spcAft>
              <a:spcPct val="15000"/>
            </a:spcAft>
            <a:buChar char="•"/>
          </a:pPr>
          <a:r>
            <a:rPr lang="pl-PL" sz="1800" kern="1200"/>
            <a:t>listy,</a:t>
          </a:r>
        </a:p>
        <a:p>
          <a:pPr marL="171450" lvl="1" indent="-171450" algn="l" defTabSz="800100">
            <a:lnSpc>
              <a:spcPct val="90000"/>
            </a:lnSpc>
            <a:spcBef>
              <a:spcPct val="0"/>
            </a:spcBef>
            <a:spcAft>
              <a:spcPct val="15000"/>
            </a:spcAft>
            <a:buChar char="•"/>
          </a:pPr>
          <a:r>
            <a:rPr lang="pl-PL" sz="1800" kern="1200" dirty="0"/>
            <a:t>karty,</a:t>
          </a:r>
        </a:p>
        <a:p>
          <a:pPr marL="171450" lvl="1" indent="-171450" algn="l" defTabSz="800100">
            <a:lnSpc>
              <a:spcPct val="90000"/>
            </a:lnSpc>
            <a:spcBef>
              <a:spcPct val="0"/>
            </a:spcBef>
            <a:spcAft>
              <a:spcPct val="15000"/>
            </a:spcAft>
            <a:buChar char="•"/>
          </a:pPr>
          <a:r>
            <a:rPr lang="pl-PL" sz="1800" kern="1200"/>
            <a:t>panele nawigacyjne</a:t>
          </a:r>
        </a:p>
        <a:p>
          <a:pPr marL="171450" lvl="1" indent="-171450" algn="l" defTabSz="800100">
            <a:lnSpc>
              <a:spcPct val="90000"/>
            </a:lnSpc>
            <a:spcBef>
              <a:spcPct val="0"/>
            </a:spcBef>
            <a:spcAft>
              <a:spcPct val="15000"/>
            </a:spcAft>
            <a:buChar char="•"/>
          </a:pPr>
          <a:r>
            <a:rPr lang="pl-PL" sz="1800" kern="1200" dirty="0"/>
            <a:t>wiele innych.</a:t>
          </a:r>
          <a:br>
            <a:rPr lang="pl-PL" sz="1800" b="1" kern="1200" dirty="0"/>
          </a:br>
          <a:endParaRPr lang="pl-PL" sz="1800" kern="1200" dirty="0"/>
        </a:p>
      </dsp:txBody>
      <dsp:txXfrm>
        <a:off x="5447618" y="0"/>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Dzięki wsparciu </a:t>
          </a:r>
          <a:r>
            <a:rPr lang="pl-PL" sz="2200" kern="1200" dirty="0" err="1"/>
            <a:t>TypeScriptu</a:t>
          </a:r>
          <a:r>
            <a:rPr lang="pl-PL" sz="2200" kern="1200" dirty="0"/>
            <a:t>, </a:t>
          </a:r>
          <a:r>
            <a:rPr lang="pl-PL" sz="2200" kern="1200" dirty="0" err="1"/>
            <a:t>Angular</a:t>
          </a:r>
          <a:r>
            <a:rPr lang="pl-PL" sz="2200" kern="1200" dirty="0"/>
            <a:t>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3166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warto korzystać z gotowych bibliotek UI</a:t>
          </a:r>
          <a:endParaRPr lang="pl-PL" sz="2400" kern="1200" dirty="0"/>
        </a:p>
      </dsp:txBody>
      <dsp:txXfrm>
        <a:off x="28100" y="59762"/>
        <a:ext cx="10075225" cy="519439"/>
      </dsp:txXfrm>
    </dsp:sp>
    <dsp:sp modelId="{21161CD7-8958-4B9F-9EB7-96559B0118B5}">
      <dsp:nvSpPr>
        <dsp:cNvPr id="0" name=""/>
        <dsp:cNvSpPr/>
      </dsp:nvSpPr>
      <dsp:spPr>
        <a:xfrm>
          <a:off x="0" y="607302"/>
          <a:ext cx="10131425"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Oszczędność czasu</a:t>
          </a:r>
          <a:r>
            <a:rPr lang="pl-PL" sz="1800" kern="1200" dirty="0"/>
            <a:t> – nie musisz tworzyć wszystkiego od zera, bo masz dostęp do gotowych elementów.</a:t>
          </a:r>
        </a:p>
        <a:p>
          <a:pPr marL="171450" lvl="1" indent="-171450" algn="l" defTabSz="800100">
            <a:lnSpc>
              <a:spcPct val="90000"/>
            </a:lnSpc>
            <a:spcBef>
              <a:spcPct val="0"/>
            </a:spcBef>
            <a:spcAft>
              <a:spcPct val="20000"/>
            </a:spcAft>
            <a:buChar char="•"/>
          </a:pPr>
          <a:r>
            <a:rPr lang="pl-PL" sz="1800" b="1" kern="1200" dirty="0"/>
            <a:t>Spójność wyglądu</a:t>
          </a:r>
          <a:r>
            <a:rPr lang="pl-PL" sz="1800" kern="1200" dirty="0"/>
            <a:t> – komponenty z jednej biblioteki są </a:t>
          </a:r>
          <a:r>
            <a:rPr lang="pl-PL" sz="1800" kern="1200" dirty="0" err="1"/>
            <a:t>stylowane</a:t>
          </a:r>
          <a:r>
            <a:rPr lang="pl-PL" sz="1800" kern="1200" dirty="0"/>
            <a:t> i zachowują się w sposób przewidywalny, co ułatwia utrzymanie jednolitego wyglądu aplikacji.</a:t>
          </a:r>
        </a:p>
        <a:p>
          <a:pPr marL="171450" lvl="1" indent="-171450" algn="l" defTabSz="800100">
            <a:lnSpc>
              <a:spcPct val="90000"/>
            </a:lnSpc>
            <a:spcBef>
              <a:spcPct val="0"/>
            </a:spcBef>
            <a:spcAft>
              <a:spcPct val="20000"/>
            </a:spcAft>
            <a:buChar char="•"/>
          </a:pPr>
          <a:r>
            <a:rPr lang="pl-PL" sz="1800" b="1" kern="1200" dirty="0"/>
            <a:t>Dobre praktyki</a:t>
          </a:r>
          <a:r>
            <a:rPr lang="pl-PL" sz="1800" kern="1200" dirty="0"/>
            <a:t> – komponenty są zazwyczaj tworzone przez doświadczonych deweloperów, więc używanie ich w aplikacji pozwala uniknąć wielu potencjalnych błędów.</a:t>
          </a:r>
          <a:br>
            <a:rPr lang="pl-PL" sz="1800" kern="1200" dirty="0"/>
          </a:br>
          <a:endParaRPr lang="pl-PL" sz="1800" kern="1200" dirty="0"/>
        </a:p>
      </dsp:txBody>
      <dsp:txXfrm>
        <a:off x="0" y="607302"/>
        <a:ext cx="10131425" cy="1937520"/>
      </dsp:txXfrm>
    </dsp:sp>
    <dsp:sp modelId="{EFC01438-8F46-480D-9F26-3DBAD3185A5F}">
      <dsp:nvSpPr>
        <dsp:cNvPr id="0" name=""/>
        <dsp:cNvSpPr/>
      </dsp:nvSpPr>
      <dsp:spPr>
        <a:xfrm>
          <a:off x="0" y="2544822"/>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dirty="0"/>
            <a:t>Powody dla których nie warto korzystać z gotowych bibliotek UI</a:t>
          </a:r>
          <a:endParaRPr lang="pl-PL" sz="2400" kern="1200" dirty="0"/>
        </a:p>
      </dsp:txBody>
      <dsp:txXfrm>
        <a:off x="28100" y="2572922"/>
        <a:ext cx="10075225" cy="519439"/>
      </dsp:txXfrm>
    </dsp:sp>
    <dsp:sp modelId="{5F12A307-E5EA-4022-AC52-FC8D59C1D5C1}">
      <dsp:nvSpPr>
        <dsp:cNvPr id="0" name=""/>
        <dsp:cNvSpPr/>
      </dsp:nvSpPr>
      <dsp:spPr>
        <a:xfrm>
          <a:off x="0" y="3120462"/>
          <a:ext cx="10131425"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pl-PL" sz="1800" b="1" kern="1200" dirty="0"/>
            <a:t>Elastyczność i kontrola nad wyglądem </a:t>
          </a:r>
          <a:r>
            <a:rPr lang="pl-PL" sz="1800" kern="1200" dirty="0"/>
            <a:t>- Gotowe komponenty mogą być trudne do dostosowania do bardzo specyficznych wymagań projektu.</a:t>
          </a:r>
        </a:p>
        <a:p>
          <a:pPr marL="171450" lvl="1" indent="-171450" algn="l" defTabSz="800100">
            <a:lnSpc>
              <a:spcPct val="90000"/>
            </a:lnSpc>
            <a:spcBef>
              <a:spcPct val="0"/>
            </a:spcBef>
            <a:spcAft>
              <a:spcPct val="20000"/>
            </a:spcAft>
            <a:buChar char="•"/>
          </a:pPr>
          <a:r>
            <a:rPr lang="pl-PL" sz="1800" b="1" kern="1200" dirty="0"/>
            <a:t>Unikanie zależności od zewnętrznych bibliotek - </a:t>
          </a:r>
          <a:r>
            <a:rPr lang="pl-PL" sz="18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800100">
            <a:lnSpc>
              <a:spcPct val="90000"/>
            </a:lnSpc>
            <a:spcBef>
              <a:spcPct val="0"/>
            </a:spcBef>
            <a:spcAft>
              <a:spcPct val="20000"/>
            </a:spcAft>
            <a:buChar char="•"/>
          </a:pPr>
          <a:r>
            <a:rPr lang="pl-PL" sz="1800" b="1" kern="1200" dirty="0"/>
            <a:t>Złożone, niestandardowe funkcjonalności - </a:t>
          </a:r>
          <a:r>
            <a:rPr lang="pl-PL" sz="1800" kern="1200" dirty="0"/>
            <a:t>Czasem aplikacje mają bardzo specyficzne potrzeby dotyczące działania komponentów. Niektóre interakcje użytkownika lub przepływy pracy mogą być trudne do wdrożenia, bazując na gotowych komponentach.</a:t>
          </a:r>
          <a:br>
            <a:rPr lang="pl-PL" sz="1800" b="1" kern="1200" dirty="0"/>
          </a:br>
          <a:endParaRPr lang="pl-PL" sz="1800" kern="1200" dirty="0"/>
        </a:p>
      </dsp:txBody>
      <dsp:txXfrm>
        <a:off x="0" y="3120462"/>
        <a:ext cx="10131425" cy="24343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1504" y="110293"/>
          <a:ext cx="1825167" cy="1610219"/>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Wysoka jakość</a:t>
          </a:r>
          <a:endParaRPr lang="pl-PL" sz="1600" kern="1200" dirty="0"/>
        </a:p>
      </dsp:txBody>
      <dsp:txXfrm rot="-5400000">
        <a:off x="108979" y="807929"/>
        <a:ext cx="1610219" cy="214948"/>
      </dsp:txXfrm>
    </dsp:sp>
    <dsp:sp modelId="{F0A377DF-5535-4A57-AE22-A3D9418B4BEC}">
      <dsp:nvSpPr>
        <dsp:cNvPr id="0" name=""/>
        <dsp:cNvSpPr/>
      </dsp:nvSpPr>
      <dsp:spPr>
        <a:xfrm rot="5400000">
          <a:off x="5987971" y="-4005480"/>
          <a:ext cx="1186982" cy="920358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Zinternacjonalizowane i dostępne komponenty dla każdego. Dobrze przetestowane, aby zapewnić wydajność i niezawodność.</a:t>
          </a:r>
        </a:p>
        <a:p>
          <a:pPr marL="171450" lvl="1" indent="-171450" algn="l" defTabSz="800100">
            <a:lnSpc>
              <a:spcPct val="90000"/>
            </a:lnSpc>
            <a:spcBef>
              <a:spcPct val="0"/>
            </a:spcBef>
            <a:spcAft>
              <a:spcPct val="15000"/>
            </a:spcAft>
            <a:buChar char="•"/>
          </a:pPr>
          <a:r>
            <a:rPr lang="pl-PL" sz="1800" kern="1200" dirty="0"/>
            <a:t>Proste interfejsy API o spójnym działaniu międzyplatformowym.</a:t>
          </a:r>
          <a:br>
            <a:rPr lang="pl-PL" sz="1800" b="1" kern="1200" dirty="0"/>
          </a:br>
          <a:endParaRPr lang="pl-PL" sz="1800" kern="1200" dirty="0"/>
        </a:p>
      </dsp:txBody>
      <dsp:txXfrm rot="-5400000">
        <a:off x="1979670" y="60765"/>
        <a:ext cx="9145640" cy="1071094"/>
      </dsp:txXfrm>
    </dsp:sp>
    <dsp:sp modelId="{DC5DFBA0-CAF7-4FC1-82D7-7B33C7F0AB24}">
      <dsp:nvSpPr>
        <dsp:cNvPr id="0" name=""/>
        <dsp:cNvSpPr/>
      </dsp:nvSpPr>
      <dsp:spPr>
        <a:xfrm rot="5400000">
          <a:off x="-35757" y="1780923"/>
          <a:ext cx="1825167" cy="153569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Wszechstronność</a:t>
          </a:r>
          <a:endParaRPr lang="pl-PL" sz="1600" kern="1200" dirty="0"/>
        </a:p>
      </dsp:txBody>
      <dsp:txXfrm rot="-5400000">
        <a:off x="108980" y="2404035"/>
        <a:ext cx="1535695" cy="289472"/>
      </dsp:txXfrm>
    </dsp:sp>
    <dsp:sp modelId="{32E96E61-BCC9-48FC-9822-26A36DFD375D}">
      <dsp:nvSpPr>
        <dsp:cNvPr id="0" name=""/>
        <dsp:cNvSpPr/>
      </dsp:nvSpPr>
      <dsp:spPr>
        <a:xfrm rot="5400000">
          <a:off x="5951021" y="-2398171"/>
          <a:ext cx="1186358" cy="9255076"/>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Udostępniaj narzędzia ułatwiające programistom tworzenie własnych, niestandardowych komponentów przy użyciu typowych wzorców interakcji.</a:t>
          </a:r>
        </a:p>
        <a:p>
          <a:pPr marL="171450" lvl="1" indent="-171450" algn="l" defTabSz="800100">
            <a:lnSpc>
              <a:spcPct val="90000"/>
            </a:lnSpc>
            <a:spcBef>
              <a:spcPct val="0"/>
            </a:spcBef>
            <a:spcAft>
              <a:spcPct val="15000"/>
            </a:spcAft>
            <a:buChar char="•"/>
          </a:pPr>
          <a:r>
            <a:rPr lang="pl-PL" sz="1800" kern="1200" dirty="0"/>
            <a:t>Możliwość dostosowania w ramach specyfikacji </a:t>
          </a:r>
          <a:r>
            <a:rPr lang="pl-PL" sz="1800" kern="1200" dirty="0" err="1"/>
            <a:t>Material</a:t>
          </a:r>
          <a:r>
            <a:rPr lang="pl-PL" sz="1800" kern="1200" dirty="0"/>
            <a:t> Design.</a:t>
          </a:r>
          <a:br>
            <a:rPr lang="pl-PL" sz="1800" b="1" kern="1200" dirty="0"/>
          </a:br>
          <a:endParaRPr lang="pl-PL" sz="1800" kern="1200" dirty="0"/>
        </a:p>
      </dsp:txBody>
      <dsp:txXfrm rot="-5400000">
        <a:off x="1916663" y="1694100"/>
        <a:ext cx="9197163" cy="1070532"/>
      </dsp:txXfrm>
    </dsp:sp>
    <dsp:sp modelId="{41187480-D364-45C6-BB24-64CEB94CE18D}">
      <dsp:nvSpPr>
        <dsp:cNvPr id="0" name=""/>
        <dsp:cNvSpPr/>
      </dsp:nvSpPr>
      <dsp:spPr>
        <a:xfrm rot="5400000">
          <a:off x="-31809" y="3410343"/>
          <a:ext cx="1825167" cy="15435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pl-PL" sz="1600" b="1" kern="1200" dirty="0"/>
            <a:t>Integralność</a:t>
          </a:r>
          <a:endParaRPr lang="pl-PL" sz="1600" kern="1200" dirty="0"/>
        </a:p>
      </dsp:txBody>
      <dsp:txXfrm rot="-5400000">
        <a:off x="108980" y="4041351"/>
        <a:ext cx="1543591" cy="281576"/>
      </dsp:txXfrm>
    </dsp:sp>
    <dsp:sp modelId="{33F7BC81-43DA-4E80-983A-055E1CD8CAB0}">
      <dsp:nvSpPr>
        <dsp:cNvPr id="0" name=""/>
        <dsp:cNvSpPr/>
      </dsp:nvSpPr>
      <dsp:spPr>
        <a:xfrm rot="5400000">
          <a:off x="5954969" y="-814887"/>
          <a:ext cx="1186358" cy="935524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pl-PL" sz="1800" kern="1200" dirty="0"/>
            <a:t>Zbudowany przez zespół </a:t>
          </a:r>
          <a:r>
            <a:rPr lang="pl-PL" sz="1800" kern="1200" dirty="0" err="1"/>
            <a:t>Angular</a:t>
          </a:r>
          <a:r>
            <a:rPr lang="pl-PL" sz="1800" kern="1200" dirty="0"/>
            <a:t>, aby bezproblemowo integrować się z </a:t>
          </a:r>
          <a:r>
            <a:rPr lang="pl-PL" sz="1800" kern="1200" dirty="0" err="1"/>
            <a:t>Angular</a:t>
          </a:r>
          <a:r>
            <a:rPr lang="en-US" sz="1800" kern="1200" dirty="0"/>
            <a:t>.</a:t>
          </a:r>
          <a:endParaRPr lang="pl-PL" sz="1800" kern="1200" dirty="0"/>
        </a:p>
        <a:p>
          <a:pPr marL="171450" lvl="1" indent="-171450" algn="l" defTabSz="800100">
            <a:lnSpc>
              <a:spcPct val="90000"/>
            </a:lnSpc>
            <a:spcBef>
              <a:spcPct val="0"/>
            </a:spcBef>
            <a:spcAft>
              <a:spcPct val="15000"/>
            </a:spcAft>
            <a:buChar char="•"/>
          </a:pPr>
          <a:r>
            <a:rPr lang="pl-PL" sz="1800" kern="1200" dirty="0"/>
            <a:t>Zacznij od zera lub przenieś do istniejących aplikacji</a:t>
          </a:r>
          <a:r>
            <a:rPr lang="en-US" sz="1800" kern="1200" dirty="0"/>
            <a:t>.</a:t>
          </a:r>
          <a:br>
            <a:rPr lang="pl-PL" sz="2000" b="1" kern="1200" dirty="0"/>
          </a:br>
          <a:endParaRPr lang="pl-PL" sz="2000" kern="1200" dirty="0"/>
        </a:p>
      </dsp:txBody>
      <dsp:txXfrm rot="-5400000">
        <a:off x="1870526" y="3327469"/>
        <a:ext cx="9297332" cy="107053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2772"/>
          <a:ext cx="10131426" cy="188152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l" defTabSz="889000">
            <a:lnSpc>
              <a:spcPct val="90000"/>
            </a:lnSpc>
            <a:spcBef>
              <a:spcPct val="0"/>
            </a:spcBef>
            <a:spcAft>
              <a:spcPct val="35000"/>
            </a:spcAft>
            <a:buNone/>
          </a:pPr>
          <a:r>
            <a:rPr lang="pl-PL" sz="2000" kern="1200" dirty="0"/>
            <a:t>Specjalny znacznik który działa jak </a:t>
          </a:r>
          <a:r>
            <a:rPr lang="pl-PL" sz="2000" kern="1200" dirty="0" err="1"/>
            <a:t>placeholder</a:t>
          </a:r>
          <a:r>
            <a:rPr lang="pl-PL" sz="2000" kern="1200" dirty="0"/>
            <a:t>.</a:t>
          </a:r>
          <a:br>
            <a:rPr lang="pl-PL" sz="2000" kern="1200" dirty="0"/>
          </a:br>
          <a:r>
            <a:rPr lang="pl-PL" sz="2000" kern="1200" dirty="0"/>
            <a:t>W miejscu w którym go wstawimy </a:t>
          </a:r>
          <a:r>
            <a:rPr lang="pl-PL" sz="2000" kern="1200" dirty="0" err="1"/>
            <a:t>Angular</a:t>
          </a:r>
          <a:r>
            <a:rPr lang="pl-PL" sz="2000" kern="1200" dirty="0"/>
            <a:t> wyświetli zawartość komponentu przypisanego do 	</a:t>
          </a:r>
          <a:r>
            <a:rPr lang="pl-PL" sz="2000" kern="1200" dirty="0" err="1"/>
            <a:t>route</a:t>
          </a:r>
          <a:r>
            <a:rPr lang="pl-PL" sz="2000" kern="1200" dirty="0"/>
            <a:t> które jest właśnie aktywne (</a:t>
          </a:r>
          <a:r>
            <a:rPr lang="pl-PL" sz="2000" kern="1200" dirty="0" err="1"/>
            <a:t>zawieta</a:t>
          </a:r>
          <a:r>
            <a:rPr lang="pl-PL" sz="2000" kern="1200" dirty="0"/>
            <a:t> się w </a:t>
          </a:r>
          <a:r>
            <a:rPr lang="pl-PL" sz="2000" kern="1200" dirty="0" err="1"/>
            <a:t>url</a:t>
          </a:r>
          <a:r>
            <a:rPr lang="pl-PL" sz="2000" kern="1200" dirty="0"/>
            <a:t>).</a:t>
          </a:r>
          <a:br>
            <a:rPr lang="pl-PL" sz="2000" kern="1200" dirty="0"/>
          </a:br>
          <a:r>
            <a:rPr lang="pl-PL" sz="2000" kern="1200" dirty="0"/>
            <a:t>Działa jak ekran w kinie, wyświetla film (komponent) na postawie biletu (trasy)</a:t>
          </a:r>
        </a:p>
      </dsp:txBody>
      <dsp:txXfrm>
        <a:off x="0" y="2772"/>
        <a:ext cx="10131426" cy="1881520"/>
      </dsp:txXfrm>
    </dsp:sp>
    <dsp:sp modelId="{E559A929-8837-4799-BE20-573D28D8A684}">
      <dsp:nvSpPr>
        <dsp:cNvPr id="0" name=""/>
        <dsp:cNvSpPr/>
      </dsp:nvSpPr>
      <dsp:spPr>
        <a:xfrm>
          <a:off x="0" y="1608705"/>
          <a:ext cx="10131426" cy="20203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br>
            <a:rPr lang="pl-PL" sz="2000" b="1" i="1" kern="1200" dirty="0"/>
          </a:br>
          <a:br>
            <a:rPr lang="pl-PL" sz="2000" b="1" i="1" kern="1200" dirty="0"/>
          </a:br>
          <a:r>
            <a:rPr lang="pl-PL" sz="2000" b="1" i="1" kern="1200" dirty="0"/>
            <a:t>&lt;router-</a:t>
          </a:r>
          <a:r>
            <a:rPr lang="pl-PL" sz="2000" b="1" i="1" kern="1200" dirty="0" err="1"/>
            <a:t>outlet</a:t>
          </a:r>
          <a:r>
            <a:rPr lang="pl-PL" sz="2000" b="1" i="1" kern="1200" dirty="0"/>
            <a:t>&gt;&lt;/router-</a:t>
          </a:r>
          <a:r>
            <a:rPr lang="pl-PL" sz="2000" b="1" i="1" kern="1200" dirty="0" err="1"/>
            <a:t>outlet</a:t>
          </a:r>
          <a:r>
            <a:rPr lang="pl-PL" sz="2000" b="1" i="1" kern="1200" dirty="0"/>
            <a:t>&gt;</a:t>
          </a:r>
          <a:br>
            <a:rPr lang="pl-PL" sz="2000" b="1" i="1" kern="1200" dirty="0"/>
          </a:br>
          <a:endParaRPr lang="pl-PL" sz="2000" b="1" i="1" kern="1200" dirty="0"/>
        </a:p>
      </dsp:txBody>
      <dsp:txXfrm>
        <a:off x="0" y="1608705"/>
        <a:ext cx="10131426" cy="20203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29518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b="1" kern="1200" dirty="0" err="1"/>
            <a:t>RouterLink</a:t>
          </a:r>
          <a:r>
            <a:rPr lang="pl-PL" sz="1700" kern="1200" dirty="0"/>
            <a:t> to dyrektywa, która pozwala tworzyć odnośniki nawigacyjne. </a:t>
          </a:r>
          <a:br>
            <a:rPr lang="pl-PL" sz="1700" kern="1200" dirty="0"/>
          </a:br>
          <a:r>
            <a:rPr lang="pl-PL" sz="1700" kern="1200" dirty="0"/>
            <a:t>Podczas kliknięcia w taki link, </a:t>
          </a:r>
          <a:r>
            <a:rPr lang="pl-PL" sz="1700" kern="1200" dirty="0" err="1"/>
            <a:t>Angular</a:t>
          </a:r>
          <a:r>
            <a:rPr lang="pl-PL" sz="1700" kern="1200" dirty="0"/>
            <a:t> dynamicznie ładuje przypisany komponent bez odświeżania całej strony.</a:t>
          </a:r>
        </a:p>
      </dsp:txBody>
      <dsp:txXfrm>
        <a:off x="33012" y="328197"/>
        <a:ext cx="10065402" cy="610236"/>
      </dsp:txXfrm>
    </dsp:sp>
    <dsp:sp modelId="{F978C3AE-CBC9-44A5-8FDC-6FAC15A411F9}">
      <dsp:nvSpPr>
        <dsp:cNvPr id="0" name=""/>
        <dsp:cNvSpPr/>
      </dsp:nvSpPr>
      <dsp:spPr>
        <a:xfrm>
          <a:off x="0" y="97144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971445"/>
        <a:ext cx="10131426" cy="809370"/>
      </dsp:txXfrm>
    </dsp:sp>
    <dsp:sp modelId="{78F4BC81-11FC-4D59-80D9-BCFC18EF22E1}">
      <dsp:nvSpPr>
        <dsp:cNvPr id="0" name=""/>
        <dsp:cNvSpPr/>
      </dsp:nvSpPr>
      <dsp:spPr>
        <a:xfrm>
          <a:off x="0" y="178081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Może przyjmować dynamiczne wartości za pomocą parametrów (np. identyfikator).</a:t>
          </a:r>
        </a:p>
      </dsp:txBody>
      <dsp:txXfrm>
        <a:off x="33012" y="1813827"/>
        <a:ext cx="10065402" cy="610236"/>
      </dsp:txXfrm>
    </dsp:sp>
    <dsp:sp modelId="{539F1126-E652-4154-A401-14C85310C704}">
      <dsp:nvSpPr>
        <dsp:cNvPr id="0" name=""/>
        <dsp:cNvSpPr/>
      </dsp:nvSpPr>
      <dsp:spPr>
        <a:xfrm>
          <a:off x="0" y="2457075"/>
          <a:ext cx="10131426"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457075"/>
        <a:ext cx="10131426" cy="809370"/>
      </dsp:txXfrm>
    </dsp:sp>
    <dsp:sp modelId="{2A38BF2D-9BDD-4E5F-A556-EC0444120DB7}">
      <dsp:nvSpPr>
        <dsp:cNvPr id="0" name=""/>
        <dsp:cNvSpPr/>
      </dsp:nvSpPr>
      <dsp:spPr>
        <a:xfrm>
          <a:off x="0" y="3266445"/>
          <a:ext cx="10131426"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Jest też dyrektywa (</a:t>
          </a:r>
          <a:r>
            <a:rPr lang="pl-PL" sz="1700" b="1" kern="1200" dirty="0" err="1"/>
            <a:t>routerLinkActive</a:t>
          </a:r>
          <a:r>
            <a:rPr lang="pl-PL" sz="1700" kern="1200" dirty="0"/>
            <a:t>), która dodaje CSS klasę do aktywnego linku. Przydatne do wyróżniania obecnej trasy.</a:t>
          </a:r>
        </a:p>
      </dsp:txBody>
      <dsp:txXfrm>
        <a:off x="33012" y="3299457"/>
        <a:ext cx="10065402" cy="610236"/>
      </dsp:txXfrm>
    </dsp:sp>
    <dsp:sp modelId="{F1432FA5-F4CA-4B44-8B6B-C9F8F6645842}">
      <dsp:nvSpPr>
        <dsp:cNvPr id="0" name=""/>
        <dsp:cNvSpPr/>
      </dsp:nvSpPr>
      <dsp:spPr>
        <a:xfrm>
          <a:off x="0" y="3942705"/>
          <a:ext cx="10131426"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942705"/>
        <a:ext cx="10131426" cy="55424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2955498" y="-615796"/>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kern="1200" dirty="0" err="1"/>
            <a:t>TypeScript</a:t>
          </a:r>
          <a:r>
            <a:rPr lang="pl-PL" sz="1400" kern="1200" dirty="0"/>
            <a:t> i </a:t>
          </a:r>
          <a:r>
            <a:rPr lang="pl-PL" sz="1400" kern="1200" dirty="0" err="1"/>
            <a:t>Angular</a:t>
          </a:r>
          <a:r>
            <a:rPr lang="pl-PL" sz="1400" kern="1200" dirty="0"/>
            <a:t> tworzą potężne duo, które pozwala na budowanie dużych i złożonych aplikacji.</a:t>
          </a:r>
        </a:p>
      </dsp:txBody>
      <dsp:txXfrm rot="-5400000">
        <a:off x="2091066" y="345711"/>
        <a:ext cx="3620375" cy="1794435"/>
      </dsp:txXfrm>
    </dsp:sp>
    <dsp:sp modelId="{0829327A-644D-4C7D-9C8D-4B74F8F51190}">
      <dsp:nvSpPr>
        <dsp:cNvPr id="0" name=""/>
        <dsp:cNvSpPr/>
      </dsp:nvSpPr>
      <dsp:spPr>
        <a:xfrm>
          <a:off x="0" y="62"/>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102077" y="102139"/>
        <a:ext cx="1886911" cy="2281577"/>
      </dsp:txXfrm>
    </dsp:sp>
    <dsp:sp modelId="{C6CF6D90-D0F8-4066-A128-72A6034F2532}">
      <dsp:nvSpPr>
        <dsp:cNvPr id="0" name=""/>
        <dsp:cNvSpPr/>
      </dsp:nvSpPr>
      <dsp:spPr>
        <a:xfrm rot="5400000">
          <a:off x="2955498" y="1994221"/>
          <a:ext cx="1988585"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None/>
          </a:pPr>
          <a:r>
            <a:rPr lang="pl-PL" sz="1400" b="1" kern="1200" dirty="0"/>
            <a:t>Wydajność</a:t>
          </a:r>
          <a:r>
            <a:rPr lang="pl-PL" sz="1400" kern="1200" dirty="0"/>
            <a:t>: </a:t>
          </a:r>
          <a:r>
            <a:rPr lang="pl-PL" sz="1400" kern="1200" dirty="0" err="1"/>
            <a:t>TypeScript</a:t>
          </a:r>
          <a:r>
            <a:rPr lang="pl-PL" sz="1400" kern="1200" dirty="0"/>
            <a:t> kompiluje się do czystego JavaScript, co zapewnia wysoką wydajność aplikacji.</a:t>
          </a:r>
        </a:p>
        <a:p>
          <a:pPr marL="114300" lvl="1" indent="-114300" algn="l" defTabSz="622300">
            <a:lnSpc>
              <a:spcPct val="90000"/>
            </a:lnSpc>
            <a:spcBef>
              <a:spcPct val="0"/>
            </a:spcBef>
            <a:spcAft>
              <a:spcPct val="15000"/>
            </a:spcAft>
            <a:buNone/>
          </a:pPr>
          <a:r>
            <a:rPr lang="pl-PL" sz="1400" b="1" kern="1200" dirty="0"/>
            <a:t>Ekosystem</a:t>
          </a:r>
          <a:r>
            <a:rPr lang="pl-PL" sz="1400" kern="1200" dirty="0"/>
            <a:t>: Duża społeczność i bogaty ekosystem narzędzi i bibliotek.</a:t>
          </a:r>
        </a:p>
        <a:p>
          <a:pPr marL="114300" lvl="1" indent="-114300" algn="l" defTabSz="622300">
            <a:lnSpc>
              <a:spcPct val="90000"/>
            </a:lnSpc>
            <a:spcBef>
              <a:spcPct val="0"/>
            </a:spcBef>
            <a:spcAft>
              <a:spcPct val="15000"/>
            </a:spcAft>
            <a:buNone/>
          </a:pPr>
          <a:r>
            <a:rPr lang="pl-PL" sz="1400" b="1" kern="1200" dirty="0"/>
            <a:t>Skalowalność</a:t>
          </a:r>
          <a:r>
            <a:rPr lang="pl-PL" sz="1400" kern="1200" dirty="0"/>
            <a:t>: </a:t>
          </a:r>
          <a:r>
            <a:rPr lang="pl-PL" sz="1400" kern="1200" dirty="0" err="1"/>
            <a:t>TypeScript</a:t>
          </a:r>
          <a:r>
            <a:rPr lang="pl-PL" sz="1400" kern="1200" dirty="0"/>
            <a:t> pomaga w tworzeniu dużych i złożonych aplikacji, które są łatwe w utrzymaniu.</a:t>
          </a:r>
        </a:p>
      </dsp:txBody>
      <dsp:txXfrm rot="-5400000">
        <a:off x="2091066" y="2955729"/>
        <a:ext cx="3620375" cy="1794435"/>
      </dsp:txXfrm>
    </dsp:sp>
    <dsp:sp modelId="{D0383E04-768D-48A7-89AF-1AE28F284CE3}">
      <dsp:nvSpPr>
        <dsp:cNvPr id="0" name=""/>
        <dsp:cNvSpPr/>
      </dsp:nvSpPr>
      <dsp:spPr>
        <a:xfrm>
          <a:off x="0" y="2610080"/>
          <a:ext cx="2091065" cy="248573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102077" y="2712157"/>
        <a:ext cx="1886911" cy="2281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2045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dirty="0"/>
            <a:t>Statyczne typowanie:</a:t>
          </a:r>
        </a:p>
      </dsp:txBody>
      <dsp:txXfrm>
        <a:off x="23388" y="43846"/>
        <a:ext cx="11459426" cy="432338"/>
      </dsp:txXfrm>
    </dsp:sp>
    <dsp:sp modelId="{B56A17FC-3896-4C6A-915C-26C0EEA0D202}">
      <dsp:nvSpPr>
        <dsp:cNvPr id="0" name=""/>
        <dsp:cNvSpPr/>
      </dsp:nvSpPr>
      <dsp:spPr>
        <a:xfrm>
          <a:off x="0" y="499573"/>
          <a:ext cx="11506202"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Zmienna </a:t>
          </a:r>
          <a:r>
            <a:rPr lang="pl-PL" sz="1600" kern="1200" dirty="0" err="1"/>
            <a:t>name</a:t>
          </a:r>
          <a:r>
            <a:rPr lang="pl-PL" sz="1600" kern="1200" dirty="0"/>
            <a:t> ma określony typ string, co zapobiega przypadkowemu przypisaniu wartości innego typu.</a:t>
          </a:r>
        </a:p>
        <a:p>
          <a:pPr marL="171450" lvl="1" indent="-171450" algn="l" defTabSz="711200">
            <a:lnSpc>
              <a:spcPct val="90000"/>
            </a:lnSpc>
            <a:spcBef>
              <a:spcPct val="0"/>
            </a:spcBef>
            <a:spcAft>
              <a:spcPct val="20000"/>
            </a:spcAft>
            <a:buNone/>
          </a:pPr>
          <a:r>
            <a:rPr lang="pl-PL" sz="1600" b="1" kern="1200" dirty="0"/>
            <a:t>JavaScript</a:t>
          </a:r>
          <a:r>
            <a:rPr lang="pl-PL" sz="1600" kern="1200" dirty="0"/>
            <a:t>: Typ zmiennej jest ustalany dynamicznie w czasie wykonywania, co może prowadzić do błędów.</a:t>
          </a:r>
        </a:p>
      </dsp:txBody>
      <dsp:txXfrm>
        <a:off x="0" y="499573"/>
        <a:ext cx="11506202" cy="543375"/>
      </dsp:txXfrm>
    </dsp:sp>
    <dsp:sp modelId="{A276E3C4-3158-4363-96EB-240703946673}">
      <dsp:nvSpPr>
        <dsp:cNvPr id="0" name=""/>
        <dsp:cNvSpPr/>
      </dsp:nvSpPr>
      <dsp:spPr>
        <a:xfrm>
          <a:off x="0" y="104294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Czytelność:</a:t>
          </a:r>
        </a:p>
      </dsp:txBody>
      <dsp:txXfrm>
        <a:off x="23388" y="1066336"/>
        <a:ext cx="11459426" cy="432338"/>
      </dsp:txXfrm>
    </dsp:sp>
    <dsp:sp modelId="{407847E5-539C-49F9-B6C6-D1E0BEAC1172}">
      <dsp:nvSpPr>
        <dsp:cNvPr id="0" name=""/>
        <dsp:cNvSpPr/>
      </dsp:nvSpPr>
      <dsp:spPr>
        <a:xfrm>
          <a:off x="0" y="152206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Deklaracja typu sprawia, że kod jest bardziej czytelny i samodokumentujący się.</a:t>
          </a:r>
        </a:p>
        <a:p>
          <a:pPr marL="171450" lvl="1" indent="-171450" algn="l" defTabSz="711200">
            <a:lnSpc>
              <a:spcPct val="90000"/>
            </a:lnSpc>
            <a:spcBef>
              <a:spcPct val="0"/>
            </a:spcBef>
            <a:spcAft>
              <a:spcPct val="20000"/>
            </a:spcAft>
            <a:buNone/>
          </a:pPr>
          <a:r>
            <a:rPr lang="pl-PL" sz="1600" b="1" kern="1200" dirty="0"/>
            <a:t>JavaScript</a:t>
          </a:r>
          <a:r>
            <a:rPr lang="pl-PL" sz="1600" kern="1200" dirty="0"/>
            <a:t>: Bez deklaracji typu, trzeba dokładnie analizować kod, aby zrozumieć, jaki typ danych przechowuje dana 		  	</a:t>
          </a:r>
          <a:r>
            <a:rPr lang="pl-PL" sz="1600" kern="1200" dirty="0" err="1"/>
            <a:t>zmienna.Bezpieczeństwo:TypeScript</a:t>
          </a:r>
          <a:r>
            <a:rPr lang="pl-PL" sz="1600" kern="1200" dirty="0"/>
            <a:t>: </a:t>
          </a:r>
        </a:p>
      </dsp:txBody>
      <dsp:txXfrm>
        <a:off x="0" y="1522063"/>
        <a:ext cx="11506202" cy="760725"/>
      </dsp:txXfrm>
    </dsp:sp>
    <dsp:sp modelId="{F07E9FDC-2A57-4C64-934F-11AEB4AE1AFD}">
      <dsp:nvSpPr>
        <dsp:cNvPr id="0" name=""/>
        <dsp:cNvSpPr/>
      </dsp:nvSpPr>
      <dsp:spPr>
        <a:xfrm>
          <a:off x="0" y="228278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Kompilator </a:t>
          </a:r>
        </a:p>
      </dsp:txBody>
      <dsp:txXfrm>
        <a:off x="23388" y="2306176"/>
        <a:ext cx="11459426" cy="432338"/>
      </dsp:txXfrm>
    </dsp:sp>
    <dsp:sp modelId="{E01E4BDC-C479-4C14-9E5E-FC3ABA4B21F1}">
      <dsp:nvSpPr>
        <dsp:cNvPr id="0" name=""/>
        <dsp:cNvSpPr/>
      </dsp:nvSpPr>
      <dsp:spPr>
        <a:xfrm>
          <a:off x="0" y="276190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Wyłapie wiele błędów na etapie pisania kodu, takich jak nieprawidłowe przypisania wartości czy niezadeklarowane zmienne.</a:t>
          </a:r>
        </a:p>
        <a:p>
          <a:pPr marL="171450" lvl="1" indent="-171450" algn="l" defTabSz="711200">
            <a:lnSpc>
              <a:spcPct val="90000"/>
            </a:lnSpc>
            <a:spcBef>
              <a:spcPct val="0"/>
            </a:spcBef>
            <a:spcAft>
              <a:spcPct val="20000"/>
            </a:spcAft>
            <a:buNone/>
          </a:pPr>
          <a:r>
            <a:rPr lang="pl-PL" sz="1600" b="1" kern="1200" dirty="0"/>
            <a:t>JavaScript</a:t>
          </a:r>
          <a:r>
            <a:rPr lang="pl-PL" sz="1600" kern="1200" dirty="0"/>
            <a:t>: Błędy tego typu są wykrywane dopiero podczas wykonywania aplikacji, co może prowadzić do nieoczekiwanych </a:t>
          </a:r>
          <a:r>
            <a:rPr lang="pl-PL" sz="1600" kern="1200" dirty="0" err="1"/>
            <a:t>zachowań</a:t>
          </a:r>
          <a:r>
            <a:rPr lang="pl-PL" sz="1600" kern="1200" dirty="0"/>
            <a:t>.</a:t>
          </a:r>
        </a:p>
      </dsp:txBody>
      <dsp:txXfrm>
        <a:off x="0" y="2761903"/>
        <a:ext cx="11506202" cy="760725"/>
      </dsp:txXfrm>
    </dsp:sp>
    <dsp:sp modelId="{74C5F0DC-EA41-480E-8499-191DDFC1C8C5}">
      <dsp:nvSpPr>
        <dsp:cNvPr id="0" name=""/>
        <dsp:cNvSpPr/>
      </dsp:nvSpPr>
      <dsp:spPr>
        <a:xfrm>
          <a:off x="0" y="3522628"/>
          <a:ext cx="11506202" cy="47911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l-PL" sz="2000" kern="1200"/>
            <a:t>Wsparcie narzędzi:</a:t>
          </a:r>
        </a:p>
      </dsp:txBody>
      <dsp:txXfrm>
        <a:off x="23388" y="3546016"/>
        <a:ext cx="11459426" cy="432338"/>
      </dsp:txXfrm>
    </dsp:sp>
    <dsp:sp modelId="{9E6CA003-969C-404F-9E13-3F27FE35A640}">
      <dsp:nvSpPr>
        <dsp:cNvPr id="0" name=""/>
        <dsp:cNvSpPr/>
      </dsp:nvSpPr>
      <dsp:spPr>
        <a:xfrm>
          <a:off x="0" y="4001743"/>
          <a:ext cx="11506202"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0320" rIns="113792" bIns="20320" numCol="1" spcCol="1270" anchor="t" anchorCtr="0">
          <a:noAutofit/>
        </a:bodyPr>
        <a:lstStyle/>
        <a:p>
          <a:pPr marL="171450" lvl="1" indent="-171450" algn="l" defTabSz="711200">
            <a:lnSpc>
              <a:spcPct val="90000"/>
            </a:lnSpc>
            <a:spcBef>
              <a:spcPct val="0"/>
            </a:spcBef>
            <a:spcAft>
              <a:spcPct val="20000"/>
            </a:spcAft>
            <a:buNone/>
          </a:pPr>
          <a:r>
            <a:rPr lang="pl-PL" sz="1600" b="1" kern="1200" dirty="0" err="1"/>
            <a:t>TypeScript</a:t>
          </a:r>
          <a:r>
            <a:rPr lang="pl-PL" sz="1600" kern="1200" dirty="0"/>
            <a:t>: IDE z obsługą </a:t>
          </a:r>
          <a:r>
            <a:rPr lang="pl-PL" sz="1600" kern="1200" dirty="0" err="1"/>
            <a:t>TypeScript</a:t>
          </a:r>
          <a:r>
            <a:rPr lang="pl-PL" sz="1600" kern="1200" dirty="0"/>
            <a:t> oferują zaawansowane funkcje takie jak auto uzupełnianie kodu, </a:t>
          </a:r>
          <a:r>
            <a:rPr lang="pl-PL" sz="1600" kern="1200" dirty="0" err="1"/>
            <a:t>refaktoryzacja</a:t>
          </a:r>
          <a:r>
            <a:rPr lang="pl-PL" sz="1600" kern="1200" dirty="0"/>
            <a:t>, czy sprawdzanie typów.</a:t>
          </a:r>
        </a:p>
        <a:p>
          <a:pPr marL="171450" lvl="1" indent="-171450" algn="l" defTabSz="711200">
            <a:lnSpc>
              <a:spcPct val="90000"/>
            </a:lnSpc>
            <a:spcBef>
              <a:spcPct val="0"/>
            </a:spcBef>
            <a:spcAft>
              <a:spcPct val="20000"/>
            </a:spcAft>
            <a:buNone/>
          </a:pPr>
          <a:r>
            <a:rPr lang="pl-PL" sz="1600" b="1" kern="1200" dirty="0"/>
            <a:t>JavaScript</a:t>
          </a:r>
          <a:r>
            <a:rPr lang="pl-PL" sz="1600" kern="1200" dirty="0"/>
            <a:t>: Wsparcie narzędzi jest ograniczone.</a:t>
          </a:r>
        </a:p>
      </dsp:txBody>
      <dsp:txXfrm>
        <a:off x="0" y="4001743"/>
        <a:ext cx="11506202" cy="7607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9229"/>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dirty="0"/>
            <a:t>Co to jest </a:t>
          </a:r>
          <a:r>
            <a:rPr lang="pl-PL" sz="1700" b="1" kern="1200" dirty="0" err="1"/>
            <a:t>Angular</a:t>
          </a:r>
          <a:r>
            <a:rPr lang="pl-PL" sz="1700" b="1" kern="1200" dirty="0"/>
            <a:t> CLI? </a:t>
          </a:r>
          <a:endParaRPr lang="pl-PL" sz="1700" kern="1200" dirty="0"/>
        </a:p>
      </dsp:txBody>
      <dsp:txXfrm>
        <a:off x="19904" y="119133"/>
        <a:ext cx="10780592" cy="367937"/>
      </dsp:txXfrm>
    </dsp:sp>
    <dsp:sp modelId="{FA4903CB-D6C2-4F5F-86D7-B4EC2299F2A5}">
      <dsp:nvSpPr>
        <dsp:cNvPr id="0" name=""/>
        <dsp:cNvSpPr/>
      </dsp:nvSpPr>
      <dsp:spPr>
        <a:xfrm>
          <a:off x="0" y="506974"/>
          <a:ext cx="108204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a:t>Wyobraź sobie magiczną różdżkę, która tworzy za Ciebie całą strukturę aplikacji Angularowej. Definiuje początkowy zestaw zależności, czy ustawia TypeScript dla wcześniej stworzonej struktury.</a:t>
          </a:r>
        </a:p>
      </dsp:txBody>
      <dsp:txXfrm>
        <a:off x="0" y="506974"/>
        <a:ext cx="10820400" cy="413482"/>
      </dsp:txXfrm>
    </dsp:sp>
    <dsp:sp modelId="{B37C5E71-845E-4795-B49F-2E069BECE823}">
      <dsp:nvSpPr>
        <dsp:cNvPr id="0" name=""/>
        <dsp:cNvSpPr/>
      </dsp:nvSpPr>
      <dsp:spPr>
        <a:xfrm>
          <a:off x="0" y="920457"/>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Dlaczego warto go używać? </a:t>
          </a:r>
          <a:endParaRPr lang="pl-PL" sz="1700" kern="1200"/>
        </a:p>
      </dsp:txBody>
      <dsp:txXfrm>
        <a:off x="19904" y="940361"/>
        <a:ext cx="10780592" cy="367937"/>
      </dsp:txXfrm>
    </dsp:sp>
    <dsp:sp modelId="{47532927-1D9E-4223-9F94-30CE54511647}">
      <dsp:nvSpPr>
        <dsp:cNvPr id="0" name=""/>
        <dsp:cNvSpPr/>
      </dsp:nvSpPr>
      <dsp:spPr>
        <a:xfrm>
          <a:off x="0" y="1328202"/>
          <a:ext cx="108204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kern="1200" dirty="0"/>
            <a:t>Oszczędza mnóstwo czasu i nerwów, pozwala skupić się na logice biznesowej, a nie na konfiguracji.</a:t>
          </a:r>
        </a:p>
      </dsp:txBody>
      <dsp:txXfrm>
        <a:off x="0" y="1328202"/>
        <a:ext cx="10820400" cy="281520"/>
      </dsp:txXfrm>
    </dsp:sp>
    <dsp:sp modelId="{324D83AA-0435-4F1E-B476-8E41B64CE29F}">
      <dsp:nvSpPr>
        <dsp:cNvPr id="0" name=""/>
        <dsp:cNvSpPr/>
      </dsp:nvSpPr>
      <dsp:spPr>
        <a:xfrm>
          <a:off x="0" y="1609722"/>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Przykłady:</a:t>
          </a:r>
          <a:endParaRPr lang="pl-PL" sz="1700" kern="1200"/>
        </a:p>
      </dsp:txBody>
      <dsp:txXfrm>
        <a:off x="19904" y="1629626"/>
        <a:ext cx="10780592" cy="367937"/>
      </dsp:txXfrm>
    </dsp:sp>
    <dsp:sp modelId="{0F43C65F-B265-43FE-93BD-2990FDB93379}">
      <dsp:nvSpPr>
        <dsp:cNvPr id="0" name=""/>
        <dsp:cNvSpPr/>
      </dsp:nvSpPr>
      <dsp:spPr>
        <a:xfrm>
          <a:off x="0" y="2017467"/>
          <a:ext cx="10820400"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new</a:t>
          </a:r>
          <a:r>
            <a:rPr lang="pl-PL" sz="1300" b="1" kern="1200" dirty="0"/>
            <a:t> moja-aplikacja </a:t>
          </a:r>
          <a:r>
            <a:rPr lang="pl-PL" sz="1300" kern="1200" dirty="0"/>
            <a:t>– generuje aplikacje</a:t>
          </a:r>
        </a:p>
        <a:p>
          <a:pPr marL="114300" lvl="1" indent="-114300" algn="l" defTabSz="577850">
            <a:lnSpc>
              <a:spcPct val="90000"/>
            </a:lnSpc>
            <a:spcBef>
              <a:spcPct val="0"/>
            </a:spcBef>
            <a:spcAft>
              <a:spcPct val="20000"/>
            </a:spcAft>
            <a:buNone/>
          </a:pPr>
          <a:r>
            <a:rPr lang="pl-PL" sz="1300" b="1" kern="1200" dirty="0" err="1"/>
            <a:t>ng</a:t>
          </a:r>
          <a:r>
            <a:rPr lang="pl-PL" sz="1300" b="1" kern="1200" dirty="0"/>
            <a:t> </a:t>
          </a:r>
          <a:r>
            <a:rPr lang="pl-PL" sz="1300" b="1" kern="1200" dirty="0" err="1"/>
            <a:t>generate</a:t>
          </a:r>
          <a:r>
            <a:rPr lang="pl-PL" sz="1300" b="1" kern="1200" dirty="0"/>
            <a:t> component my-component </a:t>
          </a:r>
          <a:r>
            <a:rPr lang="pl-PL" sz="1300" kern="1200" dirty="0"/>
            <a:t>– generuje komponent</a:t>
          </a:r>
        </a:p>
      </dsp:txBody>
      <dsp:txXfrm>
        <a:off x="0" y="2017467"/>
        <a:ext cx="10820400" cy="448672"/>
      </dsp:txXfrm>
    </dsp:sp>
    <dsp:sp modelId="{8D7EB1DB-E2C0-4FE8-A0F1-B2BCF611E095}">
      <dsp:nvSpPr>
        <dsp:cNvPr id="0" name=""/>
        <dsp:cNvSpPr/>
      </dsp:nvSpPr>
      <dsp:spPr>
        <a:xfrm>
          <a:off x="0" y="2466140"/>
          <a:ext cx="108204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b="1" kern="1200"/>
            <a:t>Zaawansowane zastosowania:</a:t>
          </a:r>
          <a:endParaRPr lang="pl-PL" sz="1700" kern="1200"/>
        </a:p>
      </dsp:txBody>
      <dsp:txXfrm>
        <a:off x="19904" y="2486044"/>
        <a:ext cx="10780592" cy="367937"/>
      </dsp:txXfrm>
    </dsp:sp>
    <dsp:sp modelId="{A7BAE965-33D9-4019-B15F-2541012C4322}">
      <dsp:nvSpPr>
        <dsp:cNvPr id="0" name=""/>
        <dsp:cNvSpPr/>
      </dsp:nvSpPr>
      <dsp:spPr>
        <a:xfrm>
          <a:off x="0" y="2873884"/>
          <a:ext cx="10820400"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1590" rIns="120904" bIns="21590" numCol="1" spcCol="1270" anchor="t" anchorCtr="0">
          <a:noAutofit/>
        </a:bodyPr>
        <a:lstStyle/>
        <a:p>
          <a:pPr marL="114300" lvl="1" indent="-114300" algn="l" defTabSz="577850">
            <a:lnSpc>
              <a:spcPct val="90000"/>
            </a:lnSpc>
            <a:spcBef>
              <a:spcPct val="0"/>
            </a:spcBef>
            <a:spcAft>
              <a:spcPct val="20000"/>
            </a:spcAft>
            <a:buNone/>
          </a:pPr>
          <a:r>
            <a:rPr lang="pl-PL" sz="1300" b="1" kern="1200" dirty="0" err="1"/>
            <a:t>Customowe</a:t>
          </a:r>
          <a:r>
            <a:rPr lang="pl-PL" sz="1300" b="1" kern="1200" dirty="0"/>
            <a:t> schematy:</a:t>
          </a:r>
          <a:r>
            <a:rPr lang="pl-PL" sz="1300" kern="1200" dirty="0"/>
            <a:t> Twórz własne schematy, aby automatyzować powtarzalne zadania.</a:t>
          </a:r>
        </a:p>
        <a:p>
          <a:pPr marL="114300" lvl="1" indent="-114300" algn="l" defTabSz="577850">
            <a:lnSpc>
              <a:spcPct val="90000"/>
            </a:lnSpc>
            <a:spcBef>
              <a:spcPct val="0"/>
            </a:spcBef>
            <a:spcAft>
              <a:spcPct val="20000"/>
            </a:spcAft>
            <a:buNone/>
          </a:pPr>
          <a:r>
            <a:rPr lang="pl-PL" sz="1300" b="1" kern="1200" dirty="0"/>
            <a:t>Konfiguracja:</a:t>
          </a:r>
          <a:r>
            <a:rPr lang="pl-PL" sz="1300" kern="1200" dirty="0"/>
            <a:t> Dostosuj proces budowania i </a:t>
          </a:r>
          <a:r>
            <a:rPr lang="pl-PL" sz="1300" kern="1200" dirty="0" err="1"/>
            <a:t>deployowania</a:t>
          </a:r>
          <a:r>
            <a:rPr lang="pl-PL" sz="1300" kern="1200" dirty="0"/>
            <a:t> aplikacji.</a:t>
          </a:r>
        </a:p>
        <a:p>
          <a:pPr marL="114300" lvl="1" indent="-114300" algn="l" defTabSz="577850">
            <a:lnSpc>
              <a:spcPct val="90000"/>
            </a:lnSpc>
            <a:spcBef>
              <a:spcPct val="0"/>
            </a:spcBef>
            <a:spcAft>
              <a:spcPct val="20000"/>
            </a:spcAft>
            <a:buNone/>
          </a:pPr>
          <a:r>
            <a:rPr lang="pl-PL" sz="1300" b="1" kern="1200" dirty="0"/>
            <a:t>Integracja z innymi narzędziami:</a:t>
          </a:r>
          <a:r>
            <a:rPr lang="pl-PL" sz="1300" kern="1200" dirty="0"/>
            <a:t> Łącz </a:t>
          </a:r>
          <a:r>
            <a:rPr lang="pl-PL" sz="1300" kern="1200" dirty="0" err="1"/>
            <a:t>Angular</a:t>
          </a:r>
          <a:r>
            <a:rPr lang="pl-PL" sz="1300" kern="1200" dirty="0"/>
            <a:t> CLI z narzędziami do zarządzania wersjami, ciągłej integracji itp.</a:t>
          </a:r>
        </a:p>
      </dsp:txBody>
      <dsp:txXfrm>
        <a:off x="0" y="2873884"/>
        <a:ext cx="10820400" cy="668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586412" y="551543"/>
          <a:ext cx="3331508" cy="231278"/>
        </a:xfrm>
        <a:custGeom>
          <a:avLst/>
          <a:gdLst/>
          <a:ahLst/>
          <a:cxnLst/>
          <a:rect l="0" t="0" r="0" b="0"/>
          <a:pathLst>
            <a:path>
              <a:moveTo>
                <a:pt x="0" y="0"/>
              </a:moveTo>
              <a:lnTo>
                <a:pt x="0" y="115639"/>
              </a:lnTo>
              <a:lnTo>
                <a:pt x="3331508" y="115639"/>
              </a:lnTo>
              <a:lnTo>
                <a:pt x="3331508"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586412" y="551543"/>
          <a:ext cx="1998905" cy="231278"/>
        </a:xfrm>
        <a:custGeom>
          <a:avLst/>
          <a:gdLst/>
          <a:ahLst/>
          <a:cxnLst/>
          <a:rect l="0" t="0" r="0" b="0"/>
          <a:pathLst>
            <a:path>
              <a:moveTo>
                <a:pt x="0" y="0"/>
              </a:moveTo>
              <a:lnTo>
                <a:pt x="0" y="115639"/>
              </a:lnTo>
              <a:lnTo>
                <a:pt x="1998905" y="115639"/>
              </a:lnTo>
              <a:lnTo>
                <a:pt x="1998905"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586412" y="551543"/>
          <a:ext cx="666301" cy="231278"/>
        </a:xfrm>
        <a:custGeom>
          <a:avLst/>
          <a:gdLst/>
          <a:ahLst/>
          <a:cxnLst/>
          <a:rect l="0" t="0" r="0" b="0"/>
          <a:pathLst>
            <a:path>
              <a:moveTo>
                <a:pt x="0" y="0"/>
              </a:moveTo>
              <a:lnTo>
                <a:pt x="0" y="115639"/>
              </a:lnTo>
              <a:lnTo>
                <a:pt x="666301" y="115639"/>
              </a:lnTo>
              <a:lnTo>
                <a:pt x="666301"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920110" y="551543"/>
          <a:ext cx="666301" cy="231278"/>
        </a:xfrm>
        <a:custGeom>
          <a:avLst/>
          <a:gdLst/>
          <a:ahLst/>
          <a:cxnLst/>
          <a:rect l="0" t="0" r="0" b="0"/>
          <a:pathLst>
            <a:path>
              <a:moveTo>
                <a:pt x="666301" y="0"/>
              </a:moveTo>
              <a:lnTo>
                <a:pt x="666301"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587507" y="551543"/>
          <a:ext cx="1998905" cy="231278"/>
        </a:xfrm>
        <a:custGeom>
          <a:avLst/>
          <a:gdLst/>
          <a:ahLst/>
          <a:cxnLst/>
          <a:rect l="0" t="0" r="0" b="0"/>
          <a:pathLst>
            <a:path>
              <a:moveTo>
                <a:pt x="1998905" y="0"/>
              </a:moveTo>
              <a:lnTo>
                <a:pt x="1998905"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254903" y="551543"/>
          <a:ext cx="3331508" cy="231278"/>
        </a:xfrm>
        <a:custGeom>
          <a:avLst/>
          <a:gdLst/>
          <a:ahLst/>
          <a:cxnLst/>
          <a:rect l="0" t="0" r="0" b="0"/>
          <a:pathLst>
            <a:path>
              <a:moveTo>
                <a:pt x="3331508" y="0"/>
              </a:moveTo>
              <a:lnTo>
                <a:pt x="3331508" y="115639"/>
              </a:lnTo>
              <a:lnTo>
                <a:pt x="0" y="115639"/>
              </a:lnTo>
              <a:lnTo>
                <a:pt x="0" y="23127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5035749" y="881"/>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err="1"/>
            <a:t>Angular</a:t>
          </a:r>
          <a:r>
            <a:rPr lang="pl-PL" sz="1500" kern="1200" dirty="0"/>
            <a:t> CLI</a:t>
          </a:r>
        </a:p>
      </dsp:txBody>
      <dsp:txXfrm>
        <a:off x="5035749" y="881"/>
        <a:ext cx="1101325" cy="550662"/>
      </dsp:txXfrm>
    </dsp:sp>
    <dsp:sp modelId="{AB8C2E9A-AD88-43FB-B02E-94AD5896007E}">
      <dsp:nvSpPr>
        <dsp:cNvPr id="0" name=""/>
        <dsp:cNvSpPr/>
      </dsp:nvSpPr>
      <dsp:spPr>
        <a:xfrm>
          <a:off x="170424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Project </a:t>
          </a:r>
          <a:r>
            <a:rPr lang="pl-PL" sz="1500" kern="1200" dirty="0" err="1"/>
            <a:t>generation</a:t>
          </a:r>
          <a:endParaRPr lang="pl-PL" sz="1500" kern="1200" dirty="0"/>
        </a:p>
      </dsp:txBody>
      <dsp:txXfrm>
        <a:off x="1704241" y="782822"/>
        <a:ext cx="1101325" cy="550662"/>
      </dsp:txXfrm>
    </dsp:sp>
    <dsp:sp modelId="{43F817C1-7E68-4A5D-A18D-B15C4220CB66}">
      <dsp:nvSpPr>
        <dsp:cNvPr id="0" name=""/>
        <dsp:cNvSpPr/>
      </dsp:nvSpPr>
      <dsp:spPr>
        <a:xfrm>
          <a:off x="3036844"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Conde generation</a:t>
          </a:r>
        </a:p>
      </dsp:txBody>
      <dsp:txXfrm>
        <a:off x="3036844" y="782822"/>
        <a:ext cx="1101325" cy="550662"/>
      </dsp:txXfrm>
    </dsp:sp>
    <dsp:sp modelId="{77EDDFBA-AC56-4417-9363-E210DD53EDFF}">
      <dsp:nvSpPr>
        <dsp:cNvPr id="0" name=""/>
        <dsp:cNvSpPr/>
      </dsp:nvSpPr>
      <dsp:spPr>
        <a:xfrm>
          <a:off x="436944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Code linting</a:t>
          </a:r>
        </a:p>
      </dsp:txBody>
      <dsp:txXfrm>
        <a:off x="4369448" y="782822"/>
        <a:ext cx="1101325" cy="550662"/>
      </dsp:txXfrm>
    </dsp:sp>
    <dsp:sp modelId="{AAB80C3D-8B00-45B4-812B-6FEA16F884E8}">
      <dsp:nvSpPr>
        <dsp:cNvPr id="0" name=""/>
        <dsp:cNvSpPr/>
      </dsp:nvSpPr>
      <dsp:spPr>
        <a:xfrm>
          <a:off x="5702051"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dirty="0"/>
            <a:t>Development </a:t>
          </a:r>
          <a:r>
            <a:rPr lang="pl-PL" sz="1500" kern="1200" dirty="0" err="1"/>
            <a:t>server</a:t>
          </a:r>
          <a:endParaRPr lang="pl-PL" sz="1500" kern="1200" dirty="0"/>
        </a:p>
      </dsp:txBody>
      <dsp:txXfrm>
        <a:off x="5702051" y="782822"/>
        <a:ext cx="1101325" cy="550662"/>
      </dsp:txXfrm>
    </dsp:sp>
    <dsp:sp modelId="{CE9B11A0-840F-4243-9A43-BF59F65D0270}">
      <dsp:nvSpPr>
        <dsp:cNvPr id="0" name=""/>
        <dsp:cNvSpPr/>
      </dsp:nvSpPr>
      <dsp:spPr>
        <a:xfrm>
          <a:off x="7034655"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Optimised production</a:t>
          </a:r>
        </a:p>
      </dsp:txBody>
      <dsp:txXfrm>
        <a:off x="7034655" y="782822"/>
        <a:ext cx="1101325" cy="550662"/>
      </dsp:txXfrm>
    </dsp:sp>
    <dsp:sp modelId="{5343939A-4CD5-43A9-8A9B-E832E1A6263B}">
      <dsp:nvSpPr>
        <dsp:cNvPr id="0" name=""/>
        <dsp:cNvSpPr/>
      </dsp:nvSpPr>
      <dsp:spPr>
        <a:xfrm>
          <a:off x="8367258" y="782822"/>
          <a:ext cx="1101325" cy="550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pl-PL" sz="1500" kern="1200"/>
            <a:t>Testing automation</a:t>
          </a:r>
        </a:p>
      </dsp:txBody>
      <dsp:txXfrm>
        <a:off x="8367258" y="782822"/>
        <a:ext cx="1101325" cy="5506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20249"/>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dirty="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70646"/>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17.11.2024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17.11.2024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kursjs.pl/kurs/obiekty/obiekty"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kursjs.pl/kurs/obiekty/clas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dirty="0"/>
              <a:t>Nowym </a:t>
            </a:r>
            <a:r>
              <a:rPr lang="pl-PL" dirty="0" err="1"/>
              <a:t>feature</a:t>
            </a:r>
            <a:r>
              <a:rPr lang="pl-PL" dirty="0"/>
              <a:t> wprowadzonym w </a:t>
            </a:r>
            <a:r>
              <a:rPr lang="pl-PL" dirty="0" err="1"/>
              <a:t>Angular</a:t>
            </a:r>
            <a:r>
              <a:rPr lang="pl-PL" dirty="0"/>
              <a:t> v15 jest </a:t>
            </a:r>
            <a:r>
              <a:rPr lang="pl-PL" b="1" dirty="0" err="1"/>
              <a:t>standalone</a:t>
            </a:r>
            <a:r>
              <a:rPr lang="pl-PL" b="1" dirty="0"/>
              <a:t> </a:t>
            </a:r>
            <a:r>
              <a:rPr lang="pl-PL" b="1" dirty="0" err="1"/>
              <a:t>components</a:t>
            </a:r>
            <a:r>
              <a:rPr lang="pl-PL" dirty="0"/>
              <a:t>,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Dzisiaj jeżeli jest </a:t>
            </a:r>
            <a:r>
              <a:rPr lang="pl-PL" dirty="0" err="1"/>
              <a:t>standalone</a:t>
            </a:r>
            <a:r>
              <a:rPr lang="pl-PL" dirty="0"/>
              <a:t>, to nie musimy się martwić o moduł deklarujący nasz komponent.</a:t>
            </a:r>
            <a:br>
              <a:rPr lang="pl-PL" dirty="0"/>
            </a:br>
            <a:r>
              <a:rPr lang="pl-PL" dirty="0"/>
              <a:t>Zobaczymy to dokładniej podczas budowania aplikacji.</a:t>
            </a:r>
            <a:br>
              <a:rPr lang="pl-PL" dirty="0"/>
            </a:br>
            <a:endParaRPr lang="pl-PL" dirty="0"/>
          </a:p>
          <a:p>
            <a:r>
              <a:rPr lang="pl-PL" dirty="0"/>
              <a:t>Poza wymienionymi szablonem, klasą i stylami - 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 </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Komponent przechodzi przez różne fazy swojego istnienia (cykle życia), Zobaczymy je dokładniej, trochę później.</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Dodatkowo o komponentach warto wiedzieć że: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	Komponenty komunikują się ze sobą za pomocą </a:t>
            </a:r>
            <a:r>
              <a:rPr lang="pl-PL" sz="1200" dirty="0" err="1"/>
              <a:t>inputów</a:t>
            </a:r>
            <a:r>
              <a:rPr lang="pl-PL" sz="1200" dirty="0"/>
              <a:t> i </a:t>
            </a:r>
            <a:r>
              <a:rPr lang="pl-PL" sz="1200" dirty="0" err="1"/>
              <a:t>outputów</a:t>
            </a:r>
            <a:r>
              <a:rPr lang="pl-PL"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	Komponenty otrzymują potrzebne zależności poprzez wstrzykiwanie zależności, porozmawiamy o tym trochę później.</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	</a:t>
            </a:r>
            <a:r>
              <a:rPr lang="pl-PL" sz="1200" dirty="0" err="1"/>
              <a:t>Angular</a:t>
            </a:r>
            <a:r>
              <a:rPr lang="pl-PL" sz="1200" dirty="0"/>
              <a:t> automatycznie wykrywa zmiany i aktualizuje widok. Możemy to robić inaczej, ale nie porozmawiamy o tym dzisiaj, jest to temat dla bardziej 		zaawansowanych programistów.</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Bardzo </a:t>
            </a:r>
            <a:r>
              <a:rPr lang="pl-PL" dirty="0" err="1"/>
              <a:t>przydatnę</a:t>
            </a:r>
            <a:r>
              <a:rPr lang="pl-PL" dirty="0"/>
              <a:t> gdy chcemy w łatwy i przyjemny sposób budować i utrzymywać logikę biznesową.</a:t>
            </a:r>
            <a:br>
              <a:rPr lang="pl-PL" dirty="0"/>
            </a:br>
            <a:r>
              <a:rPr lang="pl-PL" dirty="0"/>
              <a:t>Robimy to poprzez dzielenie logiki na klasy wg kryteriów dla jakich istnieje.</a:t>
            </a:r>
          </a:p>
          <a:p>
            <a:r>
              <a:rPr lang="pl-PL" dirty="0"/>
              <a:t>Dzięki temu gdy zachodzi zmiana wymagać co do projektu, zmiany dokonujemy w jednym miejscu, a nie szukamy po całym projekcie.</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czy </a:t>
            </a:r>
            <a:r>
              <a:rPr lang="pl-PL" dirty="0" err="1"/>
              <a:t>ProvideRouter</a:t>
            </a:r>
            <a:r>
              <a:rPr lang="pl-PL" dirty="0"/>
              <a:t> dostarcza niezbędną logikę, umożliwiającą konfigurację nawigacji aplikacji. To taka paczka funkcjonalności.</a:t>
            </a:r>
          </a:p>
          <a:p>
            <a:pPr marL="0" indent="0">
              <a:buFont typeface="+mj-lt"/>
              <a:buNone/>
            </a:pPr>
            <a:endParaRPr lang="pl-PL" dirty="0"/>
          </a:p>
          <a:p>
            <a:pPr marL="0" indent="0">
              <a:buFont typeface="+mj-lt"/>
              <a:buNone/>
            </a:pPr>
            <a:r>
              <a:rPr lang="pl-PL" dirty="0"/>
              <a:t>By skorzystać z routingu w aplikacji potrzebne do tego są jeszcze tablice tras.</a:t>
            </a:r>
            <a:br>
              <a:rPr lang="pl-PL" dirty="0"/>
            </a:br>
            <a:r>
              <a:rPr lang="pl-PL" dirty="0"/>
              <a:t>W ramach tablic tras definiujemy strukturę poruszania się po aplikacji oraz to czego do tego potrzebujemy. (zasady na jakich się poruszamy)</a:t>
            </a:r>
          </a:p>
          <a:p>
            <a:pPr marL="0" indent="0">
              <a:buFont typeface="+mj-lt"/>
              <a:buNone/>
            </a:pPr>
            <a:br>
              <a:rPr lang="pl-PL" dirty="0"/>
            </a:b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go podać danej ścieżce, modułowi czy komponentowi by następnie z niego skorzystać</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programowaniu chyba nie ma nic gorszego niż ciasno powiązane ze sobą klasy.</a:t>
            </a:r>
            <a:br>
              <a:rPr lang="pl-PL" dirty="0"/>
            </a:br>
            <a:r>
              <a:rPr lang="pl-PL" dirty="0"/>
              <a:t>Gdy ich ilość i objętość oraz </a:t>
            </a:r>
            <a:r>
              <a:rPr lang="pl-PL" dirty="0" err="1"/>
              <a:t>skomplkowanie</a:t>
            </a:r>
            <a:r>
              <a:rPr lang="pl-PL" dirty="0"/>
              <a:t> rośnie, często mała zmiana wymagań może wymagać mnóstwa zmian w kodzie.</a:t>
            </a:r>
          </a:p>
          <a:p>
            <a:endParaRPr lang="pl-PL" dirty="0"/>
          </a:p>
          <a:p>
            <a:r>
              <a:rPr lang="pl-PL" dirty="0"/>
              <a:t>By uzyskać luźniej powiązane ze sobą klasy, w </a:t>
            </a:r>
            <a:r>
              <a:rPr lang="pl-PL" dirty="0" err="1"/>
              <a:t>Angularze</a:t>
            </a:r>
            <a:r>
              <a:rPr lang="pl-PL" dirty="0"/>
              <a:t> został zaimplementowany wzorzec odwróconych zależności.</a:t>
            </a:r>
            <a:br>
              <a:rPr lang="pl-PL" dirty="0"/>
            </a:br>
            <a:endParaRPr lang="pl-PL" dirty="0"/>
          </a:p>
          <a:p>
            <a:r>
              <a:rPr lang="pl-PL" dirty="0" err="1"/>
              <a:t>Feature</a:t>
            </a:r>
            <a:r>
              <a:rPr lang="pl-PL" dirty="0"/>
              <a:t> odpowiedzialny za stworzenie zależności i podanie jej gdy trzeba nazywa się </a:t>
            </a:r>
            <a:r>
              <a:rPr lang="pl-PL" dirty="0" err="1"/>
              <a:t>Injector</a:t>
            </a:r>
            <a:br>
              <a:rPr lang="pl-PL" dirty="0"/>
            </a:br>
            <a:r>
              <a:rPr lang="pl-PL" dirty="0"/>
              <a:t>Wymaga od Nas określenie w którym momencie ma się stworzyć instancja danej klasy.</a:t>
            </a:r>
          </a:p>
          <a:p>
            <a:endParaRPr lang="pl-PL" dirty="0"/>
          </a:p>
          <a:p>
            <a:r>
              <a:rPr lang="pl-PL" dirty="0"/>
              <a:t>W rezultacie wszystko co później musimy zrobić jako programiści by dostać potrzebną zależność to dopisanie jej jako parametr konstruktora, a mechanizm DI zrobi za Nas </a:t>
            </a:r>
            <a:r>
              <a:rPr lang="pl-PL" dirty="0" err="1"/>
              <a:t>reszte</a:t>
            </a:r>
            <a:r>
              <a:rPr lang="pl-PL" dirty="0"/>
              <a:t>.</a:t>
            </a:r>
            <a:br>
              <a:rPr lang="pl-PL" dirty="0"/>
            </a:br>
            <a:r>
              <a:rPr lang="pl-PL" dirty="0"/>
              <a:t>Alternatywą dla konstruktora, od niedawno stała się funkcja </a:t>
            </a:r>
            <a:r>
              <a:rPr lang="pl-PL" dirty="0" err="1"/>
              <a:t>inject</a:t>
            </a:r>
            <a:r>
              <a:rPr lang="pl-PL" dirty="0"/>
              <a:t>().</a:t>
            </a:r>
            <a:br>
              <a:rPr lang="pl-PL" dirty="0"/>
            </a:br>
            <a:br>
              <a:rPr lang="pl-PL" dirty="0"/>
            </a:br>
            <a:r>
              <a:rPr lang="pl-PL" dirty="0"/>
              <a:t>Dzięki temu że tworzenie instancji oddelegowujemy na zewnątrz uzyskujemy luźniej powiązane ze sobą klasy.</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BDC1C6"/>
                </a:solidFill>
                <a:effectLst/>
                <a:latin typeface="Poppins" panose="020B0502040204020203" pitchFamily="2" charset="-18"/>
              </a:rPr>
              <a:t>Funkcje strzałkowe nie mają wiązania </a:t>
            </a:r>
            <a:r>
              <a:rPr lang="pl-PL" b="1" i="0" dirty="0" err="1">
                <a:solidFill>
                  <a:srgbClr val="BDC1C6"/>
                </a:solidFill>
                <a:effectLst/>
                <a:latin typeface="Poppins" panose="020B0502040204020203" pitchFamily="2" charset="-18"/>
              </a:rPr>
              <a:t>this</a:t>
            </a:r>
            <a:r>
              <a:rPr lang="pl-PL" b="0" i="0" dirty="0">
                <a:solidFill>
                  <a:srgbClr val="BDC1C6"/>
                </a:solidFill>
                <a:effectLst/>
                <a:latin typeface="Poppins" panose="020B0502040204020203" pitchFamily="2" charset="-18"/>
              </a:rPr>
              <a:t> i </a:t>
            </a:r>
            <a:r>
              <a:rPr lang="pl-PL" b="1" i="0" dirty="0">
                <a:solidFill>
                  <a:srgbClr val="BDC1C6"/>
                </a:solidFill>
                <a:effectLst/>
                <a:latin typeface="Poppins" panose="020B0502040204020203" pitchFamily="2" charset="-18"/>
              </a:rPr>
              <a:t>super</a:t>
            </a:r>
            <a:r>
              <a:rPr lang="pl-PL" b="0" i="0" dirty="0">
                <a:solidFill>
                  <a:srgbClr val="BDC1C6"/>
                </a:solidFill>
                <a:effectLst/>
                <a:latin typeface="Poppins" panose="020B0502040204020203" pitchFamily="2" charset="-18"/>
              </a:rPr>
              <a:t>. Dlatego nie powinniśmy ich używać do definiowania metod w </a:t>
            </a:r>
            <a:r>
              <a:rPr lang="pl-PL" b="0" i="0" dirty="0">
                <a:solidFill>
                  <a:srgbClr val="BDC1C6"/>
                </a:solidFill>
                <a:effectLst/>
                <a:latin typeface="Poppins" panose="020B0502040204020203" pitchFamily="2" charset="-18"/>
                <a:hlinkClick r:id="rId3"/>
              </a:rPr>
              <a:t>obiektach</a:t>
            </a:r>
            <a:r>
              <a:rPr lang="pl-PL" b="0" i="0" dirty="0">
                <a:solidFill>
                  <a:srgbClr val="BDC1C6"/>
                </a:solidFill>
                <a:effectLst/>
                <a:latin typeface="Poppins" panose="020B0502040204020203" pitchFamily="2" charset="-18"/>
              </a:rPr>
              <a:t> i </a:t>
            </a:r>
            <a:r>
              <a:rPr lang="pl-PL" b="0" i="0" dirty="0">
                <a:solidFill>
                  <a:srgbClr val="BDC1C6"/>
                </a:solidFill>
                <a:effectLst/>
                <a:latin typeface="Poppins" panose="020B0502040204020203" pitchFamily="2" charset="-18"/>
                <a:hlinkClick r:id="rId4"/>
              </a:rPr>
              <a:t>klasach</a:t>
            </a:r>
            <a:endParaRPr lang="pl-PL" b="0" i="0" dirty="0">
              <a:solidFill>
                <a:srgbClr val="BDC1C6"/>
              </a:solidFill>
              <a:effectLst/>
              <a:latin typeface="Poppins" panose="020B0502040204020203" pitchFamily="2" charset="-18"/>
            </a:endParaRPr>
          </a:p>
          <a:p>
            <a:r>
              <a:rPr lang="pl-PL" dirty="0"/>
              <a:t>Są fajną alternatywą jak piszemy funkcje, które mają tworzyć nasze </a:t>
            </a:r>
            <a:r>
              <a:rPr lang="pl-PL" dirty="0" err="1"/>
              <a:t>tzw</a:t>
            </a:r>
            <a:r>
              <a:rPr lang="pl-PL" dirty="0"/>
              <a:t>, metody </a:t>
            </a:r>
            <a:r>
              <a:rPr lang="pl-PL" dirty="0" err="1"/>
              <a:t>utils</a:t>
            </a:r>
            <a:r>
              <a:rPr lang="pl-PL" dirty="0"/>
              <a:t> czy </a:t>
            </a:r>
            <a:r>
              <a:rPr lang="pl-PL" dirty="0" err="1"/>
              <a:t>prowajdery</a:t>
            </a:r>
            <a:r>
              <a:rPr lang="pl-PL" dirty="0"/>
              <a:t>.</a:t>
            </a:r>
            <a:br>
              <a:rPr lang="pl-PL" dirty="0"/>
            </a:br>
            <a:br>
              <a:rPr lang="pl-PL" dirty="0"/>
            </a:br>
            <a:r>
              <a:rPr lang="pl-PL" dirty="0"/>
              <a:t>Wywołanie jest identyczne w obu przypadkach.</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trike="sngStrike" dirty="0"/>
              <a:t>To pierwszy raz kiedy biorę udział w szkoleniu w roli trenera. Postaram się by wyszło jak najlepiej, proszę jednak o wyrozumiałość </a:t>
            </a:r>
            <a:r>
              <a:rPr lang="pl-PL" strike="sngStrike"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3834500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Podsumowując</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Ułatwia utrzymanie:</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24</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interesują nas wszystkie przedstawione tu konstrukcji, ale chciałem Wam pokazać, że jest ich trochę, nie przeraźcie się.</a:t>
            </a:r>
            <a:br>
              <a:rPr lang="pl-PL" dirty="0"/>
            </a:br>
            <a:r>
              <a:rPr lang="pl-PL" dirty="0"/>
              <a:t>Istnieją po to by rozwiązywać jakieś problemy, które tak czy inaczej mogą uderzyć w Nas podczas tworzenia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50000"/>
              </a:lnSpc>
            </a:pPr>
            <a:r>
              <a:rPr lang="pl-PL" b="1" u="sng" dirty="0"/>
              <a:t>Dlaczego </a:t>
            </a:r>
            <a:r>
              <a:rPr lang="pl-PL" b="1" u="sng" dirty="0" err="1"/>
              <a:t>dekoratory</a:t>
            </a:r>
            <a:r>
              <a:rPr lang="pl-PL"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a:t>
            </a:r>
          </a:p>
          <a:p>
            <a:pPr>
              <a:lnSpc>
                <a:spcPct val="150000"/>
              </a:lnSpc>
            </a:pPr>
            <a:r>
              <a:rPr lang="pl-PL" sz="1200" dirty="0"/>
              <a:t>Są to podstawowe narzędzia, które pomagają </a:t>
            </a:r>
            <a:r>
              <a:rPr lang="pl-PL" sz="1200" dirty="0" err="1"/>
              <a:t>Angularowi</a:t>
            </a:r>
            <a:r>
              <a:rPr lang="pl-PL" sz="1200" dirty="0"/>
              <a:t> zarządzać komponentami, modułami, usługami i wstrzykiwaniem zależności. </a:t>
            </a:r>
          </a:p>
          <a:p>
            <a:pPr>
              <a:lnSpc>
                <a:spcPct val="150000"/>
              </a:lnSpc>
            </a:pPr>
            <a:r>
              <a:rPr lang="pl-PL" sz="1200" dirty="0"/>
              <a:t>Bez nich </a:t>
            </a:r>
            <a:r>
              <a:rPr lang="pl-PL" sz="1200" dirty="0" err="1"/>
              <a:t>Angular</a:t>
            </a:r>
            <a:r>
              <a:rPr lang="pl-PL" sz="1200" dirty="0"/>
              <a:t> nie mógłby "zrozumieć", co jest czym w aplikacji.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896438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już niemal ostatni slajd z teorią którą chciałbym żebyśmy byli zaznajomieni.</a:t>
            </a:r>
            <a:br>
              <a:rPr lang="pl-PL" dirty="0"/>
            </a:br>
            <a:r>
              <a:rPr lang="pl-PL" dirty="0"/>
              <a:t>Zanim jeszcze wskoczymy w kompilator, warto wspomnieć o istnieniu </a:t>
            </a:r>
            <a:r>
              <a:rPr lang="pl-PL" dirty="0" err="1"/>
              <a:t>Angular</a:t>
            </a:r>
            <a:r>
              <a:rPr lang="pl-PL" dirty="0"/>
              <a:t> CLI.</a:t>
            </a:r>
          </a:p>
          <a:p>
            <a:r>
              <a:rPr lang="pl-PL" dirty="0"/>
              <a:t>To zestaw poleceń, których możemy użyć z poziomu terminala, by stworzyć, sprawdzić, zbudować i przetestować powstały kod.</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br>
              <a:rPr lang="pl-PL" dirty="0"/>
            </a:br>
            <a:r>
              <a:rPr lang="pl-PL" dirty="0"/>
              <a:t>Przechodzimy do tego na co wszyscy czekaliśmy, wskakujemy w kompilator i zaczynamy coś razem tworzyć.</a:t>
            </a:r>
            <a:br>
              <a:rPr lang="pl-PL" dirty="0"/>
            </a:br>
            <a:r>
              <a:rPr lang="pl-PL" dirty="0"/>
              <a:t>Upewnijmy się jednak, że wszyscy mamy tę samo środowisko do pracy.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Jednak najpierw </a:t>
            </a:r>
            <a:r>
              <a:rPr lang="pl-PL" dirty="0">
                <a:sym typeface="Wingdings" panose="05000000000000000000" pitchFamily="2" charset="2"/>
              </a:rPr>
              <a:t>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3126226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endParaRPr lang="pl-PL" dirty="0"/>
          </a:p>
          <a:p>
            <a:r>
              <a:rPr lang="pl-PL" dirty="0"/>
              <a:t>Jest to jednak rzecz wykraczająca poza potrzeby początkującego programisty. Miejcie jednak świadomość że da się robić takie rzeczy </a:t>
            </a:r>
            <a:r>
              <a:rPr lang="pl-PL" dirty="0">
                <a:sym typeface="Wingdings" panose="05000000000000000000" pitchFamily="2" charset="2"/>
              </a:rPr>
              <a:t>.</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35</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sz="1200" dirty="0"/>
              <a:t>Data </a:t>
            </a:r>
            <a:r>
              <a:rPr lang="pl-PL" sz="1200" dirty="0" err="1"/>
              <a:t>binding</a:t>
            </a:r>
            <a:r>
              <a:rPr lang="pl-PL" sz="1200" dirty="0"/>
              <a:t> w </a:t>
            </a:r>
            <a:r>
              <a:rPr lang="pl-PL" sz="1200" dirty="0" err="1"/>
              <a:t>Angularze</a:t>
            </a:r>
            <a:r>
              <a:rPr lang="pl-PL" sz="1200" dirty="0"/>
              <a:t> to mechanizm łączący dane między logiką aplikacji a jej interfejsem użytkownika (HTML).</a:t>
            </a:r>
          </a:p>
          <a:p>
            <a:pPr marL="0" indent="0">
              <a:buNone/>
            </a:pPr>
            <a:br>
              <a:rPr lang="pl-PL" sz="1200" dirty="0"/>
            </a:br>
            <a:r>
              <a:rPr lang="pl-PL" sz="1200" dirty="0"/>
              <a:t>Dzięki data </a:t>
            </a:r>
            <a:r>
              <a:rPr lang="pl-PL" sz="1200" dirty="0" err="1"/>
              <a:t>bindingowi</a:t>
            </a:r>
            <a:r>
              <a:rPr lang="pl-PL" sz="1200" dirty="0"/>
              <a:t> możemy automatycznie wyświetlać i aktualizować dane na stronie, bez potrzeby ręcznego manipulowania kodem HTML za każdym razem, gdy coś się zmienia.</a:t>
            </a:r>
          </a:p>
          <a:p>
            <a:pPr marL="0" indent="0">
              <a:buNone/>
            </a:pPr>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36</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pl-PL" b="1" dirty="0"/>
              <a:t>Wcześniej wspomnieliśmy sobie o cyklach życia komponentów. Teraz porozmawiamy sobie trochę o każdym z nich.</a:t>
            </a:r>
            <a:br>
              <a:rPr lang="pl-PL" b="1" dirty="0"/>
            </a:br>
            <a:r>
              <a:rPr lang="pl-PL" b="1" dirty="0"/>
              <a:t>Pierwsze co odpali się podczas budowania komponentu będzie jego konstruktor.</a:t>
            </a:r>
            <a:br>
              <a:rPr lang="pl-PL" b="1" dirty="0"/>
            </a:br>
            <a:r>
              <a:rPr lang="pl-PL" b="1" dirty="0"/>
              <a:t>Następnie będą to </a:t>
            </a:r>
            <a:r>
              <a:rPr lang="pl-PL" b="1" dirty="0" err="1"/>
              <a:t>hooki</a:t>
            </a:r>
            <a:r>
              <a:rPr lang="pl-PL" b="1" dirty="0"/>
              <a:t> zaczynając od </a:t>
            </a:r>
            <a:r>
              <a:rPr lang="pl-PL" b="1" dirty="0" err="1"/>
              <a:t>ngOnChanges</a:t>
            </a:r>
            <a:r>
              <a:rPr lang="pl-PL" b="1"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a:p>
            <a:pPr marL="0" marR="0" lvl="0" indent="0" algn="l" defTabSz="914400" rtl="0" eaLnBrk="0" fontAlgn="base" latinLnBrk="0" hangingPunct="0">
              <a:lnSpc>
                <a:spcPct val="100000"/>
              </a:lnSpc>
              <a:spcBef>
                <a:spcPct val="0"/>
              </a:spcBef>
              <a:spcAft>
                <a:spcPct val="0"/>
              </a:spcAft>
              <a:buClrTx/>
              <a:buSzTx/>
              <a:buFontTx/>
              <a:buNone/>
              <a:tabLst/>
            </a:pPr>
            <a:endParaRPr lang="pl-PL" b="1"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marR="0" lvl="0" indent="-228600" defTabSz="914400" rtl="0" eaLnBrk="0" fontAlgn="base" latinLnBrk="0" hangingPunct="0">
              <a:lnSpc>
                <a:spcPct val="100000"/>
              </a:lnSpc>
              <a:spcBef>
                <a:spcPct val="0"/>
              </a:spcBef>
              <a:spcAft>
                <a:spcPct val="0"/>
              </a:spcAft>
              <a:buClrTx/>
              <a:buSzTx/>
              <a:buAutoNum type="arabicPeriod"/>
              <a:tabLst/>
            </a:pPr>
            <a:r>
              <a:rPr lang="pl-PL" dirty="0"/>
              <a:t>Referencja szablonu formularza (#form)</a:t>
            </a:r>
            <a:br>
              <a:rPr kumimoji="0" lang="pl-PL" altLang="pl-PL" b="0" i="0" u="none" strike="noStrike" cap="none" normalizeH="0" baseline="0" dirty="0">
                <a:ln>
                  <a:noFill/>
                </a:ln>
                <a:solidFill>
                  <a:schemeClr val="tx1"/>
                </a:solidFill>
                <a:effectLst/>
                <a:latin typeface="Arial" panose="020B0604020202020204" pitchFamily="34" charset="0"/>
              </a:rPr>
            </a:br>
            <a:r>
              <a:rPr kumimoji="0" lang="pl-PL" altLang="pl-PL" b="0" i="0" u="none" strike="noStrike" cap="none" normalizeH="0" baseline="0" dirty="0">
                <a:ln>
                  <a:noFill/>
                </a:ln>
                <a:solidFill>
                  <a:schemeClr val="tx1"/>
                </a:solidFill>
                <a:effectLst/>
                <a:latin typeface="Arial" panose="020B0604020202020204" pitchFamily="34" charset="0"/>
              </a:rPr>
              <a:t>	</a:t>
            </a:r>
            <a:r>
              <a:rPr lang="pl-PL" dirty="0"/>
              <a:t>W HTML możesz nadać formularzowi referencję za pomocą # i przypisać do niej dyrektywę </a:t>
            </a:r>
            <a:r>
              <a:rPr lang="pl-PL" dirty="0" err="1"/>
              <a:t>ngForm</a:t>
            </a:r>
            <a:r>
              <a:rPr lang="pl-PL" dirty="0"/>
              <a:t>. Ta referencja daje dostęp do pełnego modelu danych i stanu formularza.</a:t>
            </a:r>
          </a:p>
          <a:p>
            <a:pPr marL="0" marR="0" lvl="0" indent="0"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r>
              <a:rPr lang="pl-PL" dirty="0"/>
              <a:t>2. Dwukierunkowe wiązanie danych z modelem (</a:t>
            </a:r>
            <a:r>
              <a:rPr lang="pl-PL" dirty="0" err="1"/>
              <a:t>ngModel</a:t>
            </a:r>
            <a:r>
              <a:rPr lang="pl-PL" dirty="0"/>
              <a:t>)</a:t>
            </a:r>
          </a:p>
          <a:p>
            <a:r>
              <a:rPr lang="pl-PL" dirty="0"/>
              <a:t>	Każde pole formularza z dyrektywą </a:t>
            </a:r>
            <a:r>
              <a:rPr lang="pl-PL" dirty="0" err="1"/>
              <a:t>ngModel</a:t>
            </a:r>
            <a:r>
              <a:rPr lang="pl-PL" dirty="0"/>
              <a:t> automatycznie synchronizuje dane z modelem w komponencie.</a:t>
            </a:r>
          </a:p>
          <a:p>
            <a:endParaRPr lang="pl-PL" dirty="0"/>
          </a:p>
          <a:p>
            <a:r>
              <a:rPr lang="en-US" dirty="0"/>
              <a:t>&lt;input type="text" name="name" [(</a:t>
            </a:r>
            <a:r>
              <a:rPr lang="en-US" dirty="0" err="1"/>
              <a:t>ngModel</a:t>
            </a:r>
            <a:r>
              <a:rPr lang="en-US" dirty="0"/>
              <a:t>)]="user.name" required /&gt;</a:t>
            </a:r>
            <a:endParaRPr lang="pl-PL" dirty="0"/>
          </a:p>
          <a:p>
            <a:endParaRPr lang="pl-PL" dirty="0"/>
          </a:p>
          <a:p>
            <a:r>
              <a:rPr lang="pl-PL" dirty="0" err="1"/>
              <a:t>user</a:t>
            </a:r>
            <a:r>
              <a:rPr lang="pl-PL" dirty="0"/>
              <a:t> = { </a:t>
            </a:r>
          </a:p>
          <a:p>
            <a:r>
              <a:rPr lang="pl-PL" dirty="0"/>
              <a:t>    </a:t>
            </a:r>
            <a:r>
              <a:rPr lang="pl-PL" dirty="0" err="1"/>
              <a:t>name</a:t>
            </a:r>
            <a:r>
              <a:rPr lang="pl-PL" dirty="0"/>
              <a:t>: ‚’, </a:t>
            </a:r>
          </a:p>
          <a:p>
            <a:r>
              <a:rPr lang="pl-PL" dirty="0"/>
              <a:t>};</a:t>
            </a:r>
          </a:p>
          <a:p>
            <a:endParaRPr lang="pl-PL" dirty="0"/>
          </a:p>
          <a:p>
            <a:r>
              <a:rPr lang="pl-PL" dirty="0" err="1"/>
              <a:t>onSubmit</a:t>
            </a:r>
            <a:r>
              <a:rPr lang="pl-PL" dirty="0"/>
              <a:t>() {</a:t>
            </a:r>
          </a:p>
          <a:p>
            <a:r>
              <a:rPr lang="pl-PL" dirty="0"/>
              <a:t>     console.log('Dane użytkownika:', </a:t>
            </a:r>
            <a:r>
              <a:rPr lang="pl-PL" dirty="0" err="1"/>
              <a:t>this.user</a:t>
            </a:r>
            <a:r>
              <a:rPr lang="pl-PL" dirty="0"/>
              <a:t>); // Model odzwierciedla wprowadzone dane</a:t>
            </a:r>
          </a:p>
          <a:p>
            <a:r>
              <a:rPr lang="pl-PL" dirty="0"/>
              <a:t>}</a:t>
            </a:r>
          </a:p>
          <a:p>
            <a:endParaRPr lang="pl-PL" dirty="0"/>
          </a:p>
          <a:p>
            <a:pPr marL="0" marR="0" lvl="0" indent="0"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ngModel</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p>
          <a:p>
            <a:pPr marL="0" marR="0" lvl="0" indent="0"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form.invalid</a:t>
            </a:r>
            <a:r>
              <a:rPr kumimoji="0" lang="pl-PL" altLang="pl-PL" b="1"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formularz jest nieaktywny, jeśli zawiera błędy.</a:t>
            </a:r>
          </a:p>
          <a:p>
            <a:endParaRPr lang="pl-PL" dirty="0"/>
          </a:p>
          <a:p>
            <a:br>
              <a:rPr lang="pl-PL" dirty="0"/>
            </a:br>
            <a:br>
              <a:rPr lang="pl-PL" dirty="0"/>
            </a:br>
            <a:r>
              <a:rPr lang="pl-PL" b="1" dirty="0"/>
              <a:t>Kiedy używać jakiej metody?</a:t>
            </a:r>
          </a:p>
          <a:p>
            <a:pPr>
              <a:buFont typeface="Arial" panose="020B0604020202020204" pitchFamily="34" charset="0"/>
              <a:buChar char="•"/>
            </a:pPr>
            <a:r>
              <a:rPr lang="pl-PL" b="1" dirty="0"/>
              <a:t>Referencja szablonu</a:t>
            </a:r>
            <a:r>
              <a:rPr lang="pl-PL" dirty="0"/>
              <a:t>: Gdy potrzebujesz ogólnego dostępu do formularza, np. przy wysyłaniu danych.</a:t>
            </a:r>
          </a:p>
          <a:p>
            <a:pPr>
              <a:buFont typeface="Arial" panose="020B0604020202020204" pitchFamily="34" charset="0"/>
              <a:buChar char="•"/>
            </a:pPr>
            <a:r>
              <a:rPr lang="pl-PL" b="1" dirty="0"/>
              <a:t>Dwukierunkowe wiązanie danych</a:t>
            </a:r>
            <a:r>
              <a:rPr lang="pl-PL" dirty="0"/>
              <a:t>: Idealne, gdy model danych w komponencie ma być automatycznie synchronizowany z formularzem.</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42</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dyrektywy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p>
          <a:p>
            <a:r>
              <a:rPr kumimoji="0" lang="pl-PL" altLang="pl-PL" b="0" i="0" u="none" strike="noStrike" cap="none" normalizeH="0" baseline="0" dirty="0">
                <a:ln>
                  <a:noFill/>
                </a:ln>
                <a:solidFill>
                  <a:schemeClr val="tx1"/>
                </a:solidFill>
                <a:effectLst/>
                <a:latin typeface="Arial" panose="020B0604020202020204" pitchFamily="34" charset="0"/>
              </a:rPr>
              <a:t>Używamy dyrektywy </a:t>
            </a:r>
            <a:r>
              <a:rPr kumimoji="0" lang="pl-PL" altLang="pl-PL" b="0" i="0" u="none" strike="noStrike" cap="none" normalizeH="0" baseline="0" dirty="0" err="1">
                <a:ln>
                  <a:noFill/>
                </a:ln>
                <a:solidFill>
                  <a:schemeClr val="tx1"/>
                </a:solidFill>
                <a:effectLst/>
                <a:latin typeface="Arial" panose="020B0604020202020204" pitchFamily="34" charset="0"/>
              </a:rPr>
              <a:t>formGroup</a:t>
            </a:r>
            <a:r>
              <a:rPr kumimoji="0" lang="pl-PL" altLang="pl-PL" b="0" i="0" u="none" strike="noStrike" cap="none" normalizeH="0" baseline="0" dirty="0">
                <a:ln>
                  <a:noFill/>
                </a:ln>
                <a:solidFill>
                  <a:schemeClr val="tx1"/>
                </a:solidFill>
                <a:effectLst/>
                <a:latin typeface="Arial" panose="020B0604020202020204" pitchFamily="34" charset="0"/>
              </a:rPr>
              <a:t> do wiązania modelu forma z jego </a:t>
            </a:r>
            <a:r>
              <a:rPr kumimoji="0" lang="pl-PL" altLang="pl-PL" b="0" i="0" u="none" strike="noStrike" cap="none" normalizeH="0" baseline="0" dirty="0" err="1">
                <a:ln>
                  <a:noFill/>
                </a:ln>
                <a:solidFill>
                  <a:schemeClr val="tx1"/>
                </a:solidFill>
                <a:effectLst/>
                <a:latin typeface="Arial" panose="020B0604020202020204" pitchFamily="34" charset="0"/>
              </a:rPr>
              <a:t>tagiem</a:t>
            </a:r>
            <a:r>
              <a:rPr kumimoji="0" lang="pl-PL" altLang="pl-PL" b="0" i="0" u="none" strike="noStrike" cap="none" normalizeH="0" baseline="0" dirty="0">
                <a:ln>
                  <a:noFill/>
                </a:ln>
                <a:solidFill>
                  <a:schemeClr val="tx1"/>
                </a:solidFill>
                <a:effectLst/>
                <a:latin typeface="Arial" panose="020B0604020202020204" pitchFamily="34" charset="0"/>
              </a:rPr>
              <a:t>.</a:t>
            </a:r>
          </a:p>
          <a:p>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Klasy </a:t>
            </a: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Unicode MS"/>
              </a:rPr>
              <a:t>A metod jak </a:t>
            </a:r>
            <a:r>
              <a:rPr kumimoji="0" lang="pl-PL" altLang="pl-PL" b="0" i="0" u="none" strike="noStrike" cap="none" normalizeH="0" baseline="0" dirty="0" err="1">
                <a:ln>
                  <a:noFill/>
                </a:ln>
                <a:solidFill>
                  <a:schemeClr val="tx1"/>
                </a:solidFill>
                <a:effectLst/>
                <a:latin typeface="Arial Unicode MS"/>
              </a:rPr>
              <a:t>setValue</a:t>
            </a:r>
            <a:r>
              <a:rPr kumimoji="0" lang="pl-PL" altLang="pl-PL" b="0" i="0" u="none" strike="noStrike" cap="none" normalizeH="0" baseline="0" dirty="0">
                <a:ln>
                  <a:noFill/>
                </a:ln>
                <a:solidFill>
                  <a:schemeClr val="tx1"/>
                </a:solidFill>
                <a:effectLst/>
                <a:latin typeface="Arial Unicode MS"/>
              </a:rPr>
              <a:t> czy </a:t>
            </a:r>
            <a:r>
              <a:rPr kumimoji="0" lang="pl-PL" altLang="pl-PL" b="0" i="0" u="none" strike="noStrike" cap="none" normalizeH="0" baseline="0" dirty="0" err="1">
                <a:ln>
                  <a:noFill/>
                </a:ln>
                <a:solidFill>
                  <a:schemeClr val="tx1"/>
                </a:solidFill>
                <a:effectLst/>
                <a:latin typeface="Arial Unicode MS"/>
              </a:rPr>
              <a:t>patchValue</a:t>
            </a: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44</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a:t>Oprogramowanie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porozmawiamy sobie o </a:t>
            </a:r>
            <a:r>
              <a:rPr lang="pl-PL" dirty="0" err="1"/>
              <a:t>Angularze</a:t>
            </a:r>
            <a:endParaRPr lang="pl-PL" dirty="0"/>
          </a:p>
          <a:p>
            <a:endParaRPr lang="pl-PL" dirty="0"/>
          </a:p>
          <a:p>
            <a:r>
              <a:rPr lang="pl-PL" dirty="0"/>
              <a:t>Zaczniemy sobie od omówienia co to jest </a:t>
            </a:r>
            <a:r>
              <a:rPr lang="pl-PL" dirty="0" err="1"/>
              <a:t>Angular</a:t>
            </a:r>
            <a:r>
              <a:rPr lang="pl-PL" dirty="0"/>
              <a:t>, jak działa i co go tak naprawdę tworzy.</a:t>
            </a:r>
          </a:p>
          <a:p>
            <a:endParaRPr lang="pl-PL" dirty="0"/>
          </a:p>
          <a:p>
            <a:r>
              <a:rPr lang="pl-PL" dirty="0"/>
              <a:t>Potem zahaczymy o podstawy składni </a:t>
            </a:r>
            <a:r>
              <a:rPr lang="pl-PL" dirty="0" err="1"/>
              <a:t>JavaScrip’a</a:t>
            </a:r>
            <a:r>
              <a:rPr lang="pl-PL" dirty="0"/>
              <a:t> a potem </a:t>
            </a:r>
            <a:r>
              <a:rPr lang="pl-PL" dirty="0" err="1"/>
              <a:t>TypeScripta</a:t>
            </a:r>
            <a:r>
              <a:rPr lang="pl-PL" dirty="0"/>
              <a:t>, będziemy później korzystać z konstrukcji które poznamy.</a:t>
            </a:r>
          </a:p>
          <a:p>
            <a:endParaRPr lang="pl-PL" dirty="0"/>
          </a:p>
          <a:p>
            <a:r>
              <a:rPr lang="pl-PL" dirty="0"/>
              <a:t>Potem poznamy </a:t>
            </a:r>
            <a:r>
              <a:rPr lang="pl-PL" dirty="0" err="1"/>
              <a:t>toolbox</a:t>
            </a:r>
            <a:r>
              <a:rPr lang="pl-PL" dirty="0"/>
              <a:t> </a:t>
            </a:r>
            <a:r>
              <a:rPr lang="pl-PL" dirty="0" err="1"/>
              <a:t>frameworka</a:t>
            </a:r>
            <a:r>
              <a:rPr lang="pl-PL" dirty="0"/>
              <a:t>.</a:t>
            </a:r>
          </a:p>
          <a:p>
            <a:br>
              <a:rPr lang="pl-PL" dirty="0"/>
            </a:br>
            <a:r>
              <a:rPr lang="pl-PL" dirty="0"/>
              <a:t>A jak już wylądujemy w IDE to poznamy czym są komponenty, zobaczymy jak się je buduje i co je tworzy oraz jak dzielić i rozszerzać logikę poprzez serwisy.</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a:lnSpc>
                <a:spcPts val="1425"/>
              </a:lnSpc>
            </a:pPr>
            <a:br>
              <a:rPr lang="pl-PL" sz="1200" dirty="0"/>
            </a:br>
            <a:r>
              <a:rPr lang="pl-PL" sz="1200" dirty="0"/>
              <a:t>Te zdarzenia pozwalają lepiej kontrolować, co dzieje się podczas nawigacji w aplikacji, np. kiedy wyświetlać ładowanie lub reagować na błędy.</a:t>
            </a:r>
            <a:br>
              <a:rPr lang="pl-PL" sz="1200" dirty="0"/>
            </a:br>
            <a:br>
              <a:rPr lang="pl-PL" sz="1200" dirty="0"/>
            </a:br>
            <a:br>
              <a:rPr lang="pl-PL" sz="1200" dirty="0"/>
            </a:br>
            <a:br>
              <a:rPr lang="pl-PL" sz="1200" dirty="0"/>
            </a:br>
            <a:r>
              <a:rPr lang="pl-PL" b="0" dirty="0">
                <a:solidFill>
                  <a:srgbClr val="A9B1D6"/>
                </a:solidFill>
                <a:effectLst/>
                <a:latin typeface="Consolas" panose="020B0609020204030204" pitchFamily="49" charset="0"/>
              </a:rPr>
              <a:t>  </a:t>
            </a:r>
            <a:r>
              <a:rPr lang="pl-PL" b="0" dirty="0" err="1">
                <a:solidFill>
                  <a:srgbClr val="BB9AF7"/>
                </a:solidFill>
                <a:effectLst/>
                <a:latin typeface="Consolas" panose="020B0609020204030204" pitchFamily="49" charset="0"/>
              </a:rPr>
              <a:t>constructor</a:t>
            </a:r>
            <a:r>
              <a:rPr lang="pl-PL" b="0" dirty="0">
                <a:solidFill>
                  <a:srgbClr val="9ABDF5"/>
                </a:solidFill>
                <a:effectLst/>
                <a:latin typeface="Consolas" panose="020B0609020204030204" pitchFamily="49" charset="0"/>
              </a:rPr>
              <a:t>(</a:t>
            </a:r>
            <a:r>
              <a:rPr lang="pl-PL" b="0" i="1" dirty="0" err="1">
                <a:solidFill>
                  <a:srgbClr val="9D7CD8"/>
                </a:solidFill>
                <a:effectLst/>
                <a:latin typeface="Consolas" panose="020B0609020204030204" pitchFamily="49" charset="0"/>
              </a:rPr>
              <a:t>private</a:t>
            </a:r>
            <a:r>
              <a:rPr lang="pl-PL" b="0" dirty="0">
                <a:solidFill>
                  <a:srgbClr val="A9B1D6"/>
                </a:solidFill>
                <a:effectLst/>
                <a:latin typeface="Consolas" panose="020B0609020204030204" pitchFamily="49" charset="0"/>
              </a:rPr>
              <a:t> </a:t>
            </a:r>
            <a:r>
              <a:rPr lang="pl-PL" b="0" dirty="0">
                <a:solidFill>
                  <a:srgbClr val="E0AF68"/>
                </a:solidFill>
                <a:effectLst/>
                <a:latin typeface="Consolas" panose="020B0609020204030204" pitchFamily="49" charset="0"/>
              </a:rPr>
              <a:t>router</a:t>
            </a:r>
            <a:r>
              <a:rPr lang="pl-PL" b="0" dirty="0">
                <a:solidFill>
                  <a:srgbClr val="89DDFF"/>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C0CAF5"/>
                </a:solidFill>
                <a:effectLst/>
                <a:latin typeface="Consolas" panose="020B0609020204030204" pitchFamily="49" charset="0"/>
              </a:rPr>
              <a:t>Router</a:t>
            </a:r>
            <a:r>
              <a:rPr lang="pl-PL" b="0" dirty="0">
                <a:solidFill>
                  <a:srgbClr val="9ABDF5"/>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9ABDF5"/>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router</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events</a:t>
            </a:r>
            <a:r>
              <a:rPr lang="pl-PL" b="0" dirty="0" err="1">
                <a:solidFill>
                  <a:srgbClr val="89DDFF"/>
                </a:solidFill>
                <a:effectLst/>
                <a:latin typeface="Consolas" panose="020B0609020204030204" pitchFamily="49" charset="0"/>
              </a:rPr>
              <a:t>.</a:t>
            </a:r>
            <a:r>
              <a:rPr lang="pl-PL" b="0" dirty="0" err="1">
                <a:solidFill>
                  <a:srgbClr val="7AA2F7"/>
                </a:solidFill>
                <a:effectLst/>
                <a:latin typeface="Consolas" panose="020B0609020204030204" pitchFamily="49" charset="0"/>
              </a:rPr>
              <a:t>subscribe</a:t>
            </a:r>
            <a:r>
              <a:rPr lang="pl-PL" b="0" dirty="0">
                <a:solidFill>
                  <a:srgbClr val="9ABDF5"/>
                </a:solidFill>
                <a:effectLst/>
                <a:latin typeface="Consolas" panose="020B0609020204030204" pitchFamily="49" charset="0"/>
              </a:rPr>
              <a:t>(</a:t>
            </a:r>
            <a:r>
              <a:rPr lang="pl-PL" b="0" dirty="0">
                <a:solidFill>
                  <a:srgbClr val="E0AF68"/>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a:solidFill>
                  <a:srgbClr val="BB9AF7"/>
                </a:solidFill>
                <a:effectLst/>
                <a:latin typeface="Consolas" panose="020B0609020204030204" pitchFamily="49" charset="0"/>
              </a:rPr>
              <a:t>=&gt;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subskrybujemy się do strumienia </a:t>
            </a:r>
            <a:r>
              <a:rPr lang="pl-PL" b="0" i="1" dirty="0" err="1">
                <a:solidFill>
                  <a:srgbClr val="5F6996"/>
                </a:solidFill>
                <a:effectLst/>
                <a:latin typeface="Consolas" panose="020B0609020204030204" pitchFamily="49" charset="0"/>
              </a:rPr>
              <a:t>events</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NavigationStart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sprawdzamy instancje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true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gdy nawigacja startuje chcemy widzieć </a:t>
            </a:r>
            <a:r>
              <a:rPr lang="pl-PL" b="0" i="1" dirty="0" err="1">
                <a:solidFill>
                  <a:srgbClr val="5F6996"/>
                </a:solidFill>
                <a:effectLst/>
                <a:latin typeface="Consolas" panose="020B0609020204030204" pitchFamily="49" charset="0"/>
              </a:rPr>
              <a:t>loader</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NavigationEnd</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w każdym innym przypadku chcemy go wyłączyć</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NavigationCancel</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NavigationError</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już pierwszy dzień będziemy mieli za sobą, omówimy sobie trochę bardziej złożone konstrukcje </a:t>
            </a:r>
            <a:r>
              <a:rPr lang="pl-PL" dirty="0" err="1"/>
              <a:t>frameworka</a:t>
            </a:r>
            <a:r>
              <a:rPr lang="pl-PL" dirty="0"/>
              <a:t>.</a:t>
            </a:r>
            <a:br>
              <a:rPr lang="pl-PL" dirty="0"/>
            </a:br>
            <a:br>
              <a:rPr lang="pl-PL" dirty="0"/>
            </a:br>
            <a:r>
              <a:rPr lang="pl-PL" dirty="0"/>
              <a:t>Zbudujemy formularz którym zbierzemy potrzebne dane użytkownika, zastosujemy podstawową walidację.</a:t>
            </a:r>
          </a:p>
          <a:p>
            <a:endParaRPr lang="pl-PL" dirty="0"/>
          </a:p>
          <a:p>
            <a:r>
              <a:rPr lang="pl-PL" dirty="0"/>
              <a:t>Potem przerobimy komponenty na osobne </a:t>
            </a:r>
            <a:r>
              <a:rPr lang="pl-PL" dirty="0" err="1"/>
              <a:t>feature</a:t>
            </a:r>
            <a:r>
              <a:rPr lang="pl-PL" dirty="0"/>
              <a:t> tworzonej przez nas aplikacji. Omówimy sobie jak działa routing, czyli zmiana strony lub jak kto woli komponentu/</a:t>
            </a:r>
            <a:r>
              <a:rPr lang="pl-PL" dirty="0" err="1"/>
              <a:t>feature</a:t>
            </a:r>
            <a:r>
              <a:rPr lang="pl-PL" dirty="0"/>
              <a:t>,  i zaimplementujemy go w naszej aplikacji.</a:t>
            </a:r>
          </a:p>
          <a:p>
            <a:br>
              <a:rPr lang="pl-PL" dirty="0"/>
            </a:br>
            <a:r>
              <a:rPr lang="pl-PL" dirty="0"/>
              <a:t>Omówimy sobie zabezpieczenia które możemy zaimplementować na tym poziomie, co przez to rozumiem, logikę która pozwoli nam zdecydować czy i na jakich warunkach otworzyć danego </a:t>
            </a:r>
            <a:r>
              <a:rPr lang="pl-PL" dirty="0" err="1"/>
              <a:t>route</a:t>
            </a:r>
            <a:r>
              <a:rPr lang="pl-PL" dirty="0"/>
              <a:t> / </a:t>
            </a:r>
            <a:r>
              <a:rPr lang="pl-PL" dirty="0" err="1"/>
              <a:t>path</a:t>
            </a:r>
            <a:r>
              <a:rPr lang="pl-PL" dirty="0"/>
              <a:t> / ścieżkę.</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Sercem reaktywności jest biblioteką </a:t>
            </a:r>
            <a:r>
              <a:rPr lang="pl-PL" dirty="0" err="1"/>
              <a:t>RxJS</a:t>
            </a:r>
            <a:r>
              <a:rPr lang="pl-PL" dirty="0"/>
              <a:t>. Poznamy czym są strumienie, czym są operatory.</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41311844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68</a:t>
            </a:fld>
            <a:endParaRPr lang="en-US" dirty="0"/>
          </a:p>
        </p:txBody>
      </p:sp>
    </p:spTree>
    <p:extLst>
      <p:ext uri="{BB962C8B-B14F-4D97-AF65-F5344CB8AC3E}">
        <p14:creationId xmlns:p14="http://schemas.microsoft.com/office/powerpoint/2010/main" val="5200612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69</a:t>
            </a:fld>
            <a:endParaRPr lang="en-US" dirty="0"/>
          </a:p>
        </p:txBody>
      </p:sp>
    </p:spTree>
    <p:extLst>
      <p:ext uri="{BB962C8B-B14F-4D97-AF65-F5344CB8AC3E}">
        <p14:creationId xmlns:p14="http://schemas.microsoft.com/office/powerpoint/2010/main" val="41278071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72</a:t>
            </a:fld>
            <a:endParaRPr lang="en-US" dirty="0"/>
          </a:p>
        </p:txBody>
      </p:sp>
    </p:spTree>
    <p:extLst>
      <p:ext uri="{BB962C8B-B14F-4D97-AF65-F5344CB8AC3E}">
        <p14:creationId xmlns:p14="http://schemas.microsoft.com/office/powerpoint/2010/main" val="101392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73</a:t>
            </a:fld>
            <a:endParaRPr lang="en-US" dirty="0"/>
          </a:p>
        </p:txBody>
      </p:sp>
    </p:spTree>
    <p:extLst>
      <p:ext uri="{BB962C8B-B14F-4D97-AF65-F5344CB8AC3E}">
        <p14:creationId xmlns:p14="http://schemas.microsoft.com/office/powerpoint/2010/main" val="553097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77</a:t>
            </a:fld>
            <a:endParaRPr lang="en-US" dirty="0"/>
          </a:p>
        </p:txBody>
      </p:sp>
    </p:spTree>
    <p:extLst>
      <p:ext uri="{BB962C8B-B14F-4D97-AF65-F5344CB8AC3E}">
        <p14:creationId xmlns:p14="http://schemas.microsoft.com/office/powerpoint/2010/main" val="716698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endParaRPr lang="pl-PL" sz="1200" dirty="0"/>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endParaRPr lang="pl-PL" sz="1200" dirty="0"/>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Tu widzimy główne elementy tworzące </a:t>
            </a:r>
            <a:r>
              <a:rPr lang="pl-PL" dirty="0" err="1"/>
              <a:t>Angulara</a:t>
            </a:r>
            <a:r>
              <a:rPr lang="pl-PL" dirty="0"/>
              <a:t>. Nie jest to pełna lista </a:t>
            </a:r>
            <a:r>
              <a:rPr lang="pl-PL" dirty="0" err="1"/>
              <a:t>feature</a:t>
            </a:r>
            <a:r>
              <a:rPr lang="pl-PL" dirty="0"/>
              <a:t>, niemniej jednak wystarczy nam na początek przygody z </a:t>
            </a:r>
            <a:r>
              <a:rPr lang="pl-PL" dirty="0" err="1"/>
              <a:t>frameworiem</a:t>
            </a:r>
            <a:r>
              <a:rPr lang="pl-PL" dirty="0"/>
              <a:t>.</a:t>
            </a:r>
          </a:p>
          <a:p>
            <a:br>
              <a:rPr lang="pl-PL" dirty="0"/>
            </a:br>
            <a:r>
              <a:rPr lang="pl-PL" dirty="0"/>
              <a:t>Na kolejnych slajdach przejdziemy sobie dokładniej przez każdy element omawiając go dokładniej</a:t>
            </a:r>
          </a:p>
        </p:txBody>
      </p:sp>
      <p:sp>
        <p:nvSpPr>
          <p:cNvPr id="4" name="Symbol zastępczy daty 3"/>
          <p:cNvSpPr>
            <a:spLocks noGrp="1"/>
          </p:cNvSpPr>
          <p:nvPr>
            <p:ph type="dt" idx="1"/>
          </p:nvPr>
        </p:nvSpPr>
        <p:spPr/>
        <p:txBody>
          <a:bodyPr/>
          <a:lstStyle/>
          <a:p>
            <a:pPr rtl="0"/>
            <a:fld id="{37B4BC46-CA7A-4D04-99E7-1DA77BD3C4E2}" type="datetime1">
              <a:rPr lang="pl-PL" smtClean="0"/>
              <a:t>17.11.2024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17.11.2024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17.11.2024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17.11.2024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17.11.2024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17.11.2024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17.11.2024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17.11.2024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17.11.2024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17.11.2024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27.xml"/><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image" Target="../media/image44.png"/><Relationship Id="rId5" Type="http://schemas.openxmlformats.org/officeDocument/2006/relationships/diagramQuickStyle" Target="../diagrams/quickStyle19.xml"/><Relationship Id="rId10" Type="http://schemas.openxmlformats.org/officeDocument/2006/relationships/image" Target="../media/image43.png"/><Relationship Id="rId4" Type="http://schemas.openxmlformats.org/officeDocument/2006/relationships/diagramLayout" Target="../diagrams/layout19.xml"/><Relationship Id="rId9"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4.xml.rels><?xml version="1.0" encoding="UTF-8" standalone="yes"?>
<Relationships xmlns="http://schemas.openxmlformats.org/package/2006/relationships"><Relationship Id="rId3" Type="http://schemas.openxmlformats.org/officeDocument/2006/relationships/hyperlink" Target="code-snippets/tablica-routingu.ts"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hyperlink" Target="code-snippets/router-events.ts" TargetMode="External"/><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Trybami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
        <p:nvSpPr>
          <p:cNvPr id="5" name="Prostokąt 4">
            <a:extLst>
              <a:ext uri="{FF2B5EF4-FFF2-40B4-BE49-F238E27FC236}">
                <a16:creationId xmlns:a16="http://schemas.microsoft.com/office/drawing/2014/main" id="{EBB786FE-C4DB-D5C5-B226-541E33AAB07F}"/>
              </a:ext>
            </a:extLst>
          </p:cNvPr>
          <p:cNvSpPr/>
          <p:nvPr/>
        </p:nvSpPr>
        <p:spPr>
          <a:xfrm>
            <a:off x="260984" y="1604432"/>
            <a:ext cx="11512476" cy="4875743"/>
          </a:xfrm>
          <a:prstGeom prst="rect">
            <a:avLst/>
          </a:prstGeom>
        </p:spPr>
        <p:txBody>
          <a:bodyPr/>
          <a:lstStyle/>
          <a:p>
            <a:pPr lvl="0"/>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a:p>
            <a:pPr lvl="1"/>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a:p>
            <a:pPr lvl="1"/>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a:p>
            <a:pPr lvl="1">
              <a:buChar char="•"/>
            </a:pPr>
            <a:endParaRPr lang="pl-PL"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600" b="1" dirty="0" err="1"/>
              <a:t>D</a:t>
            </a:r>
            <a:r>
              <a:rPr lang="pl-PL" sz="1600" dirty="0" err="1"/>
              <a:t>ependency</a:t>
            </a:r>
            <a:r>
              <a:rPr lang="pl-PL" sz="1600" dirty="0"/>
              <a:t> </a:t>
            </a:r>
            <a:r>
              <a:rPr lang="pl-PL" sz="1600" b="1" dirty="0" err="1"/>
              <a:t>I</a:t>
            </a:r>
            <a:r>
              <a:rPr lang="pl-PL" sz="1600" dirty="0" err="1"/>
              <a:t>njection</a:t>
            </a:r>
            <a:r>
              <a:rPr lang="pl-PL" sz="1600" dirty="0"/>
              <a:t> (w skrócie </a:t>
            </a:r>
            <a:r>
              <a:rPr lang="pl-PL" sz="1600" b="1" dirty="0"/>
              <a:t>DI</a:t>
            </a:r>
            <a:r>
              <a:rPr lang="pl-PL" sz="16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1600" b="1" dirty="0"/>
              <a:t>Dlaczego DI jest przydatne?</a:t>
            </a:r>
          </a:p>
          <a:p>
            <a:r>
              <a:rPr lang="pl-PL" sz="1600" dirty="0"/>
              <a:t>Łatwiejsze testowanie: Możesz podmieniać zależności (np. na </a:t>
            </a:r>
            <a:r>
              <a:rPr lang="pl-PL" sz="1600" dirty="0" err="1"/>
              <a:t>mocki</a:t>
            </a:r>
            <a:r>
              <a:rPr lang="pl-PL" sz="1600" dirty="0"/>
              <a:t>) w czasie testów, co ułatwia sprawdzanie działania programu.</a:t>
            </a:r>
          </a:p>
          <a:p>
            <a:r>
              <a:rPr lang="pl-PL" sz="1600" dirty="0"/>
              <a:t>Lepsza organizacja kodu: Komponenty i serwisy są bardziej modularne i mają mniej odpowiedzialności – nie muszą same tworzyć tego, co potrzebują, tylko otrzymują to na tacy.</a:t>
            </a:r>
          </a:p>
          <a:p>
            <a:r>
              <a:rPr lang="pl-PL" sz="1600" dirty="0"/>
              <a:t>Łatwiejsza zmiana implementacji: Możesz łatwo podmienić jedną część na inną, nie zmieniając całej reszty kodu.</a:t>
            </a:r>
          </a:p>
          <a:p>
            <a:pPr marL="0" indent="0" algn="ctr">
              <a:buNone/>
            </a:pPr>
            <a:r>
              <a:rPr lang="pl-PL" sz="1600" b="1" dirty="0"/>
              <a:t>Przykład </a:t>
            </a:r>
          </a:p>
          <a:p>
            <a:pPr marL="0" indent="0">
              <a:buNone/>
            </a:pPr>
            <a:r>
              <a:rPr lang="pl-PL" sz="1600" dirty="0"/>
              <a:t>Wyobraź sobie, że mamy klasę Car, która potrzebuje silnika (Engine) do działania.</a:t>
            </a:r>
            <a:endParaRPr lang="pl-PL" sz="16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9"/>
            <a:ext cx="10131425" cy="1157472"/>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574783"/>
            <a:ext cx="108203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Metoda ta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0903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176112"/>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401205"/>
          </a:xfrm>
          <a:prstGeom prst="rect">
            <a:avLst/>
          </a:prstGeom>
          <a:noFill/>
        </p:spPr>
        <p:txBody>
          <a:bodyPr wrap="square" rtlCol="0">
            <a:spAutoFit/>
          </a:bodyPr>
          <a:lstStyle/>
          <a:p>
            <a:pPr marL="457200" indent="-457200">
              <a:buFont typeface="Wingdings" panose="05000000000000000000" pitchFamily="2" charset="2"/>
              <a:buChar char="q"/>
            </a:pPr>
            <a:r>
              <a:rPr lang="pl-PL" sz="2800" dirty="0"/>
              <a:t>Arytmetyczne: +, -, *, /, %</a:t>
            </a:r>
          </a:p>
          <a:p>
            <a:endParaRPr lang="pl-PL" sz="2800" dirty="0"/>
          </a:p>
          <a:p>
            <a:pPr marL="457200" indent="-457200">
              <a:buFont typeface="Wingdings" panose="05000000000000000000" pitchFamily="2" charset="2"/>
              <a:buChar char="q"/>
            </a:pPr>
            <a:r>
              <a:rPr lang="pl-PL" sz="2800" dirty="0"/>
              <a:t>Porównania: ==, ===, !=, !==, &gt;, &lt;, &gt;=, &lt;=</a:t>
            </a:r>
          </a:p>
          <a:p>
            <a:endParaRPr lang="pl-PL" sz="2800" dirty="0"/>
          </a:p>
          <a:p>
            <a:pPr marL="514350" indent="-514350">
              <a:buFont typeface="Wingdings" panose="05000000000000000000" pitchFamily="2" charset="2"/>
              <a:buChar char="q"/>
            </a:pPr>
            <a:r>
              <a:rPr lang="pl-PL" sz="2800" dirty="0"/>
              <a:t>Logiczne: &amp;&amp;, ||, !</a:t>
            </a:r>
          </a:p>
          <a:p>
            <a:endParaRPr lang="pl-PL" sz="2800" dirty="0"/>
          </a:p>
          <a:p>
            <a:r>
              <a:rPr lang="pl-PL" sz="2800" dirty="0"/>
              <a:t>Przykład:</a:t>
            </a:r>
          </a:p>
          <a:p>
            <a:pPr lvl="1"/>
            <a:r>
              <a:rPr lang="en-US" sz="2800" dirty="0"/>
              <a:t>let a = 5; </a:t>
            </a:r>
            <a:endParaRPr lang="pl-PL" sz="2800" dirty="0"/>
          </a:p>
          <a:p>
            <a:pPr lvl="1"/>
            <a:r>
              <a:rPr lang="en-US" sz="2800" dirty="0"/>
              <a:t>let b = 10; </a:t>
            </a:r>
            <a:endParaRPr lang="pl-PL" sz="2800" dirty="0"/>
          </a:p>
          <a:p>
            <a:pPr lvl="1"/>
            <a:r>
              <a:rPr lang="en-US" sz="2800" dirty="0"/>
              <a:t>console.log(a &gt; b); // false</a:t>
            </a:r>
            <a:endParaRPr lang="pl-PL" sz="2800" dirty="0"/>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0" dur="500"/>
                                        <p:tgtEl>
                                          <p:spTgt spid="24">
                                            <p:txEl>
                                              <p:pRg st="4" end="4"/>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4" dur="500"/>
                                        <p:tgtEl>
                                          <p:spTgt spid="24">
                                            <p:txEl>
                                              <p:pRg st="6" end="6"/>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28" dur="500"/>
                                        <p:tgtEl>
                                          <p:spTgt spid="24">
                                            <p:txEl>
                                              <p:pRg st="7" end="7"/>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20468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4"/>
            <a:ext cx="10131425" cy="1047254"/>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a:xfrm>
            <a:off x="685801" y="0"/>
            <a:ext cx="10131425" cy="1196243"/>
          </a:xfrm>
        </p:spPr>
        <p:txBody>
          <a:bodyPr>
            <a:normAutofit/>
          </a:bodyPr>
          <a:lstStyle/>
          <a:p>
            <a:pPr algn="ctr"/>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Autofit/>
          </a:bodyPr>
          <a:lstStyle/>
          <a:p>
            <a:pPr marL="0" indent="0">
              <a:buNone/>
            </a:pPr>
            <a:r>
              <a:rPr lang="pl-PL" sz="1600" dirty="0" err="1"/>
              <a:t>TypeScript</a:t>
            </a:r>
            <a:r>
              <a:rPr lang="pl-PL" sz="1600" dirty="0"/>
              <a:t> to język programowania, który dodaje do </a:t>
            </a:r>
            <a:r>
              <a:rPr lang="pl-PL" sz="1600" dirty="0" err="1"/>
              <a:t>JavaScript'u</a:t>
            </a:r>
            <a:r>
              <a:rPr lang="pl-PL" sz="1600" dirty="0"/>
              <a:t> statyczne typowanie. To jak dodanie dodatkowej warstwy kontroli jakości do naszego kodu.</a:t>
            </a:r>
          </a:p>
          <a:p>
            <a:pPr marL="0" indent="0">
              <a:buNone/>
            </a:pPr>
            <a:r>
              <a:rPr lang="pl-PL" sz="1600" dirty="0"/>
              <a:t>Dzięki statycznemu typowaniu:</a:t>
            </a:r>
          </a:p>
          <a:p>
            <a:r>
              <a:rPr lang="pl-PL" sz="1600" dirty="0"/>
              <a:t>Łatwiejsza </a:t>
            </a:r>
            <a:r>
              <a:rPr lang="pl-PL" sz="1600" dirty="0" err="1"/>
              <a:t>refaktoryzacja</a:t>
            </a:r>
            <a:r>
              <a:rPr lang="pl-PL" sz="1600" dirty="0"/>
              <a:t>: Zmiany w kodzie są bezpieczniejsze, ponieważ kompilator wyłapie potencjalne błędy.</a:t>
            </a:r>
          </a:p>
          <a:p>
            <a:r>
              <a:rPr lang="pl-PL" sz="1600" dirty="0"/>
              <a:t>Lepsza czytelność: Kod jest bardziej zrozumiały, zarówno dla Ciebie, jak i dla innych programistów.</a:t>
            </a:r>
          </a:p>
          <a:p>
            <a:r>
              <a:rPr lang="pl-PL" sz="1600" dirty="0"/>
              <a:t>Wczesne wykrywanie błędów: Błędy są wykrywane na etapie pisania kodu, a nie podczas wykonywania aplikacji.</a:t>
            </a:r>
          </a:p>
          <a:p>
            <a:endParaRPr lang="pl-PL" sz="1600" dirty="0"/>
          </a:p>
          <a:p>
            <a:pPr marL="0" indent="0">
              <a:buNone/>
            </a:pPr>
            <a:r>
              <a:rPr lang="pl-PL" sz="1600" b="1" dirty="0"/>
              <a:t>Analogia:</a:t>
            </a:r>
            <a:r>
              <a:rPr lang="pl-PL" sz="1600" dirty="0"/>
              <a:t> Wyobraźmy sobie, że JavaScript to plastelina. Możemy z niej ulepić wszystko, ale łatwo się pobrudzić. </a:t>
            </a:r>
            <a:r>
              <a:rPr lang="pl-PL" sz="1600" dirty="0" err="1"/>
              <a:t>TypeScript</a:t>
            </a:r>
            <a:r>
              <a:rPr lang="pl-PL" sz="1600"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a:xfrm>
            <a:off x="685802" y="1"/>
            <a:ext cx="10131425" cy="1054100"/>
          </a:xfrm>
        </p:spPr>
        <p:txBody>
          <a:bodyPr/>
          <a:lstStyle/>
          <a:p>
            <a:pPr algn="ctr"/>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3071714913"/>
              </p:ext>
            </p:extLst>
          </p:nvPr>
        </p:nvGraphicFramePr>
        <p:xfrm>
          <a:off x="685802" y="1219200"/>
          <a:ext cx="5808516" cy="5095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8"/>
          <a:stretch>
            <a:fillRect/>
          </a:stretch>
        </p:blipFill>
        <p:spPr>
          <a:xfrm>
            <a:off x="6756400" y="1323974"/>
            <a:ext cx="4749798" cy="22669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9"/>
          <a:stretch>
            <a:fillRect/>
          </a:stretch>
        </p:blipFill>
        <p:spPr>
          <a:xfrm>
            <a:off x="6756400" y="3943350"/>
            <a:ext cx="4749798" cy="2371725"/>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2419307082"/>
              </p:ext>
            </p:extLst>
          </p:nvPr>
        </p:nvGraphicFramePr>
        <p:xfrm>
          <a:off x="415635" y="1400175"/>
          <a:ext cx="11506202" cy="4782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076325"/>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558370"/>
            <a:ext cx="1883607" cy="283754"/>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098448"/>
            <a:ext cx="11154033" cy="595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600" b="0" i="0" u="none" strike="noStrike" cap="none" normalizeH="0" baseline="0" dirty="0" err="1">
                <a:ln>
                  <a:noFill/>
                </a:ln>
                <a:solidFill>
                  <a:schemeClr val="tx1"/>
                </a:solidFill>
                <a:effectLst/>
                <a:latin typeface="Arial" panose="020B0604020202020204" pitchFamily="34" charset="0"/>
              </a:rPr>
              <a:t>TypeScript</a:t>
            </a:r>
            <a:r>
              <a:rPr kumimoji="0" lang="pl-PL" altLang="pl-PL" sz="16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600" b="0" i="0" u="none" strike="noStrike" cap="none" normalizeH="0" baseline="0" dirty="0">
                <a:ln>
                  <a:noFill/>
                </a:ln>
                <a:solidFill>
                  <a:schemeClr val="tx1"/>
                </a:solidFill>
                <a:effectLst/>
                <a:latin typeface="Arial" panose="020B0604020202020204" pitchFamily="34" charset="0"/>
              </a:rPr>
              <a:t>Chociaż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ma swoje własne </a:t>
            </a:r>
            <a:r>
              <a:rPr kumimoji="0" lang="pl-PL" altLang="pl-PL" sz="1600" b="0" i="0" u="none" strike="noStrike" cap="none" normalizeH="0" baseline="0" dirty="0" err="1">
                <a:ln>
                  <a:noFill/>
                </a:ln>
                <a:solidFill>
                  <a:schemeClr val="tx1"/>
                </a:solidFill>
                <a:effectLst/>
                <a:latin typeface="Arial" panose="020B0604020202020204" pitchFamily="34" charset="0"/>
              </a:rPr>
              <a:t>dekoratory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a:ln>
                  <a:noFill/>
                </a:ln>
                <a:solidFill>
                  <a:schemeClr val="tx1"/>
                </a:solidFill>
                <a:effectLst/>
              </a:rPr>
              <a:t> są one zbudowane na podstawie funkcji dekoratorów </a:t>
            </a:r>
            <a:r>
              <a:rPr kumimoji="0" lang="pl-PL" altLang="pl-PL" sz="1600" b="0" i="0" u="none" strike="noStrike" cap="none" normalizeH="0" baseline="0" dirty="0" err="1">
                <a:ln>
                  <a:noFill/>
                </a:ln>
                <a:solidFill>
                  <a:schemeClr val="tx1"/>
                </a:solidFill>
                <a:effectLst/>
              </a:rPr>
              <a:t>TypeScriptu</a:t>
            </a:r>
            <a:r>
              <a:rPr lang="pl-PL" altLang="pl-PL" sz="16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6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@Component</a:t>
            </a:r>
            <a:r>
              <a:rPr lang="pl-PL" altLang="pl-PL" sz="1600" b="1" dirty="0">
                <a:latin typeface="Arial Unicode MS"/>
              </a:rPr>
              <a:t> </a:t>
            </a:r>
            <a:r>
              <a:rPr lang="pl-PL" altLang="pl-PL" sz="1600" dirty="0">
                <a:latin typeface="Arial Unicode MS"/>
              </a:rPr>
              <a:t>- </a:t>
            </a:r>
            <a:r>
              <a:rPr lang="pl-PL" sz="1600" dirty="0"/>
              <a:t>Ten dekorator jest sercem każdego komponentu </a:t>
            </a:r>
            <a:r>
              <a:rPr lang="pl-PL" sz="1600" dirty="0" err="1"/>
              <a:t>Angulara</a:t>
            </a:r>
            <a:r>
              <a:rPr lang="pl-PL" sz="1600" dirty="0"/>
              <a:t>. Określa, że dana klasa jest komponentem i dodaje do niej odpowiednie informacje, takie jak selektor, szablon HTML i styl.</a:t>
            </a:r>
            <a:endParaRPr kumimoji="0" lang="pl-PL" altLang="pl-PL" sz="16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@Injectable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600" b="0" i="0" u="none" strike="noStrike" cap="none" normalizeH="0" baseline="0" dirty="0">
                <a:ln>
                  <a:noFill/>
                </a:ln>
                <a:solidFill>
                  <a:schemeClr val="tx1"/>
                </a:solidFill>
                <a:effectLst/>
                <a:latin typeface="Arial Unicode MS"/>
              </a:rPr>
              <a:t>@Injectable</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wie, że może utworzyć instancję tej klasy za pomocą mechanizmu </a:t>
            </a:r>
            <a:r>
              <a:rPr kumimoji="0" lang="pl-PL" altLang="pl-PL" sz="1600" b="0" i="0" u="none" strike="noStrike" cap="none" normalizeH="0" baseline="0" dirty="0" err="1">
                <a:ln>
                  <a:noFill/>
                </a:ln>
                <a:solidFill>
                  <a:schemeClr val="tx1"/>
                </a:solidFill>
                <a:effectLst/>
              </a:rPr>
              <a:t>Dependency</a:t>
            </a:r>
            <a:r>
              <a:rPr kumimoji="0" lang="pl-PL" altLang="pl-PL" sz="1600" b="0" i="0" u="none" strike="noStrike" cap="none" normalizeH="0" baseline="0" dirty="0">
                <a:ln>
                  <a:noFill/>
                </a:ln>
                <a:solidFill>
                  <a:schemeClr val="tx1"/>
                </a:solidFill>
                <a:effectLst/>
              </a:rPr>
              <a:t> </a:t>
            </a:r>
            <a:r>
              <a:rPr kumimoji="0" lang="pl-PL" altLang="pl-PL" sz="1600" b="0" i="0" u="none" strike="noStrike" cap="none" normalizeH="0" baseline="0" dirty="0" err="1">
                <a:ln>
                  <a:noFill/>
                </a:ln>
                <a:solidFill>
                  <a:schemeClr val="tx1"/>
                </a:solidFill>
                <a:effectLst/>
              </a:rPr>
              <a:t>Injection</a:t>
            </a:r>
            <a:r>
              <a:rPr kumimoji="0" lang="pl-PL" altLang="pl-PL" sz="1600" b="0" i="0" u="none" strike="noStrike" cap="none" normalizeH="0" baseline="0" dirty="0">
                <a:ln>
                  <a:noFill/>
                </a:ln>
                <a:solidFill>
                  <a:schemeClr val="tx1"/>
                </a:solidFill>
                <a:effectLst/>
              </a:rPr>
              <a:t> (wstrzykiwania zależności).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@NgModule</a:t>
            </a:r>
            <a:r>
              <a:rPr kumimoji="0" lang="pl-PL" altLang="pl-PL" sz="1600" b="0" i="0" u="none" strike="noStrike" cap="none" normalizeH="0" baseline="0" dirty="0">
                <a:ln>
                  <a:noFill/>
                </a:ln>
                <a:solidFill>
                  <a:schemeClr val="tx1"/>
                </a:solidFill>
                <a:effectLst/>
                <a:latin typeface="Arial Unicode MS"/>
              </a:rPr>
              <a:t> - </a:t>
            </a:r>
            <a:r>
              <a:rPr lang="pl-PL" sz="1600" dirty="0"/>
              <a:t>Dekorator ten oznacza klasę jako moduł w </a:t>
            </a:r>
            <a:r>
              <a:rPr lang="pl-PL" sz="1600" dirty="0" err="1"/>
              <a:t>Angularze</a:t>
            </a:r>
            <a:r>
              <a:rPr lang="pl-PL" sz="1600" dirty="0"/>
              <a:t>. Moduły są odpowiedzialne za organizację aplikacji, grupując komponenty, dyrektywy i usługi. </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@Inputs </a:t>
            </a:r>
            <a:r>
              <a:rPr kumimoji="0" lang="pl-PL" altLang="pl-PL" sz="1600" b="0" i="0" u="none" strike="noStrike" cap="none" normalizeH="0" baseline="0" dirty="0">
                <a:ln>
                  <a:noFill/>
                </a:ln>
                <a:solidFill>
                  <a:schemeClr val="tx1"/>
                </a:solidFill>
                <a:effectLst/>
                <a:latin typeface="Arial Unicode MS"/>
              </a:rPr>
              <a:t>- </a:t>
            </a:r>
            <a:r>
              <a:rPr lang="pl-PL" sz="1600" dirty="0"/>
              <a:t>Jest to dekorator używany do przekazywania danych z komponentu rodzica do komponentu dziecka.</a:t>
            </a:r>
            <a:endParaRPr kumimoji="0" lang="pl-PL" altLang="pl-PL" sz="16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600" b="1" i="0" u="none" strike="noStrike" cap="none" normalizeH="0" baseline="0" dirty="0">
                <a:ln>
                  <a:noFill/>
                </a:ln>
                <a:solidFill>
                  <a:schemeClr val="tx1"/>
                </a:solidFill>
                <a:effectLst/>
                <a:latin typeface="Arial Unicode MS"/>
              </a:rPr>
              <a:t>@Outputs </a:t>
            </a:r>
            <a:r>
              <a:rPr kumimoji="0" lang="pl-PL" altLang="pl-PL" sz="1600" b="0" i="0" u="none" strike="noStrike" cap="none" normalizeH="0" baseline="0" dirty="0">
                <a:ln>
                  <a:noFill/>
                </a:ln>
                <a:solidFill>
                  <a:schemeClr val="tx1"/>
                </a:solidFill>
                <a:effectLst/>
                <a:latin typeface="Arial Unicode MS"/>
              </a:rPr>
              <a:t>- </a:t>
            </a:r>
            <a:r>
              <a:rPr kumimoji="0" lang="pl-PL" altLang="pl-PL" sz="16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600" b="0" i="0" u="none" strike="noStrike" cap="none" normalizeH="0" baseline="0" dirty="0">
                <a:ln>
                  <a:noFill/>
                </a:ln>
                <a:solidFill>
                  <a:schemeClr val="tx1"/>
                </a:solidFill>
                <a:effectLst/>
                <a:latin typeface="Arial Unicode MS"/>
              </a:rPr>
              <a:t>@Output</a:t>
            </a:r>
            <a:r>
              <a:rPr kumimoji="0" lang="pl-PL" altLang="pl-PL" sz="1600" b="0" i="0" u="none" strike="noStrike" cap="none" normalizeH="0" baseline="0" dirty="0">
                <a:ln>
                  <a:noFill/>
                </a:ln>
                <a:solidFill>
                  <a:schemeClr val="tx1"/>
                </a:solidFill>
                <a:effectLst/>
              </a:rPr>
              <a:t> często działa w parze z </a:t>
            </a:r>
            <a:r>
              <a:rPr kumimoji="0" lang="pl-PL" altLang="pl-PL" sz="1600" b="0" i="0" u="none" strike="noStrike" cap="none" normalizeH="0" baseline="0" dirty="0" err="1">
                <a:ln>
                  <a:noFill/>
                </a:ln>
                <a:solidFill>
                  <a:schemeClr val="tx1"/>
                </a:solidFill>
                <a:effectLst/>
                <a:latin typeface="Arial Unicode MS"/>
              </a:rPr>
              <a:t>EventEmitter</a:t>
            </a:r>
            <a:r>
              <a:rPr kumimoji="0" lang="pl-PL" altLang="pl-PL" sz="1600" b="0" i="0" u="none" strike="noStrike" cap="none" normalizeH="0" baseline="0" dirty="0">
                <a:ln>
                  <a:noFill/>
                </a:ln>
                <a:solidFill>
                  <a:schemeClr val="tx1"/>
                </a:solidFill>
                <a:effectLst/>
              </a:rPr>
              <a:t>, aby emitować własne zdarzenia. </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600" dirty="0">
              <a:latin typeface="Arial" panose="020B06040202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1"/>
            <a:ext cx="10131425" cy="1078442"/>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181117474"/>
              </p:ext>
            </p:extLst>
          </p:nvPr>
        </p:nvGraphicFramePr>
        <p:xfrm>
          <a:off x="685800" y="2838450"/>
          <a:ext cx="10820400" cy="3641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385347713"/>
              </p:ext>
            </p:extLst>
          </p:nvPr>
        </p:nvGraphicFramePr>
        <p:xfrm>
          <a:off x="457199" y="1190625"/>
          <a:ext cx="11172825" cy="13343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1"/>
            <a:ext cx="10131425" cy="879158"/>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1459709666"/>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965076700"/>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a:xfrm>
            <a:off x="685801" y="0"/>
            <a:ext cx="10131425" cy="1456267"/>
          </a:xfrm>
        </p:spPr>
        <p:txBody>
          <a:bodyPr/>
          <a:lstStyle/>
          <a:p>
            <a:pPr algn="ctr"/>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nowego Control </a:t>
            </a:r>
            <a:r>
              <a:rPr lang="pl-PL" dirty="0" err="1"/>
              <a:t>Flow</a:t>
            </a:r>
            <a:endParaRPr lang="pl-PL" dirty="0"/>
          </a:p>
          <a:p>
            <a:pPr lvl="1"/>
            <a:r>
              <a:rPr lang="pl-PL" dirty="0"/>
              <a:t>Użyjemy konstruktorów do przekazania zależności</a:t>
            </a:r>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par>
                          <p:cTn id="49" fill="hold">
                            <p:stCondLst>
                              <p:cond delay="5500"/>
                            </p:stCondLst>
                            <p:childTnLst>
                              <p:par>
                                <p:cTn id="50" presetID="14" presetClass="entr" presetSubtype="10" fill="hold" nodeType="after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1"/>
            <a:ext cx="10131425" cy="1162050"/>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a:xfrm>
            <a:off x="685801" y="0"/>
            <a:ext cx="10131425" cy="1019175"/>
          </a:xfrm>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dirty="0"/>
              <a:t>Style globalne i lokalne w </a:t>
            </a:r>
            <a:r>
              <a:rPr lang="pl-PL" sz="3600" dirty="0" err="1"/>
              <a:t>Angular</a:t>
            </a:r>
            <a:endParaRPr lang="pl-PL" sz="3600" dirty="0"/>
          </a:p>
        </p:txBody>
      </p:sp>
      <p:graphicFrame>
        <p:nvGraphicFramePr>
          <p:cNvPr id="4" name="Symbol zastępczy zawartości 3">
            <a:extLst>
              <a:ext uri="{FF2B5EF4-FFF2-40B4-BE49-F238E27FC236}">
                <a16:creationId xmlns:a16="http://schemas.microsoft.com/office/drawing/2014/main" id="{DF9F71C0-68EB-4AD9-6073-3BF8BFF1B156}"/>
              </a:ext>
            </a:extLst>
          </p:cNvPr>
          <p:cNvGraphicFramePr>
            <a:graphicFrameLocks noGrp="1"/>
          </p:cNvGraphicFramePr>
          <p:nvPr>
            <p:ph idx="1"/>
            <p:extLst>
              <p:ext uri="{D42A27DB-BD31-4B8C-83A1-F6EECF244321}">
                <p14:modId xmlns:p14="http://schemas.microsoft.com/office/powerpoint/2010/main" val="106088496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90"/>
            <a:ext cx="10131425" cy="1023536"/>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1"/>
            <a:ext cx="10131425" cy="1162050"/>
          </a:xfrm>
        </p:spPr>
        <p:txBody>
          <a:bodyPr/>
          <a:lstStyle/>
          <a:p>
            <a:pPr algn="ctr"/>
            <a:r>
              <a:rPr lang="pl-PL" dirty="0"/>
              <a:t>Data </a:t>
            </a:r>
            <a:r>
              <a:rPr lang="pl-PL" dirty="0" err="1"/>
              <a:t>binding</a:t>
            </a:r>
            <a:br>
              <a:rPr lang="pl-PL" dirty="0"/>
            </a:br>
            <a:r>
              <a:rPr lang="pl-PL" sz="2000" dirty="0"/>
              <a:t>mamy cztery główne typy data </a:t>
            </a:r>
            <a:r>
              <a:rPr lang="pl-PL" sz="2000" dirty="0" err="1"/>
              <a:t>bindingu</a:t>
            </a:r>
            <a:endParaRPr lang="pl-PL" dirty="0"/>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aphicFrame>
        <p:nvGraphicFramePr>
          <p:cNvPr id="6" name="Diagram 5">
            <a:extLst>
              <a:ext uri="{FF2B5EF4-FFF2-40B4-BE49-F238E27FC236}">
                <a16:creationId xmlns:a16="http://schemas.microsoft.com/office/drawing/2014/main" id="{D21CD146-4CE0-6123-4D87-0F34FE7ED3CD}"/>
              </a:ext>
            </a:extLst>
          </p:cNvPr>
          <p:cNvGraphicFramePr/>
          <p:nvPr>
            <p:extLst>
              <p:ext uri="{D42A27DB-BD31-4B8C-83A1-F6EECF244321}">
                <p14:modId xmlns:p14="http://schemas.microsoft.com/office/powerpoint/2010/main" val="156783017"/>
              </p:ext>
            </p:extLst>
          </p:nvPr>
        </p:nvGraphicFramePr>
        <p:xfrm>
          <a:off x="349780" y="1456267"/>
          <a:ext cx="11632669" cy="5023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3216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1941827755"/>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18" name="Grupa 17">
            <a:extLst>
              <a:ext uri="{FF2B5EF4-FFF2-40B4-BE49-F238E27FC236}">
                <a16:creationId xmlns:a16="http://schemas.microsoft.com/office/drawing/2014/main" id="{1757CA2E-A07D-B55E-B599-3039F8ADEC33}"/>
              </a:ext>
            </a:extLst>
          </p:cNvPr>
          <p:cNvGrpSpPr/>
          <p:nvPr/>
        </p:nvGrpSpPr>
        <p:grpSpPr>
          <a:xfrm>
            <a:off x="1030287" y="1586053"/>
            <a:ext cx="10131425" cy="873953"/>
            <a:chOff x="0" y="66082"/>
            <a:chExt cx="10131425" cy="873953"/>
          </a:xfrm>
        </p:grpSpPr>
        <p:sp>
          <p:nvSpPr>
            <p:cNvPr id="28" name="Prostokąt: zaokrąglone rogi 27">
              <a:extLst>
                <a:ext uri="{FF2B5EF4-FFF2-40B4-BE49-F238E27FC236}">
                  <a16:creationId xmlns:a16="http://schemas.microsoft.com/office/drawing/2014/main" id="{C43993D1-C725-DE7A-A4FE-B3BE9077D177}"/>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rostokąt: zaokrąglone rogi 4">
              <a:extLst>
                <a:ext uri="{FF2B5EF4-FFF2-40B4-BE49-F238E27FC236}">
                  <a16:creationId xmlns:a16="http://schemas.microsoft.com/office/drawing/2014/main" id="{8285AD7A-CD84-24E6-DC23-A09388CCA8A9}"/>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19" name="Grupa 18">
            <a:extLst>
              <a:ext uri="{FF2B5EF4-FFF2-40B4-BE49-F238E27FC236}">
                <a16:creationId xmlns:a16="http://schemas.microsoft.com/office/drawing/2014/main" id="{DFBBB43A-1D14-0CC2-D65A-31F1E8DC8171}"/>
              </a:ext>
            </a:extLst>
          </p:cNvPr>
          <p:cNvGrpSpPr/>
          <p:nvPr/>
        </p:nvGrpSpPr>
        <p:grpSpPr>
          <a:xfrm>
            <a:off x="1030287" y="2523366"/>
            <a:ext cx="10131425" cy="873953"/>
            <a:chOff x="0" y="1003395"/>
            <a:chExt cx="10131425" cy="873953"/>
          </a:xfrm>
        </p:grpSpPr>
        <p:sp>
          <p:nvSpPr>
            <p:cNvPr id="26" name="Prostokąt: zaokrąglone rogi 25">
              <a:extLst>
                <a:ext uri="{FF2B5EF4-FFF2-40B4-BE49-F238E27FC236}">
                  <a16:creationId xmlns:a16="http://schemas.microsoft.com/office/drawing/2014/main" id="{75BE245F-BDBB-C62C-5E7B-30DCF5FBB78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Prostokąt: zaokrąglone rogi 6">
              <a:extLst>
                <a:ext uri="{FF2B5EF4-FFF2-40B4-BE49-F238E27FC236}">
                  <a16:creationId xmlns:a16="http://schemas.microsoft.com/office/drawing/2014/main" id="{5A09C88E-1D09-A71C-1A6F-6CCC4AD45955}"/>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module_3_start</a:t>
              </a:r>
              <a:endParaRPr lang="pl-PL" sz="2200" kern="1200" dirty="0"/>
            </a:p>
          </p:txBody>
        </p:sp>
      </p:grpSp>
      <p:grpSp>
        <p:nvGrpSpPr>
          <p:cNvPr id="20" name="Grupa 19">
            <a:extLst>
              <a:ext uri="{FF2B5EF4-FFF2-40B4-BE49-F238E27FC236}">
                <a16:creationId xmlns:a16="http://schemas.microsoft.com/office/drawing/2014/main" id="{BAB6A1C8-1CCE-8A9B-C2B0-90D157F812BD}"/>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52FEC069-710A-7DDF-44A9-BB26D0AFEA28}"/>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C9FDA64F-11D5-2A37-2F85-F335960ECC0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1" name="Grupa 20">
            <a:extLst>
              <a:ext uri="{FF2B5EF4-FFF2-40B4-BE49-F238E27FC236}">
                <a16:creationId xmlns:a16="http://schemas.microsoft.com/office/drawing/2014/main" id="{927FCB43-7846-6E04-C91B-C88BF14A0F6B}"/>
              </a:ext>
            </a:extLst>
          </p:cNvPr>
          <p:cNvGrpSpPr/>
          <p:nvPr/>
        </p:nvGrpSpPr>
        <p:grpSpPr>
          <a:xfrm>
            <a:off x="1030287" y="4397993"/>
            <a:ext cx="10131425" cy="873953"/>
            <a:chOff x="0" y="2878022"/>
            <a:chExt cx="10131425" cy="873953"/>
          </a:xfrm>
        </p:grpSpPr>
        <p:sp>
          <p:nvSpPr>
            <p:cNvPr id="22" name="Prostokąt: zaokrąglone rogi 21">
              <a:extLst>
                <a:ext uri="{FF2B5EF4-FFF2-40B4-BE49-F238E27FC236}">
                  <a16:creationId xmlns:a16="http://schemas.microsoft.com/office/drawing/2014/main" id="{5643AED1-2477-F672-A62A-7C0A9C87C05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Prostokąt: zaokrąglone rogi 10">
              <a:extLst>
                <a:ext uri="{FF2B5EF4-FFF2-40B4-BE49-F238E27FC236}">
                  <a16:creationId xmlns:a16="http://schemas.microsoft.com/office/drawing/2014/main" id="{4A367017-F513-3F2D-4973-6A8BA83886FC}"/>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0134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4F8AF345-5A71-7F30-AD37-D9C3C85D7F07}"/>
              </a:ext>
            </a:extLst>
          </p:cNvPr>
          <p:cNvPicPr>
            <a:picLocks noChangeAspect="1"/>
          </p:cNvPicPr>
          <p:nvPr/>
        </p:nvPicPr>
        <p:blipFill>
          <a:blip r:embed="rId2"/>
          <a:stretch>
            <a:fillRect/>
          </a:stretch>
        </p:blipFill>
        <p:spPr>
          <a:xfrm>
            <a:off x="2572837" y="1170003"/>
            <a:ext cx="6357351" cy="4538818"/>
          </a:xfrm>
          <a:prstGeom prst="rect">
            <a:avLst/>
          </a:prstGeom>
        </p:spPr>
      </p:pic>
    </p:spTree>
    <p:extLst>
      <p:ext uri="{BB962C8B-B14F-4D97-AF65-F5344CB8AC3E}">
        <p14:creationId xmlns:p14="http://schemas.microsoft.com/office/powerpoint/2010/main" val="1864392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1249792" y="1265253"/>
            <a:ext cx="9201149" cy="5078313"/>
          </a:xfrm>
          <a:prstGeom prst="rect">
            <a:avLst/>
          </a:prstGeom>
          <a:noFill/>
        </p:spPr>
        <p:txBody>
          <a:bodyPr wrap="square" rtlCol="0">
            <a:spAutoFit/>
          </a:bodyPr>
          <a:lstStyle/>
          <a:p>
            <a:r>
              <a:rPr lang="pl-PL" b="1" dirty="0"/>
              <a:t>Co to są formularze w </a:t>
            </a:r>
            <a:r>
              <a:rPr lang="pl-PL" b="1" dirty="0" err="1"/>
              <a:t>Angularze</a:t>
            </a:r>
            <a:r>
              <a:rPr lang="pl-PL" b="1" dirty="0"/>
              <a:t>?</a:t>
            </a:r>
            <a:endParaRPr lang="pl-PL" dirty="0"/>
          </a:p>
          <a:p>
            <a:pPr lvl="1"/>
            <a:r>
              <a:rPr lang="pl-PL" dirty="0"/>
              <a:t>Formularze to podstawowy sposób interakcji użytkownika z aplikacją.</a:t>
            </a:r>
          </a:p>
          <a:p>
            <a:pPr lvl="1"/>
            <a:r>
              <a:rPr lang="pl-PL" dirty="0"/>
              <a:t>Pozwalają zbierać dane, walidować je i reagować na zmiany.</a:t>
            </a:r>
          </a:p>
          <a:p>
            <a:pPr lvl="1"/>
            <a:r>
              <a:rPr lang="pl-PL" dirty="0" err="1"/>
              <a:t>Angular</a:t>
            </a:r>
            <a:r>
              <a:rPr lang="pl-PL" dirty="0"/>
              <a:t> oferuje dwa podejścia do pracy z formularzami:</a:t>
            </a:r>
          </a:p>
          <a:p>
            <a:pPr marL="1200150" lvl="2" indent="-285750">
              <a:buFont typeface="Arial" panose="020B0604020202020204" pitchFamily="34" charset="0"/>
              <a:buChar char="•"/>
            </a:pPr>
            <a:r>
              <a:rPr lang="pl-PL" b="1" dirty="0" err="1"/>
              <a:t>Template-driven</a:t>
            </a:r>
            <a:r>
              <a:rPr lang="pl-PL" b="1" dirty="0"/>
              <a:t> </a:t>
            </a:r>
            <a:r>
              <a:rPr lang="pl-PL" b="1" dirty="0" err="1"/>
              <a:t>forms</a:t>
            </a:r>
            <a:endParaRPr lang="pl-PL" dirty="0"/>
          </a:p>
          <a:p>
            <a:pPr marL="1200150" lvl="2" indent="-285750">
              <a:buFont typeface="Arial" panose="020B0604020202020204" pitchFamily="34" charset="0"/>
              <a:buChar char="•"/>
            </a:pPr>
            <a:r>
              <a:rPr lang="pl-PL" b="1" dirty="0" err="1"/>
              <a:t>Reactive</a:t>
            </a:r>
            <a:r>
              <a:rPr lang="pl-PL" b="1" dirty="0"/>
              <a:t> </a:t>
            </a:r>
            <a:r>
              <a:rPr lang="pl-PL" b="1" dirty="0" err="1"/>
              <a:t>forms</a:t>
            </a:r>
            <a:endParaRPr lang="pl-PL" b="1" dirty="0"/>
          </a:p>
          <a:p>
            <a:pPr lvl="2"/>
            <a:endParaRPr lang="pl-PL" dirty="0"/>
          </a:p>
          <a:p>
            <a:r>
              <a:rPr lang="pl-PL" b="1" dirty="0"/>
              <a:t>Dlaczego formularze są ważne?</a:t>
            </a:r>
            <a:endParaRPr lang="pl-PL" dirty="0"/>
          </a:p>
          <a:p>
            <a:pPr lvl="1"/>
            <a:r>
              <a:rPr lang="pl-PL" dirty="0"/>
              <a:t>Obsługują dane użytkownika.</a:t>
            </a:r>
          </a:p>
          <a:p>
            <a:pPr lvl="1"/>
            <a:r>
              <a:rPr lang="pl-PL" dirty="0"/>
              <a:t>Umożliwiają walidację danych na poziomie interfejsu użytkownika i logiki aplikacji.</a:t>
            </a:r>
          </a:p>
          <a:p>
            <a:pPr lvl="1"/>
            <a:r>
              <a:rPr lang="pl-PL" dirty="0"/>
              <a:t>Pomagają w utrzymaniu czytelności i struktury kodu.</a:t>
            </a:r>
          </a:p>
          <a:p>
            <a:endParaRPr lang="pl-PL" dirty="0"/>
          </a:p>
          <a:p>
            <a:br>
              <a:rPr lang="pl-PL" dirty="0"/>
            </a:br>
            <a:r>
              <a:rPr lang="pl-PL" dirty="0"/>
              <a:t>W tym module nauczymy się, jak tworzyć formularze w </a:t>
            </a:r>
            <a:r>
              <a:rPr lang="pl-PL" dirty="0" err="1"/>
              <a:t>Angularze</a:t>
            </a:r>
            <a:r>
              <a:rPr lang="pl-PL" dirty="0"/>
              <a:t> z użyciem obu podejść.</a:t>
            </a:r>
          </a:p>
          <a:p>
            <a:r>
              <a:rPr lang="pl-PL" dirty="0"/>
              <a:t>Zbudujemy formularz umożliwiający dodawanie i edytowanie przepisów kulinarnych, z walidacją pól.</a:t>
            </a:r>
          </a:p>
          <a:p>
            <a:r>
              <a:rPr lang="pl-PL" dirty="0"/>
              <a:t>Na głównej stronie umieścimy przycisk, który będzie pokazywał i ukrywał formularz.</a:t>
            </a:r>
          </a:p>
          <a:p>
            <a:r>
              <a:rPr lang="pl-PL"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6"/>
            <a:ext cx="10131425" cy="1019460"/>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846056" y="1225689"/>
            <a:ext cx="101314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Template-driven</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deklaratywne: logika formularza opiera się na szablonie HTML.</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Łatwe do zrozumienia, idealne dla małych projektów.</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HTML z użyciem dyrektyw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 np. </a:t>
            </a:r>
            <a:r>
              <a:rPr kumimoji="0" lang="pl-PL" altLang="pl-PL" sz="1800" b="0" i="0" u="none" strike="noStrike" cap="none" normalizeH="0" baseline="0" dirty="0" err="1">
                <a:ln>
                  <a:noFill/>
                </a:ln>
                <a:solidFill>
                  <a:schemeClr val="tx1"/>
                </a:solidFill>
                <a:effectLst/>
              </a:rPr>
              <a:t>ngModel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Automatyczna synchronizacja między widokiem a modelem danych.</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Prosta walidacja przy użyciu atrybutów HTML (np. </a:t>
            </a:r>
            <a:r>
              <a:rPr kumimoji="0" lang="pl-PL" altLang="pl-PL" sz="1800" b="0" i="0" u="none" strike="noStrike" cap="none" normalizeH="0" baseline="0" dirty="0" err="1">
                <a:ln>
                  <a:noFill/>
                </a:ln>
                <a:solidFill>
                  <a:schemeClr val="tx1"/>
                </a:solidFill>
                <a:effectLst/>
              </a:rPr>
              <a:t>required</a:t>
            </a:r>
            <a:r>
              <a:rPr kumimoji="0" lang="pl-PL" altLang="pl-PL"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Łatwy start dla początkujących.</a:t>
            </a:r>
          </a:p>
          <a:p>
            <a:pPr marL="457200" lvl="1" indent="0" defTabSz="914400" eaLnBrk="0" fontAlgn="base" hangingPunct="0">
              <a:spcBef>
                <a:spcPct val="0"/>
              </a:spcBef>
              <a:spcAft>
                <a:spcPct val="0"/>
              </a:spcAft>
              <a:buClrTx/>
              <a:buSzTx/>
              <a:buNone/>
            </a:pPr>
            <a:r>
              <a:rPr lang="pl-PL" altLang="pl-PL" sz="1800" dirty="0"/>
              <a:t>I</a:t>
            </a:r>
            <a:r>
              <a:rPr kumimoji="0" lang="pl-PL" altLang="pl-PL" sz="1800" b="0" i="0" u="none" strike="noStrike" cap="none" normalizeH="0" baseline="0" dirty="0">
                <a:ln>
                  <a:noFill/>
                </a:ln>
                <a:solidFill>
                  <a:schemeClr val="tx1"/>
                </a:solidFill>
                <a:effectLst/>
              </a:rPr>
              <a:t>ntuicyjne wykorzystanie HTML i </a:t>
            </a:r>
            <a:r>
              <a:rPr kumimoji="0" lang="pl-PL" altLang="pl-PL" sz="1800" b="0" i="0" u="none" strike="noStrike" cap="none" normalizeH="0" baseline="0" dirty="0" err="1">
                <a:ln>
                  <a:noFill/>
                </a:ln>
                <a:solidFill>
                  <a:schemeClr val="tx1"/>
                </a:solidFill>
                <a:effectLst/>
              </a:rPr>
              <a:t>Angulara</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endParaRPr lang="pl-PL" altLang="pl-PL" sz="1800" dirty="0"/>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1800" dirty="0"/>
              <a:t>Przykład:</a:t>
            </a:r>
            <a:endParaRPr kumimoji="0" lang="pl-PL" altLang="pl-PL" sz="1800" b="0" i="0" u="none" strike="noStrike" cap="none" normalizeH="0" baseline="0" dirty="0">
              <a:ln>
                <a:noFill/>
              </a:ln>
              <a:solidFill>
                <a:schemeClr val="tx1"/>
              </a:solidFill>
              <a:effectLst/>
            </a:endParaRP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 #form="ngForm" (</a:t>
            </a:r>
            <a:r>
              <a:rPr kumimoji="0" lang="pl-PL" altLang="pl-PL" sz="1800" i="0" u="none" strike="noStrike" cap="none" normalizeH="0" baseline="0" dirty="0" err="1">
                <a:ln>
                  <a:noFill/>
                </a:ln>
                <a:solidFill>
                  <a:schemeClr val="tx1"/>
                </a:solidFill>
                <a:effectLst/>
              </a:rPr>
              <a:t>ngSubmit</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onSubmit</a:t>
            </a:r>
            <a:r>
              <a:rPr kumimoji="0" lang="pl-PL" altLang="pl-PL" sz="1800" i="0" u="none" strike="noStrike" cap="none" normalizeH="0" baseline="0" dirty="0">
                <a:ln>
                  <a:noFill/>
                </a:ln>
                <a:solidFill>
                  <a:schemeClr val="tx1"/>
                </a:solidFill>
                <a:effectLst/>
              </a:rPr>
              <a:t>(form)"&gt;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 for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"&gt;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:&lt;/</a:t>
            </a:r>
            <a:r>
              <a:rPr kumimoji="0" lang="pl-PL" altLang="pl-PL" sz="1800" i="0" u="none" strike="noStrike" cap="none" normalizeH="0" baseline="0" dirty="0" err="1">
                <a:ln>
                  <a:noFill/>
                </a:ln>
                <a:solidFill>
                  <a:schemeClr val="tx1"/>
                </a:solidFill>
                <a:effectLst/>
              </a:rPr>
              <a:t>label</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input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type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text</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name</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ngModel</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required</a:t>
            </a:r>
            <a:r>
              <a:rPr kumimoji="0" lang="pl-PL" altLang="pl-PL" sz="1800" i="0" u="none" strike="noStrike" cap="none" normalizeH="0" baseline="0" dirty="0">
                <a:ln>
                  <a:noFill/>
                </a:ln>
                <a:solidFill>
                  <a:schemeClr val="tx1"/>
                </a:solidFill>
                <a:effectLst/>
              </a:rPr>
              <a:t> /&gt;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      &lt;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 [</a:t>
            </a:r>
            <a:r>
              <a:rPr kumimoji="0" lang="pl-PL" altLang="pl-PL" sz="1800" i="0" u="none" strike="noStrike" cap="none" normalizeH="0" baseline="0" dirty="0" err="1">
                <a:ln>
                  <a:noFill/>
                </a:ln>
                <a:solidFill>
                  <a:schemeClr val="tx1"/>
                </a:solidFill>
                <a:effectLst/>
              </a:rPr>
              <a:t>disabled</a:t>
            </a:r>
            <a:r>
              <a:rPr kumimoji="0" lang="pl-PL" altLang="pl-PL" sz="1800" i="0" u="none" strike="noStrike" cap="none" normalizeH="0" baseline="0" dirty="0">
                <a:ln>
                  <a:noFill/>
                </a:ln>
                <a:solidFill>
                  <a:schemeClr val="tx1"/>
                </a:solidFill>
                <a:effectLst/>
              </a:rPr>
              <a:t>]="</a:t>
            </a:r>
            <a:r>
              <a:rPr kumimoji="0" lang="pl-PL" altLang="pl-PL" sz="1800" i="0" u="none" strike="noStrike" cap="none" normalizeH="0" baseline="0" dirty="0" err="1">
                <a:ln>
                  <a:noFill/>
                </a:ln>
                <a:solidFill>
                  <a:schemeClr val="tx1"/>
                </a:solidFill>
                <a:effectLst/>
              </a:rPr>
              <a:t>form.invalid</a:t>
            </a:r>
            <a:r>
              <a:rPr kumimoji="0" lang="pl-PL" altLang="pl-PL" sz="1800" i="0" u="none" strike="noStrike" cap="none" normalizeH="0" baseline="0" dirty="0">
                <a:ln>
                  <a:noFill/>
                </a:ln>
                <a:solidFill>
                  <a:schemeClr val="tx1"/>
                </a:solidFill>
                <a:effectLst/>
              </a:rPr>
              <a:t>"&gt;Wyślij&lt;/</a:t>
            </a:r>
            <a:r>
              <a:rPr kumimoji="0" lang="pl-PL" altLang="pl-PL" sz="1800" i="0" u="none" strike="noStrike" cap="none" normalizeH="0" baseline="0" dirty="0" err="1">
                <a:ln>
                  <a:noFill/>
                </a:ln>
                <a:solidFill>
                  <a:schemeClr val="tx1"/>
                </a:solidFill>
                <a:effectLst/>
              </a:rPr>
              <a:t>button</a:t>
            </a:r>
            <a:r>
              <a:rPr kumimoji="0" lang="pl-PL" altLang="pl-PL" sz="1800" i="0" u="none" strike="noStrike" cap="none" normalizeH="0" baseline="0" dirty="0">
                <a:ln>
                  <a:noFill/>
                </a:ln>
                <a:solidFill>
                  <a:schemeClr val="tx1"/>
                </a:solidFill>
                <a:effectLst/>
              </a:rPr>
              <a:t>&gt;</a:t>
            </a:r>
          </a:p>
          <a:p>
            <a:pPr marL="914400" lvl="2" indent="0" defTabSz="914400" eaLnBrk="0" fontAlgn="base" hangingPunct="0">
              <a:spcBef>
                <a:spcPct val="0"/>
              </a:spcBef>
              <a:spcAft>
                <a:spcPct val="0"/>
              </a:spcAft>
              <a:buClrTx/>
              <a:buSzTx/>
              <a:buNone/>
            </a:pPr>
            <a:r>
              <a:rPr kumimoji="0" lang="pl-PL" altLang="pl-PL" sz="1800" i="0" u="none" strike="noStrike" cap="none" normalizeH="0" baseline="0" dirty="0">
                <a:ln>
                  <a:noFill/>
                </a:ln>
                <a:solidFill>
                  <a:schemeClr val="tx1"/>
                </a:solidFill>
                <a:effectLst/>
              </a:rPr>
              <a:t>&lt;/form&gt;</a:t>
            </a:r>
          </a:p>
          <a:p>
            <a:pPr marL="457200" lvl="1" indent="0" defTabSz="914400" eaLnBrk="0" fontAlgn="base" hangingPunct="0">
              <a:spcBef>
                <a:spcPct val="0"/>
              </a:spcBef>
              <a:spcAft>
                <a:spcPct val="0"/>
              </a:spcAft>
              <a:buClrTx/>
              <a:buSzTx/>
              <a:buFontTx/>
              <a:buChar char="•"/>
            </a:pPr>
            <a:endParaRPr kumimoji="0" lang="pl-PL" altLang="pl-PL"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EE8A2781-9881-426B-911C-FCD42393936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6596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a:xfrm>
            <a:off x="685801" y="0"/>
            <a:ext cx="10131425" cy="1456267"/>
          </a:xfrm>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a:xfrm>
            <a:off x="1343025" y="1763183"/>
            <a:ext cx="8477249" cy="279188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Czym są </a:t>
            </a:r>
            <a:r>
              <a:rPr kumimoji="0" lang="pl-PL" altLang="pl-PL" b="1" i="0" u="none" strike="noStrike" cap="none" normalizeH="0" baseline="0" dirty="0" err="1">
                <a:ln>
                  <a:noFill/>
                </a:ln>
                <a:solidFill>
                  <a:schemeClr val="tx1"/>
                </a:solidFill>
                <a:effectLst/>
              </a:rPr>
              <a:t>Reactive</a:t>
            </a:r>
            <a:r>
              <a:rPr kumimoji="0" lang="pl-PL" altLang="pl-PL" b="1" i="0" u="none" strike="noStrike" cap="none" normalizeH="0" baseline="0" dirty="0">
                <a:ln>
                  <a:noFill/>
                </a:ln>
                <a:solidFill>
                  <a:schemeClr val="tx1"/>
                </a:solidFill>
                <a:effectLst/>
              </a:rPr>
              <a:t> </a:t>
            </a:r>
            <a:r>
              <a:rPr kumimoji="0" lang="pl-PL" altLang="pl-PL" b="1" i="0" u="none" strike="noStrike" cap="none" normalizeH="0" baseline="0" dirty="0" err="1">
                <a:ln>
                  <a:noFill/>
                </a:ln>
                <a:solidFill>
                  <a:schemeClr val="tx1"/>
                </a:solidFill>
                <a:effectLst/>
              </a:rPr>
              <a:t>Forms</a:t>
            </a:r>
            <a:r>
              <a:rPr kumimoji="0" lang="pl-PL" altLang="pl-PL" b="1"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Podejście imperatywne: logika formularza definiowana w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Pełna kontrola nad strukturą i stanem formularza.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Kluczowe cechy: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Formularz tworzony w kodzie </a:t>
            </a:r>
            <a:r>
              <a:rPr kumimoji="0" lang="pl-PL" altLang="pl-PL" sz="1800" b="0" i="0" u="none" strike="noStrike" cap="none" normalizeH="0" baseline="0" dirty="0" err="1">
                <a:ln>
                  <a:noFill/>
                </a:ln>
                <a:solidFill>
                  <a:schemeClr val="tx1"/>
                </a:solidFill>
                <a:effectLst/>
              </a:rPr>
              <a:t>TypeScript</a:t>
            </a:r>
            <a:r>
              <a:rPr kumimoji="0" lang="pl-PL" altLang="pl-PL" sz="1800" b="0" i="0" u="none" strike="noStrike" cap="none" normalizeH="0" baseline="0" dirty="0">
                <a:ln>
                  <a:noFill/>
                </a:ln>
                <a:solidFill>
                  <a:schemeClr val="tx1"/>
                </a:solidFill>
                <a:effectLst/>
              </a:rPr>
              <a:t> przy użyciu klasy </a:t>
            </a:r>
            <a:r>
              <a:rPr kumimoji="0" lang="pl-PL" altLang="pl-PL" sz="1800" b="0" i="0" u="none" strike="noStrike" cap="none" normalizeH="0" baseline="0" dirty="0" err="1">
                <a:ln>
                  <a:noFill/>
                </a:ln>
                <a:solidFill>
                  <a:schemeClr val="tx1"/>
                </a:solidFill>
                <a:effectLst/>
              </a:rPr>
              <a:t>FormGroup</a:t>
            </a:r>
            <a:r>
              <a:rPr kumimoji="0" lang="pl-PL" altLang="pl-PL" sz="1800" b="0" i="0" u="none" strike="noStrike" cap="none" normalizeH="0" baseline="0" dirty="0">
                <a:ln>
                  <a:noFill/>
                </a:ln>
                <a:solidFill>
                  <a:schemeClr val="tx1"/>
                </a:solidFill>
                <a:effectLst/>
              </a:rPr>
              <a:t> i </a:t>
            </a:r>
            <a:r>
              <a:rPr kumimoji="0" lang="pl-PL" altLang="pl-PL" sz="1800" b="0" i="0" u="none" strike="noStrike" cap="none" normalizeH="0" baseline="0" dirty="0" err="1">
                <a:ln>
                  <a:noFill/>
                </a:ln>
                <a:solidFill>
                  <a:schemeClr val="tx1"/>
                </a:solidFill>
                <a:effectLst/>
              </a:rPr>
              <a:t>FormControl</a:t>
            </a:r>
            <a:r>
              <a:rPr kumimoji="0" lang="pl-PL" altLang="pl-PL" sz="18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Precyzyjna obsługa walidacji i stanów formularza.</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Łatwość obsługi dynamicznych formularzy.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Zalety:</a:t>
            </a: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Lepsza skalowalność dla dużych i złożonych aplikacji.</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rPr>
              <a:t>Większa kontrola nad danymi i logiką.</a:t>
            </a:r>
          </a:p>
          <a:p>
            <a:pPr marL="457200" lvl="1"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lang="pl-PL" altLang="pl-PL" sz="1800" dirty="0"/>
          </a:p>
          <a:p>
            <a:pPr marL="914400" lvl="2" indent="0" defTabSz="914400" eaLnBrk="0" fontAlgn="base" hangingPunct="0">
              <a:spcBef>
                <a:spcPct val="0"/>
              </a:spcBef>
              <a:spcAft>
                <a:spcPct val="0"/>
              </a:spcAft>
              <a:buClrTx/>
              <a:buSzTx/>
              <a:buFontTx/>
              <a:buChar char="•"/>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graphicFrame>
        <p:nvGraphicFramePr>
          <p:cNvPr id="6" name="Tabela 5">
            <a:extLst>
              <a:ext uri="{FF2B5EF4-FFF2-40B4-BE49-F238E27FC236}">
                <a16:creationId xmlns:a16="http://schemas.microsoft.com/office/drawing/2014/main" id="{2AC34606-DDD5-2DA3-5655-933969A31164}"/>
              </a:ext>
            </a:extLst>
          </p:cNvPr>
          <p:cNvGraphicFramePr>
            <a:graphicFrameLocks noGrp="1"/>
          </p:cNvGraphicFramePr>
          <p:nvPr>
            <p:extLst>
              <p:ext uri="{D42A27DB-BD31-4B8C-83A1-F6EECF244321}">
                <p14:modId xmlns:p14="http://schemas.microsoft.com/office/powerpoint/2010/main" val="2873712381"/>
              </p:ext>
            </p:extLst>
          </p:nvPr>
        </p:nvGraphicFramePr>
        <p:xfrm>
          <a:off x="804863" y="4280746"/>
          <a:ext cx="10582274" cy="2560320"/>
        </p:xfrm>
        <a:graphic>
          <a:graphicData uri="http://schemas.openxmlformats.org/drawingml/2006/table">
            <a:tbl>
              <a:tblPr firstRow="1" bandRow="1">
                <a:tableStyleId>{2D5ABB26-0587-4C30-8999-92F81FD0307C}</a:tableStyleId>
              </a:tblPr>
              <a:tblGrid>
                <a:gridCol w="5291137">
                  <a:extLst>
                    <a:ext uri="{9D8B030D-6E8A-4147-A177-3AD203B41FA5}">
                      <a16:colId xmlns:a16="http://schemas.microsoft.com/office/drawing/2014/main" val="2363357526"/>
                    </a:ext>
                  </a:extLst>
                </a:gridCol>
                <a:gridCol w="5291137">
                  <a:extLst>
                    <a:ext uri="{9D8B030D-6E8A-4147-A177-3AD203B41FA5}">
                      <a16:colId xmlns:a16="http://schemas.microsoft.com/office/drawing/2014/main" val="348941109"/>
                    </a:ext>
                  </a:extLst>
                </a:gridCol>
              </a:tblGrid>
              <a:tr h="370840">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TS</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import {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a:t>
                      </a:r>
                      <a:r>
                        <a:rPr kumimoji="0" lang="pl-PL" altLang="pl-PL" sz="1800" b="0" u="none" strike="noStrike" cap="none" normalizeH="0" baseline="0" dirty="0">
                          <a:ln>
                            <a:noFill/>
                          </a:ln>
                          <a:solidFill>
                            <a:schemeClr val="tx1"/>
                          </a:solidFill>
                          <a:effectLst/>
                        </a:rPr>
                        <a:t> } from '@</a:t>
                      </a:r>
                      <a:r>
                        <a:rPr kumimoji="0" lang="pl-PL" altLang="pl-PL" sz="1800" b="0" u="none" strike="noStrike" cap="none" normalizeH="0" baseline="0" dirty="0" err="1">
                          <a:ln>
                            <a:noFill/>
                          </a:ln>
                          <a:solidFill>
                            <a:schemeClr val="tx1"/>
                          </a:solidFill>
                          <a:effectLst/>
                        </a:rPr>
                        <a:t>angular</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forms</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endParaRPr kumimoji="0" lang="pl-PL" altLang="pl-PL" sz="1800" b="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form =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new</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Validators.required</a:t>
                      </a:r>
                      <a:r>
                        <a:rPr kumimoji="0" lang="pl-PL" altLang="pl-PL" sz="1800" b="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a:t>
                      </a:r>
                    </a:p>
                    <a:p>
                      <a:endParaRPr lang="pl-PL" sz="1800" dirty="0"/>
                    </a:p>
                  </a:txBody>
                  <a:tcPr/>
                </a:tc>
                <a:tc>
                  <a:txBody>
                    <a:bodyPr/>
                    <a:lstStyle/>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lumMod val="50000"/>
                            </a:schemeClr>
                          </a:solidFill>
                          <a:effectLst/>
                        </a:rPr>
                        <a:t>// HTML</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 [</a:t>
                      </a:r>
                      <a:r>
                        <a:rPr kumimoji="0" lang="pl-PL" altLang="pl-PL" sz="1800" b="0" u="none" strike="noStrike" cap="none" normalizeH="0" baseline="0" dirty="0" err="1">
                          <a:ln>
                            <a:noFill/>
                          </a:ln>
                          <a:solidFill>
                            <a:schemeClr val="tx1"/>
                          </a:solidFill>
                          <a:effectLst/>
                        </a:rPr>
                        <a:t>formGroup</a:t>
                      </a:r>
                      <a:r>
                        <a:rPr kumimoji="0" lang="pl-PL" altLang="pl-PL" sz="1800" b="0" u="none" strike="noStrike" cap="none" normalizeH="0" baseline="0" dirty="0">
                          <a:ln>
                            <a:noFill/>
                          </a:ln>
                          <a:solidFill>
                            <a:schemeClr val="tx1"/>
                          </a:solidFill>
                          <a:effectLst/>
                        </a:rPr>
                        <a:t>]="form"&gt;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input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type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text</a:t>
                      </a:r>
                      <a:r>
                        <a:rPr kumimoji="0" lang="pl-PL" altLang="pl-PL" sz="1800" b="0" u="none" strike="noStrike" cap="none" normalizeH="0" baseline="0" dirty="0">
                          <a:ln>
                            <a:noFill/>
                          </a:ln>
                          <a:solidFill>
                            <a:schemeClr val="tx1"/>
                          </a:solidFill>
                          <a:effectLst/>
                        </a:rPr>
                        <a:t>" </a:t>
                      </a:r>
                      <a:r>
                        <a:rPr kumimoji="0" lang="pl-PL" altLang="pl-PL" sz="1800" b="0" u="none" strike="noStrike" cap="none" normalizeH="0" baseline="0" dirty="0" err="1">
                          <a:ln>
                            <a:noFill/>
                          </a:ln>
                          <a:solidFill>
                            <a:schemeClr val="tx1"/>
                          </a:solidFill>
                          <a:effectLst/>
                        </a:rPr>
                        <a:t>formControlName</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name</a:t>
                      </a:r>
                      <a:r>
                        <a:rPr kumimoji="0" lang="pl-PL" altLang="pl-PL" sz="1800" b="0" u="none" strike="noStrike" cap="none" normalizeH="0" baseline="0" dirty="0">
                          <a:ln>
                            <a:noFill/>
                          </a:ln>
                          <a:solidFill>
                            <a:schemeClr val="tx1"/>
                          </a:solidFill>
                          <a:effectLst/>
                        </a:rPr>
                        <a:t>" /&gt;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    &lt;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disabled</a:t>
                      </a:r>
                      <a:r>
                        <a:rPr kumimoji="0" lang="pl-PL" altLang="pl-PL" sz="1800" b="0" u="none" strike="noStrike" cap="none" normalizeH="0" baseline="0" dirty="0">
                          <a:ln>
                            <a:noFill/>
                          </a:ln>
                          <a:solidFill>
                            <a:schemeClr val="tx1"/>
                          </a:solidFill>
                          <a:effectLst/>
                        </a:rPr>
                        <a:t>]="</a:t>
                      </a:r>
                      <a:r>
                        <a:rPr kumimoji="0" lang="pl-PL" altLang="pl-PL" sz="1800" b="0" u="none" strike="noStrike" cap="none" normalizeH="0" baseline="0" dirty="0" err="1">
                          <a:ln>
                            <a:noFill/>
                          </a:ln>
                          <a:solidFill>
                            <a:schemeClr val="tx1"/>
                          </a:solidFill>
                          <a:effectLst/>
                        </a:rPr>
                        <a:t>form.invalid</a:t>
                      </a:r>
                      <a:r>
                        <a:rPr kumimoji="0" lang="pl-PL" altLang="pl-PL" sz="1800" b="0" u="none" strike="noStrike" cap="none" normalizeH="0" baseline="0" dirty="0">
                          <a:ln>
                            <a:noFill/>
                          </a:ln>
                          <a:solidFill>
                            <a:schemeClr val="tx1"/>
                          </a:solidFill>
                          <a:effectLst/>
                        </a:rPr>
                        <a:t>"&gt;Wyślij&lt;/</a:t>
                      </a:r>
                      <a:r>
                        <a:rPr kumimoji="0" lang="pl-PL" altLang="pl-PL" sz="1800" b="0" u="none" strike="noStrike" cap="none" normalizeH="0" baseline="0" dirty="0" err="1">
                          <a:ln>
                            <a:noFill/>
                          </a:ln>
                          <a:solidFill>
                            <a:schemeClr val="tx1"/>
                          </a:solidFill>
                          <a:effectLst/>
                        </a:rPr>
                        <a:t>button</a:t>
                      </a:r>
                      <a:r>
                        <a:rPr kumimoji="0" lang="pl-PL" altLang="pl-PL" sz="1800" b="0" u="none" strike="noStrike" cap="none" normalizeH="0" baseline="0" dirty="0">
                          <a:ln>
                            <a:noFill/>
                          </a:ln>
                          <a:solidFill>
                            <a:schemeClr val="tx1"/>
                          </a:solidFill>
                          <a:effectLst/>
                        </a:rPr>
                        <a:t>&gt;</a:t>
                      </a:r>
                    </a:p>
                    <a:p>
                      <a:pPr marL="457200" lvl="1" indent="0" defTabSz="914400" eaLnBrk="0" fontAlgn="base" hangingPunct="0">
                        <a:spcBef>
                          <a:spcPct val="0"/>
                        </a:spcBef>
                        <a:spcAft>
                          <a:spcPct val="0"/>
                        </a:spcAft>
                        <a:buClrTx/>
                        <a:buSzTx/>
                        <a:buNone/>
                      </a:pPr>
                      <a:r>
                        <a:rPr kumimoji="0" lang="pl-PL" altLang="pl-PL" sz="1800" b="0" u="none" strike="noStrike" cap="none" normalizeH="0" baseline="0" dirty="0">
                          <a:ln>
                            <a:noFill/>
                          </a:ln>
                          <a:solidFill>
                            <a:schemeClr val="tx1"/>
                          </a:solidFill>
                          <a:effectLst/>
                        </a:rPr>
                        <a:t>&lt;/form&gt;</a:t>
                      </a:r>
                    </a:p>
                    <a:p>
                      <a:endParaRPr lang="pl-PL" sz="1800" dirty="0"/>
                    </a:p>
                  </a:txBody>
                  <a:tcPr/>
                </a:tc>
                <a:extLst>
                  <a:ext uri="{0D108BD9-81ED-4DB2-BD59-A6C34878D82A}">
                    <a16:rowId xmlns:a16="http://schemas.microsoft.com/office/drawing/2014/main" val="3047924355"/>
                  </a:ext>
                </a:extLst>
              </a:tr>
            </a:tbl>
          </a:graphicData>
        </a:graphic>
      </p:graphicFrame>
      <p:sp>
        <p:nvSpPr>
          <p:cNvPr id="7" name="Symbol zastępczy daty 3">
            <a:extLst>
              <a:ext uri="{FF2B5EF4-FFF2-40B4-BE49-F238E27FC236}">
                <a16:creationId xmlns:a16="http://schemas.microsoft.com/office/drawing/2014/main" id="{DBE479EB-E36C-C0F2-D716-836EF1D2030B}"/>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4574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a:xfrm>
            <a:off x="752476" y="0"/>
            <a:ext cx="10131425" cy="1456267"/>
          </a:xfrm>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758941"/>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24478054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64170" y="5016544"/>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76986" y="3941315"/>
            <a:ext cx="117855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280071" y="4960395"/>
            <a:ext cx="1310524"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78736" y="4430010"/>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2624" y="5525330"/>
            <a:ext cx="1328431"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400" dirty="0" err="1"/>
              <a:t>Uruchoienie</a:t>
            </a:r>
            <a:r>
              <a:rPr lang="pl-PL" sz="14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420534" y="5286874"/>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019062" cy="369332"/>
          </a:xfrm>
          <a:prstGeom prst="rect">
            <a:avLst/>
          </a:prstGeom>
          <a:noFill/>
        </p:spPr>
        <p:txBody>
          <a:bodyPr wrap="none" rtlCol="0">
            <a:spAutoFit/>
          </a:bodyPr>
          <a:lstStyle/>
          <a:p>
            <a:r>
              <a:rPr lang="pl-PL" dirty="0"/>
              <a:t>Aplikacja</a:t>
            </a:r>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3223749158"/>
              </p:ext>
            </p:extLst>
          </p:nvPr>
        </p:nvGraphicFramePr>
        <p:xfrm>
          <a:off x="1030287" y="893729"/>
          <a:ext cx="10131425" cy="5586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181938171"/>
              </p:ext>
            </p:extLst>
          </p:nvPr>
        </p:nvGraphicFramePr>
        <p:xfrm>
          <a:off x="257175" y="1143000"/>
          <a:ext cx="11334750" cy="509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2260600" y="1170003"/>
            <a:ext cx="698182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E911537C-E859-E98C-F3C5-6D2DF9795FBB}"/>
              </a:ext>
            </a:extLst>
          </p:cNvPr>
          <p:cNvGrpSpPr/>
          <p:nvPr/>
        </p:nvGrpSpPr>
        <p:grpSpPr>
          <a:xfrm>
            <a:off x="1030287" y="1586053"/>
            <a:ext cx="10131425" cy="873953"/>
            <a:chOff x="0" y="66082"/>
            <a:chExt cx="10131425" cy="873953"/>
          </a:xfrm>
        </p:grpSpPr>
        <p:sp>
          <p:nvSpPr>
            <p:cNvPr id="6" name="Prostokąt: zaokrąglone rogi 5">
              <a:extLst>
                <a:ext uri="{FF2B5EF4-FFF2-40B4-BE49-F238E27FC236}">
                  <a16:creationId xmlns:a16="http://schemas.microsoft.com/office/drawing/2014/main" id="{5C6DB2E4-E3FA-A2C9-9890-562570FD7614}"/>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1801D518-3ABD-9270-3EB5-321E858A6D9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59261794-731F-4C2C-3FA1-D69E250F200F}"/>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B1E3A619-024F-6FD0-6669-B5991296217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ED02D0E4-DC5F-DDD9-7DC6-F566BC0AD576}"/>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module_5_start</a:t>
              </a:r>
              <a:endParaRPr lang="pl-PL" sz="2200" kern="1200" dirty="0"/>
            </a:p>
          </p:txBody>
        </p:sp>
      </p:grpSp>
      <p:grpSp>
        <p:nvGrpSpPr>
          <p:cNvPr id="11" name="Grupa 10">
            <a:extLst>
              <a:ext uri="{FF2B5EF4-FFF2-40B4-BE49-F238E27FC236}">
                <a16:creationId xmlns:a16="http://schemas.microsoft.com/office/drawing/2014/main" id="{B0643717-446E-8F1E-8C9D-836EA3582330}"/>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72ED8D87-DE99-5C4E-5193-3EB2B9E97AD4}"/>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CE6D3584-02BE-1287-CDDF-A0705B71CACF}"/>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139DEDC-248B-80D6-A5A1-148B82932C87}"/>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DCE955D1-9CAF-6C47-1507-0DB0D7F9C296}"/>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C2B9DDB-3EE4-2F68-0245-463DCD40DF0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42245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365100"/>
            <a:ext cx="4446495"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Forms</a:t>
            </a:r>
            <a:r>
              <a:rPr lang="pl-PL" altLang="pl-PL" sz="1800" dirty="0"/>
              <a:t>: Tworzenie formularzy, walidacja</a:t>
            </a:r>
          </a:p>
          <a:p>
            <a:pPr lvl="1" eaLnBrk="0" fontAlgn="base" hangingPunct="0">
              <a:spcBef>
                <a:spcPct val="0"/>
              </a:spcBef>
              <a:spcAft>
                <a:spcPct val="0"/>
              </a:spcAft>
              <a:buClrTx/>
            </a:pPr>
            <a:r>
              <a:rPr lang="pl-PL" altLang="pl-PL" sz="1800" dirty="0"/>
              <a:t>Routing: Konfiguracja routera, nawigacja między widokami</a:t>
            </a:r>
          </a:p>
          <a:p>
            <a:pPr lvl="1" eaLnBrk="0" fontAlgn="base" hangingPunct="0">
              <a:spcBef>
                <a:spcPct val="0"/>
              </a:spcBef>
              <a:spcAft>
                <a:spcPct val="0"/>
              </a:spcAft>
              <a:buClrTx/>
            </a:pPr>
            <a:r>
              <a:rPr lang="pl-PL" altLang="pl-PL" sz="1800" dirty="0"/>
              <a:t>http: Pobieranie danych z serwera</a:t>
            </a:r>
          </a:p>
          <a:p>
            <a:pPr lvl="1" eaLnBrk="0" fontAlgn="base" hangingPunct="0">
              <a:spcBef>
                <a:spcPct val="0"/>
              </a:spcBef>
              <a:spcAft>
                <a:spcPct val="0"/>
              </a:spcAft>
              <a:buClrTx/>
            </a:pPr>
            <a:endParaRPr lang="pl-PL" altLang="pl-PL" sz="1800" dirty="0"/>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96000" y="4226600"/>
            <a:ext cx="602742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800" dirty="0" err="1"/>
              <a:t>RxJS</a:t>
            </a:r>
            <a:r>
              <a:rPr lang="pl-PL" altLang="pl-PL" sz="1800" dirty="0"/>
              <a:t>: Wprowadzenie do programowania reaktywnego, </a:t>
            </a:r>
            <a:r>
              <a:rPr lang="pl-PL" altLang="pl-PL" sz="1800" dirty="0" err="1"/>
              <a:t>observable</a:t>
            </a:r>
            <a:r>
              <a:rPr lang="pl-PL" altLang="pl-PL" sz="1800" dirty="0"/>
              <a:t>, operatory</a:t>
            </a:r>
          </a:p>
          <a:p>
            <a:pPr lvl="1" eaLnBrk="0" fontAlgn="base" hangingPunct="0">
              <a:spcBef>
                <a:spcPct val="0"/>
              </a:spcBef>
              <a:spcAft>
                <a:spcPct val="0"/>
              </a:spcAft>
              <a:buClrTx/>
            </a:pPr>
            <a:r>
              <a:rPr lang="pl-PL" altLang="pl-PL" sz="1800" dirty="0"/>
              <a:t>Dyrektywy, </a:t>
            </a:r>
            <a:r>
              <a:rPr lang="pl-PL" altLang="pl-PL" sz="1800" dirty="0" err="1"/>
              <a:t>Pipe’y</a:t>
            </a:r>
            <a:r>
              <a:rPr lang="pl-PL" altLang="pl-PL" sz="1800" dirty="0"/>
              <a:t>: </a:t>
            </a:r>
            <a:r>
              <a:rPr lang="pl-PL" altLang="pl-PL" sz="1800" dirty="0" err="1"/>
              <a:t>Dynamieczne</a:t>
            </a:r>
            <a:r>
              <a:rPr lang="pl-PL" altLang="pl-PL" sz="1800" dirty="0"/>
              <a:t> zarządzanie </a:t>
            </a:r>
            <a:r>
              <a:rPr lang="pl-PL" altLang="pl-PL" sz="1800" dirty="0" err="1"/>
              <a:t>DOM’em</a:t>
            </a:r>
            <a:endParaRPr lang="pl-PL" altLang="pl-PL" sz="1800" dirty="0"/>
          </a:p>
          <a:p>
            <a:pPr lvl="1" eaLnBrk="0" fontAlgn="base" hangingPunct="0">
              <a:spcBef>
                <a:spcPct val="0"/>
              </a:spcBef>
              <a:spcAft>
                <a:spcPct val="0"/>
              </a:spcAft>
              <a:buClrTx/>
            </a:pPr>
            <a:r>
              <a:rPr lang="pl-PL" altLang="pl-PL" sz="1800" dirty="0"/>
              <a:t>Filtrowanie i przeszukiwanie listy</a:t>
            </a:r>
          </a:p>
          <a:p>
            <a:pPr lvl="1" eaLnBrk="0" fontAlgn="base" hangingPunct="0">
              <a:spcBef>
                <a:spcPct val="0"/>
              </a:spcBef>
              <a:spcAft>
                <a:spcPct val="0"/>
              </a:spcAft>
              <a:buClrTx/>
            </a:pPr>
            <a:r>
              <a:rPr lang="pl-PL" altLang="pl-PL" sz="1800" dirty="0"/>
              <a:t>Obsługa zdjęć</a:t>
            </a:r>
          </a:p>
          <a:p>
            <a:pPr lvl="1" eaLnBrk="0" fontAlgn="base" hangingPunct="0">
              <a:spcBef>
                <a:spcPct val="0"/>
              </a:spcBef>
              <a:spcAft>
                <a:spcPct val="0"/>
              </a:spcAft>
              <a:buClrTx/>
            </a:pPr>
            <a:endParaRPr lang="pl-PL" altLang="pl-PL" sz="1800" dirty="0"/>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622497"/>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a:xfrm>
            <a:off x="685801" y="1"/>
            <a:ext cx="10131425" cy="1091142"/>
          </a:xfrm>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1131644450"/>
              </p:ext>
            </p:extLst>
          </p:nvPr>
        </p:nvGraphicFramePr>
        <p:xfrm>
          <a:off x="685801" y="1876425"/>
          <a:ext cx="10131426" cy="3629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a:xfrm>
            <a:off x="685802" y="1"/>
            <a:ext cx="10131425" cy="1224492"/>
          </a:xfrm>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365999753"/>
              </p:ext>
            </p:extLst>
          </p:nvPr>
        </p:nvGraphicFramePr>
        <p:xfrm>
          <a:off x="685801" y="1456267"/>
          <a:ext cx="10131426" cy="4792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a:xfrm>
            <a:off x="685801" y="1"/>
            <a:ext cx="10131425" cy="1028700"/>
          </a:xfrm>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3557673046"/>
              </p:ext>
            </p:extLst>
          </p:nvPr>
        </p:nvGraphicFramePr>
        <p:xfrm>
          <a:off x="1374774" y="1623484"/>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a:xfrm>
            <a:off x="685801" y="0"/>
            <a:ext cx="10131425" cy="1133475"/>
          </a:xfrm>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2868832729"/>
              </p:ext>
            </p:extLst>
          </p:nvPr>
        </p:nvGraphicFramePr>
        <p:xfrm>
          <a:off x="1374774" y="170391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1"/>
            <a:ext cx="10131425" cy="1177510"/>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t>Route</a:t>
            </a:r>
            <a:r>
              <a:rPr lang="pl-PL" sz="2400" b="1" dirty="0"/>
              <a:t> </a:t>
            </a:r>
            <a:r>
              <a:rPr lang="pl-PL" sz="2400" b="1" dirty="0" err="1"/>
              <a:t>Guards</a:t>
            </a:r>
            <a:endParaRPr lang="pl-PL" sz="2400" b="1"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a:t>
            </a:r>
            <a:r>
              <a:rPr lang="pl-PL" sz="1600" i="1" dirty="0">
                <a:hlinkClick r:id="rId3" action="ppaction://hlinkfile"/>
              </a:rPr>
              <a:t>tablica-</a:t>
            </a:r>
            <a:r>
              <a:rPr lang="pl-PL" sz="1600" i="1" dirty="0" err="1">
                <a:hlinkClick r:id="rId3" action="ppaction://hlinkfile"/>
              </a:rPr>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095375"/>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ole tekstowe 3">
            <a:extLst>
              <a:ext uri="{FF2B5EF4-FFF2-40B4-BE49-F238E27FC236}">
                <a16:creationId xmlns:a16="http://schemas.microsoft.com/office/drawing/2014/main" id="{D0FF3CD4-64CF-72FA-A77A-77A37D063EED}"/>
              </a:ext>
            </a:extLst>
          </p:cNvPr>
          <p:cNvSpPr txBox="1"/>
          <p:nvPr/>
        </p:nvSpPr>
        <p:spPr>
          <a:xfrm>
            <a:off x="250532" y="6310898"/>
            <a:ext cx="2296463" cy="338554"/>
          </a:xfrm>
          <a:prstGeom prst="rect">
            <a:avLst/>
          </a:prstGeom>
          <a:noFill/>
        </p:spPr>
        <p:txBody>
          <a:bodyPr wrap="none" rtlCol="0">
            <a:spAutoFit/>
          </a:bodyPr>
          <a:lstStyle/>
          <a:p>
            <a:r>
              <a:rPr lang="pl-PL" sz="1600" i="1" dirty="0"/>
              <a:t>Zerknij w </a:t>
            </a:r>
            <a:r>
              <a:rPr lang="pl-PL" sz="1600" i="1" dirty="0">
                <a:hlinkClick r:id="rId8" action="ppaction://hlinkfile"/>
              </a:rPr>
              <a:t>router-</a:t>
            </a:r>
            <a:r>
              <a:rPr lang="pl-PL" sz="1600" i="1" dirty="0" err="1">
                <a:hlinkClick r:id="rId8" action="ppaction://hlinkfile"/>
              </a:rPr>
              <a:t>events.ts</a:t>
            </a:r>
            <a:endParaRPr lang="pl-PL" sz="1600" i="1" dirty="0"/>
          </a:p>
        </p:txBody>
      </p:sp>
      <p:sp>
        <p:nvSpPr>
          <p:cNvPr id="5" name="Symbol zastępczy daty 3">
            <a:extLst>
              <a:ext uri="{FF2B5EF4-FFF2-40B4-BE49-F238E27FC236}">
                <a16:creationId xmlns:a16="http://schemas.microsoft.com/office/drawing/2014/main" id="{C6B3C9A9-522B-FF56-04CB-7E83AF412B2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760635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307135" y="1042654"/>
            <a:ext cx="6104127"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71839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Autofit/>
          </a:bodyPr>
          <a:lstStyle/>
          <a:p>
            <a:pPr marL="0" indent="0">
              <a:buNone/>
            </a:pPr>
            <a:br>
              <a:rPr lang="pl-PL" b="1" dirty="0"/>
            </a:br>
            <a:r>
              <a:rPr lang="pl-PL" b="1" dirty="0"/>
              <a:t>W tym module chciałbym żebyśmy wspólnie spróbowali dokonać </a:t>
            </a:r>
            <a:r>
              <a:rPr lang="pl-PL" b="1" dirty="0" err="1"/>
              <a:t>refaktoryzacji</a:t>
            </a:r>
            <a:r>
              <a:rPr lang="pl-PL" b="1" dirty="0"/>
              <a:t> Naszego kodu.</a:t>
            </a:r>
          </a:p>
          <a:p>
            <a:pPr marL="0" indent="0">
              <a:buNone/>
            </a:pPr>
            <a:r>
              <a:rPr lang="pl-PL" b="1" dirty="0"/>
              <a:t>Następnie chciałbym żebyśmy 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pPr marL="0" indent="0">
              <a:buNone/>
            </a:pPr>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1618343" y="637179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531592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a:xfrm>
            <a:off x="685801" y="0"/>
            <a:ext cx="10131425" cy="1121651"/>
          </a:xfrm>
        </p:spPr>
        <p:txBody>
          <a:bodyPr/>
          <a:lstStyle/>
          <a:p>
            <a:pPr algn="ctr"/>
            <a:r>
              <a:rPr lang="pl-PL" dirty="0" err="1"/>
              <a:t>ESLint</a:t>
            </a:r>
            <a:endParaRPr lang="pl-PL"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557893" y="6332021"/>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3DA5B2C4-9FC3-DCB7-A335-61A0BB77510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Rectangle 1">
            <a:extLst>
              <a:ext uri="{FF2B5EF4-FFF2-40B4-BE49-F238E27FC236}">
                <a16:creationId xmlns:a16="http://schemas.microsoft.com/office/drawing/2014/main" id="{CA55F3A6-5E40-B55A-ACD2-D2476C5AF5E0}"/>
              </a:ext>
            </a:extLst>
          </p:cNvPr>
          <p:cNvSpPr>
            <a:spLocks noGrp="1" noChangeArrowheads="1"/>
          </p:cNvSpPr>
          <p:nvPr>
            <p:ph sz="half" idx="1"/>
          </p:nvPr>
        </p:nvSpPr>
        <p:spPr bwMode="auto">
          <a:xfrm>
            <a:off x="685801" y="1981476"/>
            <a:ext cx="111918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Co to jest?</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u="none" strike="noStrike" cap="none" normalizeH="0" baseline="0" dirty="0">
                <a:ln>
                  <a:noFill/>
                </a:ln>
                <a:solidFill>
                  <a:schemeClr val="tx1"/>
                </a:solidFill>
                <a:effectLst/>
                <a:latin typeface="Arial" panose="020B0604020202020204" pitchFamily="34" charset="0"/>
              </a:rPr>
              <a:t>To</a:t>
            </a:r>
            <a:r>
              <a:rPr kumimoji="0" lang="pl-PL" altLang="pl-PL" sz="1800" b="1"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a:ln>
                  <a:noFill/>
                </a:ln>
                <a:solidFill>
                  <a:schemeClr val="tx1"/>
                </a:solidFill>
                <a:effectLst/>
                <a:latin typeface="Arial" panose="020B0604020202020204" pitchFamily="34" charset="0"/>
              </a:rPr>
              <a:t>narzędzie do analizy kodu w JavaScript i </a:t>
            </a:r>
            <a:r>
              <a:rPr kumimoji="0" lang="pl-PL" altLang="pl-PL" sz="1800" b="0" i="0" u="none" strike="noStrike" cap="none" normalizeH="0" baseline="0" dirty="0" err="1">
                <a:ln>
                  <a:noFill/>
                </a:ln>
                <a:solidFill>
                  <a:schemeClr val="tx1"/>
                </a:solidFill>
                <a:effectLst/>
                <a:latin typeface="Arial" panose="020B0604020202020204" pitchFamily="34" charset="0"/>
              </a:rPr>
              <a:t>TypeScript</a:t>
            </a:r>
            <a:r>
              <a:rPr kumimoji="0" lang="pl-PL" altLang="pl-PL" sz="1800" b="0" i="0" u="none" strike="noStrike" cap="none" normalizeH="0" baseline="0" dirty="0">
                <a:ln>
                  <a:noFill/>
                </a:ln>
                <a:solidFill>
                  <a:schemeClr val="tx1"/>
                </a:solidFill>
                <a:effectLst/>
                <a:latin typeface="Arial" panose="020B0604020202020204" pitchFamily="34" charset="0"/>
              </a:rPr>
              <a:t>, które pomaga wykrywać błędy oraz stosować się do ustalonych zasad stylu kodu.</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Jest szczególnie popularne w ekosystemie </a:t>
            </a:r>
            <a:r>
              <a:rPr kumimoji="0" lang="pl-PL" altLang="pl-PL" sz="1800" b="0" i="0" u="none" strike="noStrike" cap="none" normalizeH="0" baseline="0" dirty="0" err="1">
                <a:ln>
                  <a:noFill/>
                </a:ln>
                <a:solidFill>
                  <a:schemeClr val="tx1"/>
                </a:solidFill>
                <a:effectLst/>
                <a:latin typeface="Arial" panose="020B0604020202020204" pitchFamily="34" charset="0"/>
              </a:rPr>
              <a:t>Angular</a:t>
            </a:r>
            <a:r>
              <a:rPr kumimoji="0" lang="pl-PL" altLang="pl-PL" sz="1800" b="0" i="0" u="none" strike="noStrike" cap="none" normalizeH="0" baseline="0" dirty="0">
                <a:ln>
                  <a:noFill/>
                </a:ln>
                <a:solidFill>
                  <a:schemeClr val="tx1"/>
                </a:solidFill>
                <a:effectLst/>
                <a:latin typeface="Arial" panose="020B0604020202020204" pitchFamily="34" charset="0"/>
              </a:rPr>
              <a:t>, </a:t>
            </a:r>
            <a:r>
              <a:rPr kumimoji="0" lang="pl-PL" altLang="pl-PL" sz="1800" b="0" i="0" u="none" strike="noStrike" cap="none" normalizeH="0" baseline="0" dirty="0" err="1">
                <a:ln>
                  <a:noFill/>
                </a:ln>
                <a:solidFill>
                  <a:schemeClr val="tx1"/>
                </a:solidFill>
                <a:effectLst/>
                <a:latin typeface="Arial" panose="020B0604020202020204" pitchFamily="34" charset="0"/>
              </a:rPr>
              <a:t>React</a:t>
            </a:r>
            <a:r>
              <a:rPr kumimoji="0" lang="pl-PL" altLang="pl-PL" sz="1800" b="0" i="0" u="none" strike="noStrike" cap="none" normalizeH="0" baseline="0" dirty="0">
                <a:ln>
                  <a:noFill/>
                </a:ln>
                <a:solidFill>
                  <a:schemeClr val="tx1"/>
                </a:solidFill>
                <a:effectLst/>
                <a:latin typeface="Arial" panose="020B0604020202020204" pitchFamily="34" charset="0"/>
              </a:rPr>
              <a:t> czy Node.js.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Główne funkcje:</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Walidacja składni:</a:t>
            </a:r>
            <a:r>
              <a:rPr kumimoji="0" lang="pl-PL" altLang="pl-PL" sz="1800" b="0" i="0" u="none" strike="noStrike" cap="none" normalizeH="0" baseline="0" dirty="0">
                <a:ln>
                  <a:noFill/>
                </a:ln>
                <a:solidFill>
                  <a:schemeClr val="tx1"/>
                </a:solidFill>
                <a:effectLst/>
                <a:latin typeface="Arial" panose="020B0604020202020204" pitchFamily="34" charset="0"/>
              </a:rPr>
              <a:t> Znajduje błędy w kodzie (np. niezadeklarowane zmienne, brakujące średniki).</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Spójność kodu:</a:t>
            </a:r>
            <a:r>
              <a:rPr kumimoji="0" lang="pl-PL" altLang="pl-PL" sz="1800" b="0" i="0" u="none" strike="noStrike" cap="none" normalizeH="0" baseline="0" dirty="0">
                <a:ln>
                  <a:noFill/>
                </a:ln>
                <a:solidFill>
                  <a:schemeClr val="tx1"/>
                </a:solidFill>
                <a:effectLst/>
                <a:latin typeface="Arial" panose="020B0604020202020204" pitchFamily="34" charset="0"/>
              </a:rPr>
              <a:t> Wymusza stosowanie jednolitego stylu kodowania (np. wcięcia, używanie pojedynczych lub podwójnych cudzysłowów).</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latin typeface="Arial" panose="020B0604020202020204" pitchFamily="34" charset="0"/>
              </a:rPr>
              <a:t>Automatyczne poprawki:</a:t>
            </a:r>
            <a:r>
              <a:rPr kumimoji="0" lang="pl-PL" altLang="pl-PL" sz="1800" b="0" i="0" u="none" strike="noStrike" cap="none" normalizeH="0" baseline="0" dirty="0">
                <a:ln>
                  <a:noFill/>
                </a:ln>
                <a:solidFill>
                  <a:schemeClr val="tx1"/>
                </a:solidFill>
                <a:effectLst/>
                <a:latin typeface="Arial" panose="020B0604020202020204" pitchFamily="34" charset="0"/>
              </a:rPr>
              <a:t> Może automatycznie poprawić wiele błędów za pomocą komendy </a:t>
            </a:r>
            <a:r>
              <a:rPr kumimoji="0" lang="pl-PL" altLang="pl-PL" sz="1800" b="0" i="0" u="none" strike="noStrike" cap="none" normalizeH="0" baseline="0" dirty="0" err="1">
                <a:ln>
                  <a:noFill/>
                </a:ln>
                <a:solidFill>
                  <a:schemeClr val="tx1"/>
                </a:solidFill>
                <a:effectLst/>
                <a:latin typeface="Arial Unicode MS"/>
              </a:rPr>
              <a:t>eslint</a:t>
            </a:r>
            <a:r>
              <a:rPr kumimoji="0" lang="pl-PL" altLang="pl-PL" sz="1800" b="0" i="0" u="none" strike="noStrike" cap="none" normalizeH="0" baseline="0" dirty="0">
                <a:ln>
                  <a:noFill/>
                </a:ln>
                <a:solidFill>
                  <a:schemeClr val="tx1"/>
                </a:solidFill>
                <a:effectLst/>
                <a:latin typeface="Arial Unicode MS"/>
              </a:rPr>
              <a:t> --</a:t>
            </a:r>
            <a:r>
              <a:rPr kumimoji="0" lang="pl-PL" altLang="pl-PL" sz="1800" b="0" i="0" u="none" strike="noStrike" cap="none" normalizeH="0" baseline="0" dirty="0" err="1">
                <a:ln>
                  <a:noFill/>
                </a:ln>
                <a:solidFill>
                  <a:schemeClr val="tx1"/>
                </a:solidFill>
                <a:effectLst/>
                <a:latin typeface="Arial Unicode MS"/>
              </a:rPr>
              <a:t>fix</a:t>
            </a:r>
            <a:r>
              <a:rPr kumimoji="0" lang="pl-PL" altLang="pl-PL" sz="1800" b="0" i="0" u="none" strike="noStrike" cap="none" normalizeH="0" baseline="0" dirty="0">
                <a:ln>
                  <a:noFill/>
                </a:ln>
                <a:solidFill>
                  <a:schemeClr val="tx1"/>
                </a:solidFill>
                <a:effectLst/>
              </a:rPr>
              <a:t>.</a:t>
            </a:r>
            <a:endParaRPr kumimoji="0" lang="pl-PL" altLang="pl-P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latin typeface="Arial" panose="020B0604020202020204" pitchFamily="34" charset="0"/>
              </a:rPr>
              <a:t>Zalety:</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Wykrywanie błędów na wczesnym etapie.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Utrzymanie czytelności i jakości kodu w zespole.</a:t>
            </a:r>
          </a:p>
          <a:p>
            <a:pPr marL="457200" lvl="1" indent="0" defTabSz="914400" eaLnBrk="0" fontAlgn="base" hangingPunct="0">
              <a:spcBef>
                <a:spcPct val="0"/>
              </a:spcBef>
              <a:spcAft>
                <a:spcPct val="0"/>
              </a:spcAft>
              <a:buClrTx/>
              <a:buSzTx/>
              <a:buNone/>
            </a:pPr>
            <a:r>
              <a:rPr kumimoji="0" lang="pl-PL" altLang="pl-PL" sz="1800" b="0" i="0" u="none" strike="noStrike" cap="none" normalizeH="0" baseline="0" dirty="0">
                <a:ln>
                  <a:noFill/>
                </a:ln>
                <a:solidFill>
                  <a:schemeClr val="tx1"/>
                </a:solidFill>
                <a:effectLst/>
                <a:latin typeface="Arial" panose="020B0604020202020204" pitchFamily="34" charset="0"/>
              </a:rPr>
              <a:t>Łatwa integracja z edytorami (np. VS </a:t>
            </a:r>
            <a:r>
              <a:rPr kumimoji="0" lang="pl-PL" altLang="pl-PL" sz="1800" b="0" i="0" u="none" strike="noStrike" cap="none" normalizeH="0" baseline="0" dirty="0" err="1">
                <a:ln>
                  <a:noFill/>
                </a:ln>
                <a:solidFill>
                  <a:schemeClr val="tx1"/>
                </a:solidFill>
                <a:effectLst/>
                <a:latin typeface="Arial" panose="020B0604020202020204" pitchFamily="34" charset="0"/>
              </a:rPr>
              <a:t>Code</a:t>
            </a:r>
            <a:r>
              <a:rPr kumimoji="0" lang="pl-PL" altLang="pl-PL" sz="1800" b="0" i="0" u="none" strike="noStrike" cap="none" normalizeH="0" baseline="0" dirty="0">
                <a:ln>
                  <a:noFill/>
                </a:ln>
                <a:solidFill>
                  <a:schemeClr val="tx1"/>
                </a:solidFill>
                <a:effectLst/>
                <a:latin typeface="Arial" panose="020B0604020202020204" pitchFamily="34" charset="0"/>
              </a:rPr>
              <a:t>) i CI/CD.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3425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a:xfrm>
            <a:off x="685802" y="0"/>
            <a:ext cx="10131425" cy="1456267"/>
          </a:xfrm>
        </p:spPr>
        <p:txBody>
          <a:bodyPr/>
          <a:lstStyle/>
          <a:p>
            <a:pPr algn="ctr"/>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6" name="pole tekstowe 5">
            <a:extLst>
              <a:ext uri="{FF2B5EF4-FFF2-40B4-BE49-F238E27FC236}">
                <a16:creationId xmlns:a16="http://schemas.microsoft.com/office/drawing/2014/main" id="{5FC5EC57-6E05-7CFC-9FFA-75BE81EAE081}"/>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
        <p:nvSpPr>
          <p:cNvPr id="7" name="Symbol zastępczy daty 3">
            <a:extLst>
              <a:ext uri="{FF2B5EF4-FFF2-40B4-BE49-F238E27FC236}">
                <a16:creationId xmlns:a16="http://schemas.microsoft.com/office/drawing/2014/main" id="{8A3B5AC4-096F-A056-1982-F8E8A3E5A560}"/>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6956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a:xfrm>
            <a:off x="685801" y="37988"/>
            <a:ext cx="10131425" cy="1362188"/>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3872190588"/>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a:xfrm>
            <a:off x="723901" y="28575"/>
            <a:ext cx="10131425" cy="1171575"/>
          </a:xfrm>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390525" y="1562101"/>
            <a:ext cx="5219700" cy="4686300"/>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753099" y="1562101"/>
            <a:ext cx="6048375" cy="4686299"/>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3FED2661-ADF2-9FAD-EDE4-EF9C289BA6A5}"/>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226874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a:xfrm>
            <a:off x="685802" y="0"/>
            <a:ext cx="10131425" cy="1456267"/>
          </a:xfrm>
        </p:spPr>
        <p:txBody>
          <a:bodyPr/>
          <a:lstStyle/>
          <a:p>
            <a:pPr algn="ctr"/>
            <a:r>
              <a:rPr lang="pl-PL" dirty="0"/>
              <a:t>Funkcja </a:t>
            </a:r>
            <a:r>
              <a:rPr lang="pl-PL" dirty="0" err="1"/>
              <a:t>inject</a:t>
            </a:r>
            <a:r>
              <a:rPr lang="pl-PL" dirty="0"/>
              <a:t>()</a:t>
            </a:r>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a:xfrm>
            <a:off x="685802" y="2142067"/>
            <a:ext cx="10420348" cy="3649134"/>
          </a:xfrm>
        </p:spPr>
        <p:txBody>
          <a:bodyPr>
            <a:normAutofit/>
          </a:bodyPr>
          <a:lstStyle/>
          <a:p>
            <a:pPr marL="457200" lvl="1" indent="0">
              <a:buNone/>
            </a:pPr>
            <a:r>
              <a:rPr lang="pl-PL" sz="2000" b="1" dirty="0" err="1"/>
              <a:t>inject</a:t>
            </a:r>
            <a:r>
              <a:rPr lang="pl-PL" sz="2000" b="1" dirty="0"/>
              <a:t>() </a:t>
            </a:r>
            <a:r>
              <a:rPr lang="pl-PL" sz="2000" dirty="0"/>
              <a:t>to funkcja w </a:t>
            </a:r>
            <a:r>
              <a:rPr lang="pl-PL" sz="2000" dirty="0" err="1"/>
              <a:t>Angularze</a:t>
            </a:r>
            <a:r>
              <a:rPr lang="pl-PL" sz="2000" dirty="0"/>
              <a:t> wprowadzona w wersji 14, która pozwala wstrzykiwać zależności bezpośrednio w funkcjach lub innych strukturach, poza klasami czy konstruktorami.</a:t>
            </a:r>
          </a:p>
          <a:p>
            <a:pPr marL="457200" lvl="1" indent="0">
              <a:buNone/>
            </a:pPr>
            <a:r>
              <a:rPr lang="pl-PL" sz="2000" dirty="0"/>
              <a:t>Ułatwia pracę z </a:t>
            </a:r>
            <a:r>
              <a:rPr lang="pl-PL" sz="2000" dirty="0" err="1"/>
              <a:t>Dependency</a:t>
            </a:r>
            <a:r>
              <a:rPr lang="pl-PL" sz="2000" dirty="0"/>
              <a:t> </a:t>
            </a:r>
            <a:r>
              <a:rPr lang="pl-PL" sz="2000" dirty="0" err="1"/>
              <a:t>Injection</a:t>
            </a:r>
            <a:r>
              <a:rPr lang="pl-PL" sz="2000" dirty="0"/>
              <a:t> (DI), szczególnie w przypadku niestandardowych funkcji lub </a:t>
            </a:r>
            <a:r>
              <a:rPr lang="pl-PL" sz="2000" dirty="0" err="1"/>
              <a:t>hooków</a:t>
            </a:r>
            <a:r>
              <a:rPr lang="pl-PL" sz="2000" dirty="0"/>
              <a:t>.</a:t>
            </a:r>
          </a:p>
          <a:p>
            <a:pPr marL="457200" lvl="1" indent="0">
              <a:buNone/>
            </a:pPr>
            <a:endParaRPr kumimoji="0" lang="pl-PL" altLang="pl-PL" sz="2000" b="1" i="0" u="none" strike="noStrike" cap="none" normalizeH="0" baseline="0" dirty="0">
              <a:ln>
                <a:noFill/>
              </a:ln>
              <a:solidFill>
                <a:schemeClr val="tx1"/>
              </a:solidFill>
              <a:effectLst/>
              <a:latin typeface="Arial" panose="020B0604020202020204" pitchFamily="34" charset="0"/>
            </a:endParaRPr>
          </a:p>
          <a:p>
            <a:pPr marL="457200" lvl="1" indent="0">
              <a:buNone/>
            </a:pPr>
            <a:r>
              <a:rPr kumimoji="0" lang="pl-PL" altLang="pl-PL" sz="2000" b="1" i="0" u="none" strike="noStrike" cap="none" normalizeH="0" baseline="0" dirty="0">
                <a:ln>
                  <a:noFill/>
                </a:ln>
                <a:solidFill>
                  <a:schemeClr val="tx1"/>
                </a:solidFill>
                <a:effectLst/>
                <a:latin typeface="Arial" panose="020B0604020202020204" pitchFamily="34" charset="0"/>
              </a:rPr>
              <a:t>Zalety </a:t>
            </a:r>
            <a:r>
              <a:rPr kumimoji="0" lang="pl-PL" altLang="pl-PL" sz="2000" b="1" i="0" u="none" strike="noStrike" cap="none" normalizeH="0" baseline="0" dirty="0" err="1">
                <a:ln>
                  <a:noFill/>
                </a:ln>
                <a:solidFill>
                  <a:schemeClr val="tx1"/>
                </a:solidFill>
                <a:effectLst/>
                <a:latin typeface="Arial Unicode MS"/>
              </a:rPr>
              <a:t>inject</a:t>
            </a:r>
            <a:r>
              <a:rPr kumimoji="0" lang="pl-PL" altLang="pl-PL" sz="2000" b="1" i="0" u="none" strike="noStrike" cap="none" normalizeH="0" baseline="0" dirty="0">
                <a:ln>
                  <a:noFill/>
                </a:ln>
                <a:solidFill>
                  <a:schemeClr val="tx1"/>
                </a:solidFill>
                <a:effectLst/>
                <a:latin typeface="Arial Unicode MS"/>
              </a:rPr>
              <a:t>()</a:t>
            </a:r>
            <a:r>
              <a:rPr kumimoji="0" lang="pl-PL" altLang="pl-PL" sz="2000" b="1" i="0" u="none" strike="noStrike" cap="none" normalizeH="0" baseline="0" dirty="0">
                <a:ln>
                  <a:noFill/>
                </a:ln>
                <a:solidFill>
                  <a:schemeClr val="tx1"/>
                </a:solidFill>
                <a:effectLst/>
              </a:rPr>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Mniejsze klasy i lepsza czytelność kodu.</a:t>
            </a:r>
          </a:p>
          <a:p>
            <a:pPr marL="914400" lvl="2"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latin typeface="Arial" panose="020B0604020202020204" pitchFamily="34" charset="0"/>
              </a:rPr>
              <a:t>Łatwiejsze użycie w funkcjach zewnętrznych, takich jak </a:t>
            </a:r>
            <a:r>
              <a:rPr kumimoji="0" lang="pl-PL" altLang="pl-PL" sz="2000" b="0" i="0" u="none" strike="noStrike" cap="none" normalizeH="0" baseline="0" dirty="0" err="1">
                <a:ln>
                  <a:noFill/>
                </a:ln>
                <a:solidFill>
                  <a:schemeClr val="tx1"/>
                </a:solidFill>
                <a:effectLst/>
                <a:latin typeface="Arial" panose="020B0604020202020204" pitchFamily="34" charset="0"/>
              </a:rPr>
              <a:t>hooki</a:t>
            </a:r>
            <a:r>
              <a:rPr kumimoji="0" lang="pl-PL" altLang="pl-PL" sz="2000" b="0" i="0" u="none" strike="noStrike" cap="none" normalizeH="0" baseline="0" dirty="0">
                <a:ln>
                  <a:noFill/>
                </a:ln>
                <a:solidFill>
                  <a:schemeClr val="tx1"/>
                </a:solidFill>
                <a:effectLst/>
                <a:latin typeface="Arial" panose="020B0604020202020204" pitchFamily="34" charset="0"/>
              </a:rPr>
              <a:t> czy </a:t>
            </a:r>
            <a:r>
              <a:rPr kumimoji="0" lang="pl-PL" altLang="pl-PL" sz="2000" b="0" i="0" u="none" strike="noStrike" cap="none" normalizeH="0" baseline="0" dirty="0" err="1">
                <a:ln>
                  <a:noFill/>
                </a:ln>
                <a:solidFill>
                  <a:schemeClr val="tx1"/>
                </a:solidFill>
                <a:effectLst/>
                <a:latin typeface="Arial" panose="020B0604020202020204" pitchFamily="34" charset="0"/>
              </a:rPr>
              <a:t>providery</a:t>
            </a:r>
            <a:r>
              <a:rPr kumimoji="0" lang="pl-PL" altLang="pl-P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pl-PL" sz="2000" dirty="0"/>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424543" y="63796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a:xfrm>
            <a:off x="561976" y="0"/>
            <a:ext cx="10131425" cy="1456267"/>
          </a:xfrm>
        </p:spPr>
        <p:txBody>
          <a:bodyPr/>
          <a:lstStyle/>
          <a:p>
            <a:pPr algn="ctr"/>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a:xfrm>
            <a:off x="561976" y="1857375"/>
            <a:ext cx="10582273" cy="4445555"/>
          </a:xfrm>
        </p:spPr>
        <p:txBody>
          <a:bodyPr>
            <a:noAutofit/>
          </a:bodyPr>
          <a:lstStyle/>
          <a:p>
            <a:pPr marL="457200" lvl="1" indent="0">
              <a:buNone/>
            </a:pPr>
            <a:r>
              <a:rPr lang="pl-PL" sz="1800" b="1" dirty="0" err="1"/>
              <a:t>Angular</a:t>
            </a:r>
            <a:r>
              <a:rPr lang="pl-PL" sz="1800" b="1" dirty="0"/>
              <a:t> </a:t>
            </a:r>
            <a:r>
              <a:rPr lang="pl-PL" sz="1800" b="1" dirty="0" err="1"/>
              <a:t>Signals</a:t>
            </a:r>
            <a:r>
              <a:rPr lang="pl-PL" sz="1800" dirty="0"/>
              <a:t> to nowy mechanizm reaktywności w </a:t>
            </a:r>
            <a:r>
              <a:rPr lang="pl-PL" sz="1800" dirty="0" err="1"/>
              <a:t>Angularze</a:t>
            </a:r>
            <a:r>
              <a:rPr lang="pl-PL" sz="1800" dirty="0"/>
              <a:t> (od wersji 16), inspirowany rozwiązaniami takimi jak </a:t>
            </a:r>
            <a:r>
              <a:rPr lang="pl-PL" sz="1800" b="1" dirty="0" err="1"/>
              <a:t>Signals</a:t>
            </a:r>
            <a:r>
              <a:rPr lang="pl-PL" sz="1800" dirty="0"/>
              <a:t> w Solid.js.</a:t>
            </a:r>
          </a:p>
          <a:p>
            <a:pPr marL="457200" lvl="1" indent="0">
              <a:buNone/>
            </a:pPr>
            <a:r>
              <a:rPr lang="pl-PL" sz="1800" dirty="0"/>
              <a:t>Ułatwiają śledzenie i aktualizację stanu aplikacji w sposób bardziej przejrzysty niż tradycyjne </a:t>
            </a:r>
            <a:r>
              <a:rPr lang="pl-PL" sz="1800" b="1" dirty="0" err="1"/>
              <a:t>Observable</a:t>
            </a:r>
            <a:r>
              <a:rPr lang="pl-PL" sz="1800" dirty="0"/>
              <a:t> czy </a:t>
            </a:r>
            <a:r>
              <a:rPr lang="pl-PL" sz="1800" b="1" dirty="0" err="1"/>
              <a:t>BehaviorSubject</a:t>
            </a:r>
            <a:r>
              <a:rPr lang="pl-PL" sz="1800" dirty="0"/>
              <a:t>.</a:t>
            </a:r>
          </a:p>
          <a:p>
            <a:pPr marL="0" indent="0">
              <a:buNone/>
            </a:pPr>
            <a:r>
              <a:rPr lang="pl-PL" b="1" dirty="0"/>
              <a:t>	Główne cechy:</a:t>
            </a:r>
            <a:endParaRPr lang="pl-PL" dirty="0"/>
          </a:p>
          <a:p>
            <a:pPr marL="914400" lvl="2" indent="0">
              <a:buNone/>
            </a:pPr>
            <a:r>
              <a:rPr lang="pl-PL" sz="1800" b="1" dirty="0"/>
              <a:t>Prostota:</a:t>
            </a:r>
            <a:r>
              <a:rPr lang="pl-PL" sz="1800" dirty="0"/>
              <a:t> </a:t>
            </a:r>
            <a:r>
              <a:rPr lang="pl-PL" sz="1800" dirty="0" err="1"/>
              <a:t>Signals</a:t>
            </a:r>
            <a:r>
              <a:rPr lang="pl-PL" sz="1800" dirty="0"/>
              <a:t> to wartości reaktywne, które reagują na zmiany i automatycznie aktualizują widok.</a:t>
            </a:r>
          </a:p>
          <a:p>
            <a:pPr marL="914400" lvl="2" indent="0">
              <a:buNone/>
            </a:pPr>
            <a:r>
              <a:rPr lang="pl-PL" sz="1800" b="1" dirty="0"/>
              <a:t>Szybkość:</a:t>
            </a:r>
            <a:r>
              <a:rPr lang="pl-PL" sz="1800" dirty="0"/>
              <a:t> Mniejsze obciążenie dzięki eliminacji niepotrzebnych subskrypcji.</a:t>
            </a:r>
          </a:p>
          <a:p>
            <a:pPr marL="914400" lvl="2" indent="0">
              <a:buNone/>
            </a:pPr>
            <a:r>
              <a:rPr lang="pl-PL" sz="1800" b="1" dirty="0"/>
              <a:t>Deklaratywność:</a:t>
            </a:r>
            <a:r>
              <a:rPr lang="pl-PL" sz="1800" dirty="0"/>
              <a:t> Bardziej naturalne zarządzanie stanem.</a:t>
            </a:r>
          </a:p>
          <a:p>
            <a:pPr marL="0" indent="0">
              <a:buNone/>
            </a:pPr>
            <a:r>
              <a:rPr lang="pl-PL" b="1" dirty="0"/>
              <a:t>	Zalety </a:t>
            </a:r>
            <a:r>
              <a:rPr lang="pl-PL" b="1" dirty="0" err="1"/>
              <a:t>Signals</a:t>
            </a:r>
            <a:r>
              <a:rPr lang="pl-PL" b="1" dirty="0"/>
              <a:t>:</a:t>
            </a:r>
            <a:endParaRPr lang="pl-PL" dirty="0"/>
          </a:p>
          <a:p>
            <a:pPr marL="914400" lvl="2" indent="0">
              <a:buNone/>
            </a:pPr>
            <a:r>
              <a:rPr lang="pl-PL" sz="1800" dirty="0"/>
              <a:t>Brak konieczności subskrybowania i </a:t>
            </a:r>
            <a:r>
              <a:rPr lang="pl-PL" sz="1800" dirty="0" err="1"/>
              <a:t>odsubskrybowania</a:t>
            </a:r>
            <a:r>
              <a:rPr lang="pl-PL" sz="1800" dirty="0"/>
              <a:t>.</a:t>
            </a:r>
          </a:p>
          <a:p>
            <a:pPr marL="914400" lvl="2" indent="0">
              <a:buNone/>
            </a:pPr>
            <a:r>
              <a:rPr lang="pl-PL" sz="1800" dirty="0"/>
              <a:t>Intuicyjna obsługa stanu w aplikacji.</a:t>
            </a:r>
          </a:p>
          <a:p>
            <a:pPr marL="457200" lvl="1" indent="0">
              <a:buNone/>
            </a:pPr>
            <a:endParaRPr lang="pl-PL" sz="1800" dirty="0"/>
          </a:p>
          <a:p>
            <a:endParaRPr lang="pl-PL" dirty="0"/>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29293" y="6302930"/>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a:xfrm>
            <a:off x="685802" y="0"/>
            <a:ext cx="10131425" cy="1456267"/>
          </a:xfrm>
        </p:spPr>
        <p:txBody>
          <a:bodyPr/>
          <a:lstStyle/>
          <a:p>
            <a:pPr algn="ctr"/>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dirty="0"/>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a:xfrm>
            <a:off x="987624" y="0"/>
            <a:ext cx="10131425" cy="1076325"/>
          </a:xfrm>
        </p:spPr>
        <p:txBody>
          <a:bodyPr/>
          <a:lstStyle/>
          <a:p>
            <a:pPr algn="ctr"/>
            <a:r>
              <a:rPr lang="pl-PL" dirty="0"/>
              <a:t>Module 6 - start</a:t>
            </a:r>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B233DA90-19DA-6ECB-0638-B583C8446062}"/>
              </a:ext>
            </a:extLst>
          </p:cNvPr>
          <p:cNvGrpSpPr/>
          <p:nvPr/>
        </p:nvGrpSpPr>
        <p:grpSpPr>
          <a:xfrm>
            <a:off x="1030287" y="1586053"/>
            <a:ext cx="10131425" cy="873953"/>
            <a:chOff x="0" y="66082"/>
            <a:chExt cx="10131425" cy="873953"/>
          </a:xfrm>
        </p:grpSpPr>
        <p:sp>
          <p:nvSpPr>
            <p:cNvPr id="18" name="Prostokąt: zaokrąglone rogi 17">
              <a:extLst>
                <a:ext uri="{FF2B5EF4-FFF2-40B4-BE49-F238E27FC236}">
                  <a16:creationId xmlns:a16="http://schemas.microsoft.com/office/drawing/2014/main" id="{9C21048B-4EF2-6763-D72C-D21895964498}"/>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568A9F34-ADC7-4FE6-1CFC-EDA3AF307A72}"/>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64E9CD44-1A1C-BFEE-98F5-EE89D7E7D6DD}"/>
              </a:ext>
            </a:extLst>
          </p:cNvPr>
          <p:cNvGrpSpPr/>
          <p:nvPr/>
        </p:nvGrpSpPr>
        <p:grpSpPr>
          <a:xfrm>
            <a:off x="1030287" y="2523366"/>
            <a:ext cx="10131425" cy="873953"/>
            <a:chOff x="0" y="1003395"/>
            <a:chExt cx="10131425" cy="873953"/>
          </a:xfrm>
        </p:grpSpPr>
        <p:sp>
          <p:nvSpPr>
            <p:cNvPr id="21" name="Prostokąt: zaokrąglone rogi 20">
              <a:extLst>
                <a:ext uri="{FF2B5EF4-FFF2-40B4-BE49-F238E27FC236}">
                  <a16:creationId xmlns:a16="http://schemas.microsoft.com/office/drawing/2014/main" id="{DC79BD64-7DCF-1281-D5B7-31EF32EBC5C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AAB4D814-746C-C589-63FF-98D2EC8D8EF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module_6_start</a:t>
              </a:r>
              <a:endParaRPr lang="pl-PL" sz="2200" kern="1200" dirty="0"/>
            </a:p>
          </p:txBody>
        </p:sp>
      </p:grpSp>
      <p:grpSp>
        <p:nvGrpSpPr>
          <p:cNvPr id="23" name="Grupa 22">
            <a:extLst>
              <a:ext uri="{FF2B5EF4-FFF2-40B4-BE49-F238E27FC236}">
                <a16:creationId xmlns:a16="http://schemas.microsoft.com/office/drawing/2014/main" id="{3DA3E368-93F8-993D-4306-DB8606BB88F2}"/>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44642C2D-D7C0-7FBC-1272-CFEC574BDB21}"/>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406DF60A-C9DC-B637-CEB1-56CB7C6AB8C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B4F6FF65-8025-EABE-C7AF-670C5A7353F1}"/>
              </a:ext>
            </a:extLst>
          </p:cNvPr>
          <p:cNvGrpSpPr/>
          <p:nvPr/>
        </p:nvGrpSpPr>
        <p:grpSpPr>
          <a:xfrm>
            <a:off x="1030287" y="4397993"/>
            <a:ext cx="10131425" cy="873953"/>
            <a:chOff x="0" y="2878022"/>
            <a:chExt cx="10131425" cy="873953"/>
          </a:xfrm>
        </p:grpSpPr>
        <p:sp>
          <p:nvSpPr>
            <p:cNvPr id="27" name="Prostokąt: zaokrąglone rogi 26">
              <a:extLst>
                <a:ext uri="{FF2B5EF4-FFF2-40B4-BE49-F238E27FC236}">
                  <a16:creationId xmlns:a16="http://schemas.microsoft.com/office/drawing/2014/main" id="{CB559A8B-BF95-05E7-07CB-1A8D35D01BA9}"/>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F67D1399-9681-7396-6117-698065FDA0D0}"/>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9432032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a:xfrm>
            <a:off x="763622" y="0"/>
            <a:ext cx="10131425" cy="1456267"/>
          </a:xfrm>
        </p:spPr>
        <p:txBody>
          <a:bodyPr/>
          <a:lstStyle/>
          <a:p>
            <a:pPr algn="ctr"/>
            <a:r>
              <a:rPr lang="pl-PL" dirty="0"/>
              <a:t>http </a:t>
            </a:r>
            <a:r>
              <a:rPr lang="pl-PL" dirty="0" err="1"/>
              <a:t>client</a:t>
            </a:r>
            <a:endParaRPr lang="pl-PL" dirty="0"/>
          </a:p>
        </p:txBody>
      </p:sp>
      <p:sp>
        <p:nvSpPr>
          <p:cNvPr id="6" name="Symbol zastępczy daty 3">
            <a:extLst>
              <a:ext uri="{FF2B5EF4-FFF2-40B4-BE49-F238E27FC236}">
                <a16:creationId xmlns:a16="http://schemas.microsoft.com/office/drawing/2014/main" id="{3E59FCDC-E720-3BBC-190A-705C8C949146}"/>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9" name="Rectangle 2">
            <a:extLst>
              <a:ext uri="{FF2B5EF4-FFF2-40B4-BE49-F238E27FC236}">
                <a16:creationId xmlns:a16="http://schemas.microsoft.com/office/drawing/2014/main" id="{F096AD20-9B1B-9C6A-ABB8-56F54B330282}"/>
              </a:ext>
            </a:extLst>
          </p:cNvPr>
          <p:cNvSpPr>
            <a:spLocks noChangeArrowheads="1"/>
          </p:cNvSpPr>
          <p:nvPr/>
        </p:nvSpPr>
        <p:spPr bwMode="auto">
          <a:xfrm>
            <a:off x="763622" y="1553846"/>
            <a:ext cx="10742577"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to serwis 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używany do komunikacji z serwerem przez protokół HTTP.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Pozwala na wykonywanie żądań (</a:t>
            </a:r>
            <a:r>
              <a:rPr kumimoji="0" lang="pl-PL" altLang="pl-PL" sz="2000" b="1" i="0" u="none" strike="noStrike" cap="none" normalizeH="0" baseline="0" dirty="0">
                <a:ln>
                  <a:noFill/>
                </a:ln>
                <a:solidFill>
                  <a:schemeClr val="tx1"/>
                </a:solidFill>
                <a:effectLst/>
              </a:rPr>
              <a:t>GET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POST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PUT</a:t>
            </a:r>
            <a:r>
              <a:rPr kumimoji="0" lang="pl-PL" altLang="pl-PL" sz="2000" b="0" i="0" u="none" strike="noStrike" cap="none" normalizeH="0" baseline="0" dirty="0">
                <a:ln>
                  <a:noFill/>
                </a:ln>
                <a:solidFill>
                  <a:schemeClr val="tx1"/>
                </a:solidFill>
                <a:effectLst/>
              </a:rPr>
              <a:t>, </a:t>
            </a:r>
            <a:r>
              <a:rPr kumimoji="0" lang="pl-PL" altLang="pl-PL" sz="2000" b="1" i="0" u="none" strike="noStrike" cap="none" normalizeH="0" baseline="0" dirty="0">
                <a:ln>
                  <a:noFill/>
                </a:ln>
                <a:solidFill>
                  <a:schemeClr val="tx1"/>
                </a:solidFill>
                <a:effectLst/>
              </a:rPr>
              <a:t>DELETE</a:t>
            </a:r>
            <a:r>
              <a:rPr kumimoji="0" lang="pl-PL" altLang="pl-PL" sz="2000" b="0" i="0" u="none" strike="noStrike" cap="none" normalizeH="0" baseline="0" dirty="0">
                <a:ln>
                  <a:noFill/>
                </a:ln>
                <a:solidFill>
                  <a:schemeClr val="tx1"/>
                </a:solidFill>
                <a:effectLst/>
              </a:rPr>
              <a:t>) do zewnętrznych API i pobieranie danych, takich jak 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Aplikacja może je następnie wyświetlać lub przetwarzać.</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err="1">
                <a:ln>
                  <a:noFill/>
                </a:ln>
                <a:solidFill>
                  <a:schemeClr val="tx1"/>
                </a:solidFill>
                <a:effectLst/>
              </a:rPr>
              <a:t>HttpClient</a:t>
            </a:r>
            <a:r>
              <a:rPr kumimoji="0" lang="pl-PL" altLang="pl-PL" sz="2000" b="0" i="0" u="none" strike="noStrike" cap="none" normalizeH="0" baseline="0" dirty="0">
                <a:ln>
                  <a:noFill/>
                </a:ln>
                <a:solidFill>
                  <a:schemeClr val="tx1"/>
                </a:solidFill>
                <a:effectLst/>
              </a:rPr>
              <a:t> obsługuje zarówno proste żądania, jak i bardziej zaawansowane funkcje,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np. dodawanie nagłówków, autoryzację czy obsługę błędów.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pl-PL" altLang="pl-PL" sz="2800" b="1" i="0" u="none" strike="noStrike" cap="none" normalizeH="0" baseline="0" dirty="0" err="1">
                <a:ln>
                  <a:noFill/>
                </a:ln>
                <a:solidFill>
                  <a:schemeClr val="tx1"/>
                </a:solidFill>
                <a:effectLst/>
              </a:rPr>
              <a:t>this.httpClient.get</a:t>
            </a:r>
            <a:r>
              <a:rPr kumimoji="0" lang="pl-PL" altLang="pl-PL" sz="2800" b="1" i="0" u="none" strike="noStrike" cap="none" normalizeH="0" baseline="0" dirty="0">
                <a:ln>
                  <a:noFill/>
                </a:ln>
                <a:solidFill>
                  <a:schemeClr val="tx1"/>
                </a:solidFill>
                <a:effectLst/>
              </a:rPr>
              <a:t>('https://api.example.com/data').subscribe(data =&gt; {</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  console.log(data);</a:t>
            </a:r>
          </a:p>
          <a:p>
            <a:pPr lvl="1" defTabSz="914400" eaLnBrk="0" fontAlgn="base" hangingPunct="0">
              <a:spcBef>
                <a:spcPct val="0"/>
              </a:spcBef>
              <a:spcAft>
                <a:spcPct val="0"/>
              </a:spcAft>
            </a:pPr>
            <a:r>
              <a:rPr kumimoji="0" lang="pl-PL" altLang="pl-PL" sz="28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0457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a:xfrm>
            <a:off x="685802" y="0"/>
            <a:ext cx="10131425" cy="1456267"/>
          </a:xfrm>
        </p:spPr>
        <p:txBody>
          <a:bodyPr/>
          <a:lstStyle/>
          <a:p>
            <a:pPr algn="ctr"/>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566738" y="1474259"/>
            <a:ext cx="11058523" cy="4993171"/>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Reaktywność to podejście do programowania, w którym aplikacja reaguje na zmiany danych i zdarzenia (np. kliknięcie użytkownika, odpowiedź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chemeClr val="tx1"/>
                </a:solidFill>
                <a:effectLst/>
              </a:rPr>
              <a:t>W </a:t>
            </a:r>
            <a:r>
              <a:rPr kumimoji="0" lang="pl-PL" altLang="pl-PL" sz="2000" b="0" i="0" u="none" strike="noStrike" cap="none" normalizeH="0" baseline="0" dirty="0" err="1">
                <a:ln>
                  <a:noFill/>
                </a:ln>
                <a:solidFill>
                  <a:schemeClr val="tx1"/>
                </a:solidFill>
                <a:effectLst/>
              </a:rPr>
              <a:t>Angularze</a:t>
            </a:r>
            <a:r>
              <a:rPr kumimoji="0" lang="pl-PL" altLang="pl-PL" sz="2000" b="0" i="0" u="none" strike="noStrike" cap="none" normalizeH="0" baseline="0" dirty="0">
                <a:ln>
                  <a:noFill/>
                </a:ln>
                <a:solidFill>
                  <a:schemeClr val="tx1"/>
                </a:solidFill>
                <a:effectLst/>
              </a:rPr>
              <a:t> i programowaniu reaktywnym głównym sposobem obsługi zdarzeń i danych są </a:t>
            </a: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a:t>
            </a: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to strumień danych lub zdarzeń, które mogą występować w czasie. Kiedy korzystamy z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 możemy "nasłuchiwać" na nowe wartości, gdy tylko pojawią się w strumieniu (np. nowa wiadomość z serwera, kliknięcie przycisku).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import { </a:t>
            </a:r>
            <a:r>
              <a:rPr lang="pl-PL" sz="2000" dirty="0" err="1"/>
              <a:t>Observable</a:t>
            </a:r>
            <a:r>
              <a:rPr lang="pl-PL" sz="2000" dirty="0"/>
              <a:t> } from '</a:t>
            </a:r>
            <a:r>
              <a:rPr lang="pl-PL" sz="2000" dirty="0" err="1"/>
              <a:t>rxjs</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pl-PL" sz="2000" dirty="0"/>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const</a:t>
            </a:r>
            <a:r>
              <a:rPr lang="pl-PL" sz="2000" dirty="0"/>
              <a:t> </a:t>
            </a:r>
            <a:r>
              <a:rPr lang="pl-PL" sz="2000" dirty="0" err="1"/>
              <a:t>observable</a:t>
            </a:r>
            <a:r>
              <a:rPr lang="pl-PL" sz="2000" dirty="0"/>
              <a:t> = </a:t>
            </a:r>
            <a:r>
              <a:rPr lang="pl-PL" sz="2000" dirty="0" err="1"/>
              <a:t>new</a:t>
            </a:r>
            <a:r>
              <a:rPr lang="pl-PL" sz="2000" dirty="0"/>
              <a:t> </a:t>
            </a:r>
            <a:r>
              <a:rPr lang="pl-PL" sz="2000" dirty="0" err="1"/>
              <a:t>Observable</a:t>
            </a:r>
            <a:r>
              <a:rPr lang="pl-PL" sz="2000" dirty="0"/>
              <a:t>(</a:t>
            </a:r>
            <a:r>
              <a:rPr lang="pl-PL" sz="2000" dirty="0" err="1"/>
              <a:t>subscriber</a:t>
            </a:r>
            <a:r>
              <a:rPr lang="pl-PL" sz="2000" dirty="0"/>
              <a:t> =&gt; { </a:t>
            </a:r>
          </a:p>
          <a:p>
            <a:pPr marL="457200" lvl="1" indent="0" defTabSz="914400" eaLnBrk="0" fontAlgn="base" hangingPunct="0">
              <a:spcBef>
                <a:spcPct val="0"/>
              </a:spcBef>
              <a:spcAft>
                <a:spcPct val="0"/>
              </a:spcAft>
              <a:buClrTx/>
              <a:buSzTx/>
              <a:buNone/>
            </a:pPr>
            <a:r>
              <a:rPr lang="pl-PL" sz="2000" dirty="0" err="1"/>
              <a:t>subscriber.next</a:t>
            </a:r>
            <a:r>
              <a:rPr lang="pl-PL" sz="2000" dirty="0"/>
              <a:t>('Pierwsza wartość’); </a:t>
            </a:r>
          </a:p>
          <a:p>
            <a:pPr marL="457200" lvl="1" indent="0" defTabSz="914400" eaLnBrk="0" fontAlgn="base" hangingPunct="0">
              <a:spcBef>
                <a:spcPct val="0"/>
              </a:spcBef>
              <a:spcAft>
                <a:spcPct val="0"/>
              </a:spcAft>
              <a:buClrTx/>
              <a:buSzTx/>
              <a:buNone/>
            </a:pPr>
            <a:r>
              <a:rPr lang="pl-PL" sz="2000" dirty="0" err="1"/>
              <a:t>subscriber.next</a:t>
            </a:r>
            <a:r>
              <a:rPr lang="pl-PL" sz="2000" dirty="0"/>
              <a:t>('Druga wartość’); </a:t>
            </a:r>
          </a:p>
          <a:p>
            <a:pPr marL="457200" lvl="1" indent="0" defTabSz="914400" eaLnBrk="0" fontAlgn="base" hangingPunct="0">
              <a:spcBef>
                <a:spcPct val="0"/>
              </a:spcBef>
              <a:spcAft>
                <a:spcPct val="0"/>
              </a:spcAft>
              <a:buClrTx/>
              <a:buSzTx/>
              <a:buNone/>
            </a:pPr>
            <a:r>
              <a:rPr lang="pl-PL" sz="2000" dirty="0" err="1"/>
              <a:t>subscriber.complete</a:t>
            </a: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2000" dirty="0" err="1"/>
              <a:t>observable.subscribe</a:t>
            </a:r>
            <a:r>
              <a:rPr lang="pl-PL" sz="2000" dirty="0"/>
              <a:t>(</a:t>
            </a:r>
            <a:r>
              <a:rPr lang="pl-PL" sz="2000" dirty="0" err="1"/>
              <a:t>value</a:t>
            </a:r>
            <a:r>
              <a:rPr lang="pl-PL" sz="2000" dirty="0"/>
              <a:t> =&gt; console.log(</a:t>
            </a:r>
            <a:r>
              <a:rPr lang="pl-PL" sz="2000" dirty="0" err="1"/>
              <a:t>value</a:t>
            </a:r>
            <a:r>
              <a:rPr lang="pl-PL" sz="2000" dirty="0"/>
              <a:t>));</a:t>
            </a:r>
            <a:endParaRPr kumimoji="0" lang="pl-PL" altLang="pl-PL" sz="2000"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385161A5-7026-F73E-7203-CBD72D849E47}"/>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47816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a:xfrm>
            <a:off x="1029871" y="-5080"/>
            <a:ext cx="10131425" cy="1157605"/>
          </a:xfrm>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a:xfrm>
            <a:off x="685384" y="1610149"/>
            <a:ext cx="10820398" cy="4873413"/>
          </a:xfrm>
        </p:spPr>
        <p:txBody>
          <a:bodyPr anchor="t">
            <a:normAutofit/>
          </a:bodyPr>
          <a:lstStyle/>
          <a:p>
            <a:pPr marL="0" indent="0" algn="ctr">
              <a:buNone/>
            </a:pPr>
            <a:r>
              <a:rPr lang="pl-PL" b="1" dirty="0"/>
              <a:t>Czym jest?</a:t>
            </a:r>
          </a:p>
          <a:p>
            <a:pPr marL="0" indent="0" algn="ctr">
              <a:buNone/>
            </a:pPr>
            <a:r>
              <a:rPr lang="pl-PL" sz="1600" i="1" dirty="0" err="1"/>
              <a:t>RxJS</a:t>
            </a:r>
            <a:r>
              <a:rPr lang="pl-PL" sz="1600" i="1" dirty="0"/>
              <a:t> to biblioteka do zarządzania asynchronicznymi zdarzeniami za pomocą strumieni danych. Myśl o tym jak o </a:t>
            </a:r>
            <a:r>
              <a:rPr lang="pl-PL" sz="1600" i="1" dirty="0" err="1"/>
              <a:t>supermocy</a:t>
            </a:r>
            <a:r>
              <a:rPr lang="pl-PL" sz="1600" i="1" dirty="0"/>
              <a:t> dla twojego kodu, która pozwala na łatwe ogarnianie złożonych operacji, takich jak zapytania HTTP, obsługa użytkownika, czy zarządzanie czasem.</a:t>
            </a:r>
          </a:p>
          <a:p>
            <a:pPr marL="0" indent="0" algn="ctr">
              <a:buNone/>
            </a:pPr>
            <a:r>
              <a:rPr lang="pl-PL" b="1" dirty="0"/>
              <a:t>Po co to jest?</a:t>
            </a:r>
          </a:p>
          <a:p>
            <a:pPr marL="0" indent="0" algn="ctr">
              <a:buNone/>
            </a:pPr>
            <a:r>
              <a:rPr lang="pl-PL" sz="1600" i="1" dirty="0" err="1"/>
              <a:t>RxJS</a:t>
            </a:r>
            <a:r>
              <a:rPr lang="pl-PL" sz="1600" i="1" dirty="0"/>
              <a:t> upraszcza pracę z asynchronicznością. Zamiast tonować się w </a:t>
            </a:r>
            <a:r>
              <a:rPr lang="pl-PL" sz="1600" i="1" dirty="0" err="1"/>
              <a:t>callbackach</a:t>
            </a:r>
            <a:r>
              <a:rPr lang="pl-PL" sz="1600" i="1" dirty="0"/>
              <a:t> i promesach, możesz manipulować strumieniami danych, łączyć je, filtrować i przekształcać, jak tylko chcesz.</a:t>
            </a:r>
          </a:p>
          <a:p>
            <a:pPr marL="0" indent="0" algn="ctr">
              <a:buNone/>
            </a:pPr>
            <a:r>
              <a:rPr lang="pl-PL" b="1" dirty="0"/>
              <a:t>Jak się go używa?</a:t>
            </a:r>
          </a:p>
          <a:p>
            <a:pPr marL="0" indent="0" algn="ctr">
              <a:buNone/>
            </a:pPr>
            <a:r>
              <a:rPr lang="pl-PL" sz="1600" i="1" dirty="0" err="1"/>
              <a:t>RxJS</a:t>
            </a:r>
            <a:r>
              <a:rPr lang="pl-PL" sz="1600" i="1" dirty="0"/>
              <a:t> działa na tzw. </a:t>
            </a:r>
            <a:r>
              <a:rPr lang="pl-PL" sz="1600" i="1" dirty="0" err="1"/>
              <a:t>observables</a:t>
            </a:r>
            <a:r>
              <a:rPr lang="pl-PL" sz="1600" i="1" dirty="0"/>
              <a:t> – strumieniach danych, które możesz subskrybować i reagować na ich zmiany. Łącz to z operatorami, jak map, </a:t>
            </a:r>
            <a:r>
              <a:rPr lang="pl-PL" sz="1600" i="1" dirty="0" err="1"/>
              <a:t>filter</a:t>
            </a:r>
            <a:r>
              <a:rPr lang="pl-PL" sz="1600" i="1" dirty="0"/>
              <a:t>, czy </a:t>
            </a:r>
            <a:r>
              <a:rPr lang="pl-PL" sz="1600" i="1" dirty="0" err="1"/>
              <a:t>merge</a:t>
            </a:r>
            <a:r>
              <a:rPr lang="pl-PL" sz="1600" i="1" dirty="0"/>
              <a:t>, żeby robić z danymi, co tylko dusza zapragnie.</a:t>
            </a:r>
          </a:p>
          <a:p>
            <a:pPr marL="0" indent="0" algn="ctr">
              <a:buNone/>
            </a:pPr>
            <a:r>
              <a:rPr lang="pl-PL" b="1" dirty="0"/>
              <a:t>Jakie problemy rozwiązuje?</a:t>
            </a:r>
          </a:p>
          <a:p>
            <a:pPr marL="0" indent="0" algn="ctr">
              <a:buNone/>
            </a:pPr>
            <a:r>
              <a:rPr lang="pl-PL" sz="1600" i="1" dirty="0" err="1"/>
              <a:t>RxJS</a:t>
            </a:r>
            <a:r>
              <a:rPr lang="pl-PL" sz="1600" i="1" dirty="0"/>
              <a:t> to lekarstwo na </a:t>
            </a:r>
            <a:r>
              <a:rPr lang="pl-PL" sz="1600" i="1" dirty="0" err="1"/>
              <a:t>callback</a:t>
            </a:r>
            <a:r>
              <a:rPr lang="pl-PL" sz="1600" i="1" dirty="0"/>
              <a:t> </a:t>
            </a:r>
            <a:r>
              <a:rPr lang="pl-PL" sz="1600" i="1" dirty="0" err="1"/>
              <a:t>hell</a:t>
            </a:r>
            <a:r>
              <a:rPr lang="pl-PL" sz="1600" i="1" dirty="0"/>
              <a:t> i trudne do zarządzania sekwencje asynchroniczne. Dzięki </a:t>
            </a:r>
            <a:r>
              <a:rPr lang="pl-PL" sz="1600" i="1" dirty="0" err="1"/>
              <a:t>RxJS</a:t>
            </a:r>
            <a:r>
              <a:rPr lang="pl-PL" sz="16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C4A24E-3B93-2C90-53A4-F7D95B7BF24A}"/>
              </a:ext>
            </a:extLst>
          </p:cNvPr>
          <p:cNvSpPr>
            <a:spLocks noGrp="1"/>
          </p:cNvSpPr>
          <p:nvPr>
            <p:ph type="title"/>
          </p:nvPr>
        </p:nvSpPr>
        <p:spPr>
          <a:xfrm>
            <a:off x="685801" y="1"/>
            <a:ext cx="10131425" cy="1181100"/>
          </a:xfrm>
        </p:spPr>
        <p:txBody>
          <a:bodyPr/>
          <a:lstStyle/>
          <a:p>
            <a:pPr algn="ctr"/>
            <a:r>
              <a:rPr lang="pl-PL" dirty="0"/>
              <a:t>Obsługa Błędów </a:t>
            </a:r>
            <a:r>
              <a:rPr lang="pl-PL" dirty="0" err="1"/>
              <a:t>api</a:t>
            </a:r>
            <a:endParaRPr lang="pl-PL" dirty="0"/>
          </a:p>
        </p:txBody>
      </p:sp>
      <p:sp>
        <p:nvSpPr>
          <p:cNvPr id="5" name="Rectangle 1">
            <a:extLst>
              <a:ext uri="{FF2B5EF4-FFF2-40B4-BE49-F238E27FC236}">
                <a16:creationId xmlns:a16="http://schemas.microsoft.com/office/drawing/2014/main" id="{29DC1A1B-1872-C942-BF9E-4FD28DB9DF51}"/>
              </a:ext>
            </a:extLst>
          </p:cNvPr>
          <p:cNvSpPr>
            <a:spLocks noGrp="1" noChangeArrowheads="1"/>
          </p:cNvSpPr>
          <p:nvPr>
            <p:ph idx="1"/>
          </p:nvPr>
        </p:nvSpPr>
        <p:spPr bwMode="auto">
          <a:xfrm>
            <a:off x="685801" y="1310264"/>
            <a:ext cx="1082039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Obsługa błędów 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jest kluczowa, szczególnie w aplikacjach, które komunikują się z serwerem.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przypadku wystąpienia błędu (np. brak dostępu do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pozwala obsłużyć błędy w </a:t>
            </a:r>
            <a:r>
              <a:rPr kumimoji="0" lang="pl-PL" altLang="pl-PL" b="0" i="0" u="none" strike="noStrike" cap="none" normalizeH="0" baseline="0" dirty="0" err="1">
                <a:ln>
                  <a:noFill/>
                </a:ln>
                <a:solidFill>
                  <a:schemeClr val="tx1"/>
                </a:solidFill>
                <a:effectLst/>
              </a:rPr>
              <a:t>Observable</a:t>
            </a:r>
            <a:r>
              <a:rPr kumimoji="0" lang="pl-PL" altLang="pl-PL" b="0" i="0" u="none" strike="noStrike" cap="none" normalizeH="0" baseline="0" dirty="0">
                <a:ln>
                  <a:noFill/>
                </a:ln>
                <a:solidFill>
                  <a:schemeClr val="tx1"/>
                </a:solidFill>
                <a:effectLst/>
              </a:rPr>
              <a:t> za pomocą operatora </a:t>
            </a:r>
            <a:r>
              <a:rPr kumimoji="0" lang="pl-PL" altLang="pl-PL" b="0" i="0" u="none" strike="noStrike" cap="none" normalizeH="0" baseline="0" dirty="0" err="1">
                <a:ln>
                  <a:noFill/>
                </a:ln>
                <a:solidFill>
                  <a:schemeClr val="tx1"/>
                </a:solidFill>
                <a:effectLst/>
              </a:rPr>
              <a:t>catchError</a:t>
            </a:r>
            <a:r>
              <a:rPr kumimoji="0" lang="pl-PL" altLang="pl-PL"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a:t>
            </a:r>
            <a:r>
              <a:rPr kumimoji="0" lang="pl-PL" altLang="pl-PL" sz="2000" b="0" i="1" u="none" strike="noStrike" cap="none" normalizeH="0" baseline="0" dirty="0" err="1">
                <a:ln>
                  <a:noFill/>
                </a:ln>
                <a:solidFill>
                  <a:schemeClr val="tx1"/>
                </a:solidFill>
                <a:effectLst/>
              </a:rPr>
              <a:t>catchError</a:t>
            </a:r>
            <a:r>
              <a:rPr kumimoji="0" lang="pl-PL" altLang="pl-PL" sz="2000" b="0" i="1" u="none" strike="noStrike" cap="none" normalizeH="0" baseline="0" dirty="0">
                <a:ln>
                  <a:noFill/>
                </a:ln>
                <a:solidFill>
                  <a:schemeClr val="tx1"/>
                </a:solidFill>
                <a:effectLst/>
              </a:rPr>
              <a:t>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r>
              <a:rPr kumimoji="0" lang="pl-PL" altLang="pl-PL" sz="2000" b="0" i="1" u="none" strike="noStrike" cap="none" normalizeH="0" baseline="0" dirty="0" err="1">
                <a:ln>
                  <a:noFill/>
                </a:ln>
                <a:solidFill>
                  <a:schemeClr val="tx1"/>
                </a:solidFill>
                <a:effectLst/>
              </a:rPr>
              <a:t>operators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1" u="none" strike="noStrike" cap="none" normalizeH="0" baseline="0" dirty="0">
                <a:ln>
                  <a:noFill/>
                </a:ln>
                <a:solidFill>
                  <a:schemeClr val="tx1"/>
                </a:solidFill>
                <a:effectLst/>
              </a:rPr>
              <a:t>import { of } from '</a:t>
            </a:r>
            <a:r>
              <a:rPr kumimoji="0" lang="pl-PL" altLang="pl-PL" sz="2000" b="0" i="1" u="none" strike="noStrike" cap="none" normalizeH="0" baseline="0" dirty="0" err="1">
                <a:ln>
                  <a:noFill/>
                </a:ln>
                <a:solidFill>
                  <a:schemeClr val="tx1"/>
                </a:solidFill>
                <a:effectLst/>
              </a:rPr>
              <a:t>rxjs</a:t>
            </a:r>
            <a:r>
              <a:rPr kumimoji="0" lang="pl-PL" altLang="pl-PL" sz="2000"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err="1">
                <a:ln>
                  <a:noFill/>
                </a:ln>
                <a:solidFill>
                  <a:schemeClr val="tx1"/>
                </a:solidFill>
                <a:effectLst/>
              </a:rPr>
              <a:t>this.httpClient.get</a:t>
            </a:r>
            <a:r>
              <a:rPr kumimoji="0" lang="pl-PL" altLang="pl-PL" sz="2000" b="1" i="0" u="none" strike="noStrike" cap="none" normalizeH="0" baseline="0" dirty="0">
                <a:ln>
                  <a:noFill/>
                </a:ln>
                <a:solidFill>
                  <a:schemeClr val="tx1"/>
                </a:solidFill>
                <a:effectLst/>
              </a:rPr>
              <a:t>('https://api.example.com/data').pipe(</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catchError</a:t>
            </a:r>
            <a:r>
              <a:rPr kumimoji="0" lang="pl-PL" altLang="pl-PL" sz="2000" b="1" i="0" u="none" strike="noStrike" cap="none" normalizeH="0" baseline="0" dirty="0">
                <a:ln>
                  <a:noFill/>
                </a:ln>
                <a:solidFill>
                  <a:schemeClr val="tx1"/>
                </a:solidFill>
                <a:effectLst/>
              </a:rPr>
              <a:t>(error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console.error</a:t>
            </a:r>
            <a:r>
              <a:rPr kumimoji="0" lang="pl-PL" altLang="pl-PL" sz="2000" b="1" i="0" u="none" strike="noStrike" cap="none" normalizeH="0" baseline="0" dirty="0">
                <a:ln>
                  <a:noFill/>
                </a:ln>
                <a:solidFill>
                  <a:schemeClr val="tx1"/>
                </a:solidFill>
                <a:effectLst/>
              </a:rPr>
              <a:t>('Błąd:', error);</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return of([]); </a:t>
            </a:r>
            <a:r>
              <a:rPr kumimoji="0" lang="pl-PL" altLang="pl-PL" sz="2000" b="1" i="0" u="none" strike="noStrike" cap="none" normalizeH="0" baseline="0" dirty="0">
                <a:ln>
                  <a:noFill/>
                </a:ln>
                <a:solidFill>
                  <a:schemeClr val="tx1">
                    <a:lumMod val="50000"/>
                  </a:schemeClr>
                </a:solidFill>
                <a:effectLst/>
              </a:rPr>
              <a:t>// Zwracamy pustą tablicę jako domyślne dane w przypadku błędu</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r>
              <a:rPr kumimoji="0" lang="pl-PL" altLang="pl-PL" sz="2000" b="1" i="0" u="none" strike="noStrike" cap="none" normalizeH="0" baseline="0" dirty="0" err="1">
                <a:ln>
                  <a:noFill/>
                </a:ln>
                <a:solidFill>
                  <a:schemeClr val="tx1"/>
                </a:solidFill>
                <a:effectLst/>
              </a:rPr>
              <a:t>subscribe</a:t>
            </a:r>
            <a:r>
              <a:rPr kumimoji="0" lang="pl-PL" altLang="pl-PL" sz="2000" b="1" i="0" u="none" strike="noStrike" cap="none" normalizeH="0" baseline="0" dirty="0">
                <a:ln>
                  <a:noFill/>
                </a:ln>
                <a:solidFill>
                  <a:schemeClr val="tx1"/>
                </a:solidFill>
                <a:effectLst/>
              </a:rPr>
              <a:t>(data =&gt; {</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  </a:t>
            </a:r>
            <a:r>
              <a:rPr kumimoji="0" lang="pl-PL" altLang="pl-PL" sz="2000" b="1" i="0" u="none" strike="noStrike" cap="none" normalizeH="0" baseline="0" dirty="0" err="1">
                <a:ln>
                  <a:noFill/>
                </a:ln>
                <a:solidFill>
                  <a:schemeClr val="tx1"/>
                </a:solidFill>
                <a:effectLst/>
              </a:rPr>
              <a:t>this.data</a:t>
            </a:r>
            <a:r>
              <a:rPr kumimoji="0" lang="pl-PL" altLang="pl-PL" sz="2000" b="1" i="0" u="none" strike="noStrike" cap="none" normalizeH="0" baseline="0" dirty="0">
                <a:ln>
                  <a:noFill/>
                </a:ln>
                <a:solidFill>
                  <a:schemeClr val="tx1"/>
                </a:solidFill>
                <a:effectLst/>
              </a:rPr>
              <a:t> = data;</a:t>
            </a:r>
          </a:p>
          <a:p>
            <a:pPr marL="457200" lvl="1" indent="0" defTabSz="914400" eaLnBrk="0" fontAlgn="base" hangingPunct="0">
              <a:spcBef>
                <a:spcPct val="0"/>
              </a:spcBef>
              <a:spcAft>
                <a:spcPct val="0"/>
              </a:spcAft>
              <a:buClrTx/>
              <a:buSzTx/>
              <a:buNone/>
            </a:pPr>
            <a:r>
              <a:rPr kumimoji="0" lang="pl-PL" altLang="pl-PL" sz="20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594B4D7C-3B3B-04E3-C718-66EB1BD40404}"/>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247106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2" name="Tytuł 1">
            <a:extLst>
              <a:ext uri="{FF2B5EF4-FFF2-40B4-BE49-F238E27FC236}">
                <a16:creationId xmlns:a16="http://schemas.microsoft.com/office/drawing/2014/main" id="{857A700A-2033-CC14-FBBB-DD8BCAB6D3FA}"/>
              </a:ext>
            </a:extLst>
          </p:cNvPr>
          <p:cNvSpPr>
            <a:spLocks noGrp="1"/>
          </p:cNvSpPr>
          <p:nvPr>
            <p:ph type="title"/>
          </p:nvPr>
        </p:nvSpPr>
        <p:spPr>
          <a:xfrm>
            <a:off x="868681" y="0"/>
            <a:ext cx="10131425" cy="1456267"/>
          </a:xfrm>
        </p:spPr>
        <p:txBody>
          <a:bodyPr/>
          <a:lstStyle/>
          <a:p>
            <a:pPr lvl="0" algn="ctr"/>
            <a:r>
              <a:rPr lang="pl-PL" dirty="0"/>
              <a:t>Module 6 </a:t>
            </a:r>
            <a:r>
              <a:rPr lang="pl-PL" dirty="0" err="1"/>
              <a:t>finish</a:t>
            </a:r>
            <a:endParaRPr lang="pl-PL" dirty="0"/>
          </a:p>
        </p:txBody>
      </p:sp>
    </p:spTree>
    <p:extLst>
      <p:ext uri="{BB962C8B-B14F-4D97-AF65-F5344CB8AC3E}">
        <p14:creationId xmlns:p14="http://schemas.microsoft.com/office/powerpoint/2010/main" val="103423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3A8FA7-4942-58F1-72A0-A323BADAB239}"/>
              </a:ext>
            </a:extLst>
          </p:cNvPr>
          <p:cNvSpPr>
            <a:spLocks noGrp="1"/>
          </p:cNvSpPr>
          <p:nvPr>
            <p:ph type="title"/>
          </p:nvPr>
        </p:nvSpPr>
        <p:spPr>
          <a:xfrm>
            <a:off x="987624" y="154748"/>
            <a:ext cx="10131425" cy="1028700"/>
          </a:xfrm>
        </p:spPr>
        <p:txBody>
          <a:bodyPr>
            <a:normAutofit fontScale="90000"/>
          </a:bodyPr>
          <a:lstStyle/>
          <a:p>
            <a:pPr algn="ctr"/>
            <a:r>
              <a:rPr lang="pl-PL" dirty="0"/>
              <a:t>Module 7 start - Dyrektywy i </a:t>
            </a:r>
            <a:r>
              <a:rPr lang="pl-PL" dirty="0" err="1"/>
              <a:t>Pipes</a:t>
            </a:r>
            <a:br>
              <a:rPr lang="pl-PL" dirty="0"/>
            </a:br>
            <a:endParaRPr lang="pl-PL" dirty="0"/>
          </a:p>
        </p:txBody>
      </p:sp>
      <p:sp>
        <p:nvSpPr>
          <p:cNvPr id="3" name="Symbol zastępczy daty 3">
            <a:extLst>
              <a:ext uri="{FF2B5EF4-FFF2-40B4-BE49-F238E27FC236}">
                <a16:creationId xmlns:a16="http://schemas.microsoft.com/office/drawing/2014/main" id="{07EB29D6-95E3-3E82-36AE-39913FE0A60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C007643A-D91D-6218-6446-1D10F5ED9212}"/>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B011747F-80C6-C8D7-A3B2-CFAD1A59DD50}"/>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Prostokąt: zaokrąglone rogi 4">
              <a:extLst>
                <a:ext uri="{FF2B5EF4-FFF2-40B4-BE49-F238E27FC236}">
                  <a16:creationId xmlns:a16="http://schemas.microsoft.com/office/drawing/2014/main" id="{3E080770-1326-E704-EFB5-00C993197EFB}"/>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7" name="Grupa 6">
            <a:extLst>
              <a:ext uri="{FF2B5EF4-FFF2-40B4-BE49-F238E27FC236}">
                <a16:creationId xmlns:a16="http://schemas.microsoft.com/office/drawing/2014/main" id="{70C74069-FCDC-580C-0C4B-292F379A3374}"/>
              </a:ext>
            </a:extLst>
          </p:cNvPr>
          <p:cNvGrpSpPr/>
          <p:nvPr/>
        </p:nvGrpSpPr>
        <p:grpSpPr>
          <a:xfrm>
            <a:off x="1030287" y="2523366"/>
            <a:ext cx="10131425" cy="873953"/>
            <a:chOff x="0" y="1003395"/>
            <a:chExt cx="10131425" cy="873953"/>
          </a:xfrm>
        </p:grpSpPr>
        <p:sp>
          <p:nvSpPr>
            <p:cNvPr id="8" name="Prostokąt: zaokrąglone rogi 7">
              <a:extLst>
                <a:ext uri="{FF2B5EF4-FFF2-40B4-BE49-F238E27FC236}">
                  <a16:creationId xmlns:a16="http://schemas.microsoft.com/office/drawing/2014/main" id="{3D2085D7-E6EB-E740-CE36-910C37DB0FF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8289A295-79A8-B421-68DA-B94255FF1C8A}"/>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module_7_start</a:t>
              </a:r>
              <a:endParaRPr lang="pl-PL" sz="2200" kern="1200" dirty="0"/>
            </a:p>
          </p:txBody>
        </p:sp>
      </p:grpSp>
      <p:grpSp>
        <p:nvGrpSpPr>
          <p:cNvPr id="11" name="Grupa 10">
            <a:extLst>
              <a:ext uri="{FF2B5EF4-FFF2-40B4-BE49-F238E27FC236}">
                <a16:creationId xmlns:a16="http://schemas.microsoft.com/office/drawing/2014/main" id="{7A899554-F281-2C3F-F17F-5C8370F1D879}"/>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21AC6BC1-369B-3949-5B79-5D8B9CB9011F}"/>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EDE0656B-596F-7D5E-A8F5-99AE9B4B5CC3}"/>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E7B775A2-3AB9-1468-C92E-EC70911108ED}"/>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91083B7F-43B7-6FB8-3824-C331CEB0C14D}"/>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94E5902-C23B-F0C5-DF3A-14D6481031D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081811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88CBB4-B5E9-AB94-46FD-EAF9EBF16482}"/>
              </a:ext>
            </a:extLst>
          </p:cNvPr>
          <p:cNvSpPr>
            <a:spLocks noGrp="1"/>
          </p:cNvSpPr>
          <p:nvPr>
            <p:ph type="title"/>
          </p:nvPr>
        </p:nvSpPr>
        <p:spPr>
          <a:xfrm>
            <a:off x="756182" y="0"/>
            <a:ext cx="10131425" cy="1066799"/>
          </a:xfrm>
        </p:spPr>
        <p:txBody>
          <a:bodyPr/>
          <a:lstStyle/>
          <a:p>
            <a:pPr algn="ctr"/>
            <a:r>
              <a:rPr lang="pl-PL" dirty="0"/>
              <a:t>Dyrektywy</a:t>
            </a:r>
          </a:p>
        </p:txBody>
      </p:sp>
      <p:sp>
        <p:nvSpPr>
          <p:cNvPr id="3" name="Symbol zastępczy zawartości 2">
            <a:extLst>
              <a:ext uri="{FF2B5EF4-FFF2-40B4-BE49-F238E27FC236}">
                <a16:creationId xmlns:a16="http://schemas.microsoft.com/office/drawing/2014/main" id="{B65FE58D-8E1F-CC93-8396-91DFEF1E0845}"/>
              </a:ext>
            </a:extLst>
          </p:cNvPr>
          <p:cNvSpPr>
            <a:spLocks noGrp="1"/>
          </p:cNvSpPr>
          <p:nvPr>
            <p:ph sz="half" idx="1"/>
          </p:nvPr>
        </p:nvSpPr>
        <p:spPr>
          <a:xfrm>
            <a:off x="685801" y="1733550"/>
            <a:ext cx="10131425" cy="4057651"/>
          </a:xfrm>
        </p:spPr>
        <p:txBody>
          <a:bodyPr>
            <a:normAutofit fontScale="85000" lnSpcReduction="10000"/>
          </a:bodyPr>
          <a:lstStyle/>
          <a:p>
            <a:pPr marL="0" indent="0">
              <a:buNone/>
            </a:pPr>
            <a:r>
              <a:rPr lang="pl-PL" sz="2400" dirty="0" err="1"/>
              <a:t>Angular</a:t>
            </a:r>
            <a:r>
              <a:rPr lang="pl-PL" sz="2400" dirty="0"/>
              <a:t>: dyrektywy. Dyrektywy </a:t>
            </a:r>
            <a:r>
              <a:rPr lang="pl-PL" sz="2400" dirty="0" err="1"/>
              <a:t>Angular'a</a:t>
            </a:r>
            <a:r>
              <a:rPr lang="pl-PL" sz="2400" dirty="0"/>
              <a:t> są sposobem na rozszerzenie HTML o niestandardowe zachowania. Pozwalają nam manipulować DOM, stosować style i dodawać interaktywność do elementów. W </a:t>
            </a:r>
            <a:r>
              <a:rPr lang="pl-PL" sz="2400" dirty="0" err="1"/>
              <a:t>Angular</a:t>
            </a:r>
            <a:r>
              <a:rPr lang="pl-PL" sz="2400" dirty="0"/>
              <a:t> istnieją dwa rodzaje dyrektyw: dyrektywy strukturalne i dyrektywy atrybutów.</a:t>
            </a:r>
            <a:r>
              <a:rPr kumimoji="0" lang="pl-PL" altLang="pl-PL" sz="2400" b="0" i="0" u="none" strike="noStrike" cap="none" normalizeH="0" baseline="0" dirty="0">
                <a:ln>
                  <a:noFill/>
                </a:ln>
                <a:solidFill>
                  <a:schemeClr val="tx1"/>
                </a:solidFill>
                <a:effectLst/>
              </a:rPr>
              <a:t> </a:t>
            </a:r>
          </a:p>
          <a:p>
            <a:pPr marL="0" indent="0">
              <a:buNone/>
            </a:pPr>
            <a:endParaRPr kumimoji="0" lang="pl-PL" altLang="pl-PL" sz="2400" b="0" i="0" u="none" strike="noStrike" cap="none" normalizeH="0" baseline="0" dirty="0">
              <a:ln>
                <a:noFill/>
              </a:ln>
              <a:solidFill>
                <a:schemeClr val="tx1"/>
              </a:solidFill>
              <a:effectLst/>
            </a:endParaRPr>
          </a:p>
          <a:p>
            <a:pPr marL="0" indent="0">
              <a:buNone/>
            </a:pPr>
            <a:r>
              <a:rPr kumimoji="0" lang="pl-PL" altLang="pl-PL" sz="2400" b="1" i="0" u="none" strike="noStrike" cap="none" normalizeH="0" baseline="0" dirty="0">
                <a:ln>
                  <a:noFill/>
                </a:ln>
                <a:solidFill>
                  <a:schemeClr val="tx1"/>
                </a:solidFill>
                <a:effectLst/>
              </a:rPr>
              <a:t>	Strukturalne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ngIf</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ngFor</a:t>
            </a:r>
            <a:r>
              <a:rPr kumimoji="0" lang="pl-PL" altLang="pl-PL" sz="2400" b="0" i="0" u="none" strike="noStrike" cap="none" normalizeH="0" baseline="0" dirty="0">
                <a:ln>
                  <a:noFill/>
                </a:ln>
                <a:solidFill>
                  <a:schemeClr val="tx1"/>
                </a:solidFill>
                <a:effectLst/>
              </a:rPr>
              <a:t>) - zmieniają układ DOM (dodawanie/usuwanie elementów).</a:t>
            </a:r>
          </a:p>
          <a:p>
            <a:pPr marL="457200" lvl="1" indent="0" defTabSz="914400" eaLnBrk="0" fontAlgn="base" hangingPunct="0">
              <a:spcBef>
                <a:spcPct val="0"/>
              </a:spcBef>
              <a:spcAft>
                <a:spcPct val="0"/>
              </a:spcAft>
              <a:buClrTx/>
              <a:buSzTx/>
              <a:buNone/>
            </a:pPr>
            <a:r>
              <a:rPr lang="pl-PL" sz="2400" dirty="0"/>
              <a:t>	&lt;div *</a:t>
            </a:r>
            <a:r>
              <a:rPr lang="pl-PL" sz="2400" dirty="0" err="1"/>
              <a:t>ngIf</a:t>
            </a:r>
            <a:r>
              <a:rPr lang="pl-PL" sz="2400" dirty="0"/>
              <a:t>="</a:t>
            </a:r>
            <a:r>
              <a:rPr lang="pl-PL" sz="2400" dirty="0" err="1"/>
              <a:t>isVisible</a:t>
            </a:r>
            <a:r>
              <a:rPr lang="pl-PL" sz="2400" dirty="0"/>
              <a:t>"&gt;Ten tekst pojawia się, gdy `</a:t>
            </a:r>
            <a:r>
              <a:rPr lang="pl-PL" sz="2400" dirty="0" err="1"/>
              <a:t>isVisible</a:t>
            </a:r>
            <a:r>
              <a:rPr lang="pl-PL" sz="2400" dirty="0"/>
              <a:t>` jest prawdą&lt;/div&gt;</a:t>
            </a:r>
          </a:p>
          <a:p>
            <a:pPr marL="457200" lvl="1" indent="0" defTabSz="914400" eaLnBrk="0" fontAlgn="base" hangingPunct="0">
              <a:spcBef>
                <a:spcPct val="0"/>
              </a:spcBef>
              <a:spcAft>
                <a:spcPct val="0"/>
              </a:spcAft>
              <a:buClrTx/>
              <a:buSzTx/>
              <a:buNone/>
            </a:pPr>
            <a:endParaRPr kumimoji="0" lang="pl-PL" altLang="pl-PL" sz="2400" b="1"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2400" b="1" i="0" u="none" strike="noStrike" cap="none" normalizeH="0" baseline="0" dirty="0">
                <a:ln>
                  <a:noFill/>
                </a:ln>
                <a:solidFill>
                  <a:schemeClr val="tx1"/>
                </a:solidFill>
                <a:effectLst/>
              </a:rPr>
              <a:t>Atrybutowe</a:t>
            </a:r>
            <a:r>
              <a:rPr kumimoji="0" lang="pl-PL" altLang="pl-PL" sz="2400" b="0" i="0" u="none" strike="noStrike" cap="none" normalizeH="0" baseline="0" dirty="0">
                <a:ln>
                  <a:noFill/>
                </a:ln>
                <a:solidFill>
                  <a:schemeClr val="tx1"/>
                </a:solidFill>
                <a:effectLst/>
              </a:rPr>
              <a:t> (np.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ngStyle</a:t>
            </a:r>
            <a:r>
              <a:rPr kumimoji="0" lang="pl-PL" altLang="pl-PL" sz="2400" b="0" i="0" u="none" strike="noStrike" cap="none" normalizeH="0" baseline="0" dirty="0">
                <a:ln>
                  <a:noFill/>
                </a:ln>
                <a:solidFill>
                  <a:schemeClr val="tx1"/>
                </a:solidFill>
                <a:effectLst/>
              </a:rPr>
              <a:t>) - zmieniają wygląd lub zachowanie elementu.</a:t>
            </a:r>
          </a:p>
          <a:p>
            <a:pPr marL="457200" lvl="1" indent="0" defTabSz="914400" eaLnBrk="0" fontAlgn="base" hangingPunct="0">
              <a:spcBef>
                <a:spcPct val="0"/>
              </a:spcBef>
              <a:spcAft>
                <a:spcPct val="0"/>
              </a:spcAft>
              <a:buClrTx/>
              <a:buSzTx/>
              <a:buNone/>
            </a:pPr>
            <a:br>
              <a:rPr kumimoji="0" lang="pl-PL" altLang="pl-PL" sz="2400" b="0" i="0" u="none" strike="noStrike" cap="none" normalizeH="0" baseline="0" dirty="0">
                <a:ln>
                  <a:noFill/>
                </a:ln>
                <a:solidFill>
                  <a:schemeClr val="tx1"/>
                </a:solidFill>
                <a:effectLst/>
              </a:rPr>
            </a:br>
            <a:r>
              <a:rPr kumimoji="0" lang="pl-PL" altLang="pl-PL" sz="2400" b="0" i="0" u="none" strike="noStrike" cap="none" normalizeH="0" baseline="0" dirty="0">
                <a:ln>
                  <a:noFill/>
                </a:ln>
                <a:solidFill>
                  <a:schemeClr val="tx1"/>
                </a:solidFill>
                <a:effectLst/>
              </a:rPr>
              <a:t>	&lt;p [</a:t>
            </a:r>
            <a:r>
              <a:rPr kumimoji="0" lang="pl-PL" altLang="pl-PL" sz="2400" b="0" i="0" u="none" strike="noStrike" cap="none" normalizeH="0" baseline="0" dirty="0" err="1">
                <a:ln>
                  <a:noFill/>
                </a:ln>
                <a:solidFill>
                  <a:schemeClr val="tx1"/>
                </a:solidFill>
                <a:effectLst/>
              </a:rPr>
              <a:t>ngClass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inactive-class</a:t>
            </a:r>
            <a:r>
              <a:rPr kumimoji="0" lang="pl-PL" altLang="pl-PL" sz="2400" b="0" i="0" u="none" strike="noStrike" cap="none" normalizeH="0" baseline="0" dirty="0">
                <a:ln>
                  <a:noFill/>
                </a:ln>
                <a:solidFill>
                  <a:schemeClr val="tx1"/>
                </a:solidFill>
                <a:effectLst/>
              </a:rPr>
              <a:t>':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 }"&gt; </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Tekst, którego kolor zależy od stanu `</a:t>
            </a:r>
            <a:r>
              <a:rPr kumimoji="0" lang="pl-PL" altLang="pl-PL" sz="2400" b="0" i="0" u="none" strike="noStrike" cap="none" normalizeH="0" baseline="0" dirty="0" err="1">
                <a:ln>
                  <a:noFill/>
                </a:ln>
                <a:solidFill>
                  <a:schemeClr val="tx1"/>
                </a:solidFill>
                <a:effectLst/>
              </a:rPr>
              <a:t>isActive</a:t>
            </a:r>
            <a:r>
              <a:rPr kumimoji="0" lang="pl-PL" altLang="pl-PL" sz="24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None/>
            </a:pPr>
            <a:r>
              <a:rPr lang="pl-PL" altLang="pl-PL" sz="2400" dirty="0"/>
              <a:t>	</a:t>
            </a:r>
            <a:r>
              <a:rPr kumimoji="0" lang="pl-PL" altLang="pl-PL" sz="2400" b="0" i="0" u="none" strike="noStrike" cap="none" normalizeH="0" baseline="0" dirty="0">
                <a:ln>
                  <a:noFill/>
                </a:ln>
                <a:solidFill>
                  <a:schemeClr val="tx1"/>
                </a:solidFill>
                <a:effectLst/>
              </a:rPr>
              <a:t>&lt;/p&gt;</a:t>
            </a:r>
          </a:p>
          <a:p>
            <a:endParaRPr lang="pl-PL" sz="2400" dirty="0"/>
          </a:p>
        </p:txBody>
      </p:sp>
      <p:sp>
        <p:nvSpPr>
          <p:cNvPr id="6" name="Symbol zastępczy daty 3">
            <a:extLst>
              <a:ext uri="{FF2B5EF4-FFF2-40B4-BE49-F238E27FC236}">
                <a16:creationId xmlns:a16="http://schemas.microsoft.com/office/drawing/2014/main" id="{DE1B6C40-F522-B327-A4EF-1467478789A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3857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0CF00D-3F37-3AD3-A88A-490BB7EC522B}"/>
              </a:ext>
            </a:extLst>
          </p:cNvPr>
          <p:cNvSpPr>
            <a:spLocks noGrp="1"/>
          </p:cNvSpPr>
          <p:nvPr>
            <p:ph type="title"/>
          </p:nvPr>
        </p:nvSpPr>
        <p:spPr>
          <a:xfrm>
            <a:off x="685801" y="1"/>
            <a:ext cx="10131425" cy="990600"/>
          </a:xfrm>
        </p:spPr>
        <p:txBody>
          <a:bodyPr/>
          <a:lstStyle/>
          <a:p>
            <a:pPr algn="ctr"/>
            <a:r>
              <a:rPr lang="pl-PL" dirty="0" err="1"/>
              <a:t>E</a:t>
            </a:r>
            <a:r>
              <a:rPr lang="pl-PL" sz="2000" dirty="0" err="1"/>
              <a:t>lement</a:t>
            </a:r>
            <a:r>
              <a:rPr lang="pl-PL" dirty="0" err="1"/>
              <a:t>r</a:t>
            </a:r>
            <a:r>
              <a:rPr lang="pl-PL" sz="2000" dirty="0" err="1"/>
              <a:t>ef</a:t>
            </a:r>
            <a:endParaRPr lang="pl-PL" dirty="0"/>
          </a:p>
        </p:txBody>
      </p:sp>
      <p:sp>
        <p:nvSpPr>
          <p:cNvPr id="6" name="Symbol zastępczy daty 3">
            <a:extLst>
              <a:ext uri="{FF2B5EF4-FFF2-40B4-BE49-F238E27FC236}">
                <a16:creationId xmlns:a16="http://schemas.microsoft.com/office/drawing/2014/main" id="{F5D82319-FB3D-0205-3ACA-ACFED7A00483}"/>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A535454B-789A-6A8B-B2FB-373314C28D56}"/>
              </a:ext>
            </a:extLst>
          </p:cNvPr>
          <p:cNvSpPr>
            <a:spLocks noGrp="1" noChangeArrowheads="1"/>
          </p:cNvSpPr>
          <p:nvPr>
            <p:ph sz="half" idx="1"/>
          </p:nvPr>
        </p:nvSpPr>
        <p:spPr bwMode="auto">
          <a:xfrm>
            <a:off x="685801" y="1267497"/>
            <a:ext cx="974420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err="1">
                <a:ln>
                  <a:noFill/>
                </a:ln>
                <a:solidFill>
                  <a:schemeClr val="tx1"/>
                </a:solidFill>
                <a:effectLst/>
              </a:rPr>
              <a:t>ElementRef</a:t>
            </a:r>
            <a:r>
              <a:rPr kumimoji="0" lang="pl-PL" altLang="pl-PL" sz="2000" b="0" i="0" u="none" strike="noStrike" cap="none" normalizeH="0" baseline="0" dirty="0">
                <a:ln>
                  <a:noFill/>
                </a:ln>
                <a:solidFill>
                  <a:schemeClr val="tx1"/>
                </a:solidFill>
                <a:effectLst/>
              </a:rPr>
              <a:t> to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która pozwala na bezpośredni dostęp do elementu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Używana np. w dyrektywach do manipulacji elementami.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altLang="pl-PL" sz="2000" dirty="0">
                <a:solidFill>
                  <a:schemeClr val="tx1">
                    <a:lumMod val="50000"/>
                  </a:schemeClr>
                </a:solidFill>
              </a:rPr>
              <a:t>//HTML</a:t>
            </a:r>
          </a:p>
          <a:p>
            <a:pPr marL="457200" lvl="1" indent="0" defTabSz="914400" eaLnBrk="0" fontAlgn="base" hangingPunct="0">
              <a:spcBef>
                <a:spcPct val="0"/>
              </a:spcBef>
              <a:spcAft>
                <a:spcPct val="0"/>
              </a:spcAft>
              <a:buClrTx/>
              <a:buSzTx/>
              <a:buNone/>
            </a:pPr>
            <a:r>
              <a:rPr lang="pl-PL" sz="2000" dirty="0"/>
              <a:t>&lt;p </a:t>
            </a:r>
            <a:r>
              <a:rPr lang="pl-PL" sz="2000" dirty="0" err="1"/>
              <a:t>appBold</a:t>
            </a:r>
            <a:r>
              <a:rPr lang="pl-PL" sz="2000" dirty="0"/>
              <a:t>&gt;Ten tekst będzie pogrubiony&lt;/p&gt;</a:t>
            </a:r>
            <a:br>
              <a:rPr lang="pl-PL" sz="2000" dirty="0"/>
            </a:br>
            <a:br>
              <a:rPr lang="pl-PL" sz="2000" dirty="0"/>
            </a:br>
            <a:r>
              <a:rPr lang="pl-PL" sz="2000" dirty="0">
                <a:solidFill>
                  <a:schemeClr val="tx1">
                    <a:lumMod val="50000"/>
                  </a:schemeClr>
                </a:solidFill>
              </a:rPr>
              <a:t>//TS</a:t>
            </a:r>
            <a:br>
              <a:rPr lang="pl-PL" sz="2000" dirty="0"/>
            </a:br>
            <a:r>
              <a:rPr lang="pl-PL" sz="2000" dirty="0"/>
              <a:t>@Directive({ </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appBold</a:t>
            </a:r>
            <a:r>
              <a:rPr lang="pl-PL" sz="2000" dirty="0"/>
              <a:t>]’ </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BoldDirective</a:t>
            </a:r>
            <a:r>
              <a:rPr lang="pl-PL" sz="2000" dirty="0"/>
              <a:t> </a:t>
            </a:r>
            <a:r>
              <a:rPr lang="pl-PL" sz="2000" dirty="0" err="1"/>
              <a:t>implements</a:t>
            </a:r>
            <a:r>
              <a:rPr lang="pl-PL" sz="2000" dirty="0"/>
              <a:t> </a:t>
            </a:r>
            <a:r>
              <a:rPr lang="pl-PL" sz="2000" dirty="0" err="1"/>
              <a:t>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ngOnInit</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this.el.nativeElement.style.fontWeight</a:t>
            </a:r>
            <a:r>
              <a:rPr lang="pl-PL" sz="2000" dirty="0"/>
              <a:t> = '</a:t>
            </a:r>
            <a:r>
              <a:rPr lang="pl-PL" sz="2000" dirty="0" err="1"/>
              <a:t>bold</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2728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DA4456-90EA-90F4-33A5-F2FFFEB61552}"/>
              </a:ext>
            </a:extLst>
          </p:cNvPr>
          <p:cNvSpPr>
            <a:spLocks noGrp="1"/>
          </p:cNvSpPr>
          <p:nvPr>
            <p:ph type="title"/>
          </p:nvPr>
        </p:nvSpPr>
        <p:spPr>
          <a:xfrm>
            <a:off x="685802" y="0"/>
            <a:ext cx="10131425" cy="1076325"/>
          </a:xfrm>
        </p:spPr>
        <p:txBody>
          <a:bodyPr/>
          <a:lstStyle/>
          <a:p>
            <a:pPr algn="ctr"/>
            <a:r>
              <a:rPr lang="pl-PL" dirty="0"/>
              <a:t>rendered2</a:t>
            </a:r>
          </a:p>
        </p:txBody>
      </p:sp>
      <p:sp>
        <p:nvSpPr>
          <p:cNvPr id="6" name="Symbol zastępczy daty 3">
            <a:extLst>
              <a:ext uri="{FF2B5EF4-FFF2-40B4-BE49-F238E27FC236}">
                <a16:creationId xmlns:a16="http://schemas.microsoft.com/office/drawing/2014/main" id="{B9B615BB-52FB-BE5C-C98A-E4BA29F3D042}"/>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506D04B2-9CE7-2F55-EB9C-3EBBA7CBF011}"/>
              </a:ext>
            </a:extLst>
          </p:cNvPr>
          <p:cNvSpPr>
            <a:spLocks noGrp="1" noChangeArrowheads="1"/>
          </p:cNvSpPr>
          <p:nvPr>
            <p:ph sz="half" idx="1"/>
          </p:nvPr>
        </p:nvSpPr>
        <p:spPr bwMode="auto">
          <a:xfrm>
            <a:off x="685802" y="1612151"/>
            <a:ext cx="1038226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Renderer2 to bezpieczna i zalecana klasa </a:t>
            </a:r>
            <a:r>
              <a:rPr kumimoji="0" lang="pl-PL" altLang="pl-PL" sz="2000" b="0" i="0" u="none" strike="noStrike" cap="none" normalizeH="0" baseline="0" dirty="0" err="1">
                <a:ln>
                  <a:noFill/>
                </a:ln>
                <a:solidFill>
                  <a:schemeClr val="tx1"/>
                </a:solidFill>
                <a:effectLst/>
              </a:rPr>
              <a:t>Angulara</a:t>
            </a:r>
            <a:r>
              <a:rPr kumimoji="0" lang="pl-PL" altLang="pl-PL" sz="2000" b="0" i="0" u="none" strike="noStrike" cap="none" normalizeH="0" baseline="0" dirty="0">
                <a:ln>
                  <a:noFill/>
                </a:ln>
                <a:solidFill>
                  <a:schemeClr val="tx1"/>
                </a:solidFill>
                <a:effectLst/>
              </a:rPr>
              <a:t> do manipulacji DOM.</a:t>
            </a:r>
          </a:p>
          <a:p>
            <a:pPr marL="457200" lvl="1" indent="0" defTabSz="914400" eaLnBrk="0" fontAlgn="base" hangingPunct="0">
              <a:spcBef>
                <a:spcPct val="0"/>
              </a:spcBef>
              <a:spcAft>
                <a:spcPct val="0"/>
              </a:spcAft>
              <a:buClrTx/>
              <a:buSzTx/>
              <a:buNone/>
            </a:pPr>
            <a:r>
              <a:rPr kumimoji="0" lang="pl-PL" altLang="pl-PL" sz="2000" b="0" i="0" u="none" strike="noStrike" cap="none" normalizeH="0" baseline="0" dirty="0">
                <a:ln>
                  <a:noFill/>
                </a:ln>
                <a:solidFill>
                  <a:schemeClr val="tx1"/>
                </a:solidFill>
                <a:effectLst/>
              </a:rPr>
              <a:t>Pozwala na zmianę stylów, atrybutów i klas elementów bez bezpośredniego dostępu do DOM.</a:t>
            </a:r>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endParaRPr lang="pl-PL" altLang="pl-PL" sz="2000" dirty="0"/>
          </a:p>
          <a:p>
            <a:pPr marL="457200" lvl="1" indent="0" defTabSz="914400" eaLnBrk="0" fontAlgn="base" hangingPunct="0">
              <a:spcBef>
                <a:spcPct val="0"/>
              </a:spcBef>
              <a:spcAft>
                <a:spcPct val="0"/>
              </a:spcAft>
              <a:buClrTx/>
              <a:buSzTx/>
              <a:buNone/>
            </a:pPr>
            <a:r>
              <a:rPr lang="pl-PL" sz="2000" dirty="0"/>
              <a:t>&lt;p </a:t>
            </a:r>
            <a:r>
              <a:rPr lang="pl-PL" sz="2000" dirty="0" err="1"/>
              <a:t>appUnderline</a:t>
            </a:r>
            <a:r>
              <a:rPr lang="pl-PL" sz="2000" dirty="0"/>
              <a:t>&gt;Ten tekst będzie podkreślony&lt;/p&gt;</a:t>
            </a:r>
          </a:p>
          <a:p>
            <a:pPr marL="457200" lvl="1" indent="0" defTabSz="914400" eaLnBrk="0" fontAlgn="base" hangingPunct="0">
              <a:spcBef>
                <a:spcPct val="0"/>
              </a:spcBef>
              <a:spcAft>
                <a:spcPct val="0"/>
              </a:spcAft>
              <a:buClrTx/>
              <a:buSzTx/>
              <a:buNone/>
            </a:pPr>
            <a:endParaRPr kumimoji="0" lang="pl-PL" altLang="pl-PL" sz="2000"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lang="pl-PL" sz="2000" dirty="0"/>
              <a:t>@Directive({</a:t>
            </a:r>
          </a:p>
          <a:p>
            <a:pPr marL="457200" lvl="1" indent="0" defTabSz="914400" eaLnBrk="0" fontAlgn="base" hangingPunct="0">
              <a:spcBef>
                <a:spcPct val="0"/>
              </a:spcBef>
              <a:spcAft>
                <a:spcPct val="0"/>
              </a:spcAft>
              <a:buClrTx/>
              <a:buSzTx/>
              <a:buNone/>
            </a:pPr>
            <a:r>
              <a:rPr lang="pl-PL" sz="2000" dirty="0"/>
              <a:t>    </a:t>
            </a:r>
            <a:r>
              <a:rPr lang="pl-PL" sz="2000" dirty="0" err="1"/>
              <a:t>selector</a:t>
            </a:r>
            <a:r>
              <a:rPr lang="pl-PL" sz="2000" dirty="0"/>
              <a:t>: '[</a:t>
            </a:r>
            <a:r>
              <a:rPr lang="pl-PL" sz="2000" dirty="0" err="1"/>
              <a:t>appUnderline</a:t>
            </a:r>
            <a:r>
              <a:rPr lang="pl-PL" sz="2000" dirty="0"/>
              <a:t>]’</a:t>
            </a:r>
          </a:p>
          <a:p>
            <a:pPr marL="457200" lvl="1" indent="0" defTabSz="914400" eaLnBrk="0" fontAlgn="base" hangingPunct="0">
              <a:spcBef>
                <a:spcPct val="0"/>
              </a:spcBef>
              <a:spcAft>
                <a:spcPct val="0"/>
              </a:spcAft>
              <a:buClrTx/>
              <a:buSzTx/>
              <a:buNone/>
            </a:pPr>
            <a:r>
              <a:rPr lang="pl-PL" sz="2000" dirty="0"/>
              <a:t>})</a:t>
            </a:r>
          </a:p>
          <a:p>
            <a:pPr marL="457200" lvl="1" indent="0" defTabSz="914400" eaLnBrk="0" fontAlgn="base" hangingPunct="0">
              <a:spcBef>
                <a:spcPct val="0"/>
              </a:spcBef>
              <a:spcAft>
                <a:spcPct val="0"/>
              </a:spcAft>
              <a:buClrTx/>
              <a:buSzTx/>
              <a:buNone/>
            </a:pPr>
            <a:r>
              <a:rPr lang="pl-PL" sz="2000" dirty="0"/>
              <a:t>export </a:t>
            </a:r>
            <a:r>
              <a:rPr lang="pl-PL" sz="2000" dirty="0" err="1"/>
              <a:t>class</a:t>
            </a:r>
            <a:r>
              <a:rPr lang="pl-PL" sz="2000" dirty="0"/>
              <a:t> </a:t>
            </a:r>
            <a:r>
              <a:rPr lang="pl-PL" sz="2000" dirty="0" err="1"/>
              <a:t>UnderlineDirective</a:t>
            </a:r>
            <a:r>
              <a:rPr lang="pl-PL" sz="2000" dirty="0"/>
              <a:t> {</a:t>
            </a:r>
          </a:p>
          <a:p>
            <a:pPr marL="457200" lvl="1" indent="0" defTabSz="914400" eaLnBrk="0" fontAlgn="base" hangingPunct="0">
              <a:spcBef>
                <a:spcPct val="0"/>
              </a:spcBef>
              <a:spcAft>
                <a:spcPct val="0"/>
              </a:spcAft>
              <a:buClrTx/>
              <a:buSzTx/>
              <a:buNone/>
            </a:pPr>
            <a:r>
              <a:rPr lang="pl-PL" sz="2000" dirty="0"/>
              <a:t>    </a:t>
            </a:r>
            <a:r>
              <a:rPr lang="pl-PL" sz="2000" dirty="0" err="1"/>
              <a:t>constructor</a:t>
            </a:r>
            <a:r>
              <a:rPr lang="pl-PL" sz="2000" dirty="0"/>
              <a:t>(</a:t>
            </a:r>
            <a:r>
              <a:rPr lang="pl-PL" sz="2000" dirty="0" err="1"/>
              <a:t>private</a:t>
            </a:r>
            <a:r>
              <a:rPr lang="pl-PL" sz="2000" dirty="0"/>
              <a:t> el: </a:t>
            </a:r>
            <a:r>
              <a:rPr lang="pl-PL" sz="2000" dirty="0" err="1"/>
              <a:t>ElementRef</a:t>
            </a:r>
            <a:r>
              <a:rPr lang="pl-PL" sz="2000" dirty="0"/>
              <a:t>, </a:t>
            </a:r>
            <a:r>
              <a:rPr lang="pl-PL" sz="2000" dirty="0" err="1"/>
              <a:t>private</a:t>
            </a:r>
            <a:r>
              <a:rPr lang="pl-PL" sz="2000" dirty="0"/>
              <a:t> </a:t>
            </a:r>
            <a:r>
              <a:rPr lang="pl-PL" sz="2000" dirty="0" err="1"/>
              <a:t>renderer</a:t>
            </a:r>
            <a:r>
              <a:rPr lang="pl-PL" sz="2000" dirty="0"/>
              <a:t>: Renderer2) {</a:t>
            </a:r>
          </a:p>
          <a:p>
            <a:pPr marL="457200" lvl="1" indent="0" defTabSz="914400" eaLnBrk="0" fontAlgn="base" hangingPunct="0">
              <a:spcBef>
                <a:spcPct val="0"/>
              </a:spcBef>
              <a:spcAft>
                <a:spcPct val="0"/>
              </a:spcAft>
              <a:buClrTx/>
              <a:buSzTx/>
              <a:buNone/>
            </a:pPr>
            <a:r>
              <a:rPr lang="pl-PL" sz="2000" dirty="0"/>
              <a:t>        </a:t>
            </a:r>
            <a:r>
              <a:rPr lang="pl-PL" sz="2000" dirty="0" err="1"/>
              <a:t>this.renderer.setStyle</a:t>
            </a:r>
            <a:r>
              <a:rPr lang="pl-PL" sz="2000" dirty="0"/>
              <a:t>(</a:t>
            </a:r>
            <a:r>
              <a:rPr lang="pl-PL" sz="2000" dirty="0" err="1"/>
              <a:t>this.el.nativeElement</a:t>
            </a:r>
            <a:r>
              <a:rPr lang="pl-PL" sz="2000" dirty="0"/>
              <a:t>, '</a:t>
            </a:r>
            <a:r>
              <a:rPr lang="pl-PL" sz="2000" dirty="0" err="1"/>
              <a:t>text-decoration</a:t>
            </a:r>
            <a:r>
              <a:rPr lang="pl-PL" sz="2000" dirty="0"/>
              <a:t>', '</a:t>
            </a:r>
            <a:r>
              <a:rPr lang="pl-PL" sz="2000" dirty="0" err="1"/>
              <a:t>underline</a:t>
            </a:r>
            <a:r>
              <a:rPr lang="pl-PL" sz="2000" dirty="0"/>
              <a:t>’);</a:t>
            </a:r>
          </a:p>
          <a:p>
            <a:pPr marL="457200" lvl="1" indent="0" defTabSz="914400" eaLnBrk="0" fontAlgn="base" hangingPunct="0">
              <a:spcBef>
                <a:spcPct val="0"/>
              </a:spcBef>
              <a:spcAft>
                <a:spcPct val="0"/>
              </a:spcAft>
              <a:buClrTx/>
              <a:buSzTx/>
              <a:buNone/>
            </a:pPr>
            <a:r>
              <a:rPr lang="pl-PL" sz="2000" dirty="0"/>
              <a:t>    }</a:t>
            </a:r>
          </a:p>
          <a:p>
            <a:pPr marL="457200" lvl="1" indent="0" defTabSz="914400" eaLnBrk="0" fontAlgn="base" hangingPunct="0">
              <a:spcBef>
                <a:spcPct val="0"/>
              </a:spcBef>
              <a:spcAft>
                <a:spcPct val="0"/>
              </a:spcAft>
              <a:buClrTx/>
              <a:buSzTx/>
              <a:buNone/>
            </a:pPr>
            <a:r>
              <a:rPr lang="pl-PL" sz="2000" dirty="0"/>
              <a:t>}</a:t>
            </a:r>
            <a:endParaRPr kumimoji="0" lang="pl-PL" altLang="pl-P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058708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A1BEA-F7C5-861B-EE96-F474A71D7E2F}"/>
              </a:ext>
            </a:extLst>
          </p:cNvPr>
          <p:cNvSpPr>
            <a:spLocks noGrp="1"/>
          </p:cNvSpPr>
          <p:nvPr>
            <p:ph type="title"/>
          </p:nvPr>
        </p:nvSpPr>
        <p:spPr>
          <a:xfrm>
            <a:off x="685802" y="0"/>
            <a:ext cx="10131425" cy="1057275"/>
          </a:xfrm>
        </p:spPr>
        <p:txBody>
          <a:bodyPr/>
          <a:lstStyle/>
          <a:p>
            <a:pPr algn="ctr"/>
            <a:r>
              <a:rPr lang="pl-PL" dirty="0"/>
              <a:t>@hostlistener</a:t>
            </a:r>
          </a:p>
        </p:txBody>
      </p:sp>
      <p:sp>
        <p:nvSpPr>
          <p:cNvPr id="3" name="Symbol zastępczy zawartości 2">
            <a:extLst>
              <a:ext uri="{FF2B5EF4-FFF2-40B4-BE49-F238E27FC236}">
                <a16:creationId xmlns:a16="http://schemas.microsoft.com/office/drawing/2014/main" id="{894F8A51-E644-F3EA-1A49-5B72E753103C}"/>
              </a:ext>
            </a:extLst>
          </p:cNvPr>
          <p:cNvSpPr>
            <a:spLocks noGrp="1"/>
          </p:cNvSpPr>
          <p:nvPr>
            <p:ph sz="half" idx="1"/>
          </p:nvPr>
        </p:nvSpPr>
        <p:spPr>
          <a:xfrm>
            <a:off x="685801" y="1628776"/>
            <a:ext cx="10658473" cy="465772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rPr>
              <a:t>Dekorator </a:t>
            </a:r>
            <a:r>
              <a:rPr kumimoji="0" lang="pl-PL" altLang="pl-PL" b="1" i="0" u="none" strike="noStrike" cap="none" normalizeH="0" baseline="0" dirty="0">
                <a:ln>
                  <a:noFill/>
                </a:ln>
                <a:solidFill>
                  <a:schemeClr val="tx1"/>
                </a:solidFill>
                <a:effectLst/>
              </a:rPr>
              <a:t>@HostListener</a:t>
            </a:r>
            <a:r>
              <a:rPr kumimoji="0" lang="pl-PL" altLang="pl-PL" b="0" i="0" u="none" strike="noStrike" cap="none" normalizeH="0" baseline="0" dirty="0">
                <a:ln>
                  <a:noFill/>
                </a:ln>
                <a:solidFill>
                  <a:schemeClr val="tx1"/>
                </a:solidFill>
                <a:effectLst/>
              </a:rPr>
              <a:t> pozwala nasłuchiwać na zdarzenia (np. kliknięcia, najazdy myszką) na hoście dyrektywy lub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&lt;p </a:t>
            </a:r>
            <a:r>
              <a:rPr lang="pl-PL" dirty="0" err="1"/>
              <a:t>appHoverHighlight</a:t>
            </a:r>
            <a:r>
              <a:rPr lang="pl-PL" dirty="0"/>
              <a:t>&gt;Najedź na mnie, aby zmienić kolor tła&lt;/p&gt;</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@Directive({</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selector</a:t>
            </a:r>
            <a:r>
              <a:rPr lang="pl-PL" dirty="0"/>
              <a:t>: '[</a:t>
            </a:r>
            <a:r>
              <a:rPr lang="pl-PL" dirty="0" err="1"/>
              <a:t>appHoverHighlight</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export </a:t>
            </a:r>
            <a:r>
              <a:rPr lang="pl-PL" dirty="0" err="1"/>
              <a:t>class</a:t>
            </a:r>
            <a:r>
              <a:rPr lang="pl-PL" dirty="0"/>
              <a:t> </a:t>
            </a:r>
            <a:r>
              <a:rPr lang="pl-PL" dirty="0" err="1"/>
              <a:t>HoverHighlightDirective</a:t>
            </a:r>
            <a:r>
              <a:rPr lang="pl-PL" dirty="0"/>
              <a:t> {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constructor</a:t>
            </a:r>
            <a:r>
              <a:rPr lang="pl-PL" dirty="0"/>
              <a:t>(</a:t>
            </a:r>
            <a:r>
              <a:rPr lang="pl-PL" dirty="0" err="1"/>
              <a:t>private</a:t>
            </a:r>
            <a:r>
              <a:rPr lang="pl-PL" dirty="0"/>
              <a:t> el: </a:t>
            </a:r>
            <a:r>
              <a:rPr lang="pl-PL" dirty="0" err="1"/>
              <a:t>ElementRef</a:t>
            </a:r>
            <a:r>
              <a:rPr lang="pl-PL" dirty="0"/>
              <a:t>, </a:t>
            </a:r>
            <a:r>
              <a:rPr lang="pl-PL" dirty="0" err="1"/>
              <a:t>private</a:t>
            </a:r>
            <a:r>
              <a:rPr lang="pl-PL" dirty="0"/>
              <a:t> </a:t>
            </a:r>
            <a:r>
              <a:rPr lang="pl-PL" dirty="0" err="1"/>
              <a:t>renderer</a:t>
            </a:r>
            <a:r>
              <a:rPr lang="pl-PL" dirty="0"/>
              <a:t>: Renderer2) {}</a:t>
            </a:r>
          </a:p>
          <a:p>
            <a:pPr marL="0" marR="0" lvl="0" indent="0" algn="l" defTabSz="914400" rtl="0" eaLnBrk="0" fontAlgn="base" latinLnBrk="0" hangingPunct="0">
              <a:lnSpc>
                <a:spcPct val="100000"/>
              </a:lnSpc>
              <a:spcBef>
                <a:spcPct val="0"/>
              </a:spcBef>
              <a:spcAft>
                <a:spcPct val="0"/>
              </a:spcAft>
              <a:buClrTx/>
              <a:buSzTx/>
              <a:buNone/>
              <a:tabLst/>
            </a:pPr>
            <a:endParaRPr lang="pl-PL" dirty="0"/>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@HostListener('mouseenter') </a:t>
            </a:r>
            <a:r>
              <a:rPr lang="pl-PL" dirty="0" err="1"/>
              <a:t>onMouseEnter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this.renderer.setStyle</a:t>
            </a:r>
            <a:r>
              <a:rPr lang="pl-PL" dirty="0"/>
              <a:t>(</a:t>
            </a:r>
            <a:r>
              <a:rPr lang="pl-PL" dirty="0" err="1"/>
              <a:t>this.el.nativeElement</a:t>
            </a:r>
            <a:r>
              <a:rPr lang="pl-PL" dirty="0"/>
              <a:t>, '</a:t>
            </a:r>
            <a:r>
              <a:rPr lang="pl-PL" dirty="0" err="1"/>
              <a:t>background-color</a:t>
            </a:r>
            <a:r>
              <a:rPr lang="pl-PL" dirty="0"/>
              <a:t>', '</a:t>
            </a:r>
            <a:r>
              <a:rPr lang="pl-PL" dirty="0" err="1"/>
              <a:t>lightblue</a:t>
            </a:r>
            <a:r>
              <a:rPr lang="pl-PL" dirty="0"/>
              <a:t>’);</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@HostListener('mouseleave') </a:t>
            </a:r>
            <a:r>
              <a:rPr lang="pl-PL" dirty="0" err="1"/>
              <a:t>onMouseLeave</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r>
              <a:rPr lang="pl-PL" dirty="0" err="1"/>
              <a:t>this.renderer.removeStyle</a:t>
            </a:r>
            <a:r>
              <a:rPr lang="pl-PL" dirty="0"/>
              <a:t>(</a:t>
            </a:r>
            <a:r>
              <a:rPr lang="pl-PL" dirty="0" err="1"/>
              <a:t>this.el.nativeElement</a:t>
            </a:r>
            <a:r>
              <a:rPr lang="pl-PL" dirty="0"/>
              <a:t>, '</a:t>
            </a:r>
            <a:r>
              <a:rPr lang="pl-PL" dirty="0" err="1"/>
              <a:t>background-color</a:t>
            </a: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    }</a:t>
            </a:r>
          </a:p>
          <a:p>
            <a:pPr marL="0" marR="0" lvl="0" indent="0" algn="l" defTabSz="914400" rtl="0" eaLnBrk="0" fontAlgn="base" latinLnBrk="0" hangingPunct="0">
              <a:lnSpc>
                <a:spcPct val="100000"/>
              </a:lnSpc>
              <a:spcBef>
                <a:spcPct val="0"/>
              </a:spcBef>
              <a:spcAft>
                <a:spcPct val="0"/>
              </a:spcAft>
              <a:buClrTx/>
              <a:buSzTx/>
              <a:buNone/>
              <a:tabLst/>
            </a:pPr>
            <a:r>
              <a:rPr lang="pl-PL" dirty="0"/>
              <a:t>}</a:t>
            </a: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D7AB7A11-BCC3-2C7E-8B02-024C155C95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455577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F6C28-2CF4-08A4-3E11-24029BF65E4F}"/>
              </a:ext>
            </a:extLst>
          </p:cNvPr>
          <p:cNvSpPr>
            <a:spLocks noGrp="1"/>
          </p:cNvSpPr>
          <p:nvPr>
            <p:ph type="title"/>
          </p:nvPr>
        </p:nvSpPr>
        <p:spPr>
          <a:xfrm>
            <a:off x="685802" y="0"/>
            <a:ext cx="10131425" cy="1075281"/>
          </a:xfrm>
        </p:spPr>
        <p:txBody>
          <a:bodyPr/>
          <a:lstStyle/>
          <a:p>
            <a:pPr algn="ctr"/>
            <a:r>
              <a:rPr lang="pl-PL" dirty="0"/>
              <a:t>.PIPE()</a:t>
            </a:r>
          </a:p>
        </p:txBody>
      </p:sp>
      <p:sp>
        <p:nvSpPr>
          <p:cNvPr id="6" name="Symbol zastępczy daty 3">
            <a:extLst>
              <a:ext uri="{FF2B5EF4-FFF2-40B4-BE49-F238E27FC236}">
                <a16:creationId xmlns:a16="http://schemas.microsoft.com/office/drawing/2014/main" id="{B99599CC-F748-4889-3F59-56A388E9B41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1205C9EC-2697-6785-0A44-5855DB9C7A21}"/>
              </a:ext>
            </a:extLst>
          </p:cNvPr>
          <p:cNvSpPr>
            <a:spLocks noGrp="1" noChangeArrowheads="1"/>
          </p:cNvSpPr>
          <p:nvPr>
            <p:ph sz="half" idx="1"/>
          </p:nvPr>
        </p:nvSpPr>
        <p:spPr bwMode="auto">
          <a:xfrm>
            <a:off x="685802" y="1165874"/>
            <a:ext cx="11010898"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1" i="0" u="none" strike="noStrike" cap="none" normalizeH="0" baseline="0" dirty="0" err="1">
                <a:ln>
                  <a:noFill/>
                </a:ln>
                <a:solidFill>
                  <a:schemeClr val="tx1"/>
                </a:solidFill>
                <a:effectLst/>
              </a:rPr>
              <a:t>pipe</a:t>
            </a:r>
            <a:r>
              <a:rPr kumimoji="0" lang="pl-PL" altLang="pl-PL" sz="2000" b="0" i="0" u="none" strike="noStrike" cap="none" normalizeH="0" baseline="0" dirty="0">
                <a:ln>
                  <a:noFill/>
                </a:ln>
                <a:solidFill>
                  <a:schemeClr val="tx1"/>
                </a:solidFill>
                <a:effectLst/>
              </a:rPr>
              <a:t> to metoda używana do przetwarzania danych w strumieniach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(np. </a:t>
            </a:r>
            <a:r>
              <a:rPr kumimoji="0" lang="pl-PL" altLang="pl-PL" sz="2000" b="0" i="0" u="none" strike="noStrike" cap="none" normalizeH="0" baseline="0" dirty="0" err="1">
                <a:ln>
                  <a:noFill/>
                </a:ln>
                <a:solidFill>
                  <a:schemeClr val="tx1"/>
                </a:solidFill>
                <a:effectLst/>
              </a:rPr>
              <a:t>Observable</a:t>
            </a:r>
            <a:r>
              <a:rPr kumimoji="0" lang="pl-PL" altLang="pl-PL"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2000" b="0" i="0" u="none" strike="noStrike" cap="none" normalizeH="0" baseline="0" dirty="0">
                <a:ln>
                  <a:noFill/>
                </a:ln>
                <a:solidFill>
                  <a:schemeClr val="tx1"/>
                </a:solidFill>
                <a:effectLst/>
              </a:rPr>
              <a:t>Pozwala łączyć różne operatory </a:t>
            </a:r>
            <a:r>
              <a:rPr kumimoji="0" lang="pl-PL" altLang="pl-PL" sz="2000" b="0" i="0" u="none" strike="noStrike" cap="none" normalizeH="0" baseline="0" dirty="0" err="1">
                <a:ln>
                  <a:noFill/>
                </a:ln>
                <a:solidFill>
                  <a:schemeClr val="tx1"/>
                </a:solidFill>
                <a:effectLst/>
              </a:rPr>
              <a:t>RxJS</a:t>
            </a:r>
            <a:r>
              <a:rPr kumimoji="0" lang="pl-PL" altLang="pl-PL" sz="2000" b="0" i="0" u="none" strike="noStrike" cap="none" normalizeH="0" baseline="0" dirty="0">
                <a:ln>
                  <a:noFill/>
                </a:ln>
                <a:solidFill>
                  <a:schemeClr val="tx1"/>
                </a:solidFill>
                <a:effectLst/>
              </a:rPr>
              <a:t> w logicznym łańcuchu przetwarzania.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1" i="0" u="none" strike="noStrike" cap="none" normalizeH="0" baseline="0" dirty="0">
                <a:ln>
                  <a:noFill/>
                </a:ln>
                <a:solidFill>
                  <a:schemeClr val="tx1"/>
                </a:solidFill>
                <a:effectLst/>
                <a:latin typeface="Arial" panose="020B0604020202020204" pitchFamily="34" charset="0"/>
              </a:rPr>
              <a:t>Najczęściej używane operatory:</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a:ln>
                  <a:noFill/>
                </a:ln>
                <a:solidFill>
                  <a:schemeClr val="tx1"/>
                </a:solidFill>
                <a:effectLst/>
                <a:latin typeface="Arial Unicode MS"/>
              </a:rPr>
              <a:t>map</a:t>
            </a:r>
            <a:r>
              <a:rPr kumimoji="0" lang="pl-PL" altLang="pl-PL" sz="2000" b="0" i="0" u="none" strike="noStrike" cap="none" normalizeH="0" baseline="0" dirty="0">
                <a:ln>
                  <a:noFill/>
                </a:ln>
                <a:solidFill>
                  <a:schemeClr val="tx1"/>
                </a:solidFill>
                <a:effectLst/>
              </a:rPr>
              <a:t> – transformacja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filter</a:t>
            </a:r>
            <a:r>
              <a:rPr kumimoji="0" lang="pl-PL" altLang="pl-PL" sz="2000" b="0" i="0" u="none" strike="noStrike" cap="none" normalizeH="0" baseline="0" dirty="0">
                <a:ln>
                  <a:noFill/>
                </a:ln>
                <a:solidFill>
                  <a:schemeClr val="tx1"/>
                </a:solidFill>
                <a:effectLst/>
              </a:rPr>
              <a:t> – filtrowanie danych.</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debounceTime</a:t>
            </a:r>
            <a:r>
              <a:rPr kumimoji="0" lang="pl-PL" altLang="pl-PL" sz="2000" b="0" i="0" u="none" strike="noStrike" cap="none" normalizeH="0" baseline="0" dirty="0">
                <a:ln>
                  <a:noFill/>
                </a:ln>
                <a:solidFill>
                  <a:schemeClr val="tx1"/>
                </a:solidFill>
                <a:effectLst/>
              </a:rPr>
              <a:t> – opóźnianie zdarzeń.</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sz="2000" b="0" i="0" u="none" strike="noStrike" cap="none" normalizeH="0" baseline="0" dirty="0" err="1">
                <a:ln>
                  <a:noFill/>
                </a:ln>
                <a:solidFill>
                  <a:schemeClr val="tx1"/>
                </a:solidFill>
                <a:effectLst/>
                <a:latin typeface="Arial Unicode MS"/>
              </a:rPr>
              <a:t>mergeMap</a:t>
            </a:r>
            <a:r>
              <a:rPr kumimoji="0" lang="pl-PL" altLang="pl-PL" sz="2000" b="0" i="0" u="none" strike="noStrike" cap="none" normalizeH="0" baseline="0" dirty="0">
                <a:ln>
                  <a:noFill/>
                </a:ln>
                <a:solidFill>
                  <a:schemeClr val="tx1"/>
                </a:solidFill>
                <a:effectLst/>
              </a:rPr>
              <a:t>, </a:t>
            </a:r>
            <a:r>
              <a:rPr kumimoji="0" lang="pl-PL" altLang="pl-PL" sz="2000" b="0" i="0" u="none" strike="noStrike" cap="none" normalizeH="0" baseline="0" dirty="0" err="1">
                <a:ln>
                  <a:noFill/>
                </a:ln>
                <a:solidFill>
                  <a:schemeClr val="tx1"/>
                </a:solidFill>
                <a:effectLst/>
                <a:latin typeface="Arial Unicode MS"/>
              </a:rPr>
              <a:t>switchMap</a:t>
            </a:r>
            <a:r>
              <a:rPr kumimoji="0" lang="pl-PL" altLang="pl-PL" sz="2000" b="0" i="0" u="none" strike="noStrike" cap="none" normalizeH="0" baseline="0" dirty="0">
                <a:ln>
                  <a:noFill/>
                </a:ln>
                <a:solidFill>
                  <a:schemeClr val="tx1"/>
                </a:solidFill>
                <a:effectLst/>
              </a:rPr>
              <a:t> – zarządzanie strumieniami.</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pl-PL" sz="2000" dirty="0" err="1"/>
              <a:t>ngOnInit</a:t>
            </a:r>
            <a:r>
              <a:rPr lang="pl-PL" sz="2000" dirty="0"/>
              <a:t>() {</a:t>
            </a:r>
          </a:p>
          <a:p>
            <a:pPr marL="0" marR="0" lvl="0" indent="0" algn="l" defTabSz="914400" rtl="0" eaLnBrk="0" fontAlgn="base" latinLnBrk="0" hangingPunct="0">
              <a:lnSpc>
                <a:spcPct val="100000"/>
              </a:lnSpc>
              <a:spcBef>
                <a:spcPct val="0"/>
              </a:spcBef>
              <a:spcAft>
                <a:spcPct val="0"/>
              </a:spcAft>
              <a:buClrTx/>
              <a:buSzTx/>
              <a:buNone/>
              <a:tabLst/>
            </a:pPr>
            <a:r>
              <a:rPr lang="pl-PL" sz="2000" dirty="0"/>
              <a:t>    of(1, 2, 3, 4, 5) .</a:t>
            </a:r>
            <a:r>
              <a:rPr lang="pl-PL" sz="2000" dirty="0" err="1"/>
              <a:t>pipe</a:t>
            </a:r>
            <a:r>
              <a:rPr lang="pl-PL" sz="2000" dirty="0"/>
              <a:t>(</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filter</a:t>
            </a:r>
            <a:r>
              <a:rPr lang="pl-PL" sz="2000" dirty="0"/>
              <a:t>(</a:t>
            </a:r>
            <a:r>
              <a:rPr lang="pl-PL" sz="2000" dirty="0" err="1"/>
              <a:t>value</a:t>
            </a:r>
            <a:r>
              <a:rPr lang="pl-PL" sz="2000" dirty="0"/>
              <a:t> =&gt; </a:t>
            </a:r>
            <a:r>
              <a:rPr lang="pl-PL" sz="2000" dirty="0" err="1"/>
              <a:t>value</a:t>
            </a:r>
            <a:r>
              <a:rPr lang="pl-PL" sz="2000" dirty="0"/>
              <a:t> % 2 === 0), // Przepuść tylko parzyste liczby</a:t>
            </a:r>
          </a:p>
          <a:p>
            <a:pPr marL="0" marR="0" lvl="0" indent="0" algn="l" defTabSz="914400" rtl="0" eaLnBrk="0" fontAlgn="base" latinLnBrk="0" hangingPunct="0">
              <a:lnSpc>
                <a:spcPct val="100000"/>
              </a:lnSpc>
              <a:spcBef>
                <a:spcPct val="0"/>
              </a:spcBef>
              <a:spcAft>
                <a:spcPct val="0"/>
              </a:spcAft>
              <a:buClrTx/>
              <a:buSzTx/>
              <a:buNone/>
              <a:tabLst/>
            </a:pPr>
            <a:r>
              <a:rPr lang="pl-PL" sz="2000" dirty="0"/>
              <a:t>        map(</a:t>
            </a:r>
            <a:r>
              <a:rPr lang="pl-PL" sz="2000" dirty="0" err="1"/>
              <a:t>value</a:t>
            </a:r>
            <a:r>
              <a:rPr lang="pl-PL" sz="2000" dirty="0"/>
              <a:t> =&gt; </a:t>
            </a:r>
            <a:r>
              <a:rPr lang="pl-PL" sz="2000" dirty="0" err="1"/>
              <a:t>value</a:t>
            </a:r>
            <a:r>
              <a:rPr lang="pl-PL" sz="2000" dirty="0"/>
              <a:t> * 10) // Pomnóż każdą liczbę przez 10 )</a:t>
            </a:r>
          </a:p>
          <a:p>
            <a:pPr marL="0" marR="0" lvl="0" indent="0" algn="l" defTabSz="914400" rtl="0" eaLnBrk="0" fontAlgn="base" latinLnBrk="0" hangingPunct="0">
              <a:lnSpc>
                <a:spcPct val="100000"/>
              </a:lnSpc>
              <a:spcBef>
                <a:spcPct val="0"/>
              </a:spcBef>
              <a:spcAft>
                <a:spcPct val="0"/>
              </a:spcAft>
              <a:buClrTx/>
              <a:buSzTx/>
              <a:buNone/>
              <a:tabLst/>
            </a:pPr>
            <a:r>
              <a:rPr lang="pl-PL" sz="2000" dirty="0"/>
              <a:t>    .</a:t>
            </a:r>
            <a:r>
              <a:rPr lang="pl-PL" sz="2000" dirty="0" err="1"/>
              <a:t>subscribe</a:t>
            </a:r>
            <a:r>
              <a:rPr lang="pl-PL" sz="2000" dirty="0"/>
              <a:t>(</a:t>
            </a:r>
            <a:r>
              <a:rPr lang="pl-PL" sz="2000" dirty="0" err="1"/>
              <a:t>result</a:t>
            </a:r>
            <a:r>
              <a:rPr lang="pl-PL" sz="2000" dirty="0"/>
              <a:t> =&gt; console.log(</a:t>
            </a:r>
            <a:r>
              <a:rPr lang="pl-PL" sz="2000" dirty="0" err="1"/>
              <a:t>result</a:t>
            </a:r>
            <a:r>
              <a:rPr lang="pl-PL" sz="2000" dirty="0"/>
              <a:t>)); // Wynik: 20, 40</a:t>
            </a:r>
          </a:p>
          <a:p>
            <a:pPr marL="0" marR="0" lvl="0" indent="0" algn="l" defTabSz="914400" rtl="0" eaLnBrk="0" fontAlgn="base" latinLnBrk="0" hangingPunct="0">
              <a:lnSpc>
                <a:spcPct val="100000"/>
              </a:lnSpc>
              <a:spcBef>
                <a:spcPct val="0"/>
              </a:spcBef>
              <a:spcAft>
                <a:spcPct val="0"/>
              </a:spcAft>
              <a:buClrTx/>
              <a:buSzTx/>
              <a:buNone/>
              <a:tabLst/>
            </a:pPr>
            <a:r>
              <a:rPr lang="pl-PL" sz="2000" dirty="0"/>
              <a:t>}</a:t>
            </a: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6018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a:xfrm>
            <a:off x="756182" y="-3175"/>
            <a:ext cx="10131425" cy="1456267"/>
          </a:xfrm>
        </p:spPr>
        <p:txBody>
          <a:bodyPr/>
          <a:lstStyle/>
          <a:p>
            <a:pPr algn="ctr"/>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a:xfrm>
            <a:off x="704851" y="-5673"/>
            <a:ext cx="10131425" cy="1456267"/>
          </a:xfrm>
        </p:spPr>
        <p:txBody>
          <a:bodyPr/>
          <a:lstStyle/>
          <a:p>
            <a:pPr algn="ctr"/>
            <a:r>
              <a:rPr lang="pl-PL" dirty="0"/>
              <a:t>Module 8 – start - Filtrowanie i wyszukiwanie</a:t>
            </a:r>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3" name="Grupa 2">
            <a:extLst>
              <a:ext uri="{FF2B5EF4-FFF2-40B4-BE49-F238E27FC236}">
                <a16:creationId xmlns:a16="http://schemas.microsoft.com/office/drawing/2014/main" id="{73E68610-2F57-65C6-D4A9-2FFFCCFFE397}"/>
              </a:ext>
            </a:extLst>
          </p:cNvPr>
          <p:cNvGrpSpPr/>
          <p:nvPr/>
        </p:nvGrpSpPr>
        <p:grpSpPr>
          <a:xfrm>
            <a:off x="1030287" y="1586053"/>
            <a:ext cx="10131425" cy="873953"/>
            <a:chOff x="0" y="66082"/>
            <a:chExt cx="10131425" cy="873953"/>
          </a:xfrm>
        </p:grpSpPr>
        <p:sp>
          <p:nvSpPr>
            <p:cNvPr id="5" name="Prostokąt: zaokrąglone rogi 4">
              <a:extLst>
                <a:ext uri="{FF2B5EF4-FFF2-40B4-BE49-F238E27FC236}">
                  <a16:creationId xmlns:a16="http://schemas.microsoft.com/office/drawing/2014/main" id="{9E7EAE34-D114-EA71-60D2-8125D76FE592}"/>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358DE82E-66E3-67A9-190F-5C8A267B588D}"/>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2288B38F-3B72-31EF-60D5-F74F5EFC8D99}"/>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6C62DB88-6389-02AA-83D2-7734A2B3FFDE}"/>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C5D8FADD-1E53-BB09-F866-F66585468098}"/>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module_8_start</a:t>
              </a:r>
              <a:endParaRPr lang="pl-PL" sz="2200" kern="1200" dirty="0"/>
            </a:p>
          </p:txBody>
        </p:sp>
      </p:grpSp>
      <p:grpSp>
        <p:nvGrpSpPr>
          <p:cNvPr id="11" name="Grupa 10">
            <a:extLst>
              <a:ext uri="{FF2B5EF4-FFF2-40B4-BE49-F238E27FC236}">
                <a16:creationId xmlns:a16="http://schemas.microsoft.com/office/drawing/2014/main" id="{AC95EC73-9496-1929-CA00-8A274C8AE371}"/>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F4DDE238-DA60-7A6A-F84B-10798DB0C7FE}"/>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70F131F1-9DB6-6699-D6C1-7D381ADD2074}"/>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2F23C30-F397-F064-C092-EABB15DF8CD8}"/>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35C19678-E4F5-DA7E-F3A4-C2B66A5596AE}"/>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35AD09C3-A81C-5F67-1A49-10885D105DBB}"/>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33460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a:xfrm>
            <a:off x="756182" y="0"/>
            <a:ext cx="10131425" cy="1456267"/>
          </a:xfrm>
        </p:spPr>
        <p:txBody>
          <a:bodyPr/>
          <a:lstStyle/>
          <a:p>
            <a:pPr algn="ctr"/>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a:xfrm>
            <a:off x="944961" y="0"/>
            <a:ext cx="10131425" cy="1456267"/>
          </a:xfrm>
        </p:spPr>
        <p:txBody>
          <a:bodyPr/>
          <a:lstStyle/>
          <a:p>
            <a:pPr algn="ctr"/>
            <a:r>
              <a:rPr lang="pl-PL" dirty="0"/>
              <a:t>Module 9 – start - Obsługa plików i zdjęć</a:t>
            </a:r>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EEC302A6-63BC-A907-6EFA-BC113C549A2D}"/>
              </a:ext>
            </a:extLst>
          </p:cNvPr>
          <p:cNvGrpSpPr/>
          <p:nvPr/>
        </p:nvGrpSpPr>
        <p:grpSpPr>
          <a:xfrm>
            <a:off x="1030287" y="1951071"/>
            <a:ext cx="10131425" cy="873953"/>
            <a:chOff x="0" y="66082"/>
            <a:chExt cx="10131425" cy="873953"/>
          </a:xfrm>
        </p:grpSpPr>
        <p:sp>
          <p:nvSpPr>
            <p:cNvPr id="18" name="Prostokąt: zaokrąglone rogi 17">
              <a:extLst>
                <a:ext uri="{FF2B5EF4-FFF2-40B4-BE49-F238E27FC236}">
                  <a16:creationId xmlns:a16="http://schemas.microsoft.com/office/drawing/2014/main" id="{1584BE60-384F-9F0E-2438-DE5608E7C7BA}"/>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DDEEBD84-9FC7-E5C8-34D4-5AF7A906017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CF3D56F2-1622-FF0F-C6FF-87CFC140FF59}"/>
              </a:ext>
            </a:extLst>
          </p:cNvPr>
          <p:cNvGrpSpPr/>
          <p:nvPr/>
        </p:nvGrpSpPr>
        <p:grpSpPr>
          <a:xfrm>
            <a:off x="987624" y="2894841"/>
            <a:ext cx="10131425" cy="873953"/>
            <a:chOff x="0" y="1003395"/>
            <a:chExt cx="10131425" cy="873953"/>
          </a:xfrm>
        </p:grpSpPr>
        <p:sp>
          <p:nvSpPr>
            <p:cNvPr id="21" name="Prostokąt: zaokrąglone rogi 20">
              <a:extLst>
                <a:ext uri="{FF2B5EF4-FFF2-40B4-BE49-F238E27FC236}">
                  <a16:creationId xmlns:a16="http://schemas.microsoft.com/office/drawing/2014/main" id="{CB7200B6-00F7-D6D2-E987-0F1EF3021B2F}"/>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BC133D0F-545A-FECE-E002-CC787B0AA6A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module_9_start</a:t>
              </a:r>
              <a:endParaRPr lang="pl-PL" sz="2200" kern="1200" dirty="0"/>
            </a:p>
          </p:txBody>
        </p:sp>
      </p:grpSp>
      <p:grpSp>
        <p:nvGrpSpPr>
          <p:cNvPr id="23" name="Grupa 22">
            <a:extLst>
              <a:ext uri="{FF2B5EF4-FFF2-40B4-BE49-F238E27FC236}">
                <a16:creationId xmlns:a16="http://schemas.microsoft.com/office/drawing/2014/main" id="{1DC6E842-B432-9B8F-5338-1CD7B56F53EC}"/>
              </a:ext>
            </a:extLst>
          </p:cNvPr>
          <p:cNvGrpSpPr/>
          <p:nvPr/>
        </p:nvGrpSpPr>
        <p:grpSpPr>
          <a:xfrm>
            <a:off x="987624" y="3832154"/>
            <a:ext cx="10131425" cy="873953"/>
            <a:chOff x="0" y="1940708"/>
            <a:chExt cx="10131425" cy="873953"/>
          </a:xfrm>
        </p:grpSpPr>
        <p:sp>
          <p:nvSpPr>
            <p:cNvPr id="24" name="Prostokąt: zaokrąglone rogi 23">
              <a:extLst>
                <a:ext uri="{FF2B5EF4-FFF2-40B4-BE49-F238E27FC236}">
                  <a16:creationId xmlns:a16="http://schemas.microsoft.com/office/drawing/2014/main" id="{9CF540A5-B12B-4727-1FBC-B81E2AA2D19C}"/>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F1DA898D-43D6-2835-A8FC-120079F98EBB}"/>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805F1247-4A73-1634-E9B1-42FC69DFA746}"/>
              </a:ext>
            </a:extLst>
          </p:cNvPr>
          <p:cNvGrpSpPr/>
          <p:nvPr/>
        </p:nvGrpSpPr>
        <p:grpSpPr>
          <a:xfrm>
            <a:off x="987624" y="4769468"/>
            <a:ext cx="10131425" cy="873953"/>
            <a:chOff x="0" y="2878022"/>
            <a:chExt cx="10131425" cy="873953"/>
          </a:xfrm>
        </p:grpSpPr>
        <p:sp>
          <p:nvSpPr>
            <p:cNvPr id="27" name="Prostokąt: zaokrąglone rogi 26">
              <a:extLst>
                <a:ext uri="{FF2B5EF4-FFF2-40B4-BE49-F238E27FC236}">
                  <a16:creationId xmlns:a16="http://schemas.microsoft.com/office/drawing/2014/main" id="{6C7F2699-5C54-F9FD-FD30-E3A959B2224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2F5C9B69-F521-7CB1-9D07-8D9F29324F28}"/>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3835610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a:xfrm>
            <a:off x="756182" y="0"/>
            <a:ext cx="10131425" cy="1456267"/>
          </a:xfrm>
        </p:spPr>
        <p:txBody>
          <a:bodyPr/>
          <a:lstStyle/>
          <a:p>
            <a:pPr algn="ctr"/>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13205</TotalTime>
  <Words>10547</Words>
  <Application>Microsoft Office PowerPoint</Application>
  <PresentationFormat>Panoramiczny</PresentationFormat>
  <Paragraphs>1249</Paragraphs>
  <Slides>82</Slides>
  <Notes>61</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82</vt:i4>
      </vt:variant>
    </vt:vector>
  </HeadingPairs>
  <TitlesOfParts>
    <vt:vector size="94" baseType="lpstr">
      <vt:lpstr>Arial</vt:lpstr>
      <vt:lpstr>Arial Black</vt:lpstr>
      <vt:lpstr>Arial Unicode MS</vt:lpstr>
      <vt:lpstr>Calibri</vt:lpstr>
      <vt:lpstr>Calibri Light</vt:lpstr>
      <vt:lpstr>Comic Sans MS</vt:lpstr>
      <vt:lpstr>Consolas</vt:lpstr>
      <vt:lpstr>Gabriola</vt:lpstr>
      <vt:lpstr>Noto Serif</vt:lpstr>
      <vt:lpstr>Poppins</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Trybami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TypeScript  - supermocny JavaScript!</vt:lpstr>
      <vt:lpstr>Dlaczego Angular kocha TypeScript?</vt:lpstr>
      <vt:lpstr>Różnice i zalety TypeScript?</vt:lpstr>
      <vt:lpstr>Szybki kurs TypeScript - podstawowe pojęcia</vt:lpstr>
      <vt:lpstr>Dekoratory</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 mamy cztery główne typy data bindingu</vt:lpstr>
      <vt:lpstr>Cykle życia komponentu</vt:lpstr>
      <vt:lpstr>Moduł 2 - Koniec</vt:lpstr>
      <vt:lpstr>Moduł 3 - Początek</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vt:lpstr>
      <vt:lpstr>Funkcja inject()</vt:lpstr>
      <vt:lpstr>Angular Signals</vt:lpstr>
      <vt:lpstr>Module 5.1 - finish</vt:lpstr>
      <vt:lpstr>Module 6 - start</vt:lpstr>
      <vt:lpstr>http client</vt:lpstr>
      <vt:lpstr>Reaktywnośc - Observable</vt:lpstr>
      <vt:lpstr>RxJS Serce Reaktywnego Programowania W Angularze</vt:lpstr>
      <vt:lpstr>Obsługa Błędów api</vt:lpstr>
      <vt:lpstr>Module 6 finish</vt:lpstr>
      <vt:lpstr>Module 7 start - Dyrektywy i Pipes </vt:lpstr>
      <vt:lpstr>Dyrektywy</vt:lpstr>
      <vt:lpstr>Elementref</vt:lpstr>
      <vt:lpstr>rendered2</vt:lpstr>
      <vt:lpstr>@hostlistener</vt:lpstr>
      <vt:lpstr>.PIPE()</vt:lpstr>
      <vt:lpstr>Module 7 - finish</vt:lpstr>
      <vt:lpstr>Module 8 – start - Filtrowanie i wyszukiwanie</vt:lpstr>
      <vt:lpstr>Module 8 - finish</vt:lpstr>
      <vt:lpstr>Module 9 – start - Obsługa plików i zdjęć</vt:lpstr>
      <vt:lpstr>Module 9 - finish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176</cp:revision>
  <dcterms:created xsi:type="dcterms:W3CDTF">2024-08-12T12:14:23Z</dcterms:created>
  <dcterms:modified xsi:type="dcterms:W3CDTF">2024-11-17T14:15:19Z</dcterms:modified>
</cp:coreProperties>
</file>