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9.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0.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71"/>
  </p:notesMasterIdLst>
  <p:handoutMasterIdLst>
    <p:handoutMasterId r:id="rId72"/>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320" r:id="rId14"/>
    <p:sldId id="319" r:id="rId15"/>
    <p:sldId id="323" r:id="rId16"/>
    <p:sldId id="324" r:id="rId17"/>
    <p:sldId id="322" r:id="rId18"/>
    <p:sldId id="326" r:id="rId19"/>
    <p:sldId id="318" r:id="rId20"/>
    <p:sldId id="327" r:id="rId21"/>
    <p:sldId id="268" r:id="rId22"/>
    <p:sldId id="267" r:id="rId23"/>
    <p:sldId id="301" r:id="rId24"/>
    <p:sldId id="325" r:id="rId25"/>
    <p:sldId id="302" r:id="rId26"/>
    <p:sldId id="294" r:id="rId27"/>
    <p:sldId id="296" r:id="rId28"/>
    <p:sldId id="297" r:id="rId29"/>
    <p:sldId id="298" r:id="rId30"/>
    <p:sldId id="299" r:id="rId31"/>
    <p:sldId id="314" r:id="rId32"/>
    <p:sldId id="304" r:id="rId33"/>
    <p:sldId id="271" r:id="rId34"/>
    <p:sldId id="272" r:id="rId35"/>
    <p:sldId id="273" r:id="rId36"/>
    <p:sldId id="274" r:id="rId37"/>
    <p:sldId id="315" r:id="rId38"/>
    <p:sldId id="303" r:id="rId39"/>
    <p:sldId id="276" r:id="rId40"/>
    <p:sldId id="262" r:id="rId41"/>
    <p:sldId id="289" r:id="rId42"/>
    <p:sldId id="316" r:id="rId43"/>
    <p:sldId id="305" r:id="rId44"/>
    <p:sldId id="306" r:id="rId45"/>
    <p:sldId id="313" r:id="rId46"/>
    <p:sldId id="312" r:id="rId47"/>
    <p:sldId id="307" r:id="rId48"/>
    <p:sldId id="310" r:id="rId49"/>
    <p:sldId id="311" r:id="rId50"/>
    <p:sldId id="309" r:id="rId51"/>
    <p:sldId id="317" r:id="rId52"/>
    <p:sldId id="308" r:id="rId53"/>
    <p:sldId id="329" r:id="rId54"/>
    <p:sldId id="335" r:id="rId55"/>
    <p:sldId id="330" r:id="rId56"/>
    <p:sldId id="331" r:id="rId57"/>
    <p:sldId id="333" r:id="rId58"/>
    <p:sldId id="334" r:id="rId59"/>
    <p:sldId id="337" r:id="rId60"/>
    <p:sldId id="332" r:id="rId61"/>
    <p:sldId id="338" r:id="rId62"/>
    <p:sldId id="339" r:id="rId63"/>
    <p:sldId id="336" r:id="rId64"/>
    <p:sldId id="342" r:id="rId65"/>
    <p:sldId id="344" r:id="rId66"/>
    <p:sldId id="343" r:id="rId67"/>
    <p:sldId id="269" r:id="rId68"/>
    <p:sldId id="341" r:id="rId69"/>
    <p:sldId id="340"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320"/>
            <p14:sldId id="319"/>
            <p14:sldId id="323"/>
            <p14:sldId id="324"/>
            <p14:sldId id="322"/>
            <p14:sldId id="326"/>
            <p14:sldId id="318"/>
            <p14:sldId id="327"/>
            <p14:sldId id="268"/>
            <p14:sldId id="267"/>
            <p14:sldId id="301"/>
            <p14:sldId id="325"/>
            <p14:sldId id="302"/>
            <p14:sldId id="294"/>
            <p14:sldId id="296"/>
            <p14:sldId id="297"/>
            <p14:sldId id="298"/>
            <p14:sldId id="299"/>
            <p14:sldId id="314"/>
            <p14:sldId id="304"/>
            <p14:sldId id="271"/>
            <p14:sldId id="272"/>
            <p14:sldId id="273"/>
            <p14:sldId id="274"/>
            <p14:sldId id="315"/>
            <p14:sldId id="303"/>
            <p14:sldId id="276"/>
            <p14:sldId id="262"/>
            <p14:sldId id="289"/>
          </p14:sldIdLst>
        </p14:section>
        <p14:section name="Dzień 1 (popołudnie) - Tworzymy aplikacje" id="{63A2A9FF-3750-4C42-ACA4-E5EDAE6D2BCC}">
          <p14:sldIdLst>
            <p14:sldId id="316"/>
            <p14:sldId id="305"/>
            <p14:sldId id="306"/>
            <p14:sldId id="313"/>
            <p14:sldId id="312"/>
            <p14:sldId id="307"/>
            <p14:sldId id="310"/>
            <p14:sldId id="311"/>
            <p14:sldId id="309"/>
            <p14:sldId id="317"/>
            <p14:sldId id="308"/>
            <p14:sldId id="329"/>
            <p14:sldId id="335"/>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44"/>
            <p14:sldId id="343"/>
          </p14:sldIdLst>
        </p14:section>
        <p14:section name="Dzień 2 - RxJS, Store, Testy" id="{BE696491-C444-4C0B-BD03-279C03453D4E}">
          <p14:sldIdLst>
            <p14:sldId id="269"/>
            <p14:sldId id="341"/>
            <p14:sldId id="3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63085" autoAdjust="0"/>
  </p:normalViewPr>
  <p:slideViewPr>
    <p:cSldViewPr snapToGrid="0">
      <p:cViewPr varScale="1">
        <p:scale>
          <a:sx n="54" d="100"/>
          <a:sy n="54" d="100"/>
        </p:scale>
        <p:origin x="1368" y="48"/>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7.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7.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a:t>child-b-component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err="1"/>
            <a:t>CanActive</a:t>
          </a:r>
          <a:endParaRPr lang="pl-PL" dirty="0"/>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Pozwala określić czy użytkownik ma dostęp do danej trasy np. gdy użytkownik jest lub nie jest zalogowany</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F88F2699-61ED-45E2-8537-F97C6B0C110E}">
      <dgm:prSet/>
      <dgm:spPr/>
      <dgm:t>
        <a:bodyPr/>
        <a:lstStyle/>
        <a:p>
          <a:r>
            <a:rPr lang="pl-PL" dirty="0" err="1"/>
            <a:t>CanDeactive</a:t>
          </a:r>
          <a:endParaRPr lang="pl-PL" dirty="0"/>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Pozwala na określenie czy użytkownik może opuścić daną trasę np. gdy użytkownik nie zapisał danych formularza.</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0E8CB5C3-913F-43F5-8028-3A16157DB786}">
      <dgm:prSet/>
      <dgm:spPr/>
      <dgm:t>
        <a:bodyPr/>
        <a:lstStyle/>
        <a:p>
          <a:r>
            <a:rPr lang="pl-PL" dirty="0" err="1"/>
            <a:t>CanActiveChild</a:t>
          </a:r>
          <a:endParaRPr lang="pl-PL" dirty="0"/>
        </a:p>
      </dgm:t>
    </dgm:pt>
    <dgm:pt modelId="{C85FBDA5-BD28-45F4-B21A-9DDB9A827A9C}" type="parTrans" cxnId="{A8C19123-2AF4-4F10-9830-D51A1A2B6F60}">
      <dgm:prSet/>
      <dgm:spPr/>
      <dgm:t>
        <a:bodyPr/>
        <a:lstStyle/>
        <a:p>
          <a:endParaRPr lang="pl-PL"/>
        </a:p>
      </dgm:t>
    </dgm:pt>
    <dgm:pt modelId="{BE254E34-376B-4191-8EB1-21416FAF3599}" type="sibTrans" cxnId="{A8C19123-2AF4-4F10-9830-D51A1A2B6F60}">
      <dgm:prSet/>
      <dgm:spPr/>
      <dgm:t>
        <a:bodyPr/>
        <a:lstStyle/>
        <a:p>
          <a:endParaRPr lang="pl-PL"/>
        </a:p>
      </dgm:t>
    </dgm:pt>
    <dgm:pt modelId="{4FE5A21B-E9A3-4D89-A3FA-B65E4A32222B}">
      <dgm:prSet/>
      <dgm:spPr/>
      <dgm:t>
        <a:bodyPr/>
        <a:lstStyle/>
        <a:p>
          <a:r>
            <a:rPr lang="pl-PL" dirty="0" err="1"/>
            <a:t>CanMatch</a:t>
          </a:r>
          <a:endParaRPr lang="pl-PL" dirty="0"/>
        </a:p>
      </dgm:t>
    </dgm:pt>
    <dgm:pt modelId="{CC437834-D77B-4FD1-82F8-81ABDA626FA8}" type="parTrans" cxnId="{A07596AC-1CEA-431E-B7A3-A18080BBBDFB}">
      <dgm:prSet/>
      <dgm:spPr/>
      <dgm:t>
        <a:bodyPr/>
        <a:lstStyle/>
        <a:p>
          <a:endParaRPr lang="pl-PL"/>
        </a:p>
      </dgm:t>
    </dgm:pt>
    <dgm:pt modelId="{1E804AF8-ED7C-4049-8C8D-349BB4688E07}" type="sibTrans" cxnId="{A07596AC-1CEA-431E-B7A3-A18080BBBDFB}">
      <dgm:prSet/>
      <dgm:spPr/>
      <dgm:t>
        <a:bodyPr/>
        <a:lstStyle/>
        <a:p>
          <a:endParaRPr lang="pl-PL"/>
        </a:p>
      </dgm:t>
    </dgm:pt>
    <dgm:pt modelId="{AAA1320D-013D-4F59-977F-DC18A1EB82BE}">
      <dgm:prSet/>
      <dgm:spPr/>
      <dgm:t>
        <a:bodyPr/>
        <a:lstStyle/>
        <a:p>
          <a:r>
            <a:rPr lang="pl-PL" dirty="0" err="1"/>
            <a:t>CanLoad</a:t>
          </a:r>
          <a:endParaRPr lang="pl-PL" dirty="0"/>
        </a:p>
      </dgm:t>
    </dgm:pt>
    <dgm:pt modelId="{9B816A29-6CCF-4745-9E23-8F42756D8F38}" type="parTrans" cxnId="{4E5E879C-3BC5-40B5-89DB-BED7580D6E53}">
      <dgm:prSet/>
      <dgm:spPr/>
      <dgm:t>
        <a:bodyPr/>
        <a:lstStyle/>
        <a:p>
          <a:endParaRPr lang="pl-PL"/>
        </a:p>
      </dgm:t>
    </dgm:pt>
    <dgm:pt modelId="{386F0344-DFD7-47BF-B356-3792EC6F1672}" type="sibTrans" cxnId="{4E5E879C-3BC5-40B5-89DB-BED7580D6E53}">
      <dgm:prSet/>
      <dgm:spPr/>
      <dgm:t>
        <a:bodyPr/>
        <a:lstStyle/>
        <a:p>
          <a:endParaRPr lang="pl-PL"/>
        </a:p>
      </dgm:t>
    </dgm:pt>
    <dgm:pt modelId="{8B03D234-B450-4049-920F-35EB18FB1E17}">
      <dgm:prSet/>
      <dgm:spPr/>
      <dgm:t>
        <a:bodyPr/>
        <a:lstStyle/>
        <a:p>
          <a:r>
            <a:rPr lang="pl-PL" dirty="0"/>
            <a:t>…</a:t>
          </a:r>
        </a:p>
      </dgm:t>
    </dgm:pt>
    <dgm:pt modelId="{145C26E9-5355-4612-9653-6E58DFEB4DB3}" type="parTrans" cxnId="{C294496F-20D0-4E7C-AA05-6F6C1627EFDE}">
      <dgm:prSet/>
      <dgm:spPr/>
      <dgm:t>
        <a:bodyPr/>
        <a:lstStyle/>
        <a:p>
          <a:endParaRPr lang="pl-PL"/>
        </a:p>
      </dgm:t>
    </dgm:pt>
    <dgm:pt modelId="{997F9152-18E5-4745-99F4-340E342FB95B}" type="sibTrans" cxnId="{C294496F-20D0-4E7C-AA05-6F6C1627EFDE}">
      <dgm:prSet/>
      <dgm:spPr/>
      <dgm:t>
        <a:bodyPr/>
        <a:lstStyle/>
        <a:p>
          <a:endParaRPr lang="pl-PL"/>
        </a:p>
      </dgm:t>
    </dgm:pt>
    <dgm:pt modelId="{169F7C17-B54A-48F9-B6D2-840CB616C061}">
      <dgm:prSet/>
      <dgm:spPr/>
      <dgm:t>
        <a:bodyPr/>
        <a:lstStyle/>
        <a:p>
          <a:r>
            <a:rPr lang="pl-PL" dirty="0"/>
            <a:t>…</a:t>
          </a:r>
        </a:p>
      </dgm:t>
    </dgm:pt>
    <dgm:pt modelId="{CEAEE158-C784-4957-84F7-3C84975406D7}" type="parTrans" cxnId="{92F4DE9A-C15F-48A9-A4F1-7BB3E174D145}">
      <dgm:prSet/>
      <dgm:spPr/>
      <dgm:t>
        <a:bodyPr/>
        <a:lstStyle/>
        <a:p>
          <a:endParaRPr lang="pl-PL"/>
        </a:p>
      </dgm:t>
    </dgm:pt>
    <dgm:pt modelId="{A032C2E1-EE3B-4457-8673-368A306EF8EE}" type="sibTrans" cxnId="{92F4DE9A-C15F-48A9-A4F1-7BB3E174D145}">
      <dgm:prSet/>
      <dgm:spPr/>
      <dgm:t>
        <a:bodyPr/>
        <a:lstStyle/>
        <a:p>
          <a:endParaRPr lang="pl-PL"/>
        </a:p>
      </dgm:t>
    </dgm:pt>
    <dgm:pt modelId="{E3A6CDD2-6346-41C5-9697-7D3CA5D85E3D}">
      <dgm:prSet/>
      <dgm:spPr/>
      <dgm:t>
        <a:bodyPr/>
        <a:lstStyle/>
        <a:p>
          <a:r>
            <a:rPr lang="pl-PL" dirty="0"/>
            <a:t>…</a:t>
          </a:r>
        </a:p>
      </dgm:t>
    </dgm:pt>
    <dgm:pt modelId="{563DFAD4-928D-4E02-A38D-43826FD61E42}" type="parTrans" cxnId="{F20D50A1-8E32-4C9F-9911-CD6EE413B00F}">
      <dgm:prSet/>
      <dgm:spPr/>
      <dgm:t>
        <a:bodyPr/>
        <a:lstStyle/>
        <a:p>
          <a:endParaRPr lang="pl-PL"/>
        </a:p>
      </dgm:t>
    </dgm:pt>
    <dgm:pt modelId="{972968E3-FCDA-4694-AF1F-C5DA0783C6E7}" type="sibTrans" cxnId="{F20D50A1-8E32-4C9F-9911-CD6EE413B00F}">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5">
        <dgm:presLayoutVars>
          <dgm:chMax val="0"/>
          <dgm:bulletEnabled val="1"/>
        </dgm:presLayoutVars>
      </dgm:prSet>
      <dgm:spPr/>
    </dgm:pt>
    <dgm:pt modelId="{480E4EDE-50EF-4E2C-ADBB-A57E39B1438F}" type="pres">
      <dgm:prSet presAssocID="{41DB7EA8-7831-4DC2-849E-545FFC4331D7}" presName="childText" presStyleLbl="revTx" presStyleIdx="0" presStyleCnt="5">
        <dgm:presLayoutVars>
          <dgm:bulletEnabled val="1"/>
        </dgm:presLayoutVars>
      </dgm:prSet>
      <dgm:spPr/>
    </dgm:pt>
    <dgm:pt modelId="{ED699DB7-372E-41CF-B406-E7C658469A95}" type="pres">
      <dgm:prSet presAssocID="{F88F2699-61ED-45E2-8537-F97C6B0C110E}" presName="parentText" presStyleLbl="node1" presStyleIdx="1" presStyleCnt="5" custLinFactNeighborX="1121" custLinFactNeighborY="-4519">
        <dgm:presLayoutVars>
          <dgm:chMax val="0"/>
          <dgm:bulletEnabled val="1"/>
        </dgm:presLayoutVars>
      </dgm:prSet>
      <dgm:spPr/>
    </dgm:pt>
    <dgm:pt modelId="{B58F540A-DA36-4FD9-8663-1889FC75E7E5}" type="pres">
      <dgm:prSet presAssocID="{F88F2699-61ED-45E2-8537-F97C6B0C110E}" presName="childText" presStyleLbl="revTx" presStyleIdx="1" presStyleCnt="5">
        <dgm:presLayoutVars>
          <dgm:bulletEnabled val="1"/>
        </dgm:presLayoutVars>
      </dgm:prSet>
      <dgm:spPr/>
    </dgm:pt>
    <dgm:pt modelId="{F002C98F-A4B2-4223-BF72-24DD678B560D}" type="pres">
      <dgm:prSet presAssocID="{0E8CB5C3-913F-43F5-8028-3A16157DB786}" presName="parentText" presStyleLbl="node1" presStyleIdx="2" presStyleCnt="5">
        <dgm:presLayoutVars>
          <dgm:chMax val="0"/>
          <dgm:bulletEnabled val="1"/>
        </dgm:presLayoutVars>
      </dgm:prSet>
      <dgm:spPr/>
    </dgm:pt>
    <dgm:pt modelId="{B5DFE1B0-68EB-47A8-A118-DF84E6C61551}" type="pres">
      <dgm:prSet presAssocID="{0E8CB5C3-913F-43F5-8028-3A16157DB786}" presName="childText" presStyleLbl="revTx" presStyleIdx="2" presStyleCnt="5">
        <dgm:presLayoutVars>
          <dgm:bulletEnabled val="1"/>
        </dgm:presLayoutVars>
      </dgm:prSet>
      <dgm:spPr/>
    </dgm:pt>
    <dgm:pt modelId="{6B46F3F7-438C-46C0-BDA6-218678763003}" type="pres">
      <dgm:prSet presAssocID="{4FE5A21B-E9A3-4D89-A3FA-B65E4A32222B}" presName="parentText" presStyleLbl="node1" presStyleIdx="3" presStyleCnt="5">
        <dgm:presLayoutVars>
          <dgm:chMax val="0"/>
          <dgm:bulletEnabled val="1"/>
        </dgm:presLayoutVars>
      </dgm:prSet>
      <dgm:spPr/>
    </dgm:pt>
    <dgm:pt modelId="{ECC9B2BE-002E-44AF-8AAA-617D2524B4FC}" type="pres">
      <dgm:prSet presAssocID="{4FE5A21B-E9A3-4D89-A3FA-B65E4A32222B}" presName="childText" presStyleLbl="revTx" presStyleIdx="3" presStyleCnt="5">
        <dgm:presLayoutVars>
          <dgm:bulletEnabled val="1"/>
        </dgm:presLayoutVars>
      </dgm:prSet>
      <dgm:spPr/>
    </dgm:pt>
    <dgm:pt modelId="{390B4A23-CA09-4543-AFC9-C1759C3B505A}" type="pres">
      <dgm:prSet presAssocID="{AAA1320D-013D-4F59-977F-DC18A1EB82BE}" presName="parentText" presStyleLbl="node1" presStyleIdx="4" presStyleCnt="5">
        <dgm:presLayoutVars>
          <dgm:chMax val="0"/>
          <dgm:bulletEnabled val="1"/>
        </dgm:presLayoutVars>
      </dgm:prSet>
      <dgm:spPr/>
    </dgm:pt>
    <dgm:pt modelId="{F278D965-9983-46B4-A4D8-3911BCD4D5E1}" type="pres">
      <dgm:prSet presAssocID="{AAA1320D-013D-4F59-977F-DC18A1EB82BE}" presName="childText" presStyleLbl="revTx" presStyleIdx="4" presStyleCnt="5">
        <dgm:presLayoutVars>
          <dgm:bulletEnabled val="1"/>
        </dgm:presLayoutVars>
      </dgm:prSet>
      <dgm:spPr/>
    </dgm:pt>
  </dgm:ptLst>
  <dgm:cxnLst>
    <dgm:cxn modelId="{93DA1906-E3E0-4492-954F-67086323341E}" type="presOf" srcId="{4FE5A21B-E9A3-4D89-A3FA-B65E4A32222B}" destId="{6B46F3F7-438C-46C0-BDA6-218678763003}" srcOrd="0" destOrd="0" presId="urn:microsoft.com/office/officeart/2005/8/layout/vList2"/>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A8C19123-2AF4-4F10-9830-D51A1A2B6F60}" srcId="{FE68E194-6B14-41D6-9542-CE357FB2CB18}" destId="{0E8CB5C3-913F-43F5-8028-3A16157DB786}" srcOrd="2" destOrd="0" parTransId="{C85FBDA5-BD28-45F4-B21A-9DDB9A827A9C}" sibTransId="{BE254E34-376B-4191-8EB1-21416FAF3599}"/>
    <dgm:cxn modelId="{03D3A026-BA17-494E-8D50-7686196ECA1B}" type="presOf" srcId="{E3A6CDD2-6346-41C5-9697-7D3CA5D85E3D}" destId="{F278D965-9983-46B4-A4D8-3911BCD4D5E1}" srcOrd="0" destOrd="0" presId="urn:microsoft.com/office/officeart/2005/8/layout/vList2"/>
    <dgm:cxn modelId="{8893D845-7600-4AF9-86EE-EA7C845661B7}" type="presOf" srcId="{8B03D234-B450-4049-920F-35EB18FB1E17}" destId="{B5DFE1B0-68EB-47A8-A118-DF84E6C61551}" srcOrd="0" destOrd="0" presId="urn:microsoft.com/office/officeart/2005/8/layout/vList2"/>
    <dgm:cxn modelId="{C294496F-20D0-4E7C-AA05-6F6C1627EFDE}" srcId="{0E8CB5C3-913F-43F5-8028-3A16157DB786}" destId="{8B03D234-B450-4049-920F-35EB18FB1E17}" srcOrd="0" destOrd="0" parTransId="{145C26E9-5355-4612-9653-6E58DFEB4DB3}" sibTransId="{997F9152-18E5-4745-99F4-340E342FB95B}"/>
    <dgm:cxn modelId="{49DBA794-6264-4BDE-B5E0-F139108E91B2}" srcId="{F88F2699-61ED-45E2-8537-F97C6B0C110E}" destId="{C9161B14-B196-4194-B97A-646CF289B9EA}" srcOrd="0" destOrd="0" parTransId="{9A3E1B53-275E-470A-94E2-6EFECBB2B5B0}" sibTransId="{0C19ED0B-F825-4DC5-BF93-3722F5F59C14}"/>
    <dgm:cxn modelId="{92F4DE9A-C15F-48A9-A4F1-7BB3E174D145}" srcId="{4FE5A21B-E9A3-4D89-A3FA-B65E4A32222B}" destId="{169F7C17-B54A-48F9-B6D2-840CB616C061}" srcOrd="0" destOrd="0" parTransId="{CEAEE158-C784-4957-84F7-3C84975406D7}" sibTransId="{A032C2E1-EE3B-4457-8673-368A306EF8EE}"/>
    <dgm:cxn modelId="{4E5E879C-3BC5-40B5-89DB-BED7580D6E53}" srcId="{FE68E194-6B14-41D6-9542-CE357FB2CB18}" destId="{AAA1320D-013D-4F59-977F-DC18A1EB82BE}" srcOrd="4" destOrd="0" parTransId="{9B816A29-6CCF-4745-9E23-8F42756D8F38}" sibTransId="{386F0344-DFD7-47BF-B356-3792EC6F1672}"/>
    <dgm:cxn modelId="{F20D50A1-8E32-4C9F-9911-CD6EE413B00F}" srcId="{AAA1320D-013D-4F59-977F-DC18A1EB82BE}" destId="{E3A6CDD2-6346-41C5-9697-7D3CA5D85E3D}" srcOrd="0" destOrd="0" parTransId="{563DFAD4-928D-4E02-A38D-43826FD61E42}" sibTransId="{972968E3-FCDA-4694-AF1F-C5DA0783C6E7}"/>
    <dgm:cxn modelId="{A07596AC-1CEA-431E-B7A3-A18080BBBDFB}" srcId="{FE68E194-6B14-41D6-9542-CE357FB2CB18}" destId="{4FE5A21B-E9A3-4D89-A3FA-B65E4A32222B}" srcOrd="3" destOrd="0" parTransId="{CC437834-D77B-4FD1-82F8-81ABDA626FA8}" sibTransId="{1E804AF8-ED7C-4049-8C8D-349BB4688E07}"/>
    <dgm:cxn modelId="{820BBDBA-769E-4215-8E5F-8F950D9ED53E}" type="presOf" srcId="{169F7C17-B54A-48F9-B6D2-840CB616C061}" destId="{ECC9B2BE-002E-44AF-8AAA-617D2524B4FC}" srcOrd="0" destOrd="0" presId="urn:microsoft.com/office/officeart/2005/8/layout/vList2"/>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3F98D8E2-5B4B-46DE-95F3-8A3C966B2384}" type="presOf" srcId="{0E8CB5C3-913F-43F5-8028-3A16157DB786}" destId="{F002C98F-A4B2-4223-BF72-24DD678B560D}" srcOrd="0" destOrd="0" presId="urn:microsoft.com/office/officeart/2005/8/layout/vList2"/>
    <dgm:cxn modelId="{5268A0E6-2584-49AF-97D9-3EA8E27EF2CF}" srcId="{FE68E194-6B14-41D6-9542-CE357FB2CB18}" destId="{41DB7EA8-7831-4DC2-849E-545FFC4331D7}" srcOrd="0" destOrd="0" parTransId="{063B6B7F-FA65-4D1C-95D1-D2403339A348}" sibTransId="{BA90C6E2-9AC7-48BD-B3F0-5768F3D6B683}"/>
    <dgm:cxn modelId="{D41117E7-7AF6-438A-A920-A0A93DDDA60C}" type="presOf" srcId="{AAA1320D-013D-4F59-977F-DC18A1EB82BE}" destId="{390B4A23-CA09-4543-AFC9-C1759C3B505A}" srcOrd="0" destOrd="0" presId="urn:microsoft.com/office/officeart/2005/8/layout/vList2"/>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 modelId="{B5C1FC49-DDA4-49AF-BB0F-8335745EB2EB}" type="presParOf" srcId="{9A8BABDF-6CF1-48E6-981D-7084904EB031}" destId="{F002C98F-A4B2-4223-BF72-24DD678B560D}" srcOrd="4" destOrd="0" presId="urn:microsoft.com/office/officeart/2005/8/layout/vList2"/>
    <dgm:cxn modelId="{ECC5BC66-1F41-4F74-8C19-AEDADDA03350}" type="presParOf" srcId="{9A8BABDF-6CF1-48E6-981D-7084904EB031}" destId="{B5DFE1B0-68EB-47A8-A118-DF84E6C61551}" srcOrd="5" destOrd="0" presId="urn:microsoft.com/office/officeart/2005/8/layout/vList2"/>
    <dgm:cxn modelId="{238ABC87-9DBB-40D5-8753-E224F6DFE9EA}" type="presParOf" srcId="{9A8BABDF-6CF1-48E6-981D-7084904EB031}" destId="{6B46F3F7-438C-46C0-BDA6-218678763003}" srcOrd="6" destOrd="0" presId="urn:microsoft.com/office/officeart/2005/8/layout/vList2"/>
    <dgm:cxn modelId="{A4F9F1D9-955B-415A-84D4-9C181DBD3064}" type="presParOf" srcId="{9A8BABDF-6CF1-48E6-981D-7084904EB031}" destId="{ECC9B2BE-002E-44AF-8AAA-617D2524B4FC}" srcOrd="7" destOrd="0" presId="urn:microsoft.com/office/officeart/2005/8/layout/vList2"/>
    <dgm:cxn modelId="{1CE89B07-98B2-49CF-92F3-5AB26B8A5DFA}" type="presParOf" srcId="{9A8BABDF-6CF1-48E6-981D-7084904EB031}" destId="{390B4A23-CA09-4543-AFC9-C1759C3B505A}" srcOrd="8" destOrd="0" presId="urn:microsoft.com/office/officeart/2005/8/layout/vList2"/>
    <dgm:cxn modelId="{4FAD480D-1A0C-43D0-9E2D-8AAC5E95C832}" type="presParOf" srcId="{9A8BABDF-6CF1-48E6-981D-7084904EB031}" destId="{F278D965-9983-46B4-A4D8-3911BCD4D5E1}"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r>
            <a:rPr lang="pl-PL"/>
            <a:t>TypeScript i Angular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r>
            <a:rPr lang="pl-PL" dirty="0"/>
            <a:t>Wydajność: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r>
            <a:rPr lang="pl-PL"/>
            <a:t>Ekosystem: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r>
            <a:rPr lang="pl-PL" dirty="0"/>
            <a:t>Skalowalność: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dgm:spPr/>
      <dgm:t>
        <a:bodyPr/>
        <a:lstStyle/>
        <a:p>
          <a:r>
            <a:rPr lang="pl-PL"/>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dgm:spPr/>
      <dgm:t>
        <a:bodyPr/>
        <a:lstStyle/>
        <a:p>
          <a:r>
            <a:rPr lang="pl-PL" b="1"/>
            <a:t>TypeScript</a:t>
          </a:r>
          <a:r>
            <a:rPr lang="pl-PL"/>
            <a:t>: Zmienna name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dgm:spPr/>
      <dgm:t>
        <a:bodyPr/>
        <a:lstStyle/>
        <a:p>
          <a:r>
            <a:rPr lang="pl-PL" b="1"/>
            <a:t>JavaScript</a:t>
          </a:r>
          <a:r>
            <a:rPr lang="pl-PL"/>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dgm:spPr/>
      <dgm:t>
        <a:bodyPr/>
        <a:lstStyle/>
        <a:p>
          <a:r>
            <a:rPr lang="pl-PL"/>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dgm:spPr/>
      <dgm:t>
        <a:bodyPr/>
        <a:lstStyle/>
        <a:p>
          <a:r>
            <a:rPr lang="pl-PL" b="1" dirty="0" err="1"/>
            <a:t>TypeScript</a:t>
          </a:r>
          <a:r>
            <a:rPr lang="pl-PL"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dgm:spPr/>
      <dgm:t>
        <a:bodyPr/>
        <a:lstStyle/>
        <a:p>
          <a:r>
            <a:rPr lang="pl-PL" b="1" dirty="0"/>
            <a:t>JavaScript</a:t>
          </a:r>
          <a:r>
            <a:rPr lang="pl-PL" dirty="0"/>
            <a:t>: Bez deklaracji typu, trzeba dokładnie analizować kod, aby zrozumieć, jaki typ danych przechowuje dana 		  	</a:t>
          </a:r>
          <a:r>
            <a:rPr lang="pl-PL" dirty="0" err="1"/>
            <a:t>zmienna.Bezpieczeństwo:TypeScript</a:t>
          </a:r>
          <a:r>
            <a:rPr lang="pl-PL"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dgm:spPr/>
      <dgm:t>
        <a:bodyPr/>
        <a:lstStyle/>
        <a:p>
          <a:r>
            <a:rPr lang="pl-PL"/>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dgm:spPr/>
      <dgm:t>
        <a:bodyPr/>
        <a:lstStyle/>
        <a:p>
          <a:r>
            <a:rPr lang="pl-PL" b="1" dirty="0" err="1"/>
            <a:t>TypeScript</a:t>
          </a:r>
          <a:r>
            <a:rPr lang="pl-PL"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dgm:spPr/>
      <dgm:t>
        <a:bodyPr/>
        <a:lstStyle/>
        <a:p>
          <a:r>
            <a:rPr lang="pl-PL" b="1"/>
            <a:t>JavaScript</a:t>
          </a:r>
          <a:r>
            <a:rPr lang="pl-PL"/>
            <a:t>: Błędy tego typu są wykrywane dopiero podczas wykonywania aplikacji, co może prowadzić do nieoczekiwanych zachowań.</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dgm:spPr/>
      <dgm:t>
        <a:bodyPr/>
        <a:lstStyle/>
        <a:p>
          <a:r>
            <a:rPr lang="pl-PL"/>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dgm:spPr/>
      <dgm:t>
        <a:bodyPr/>
        <a:lstStyle/>
        <a:p>
          <a:r>
            <a:rPr lang="pl-PL" b="1"/>
            <a:t>TypeScript</a:t>
          </a:r>
          <a:r>
            <a:rPr lang="pl-PL"/>
            <a:t>: IDE z obsługą TypeScript oferują zaawansowane funkcje takie jak auto uzupełnianie kodu, refaktoryzacja,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dgm:spPr/>
      <dgm:t>
        <a:bodyPr/>
        <a:lstStyle/>
        <a:p>
          <a:r>
            <a:rPr lang="pl-PL" b="1"/>
            <a:t>JavaScript</a:t>
          </a:r>
          <a:r>
            <a:rPr lang="pl-PL"/>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BC722490-2A3E-44B0-9A9D-4FCE761865F4}">
      <dgm:prSet/>
      <dgm:spPr/>
      <dgm:t>
        <a:bodyPr/>
        <a:lstStyle/>
        <a:p>
          <a:r>
            <a:rPr lang="pl-PL" b="1"/>
            <a:t>Co to jest Angular CLI? </a:t>
          </a:r>
          <a:endParaRPr lang="pl-PL"/>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14AE1F9E-414C-4277-A9BD-29EBC8F6A051}">
      <dgm:prSet/>
      <dgm:spPr/>
      <dgm:t>
        <a:bodyPr/>
        <a:lstStyle/>
        <a:p>
          <a:r>
            <a:rPr lang="pl-PL" dirty="0"/>
            <a:t>Wyobraź sobie magiczną różdżkę, która tworzy za Ciebie całą strukturę aplikacji </a:t>
          </a:r>
          <a:r>
            <a:rPr lang="pl-PL" dirty="0" err="1"/>
            <a:t>Angularowej</a:t>
          </a:r>
          <a:r>
            <a:rPr lang="pl-PL" dirty="0"/>
            <a:t>. Definiuje początkowy zestaw zależności, czy ustawia </a:t>
          </a:r>
          <a:r>
            <a:rPr lang="pl-PL" dirty="0" err="1"/>
            <a:t>TypeScript</a:t>
          </a:r>
          <a:r>
            <a:rPr lang="pl-PL" dirty="0"/>
            <a:t> dla wcześniej stworzonej struktury.</a:t>
          </a:r>
        </a:p>
      </dgm:t>
    </dgm:pt>
    <dgm:pt modelId="{188376E3-91BA-4FFB-AA03-AC7B206F2F0F}" type="parTrans" cxnId="{CB3BB922-34BB-45E0-B6CC-53324E89BCDE}">
      <dgm:prSet/>
      <dgm:spPr/>
      <dgm:t>
        <a:bodyPr/>
        <a:lstStyle/>
        <a:p>
          <a:endParaRPr lang="pl-PL"/>
        </a:p>
      </dgm:t>
    </dgm:pt>
    <dgm:pt modelId="{6BCC8361-6CA4-4510-A583-152ED5D1340C}" type="sibTrans" cxnId="{CB3BB922-34BB-45E0-B6CC-53324E89BCDE}">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r>
            <a:rPr lang="pl-PL"/>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r>
            <a:rPr lang="pl-PL"/>
            <a:t>ng new moja-aplikacja –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r>
            <a:rPr lang="pl-PL"/>
            <a:t>ng generate component my-component –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r>
            <a:rPr lang="pl-PL" b="1"/>
            <a:t>Customowe schematy:</a:t>
          </a:r>
          <a:r>
            <a:rPr lang="pl-PL"/>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r>
            <a:rPr lang="pl-PL" b="1"/>
            <a:t>Konfiguracja:</a:t>
          </a:r>
          <a:r>
            <a:rPr lang="pl-PL"/>
            <a:t> Dostosuj proces budowania i deployowania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r>
            <a:rPr lang="pl-PL" b="1"/>
            <a:t>Integracja z innymi narzędziami:</a:t>
          </a:r>
          <a:r>
            <a:rPr lang="pl-PL"/>
            <a:t> Łącz Angular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1DEF419E-10E2-40F4-9455-4125C3642A58}"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CB3BB922-34BB-45E0-B6CC-53324E89BCDE}" srcId="{BC722490-2A3E-44B0-9A9D-4FCE761865F4}" destId="{14AE1F9E-414C-4277-A9BD-29EBC8F6A051}" srcOrd="0" destOrd="0" parTransId="{188376E3-91BA-4FFB-AA03-AC7B206F2F0F}" sibTransId="{6BCC8361-6CA4-4510-A583-152ED5D1340C}"/>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5EB904C1-6730-448C-B6DD-2BE09EBC71ED}" type="presOf" srcId="{14AE1F9E-414C-4277-A9BD-29EBC8F6A051}" destId="{1DEF419E-10E2-40F4-9455-4125C3642A58}" srcOrd="0" destOrd="0"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98FA182E-B957-41FC-B524-00D3A7C662FB}" type="presParOf" srcId="{7A7455A8-FBFC-4C2C-9E36-4FE657E1CD5A}" destId="{1DEF419E-10E2-40F4-9455-4125C3642A58}"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a:t>Project generation</a:t>
          </a:r>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a:t>Development server</a:t>
          </a:r>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a:t>Wymagania:</a:t>
          </a:r>
          <a:endParaRPr lang="pl-PL"/>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dgm:spPr/>
      <dgm:t>
        <a:bodyPr/>
        <a:lstStyle/>
        <a:p>
          <a:endParaRPr lang="pl-PL"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dgm:spPr/>
      <dgm:t>
        <a:bodyPr/>
        <a:lstStyle/>
        <a:p>
          <a:r>
            <a:rPr lang="pl-PL" dirty="0"/>
            <a:t>W terminalu, wykonaj polecenie „</a:t>
          </a:r>
          <a:r>
            <a:rPr lang="pl-PL" dirty="0" err="1"/>
            <a:t>npm</a:t>
          </a:r>
          <a:r>
            <a:rPr lang="pl-PL" dirty="0"/>
            <a:t> </a:t>
          </a:r>
          <a:r>
            <a:rPr lang="pl-PL" dirty="0" err="1"/>
            <a:t>install</a:t>
          </a:r>
          <a:r>
            <a:rPr lang="pl-PL" dirty="0"/>
            <a:t> –g @angular/cli” – zainstaluje paczkę </a:t>
          </a:r>
          <a:r>
            <a:rPr lang="pl-PL" dirty="0" err="1"/>
            <a:t>Angular</a:t>
          </a:r>
          <a:r>
            <a:rPr lang="pl-PL"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dgm:spPr/>
      <dgm:t>
        <a:bodyPr/>
        <a:lstStyle/>
        <a:p>
          <a:r>
            <a:rPr lang="pl-PL" dirty="0"/>
            <a:t>Będąc w terminalu, w dowolnym miejscu, w moim wypadku </a:t>
          </a:r>
          <a:r>
            <a:rPr lang="pl-PL" i="1" dirty="0"/>
            <a:t>C://repos </a:t>
          </a:r>
          <a:r>
            <a:rPr lang="pl-PL" dirty="0"/>
            <a:t>wykonaj polecenie: </a:t>
          </a:r>
          <a:r>
            <a:rPr lang="pl-PL" b="1" dirty="0"/>
            <a:t>git clone </a:t>
          </a:r>
          <a:r>
            <a:rPr lang="pl-PL" b="1" dirty="0">
              <a:hlinkClick xmlns:r="http://schemas.openxmlformats.org/officeDocument/2006/relationships" r:id="rId1"/>
            </a:rPr>
            <a:t>https://github.com/Fraszczak/angular-course.git</a:t>
          </a:r>
          <a:endParaRPr lang="pl-PL"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dgm:spPr/>
      <dgm:t>
        <a:bodyPr/>
        <a:lstStyle/>
        <a:p>
          <a:r>
            <a:rPr lang="pl-PL"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3">
        <dgm:presLayoutVars>
          <dgm:bulletEnabled val="1"/>
        </dgm:presLayoutVars>
      </dgm:prSet>
      <dgm:spPr/>
    </dgm:pt>
    <dgm:pt modelId="{7ABF816A-AD10-4A3E-8809-CF060D2311BB}" type="pres">
      <dgm:prSet presAssocID="{CA227105-07DA-4601-AECB-1DFAB1CAF59F}" presName="circleA" presStyleLbl="node1" presStyleIdx="0" presStyleCnt="3"/>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3">
        <dgm:presLayoutVars>
          <dgm:bulletEnabled val="1"/>
        </dgm:presLayoutVars>
      </dgm:prSet>
      <dgm:spPr/>
    </dgm:pt>
    <dgm:pt modelId="{175F5B93-DE5F-4E10-8C67-797DF659A084}" type="pres">
      <dgm:prSet presAssocID="{72A7D26D-D229-4353-9C4E-B564491C82A5}" presName="circleB" presStyleLbl="node1" presStyleIdx="1" presStyleCnt="3"/>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9298A30A-8A5B-4BE2-8BAF-C98123AD52C3}" type="pres">
      <dgm:prSet presAssocID="{2C025A1E-2C45-4064-9471-FE55D385194A}" presName="compositeA" presStyleCnt="0"/>
      <dgm:spPr/>
    </dgm:pt>
    <dgm:pt modelId="{878D8EC0-27DC-4FA1-97DA-D0C32F4C2166}" type="pres">
      <dgm:prSet presAssocID="{2C025A1E-2C45-4064-9471-FE55D385194A}" presName="textA" presStyleLbl="revTx" presStyleIdx="2" presStyleCnt="3">
        <dgm:presLayoutVars>
          <dgm:bulletEnabled val="1"/>
        </dgm:presLayoutVars>
      </dgm:prSet>
      <dgm:spPr/>
    </dgm:pt>
    <dgm:pt modelId="{CF34E568-5590-4C33-96DE-968BDDFDCCB8}" type="pres">
      <dgm:prSet presAssocID="{2C025A1E-2C45-4064-9471-FE55D385194A}" presName="circleA" presStyleLbl="node1" presStyleIdx="2" presStyleCnt="3"/>
      <dgm:spPr/>
    </dgm:pt>
    <dgm:pt modelId="{706DB2AD-9710-4807-B3AE-0462B7FEDCA5}" type="pres">
      <dgm:prSet presAssocID="{2C025A1E-2C45-4064-9471-FE55D385194A}" presName="spaceA"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0B6EB360-6AB5-479D-9D22-F673883B2524}" type="presOf" srcId="{2C025A1E-2C45-4064-9471-FE55D385194A}" destId="{878D8EC0-27DC-4FA1-97DA-D0C32F4C2166}"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2"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D54323C-4ECB-4229-893A-D807C024CE70}" type="presParOf" srcId="{569A5CAD-9544-4FA3-AEE3-737715C91D9F}" destId="{9298A30A-8A5B-4BE2-8BAF-C98123AD52C3}" srcOrd="4" destOrd="0" presId="urn:microsoft.com/office/officeart/2005/8/layout/hProcess11"/>
    <dgm:cxn modelId="{D14D670D-3836-43AC-819A-3842AD1C513B}" type="presParOf" srcId="{9298A30A-8A5B-4BE2-8BAF-C98123AD52C3}" destId="{878D8EC0-27DC-4FA1-97DA-D0C32F4C2166}" srcOrd="0" destOrd="0" presId="urn:microsoft.com/office/officeart/2005/8/layout/hProcess11"/>
    <dgm:cxn modelId="{678A0C2B-BBC5-4813-8FC6-5FFD82758A50}" type="presParOf" srcId="{9298A30A-8A5B-4BE2-8BAF-C98123AD52C3}" destId="{CF34E568-5590-4C33-96DE-968BDDFDCCB8}" srcOrd="1" destOrd="0" presId="urn:microsoft.com/office/officeart/2005/8/layout/hProcess11"/>
    <dgm:cxn modelId="{F0B1B354-73F0-4A95-8C8D-3838D73E5F91}" type="presParOf" srcId="{9298A30A-8A5B-4BE2-8BAF-C98123AD52C3}" destId="{706DB2AD-9710-4807-B3AE-0462B7FEDCA5}"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a:t>Dzięki wsparciu TypeScriptu, Angular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pt>
    <dgm:pt modelId="{A3F79298-BEC8-468A-A5E3-E80263416ED7}" type="sibTrans" cxnId="{B1912566-5048-4196-BAC2-027CA8B2CD1A}">
      <dgm:prSet/>
      <dgm:spPr/>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83904">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dgm:spPr/>
      <dgm:t>
        <a:bodyPr/>
        <a:lstStyle/>
        <a:p>
          <a:r>
            <a:rPr lang="pl-PL" dirty="0"/>
            <a:t>Zbiór gotowych elementów interfejsu użytkownika, które można ponownie wykorzystać w różnych częściach aplikacji.</a:t>
          </a:r>
          <a:br>
            <a:rPr lang="pl-PL" dirty="0"/>
          </a:br>
          <a:br>
            <a:rPr lang="pl-PL" dirty="0"/>
          </a:br>
          <a:r>
            <a:rPr lang="pl-PL"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dgm:spPr/>
      <dgm:t>
        <a:bodyPr/>
        <a:lstStyle/>
        <a:p>
          <a:r>
            <a:rPr lang="pl-PL"/>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dgm:spPr/>
      <dgm:t>
        <a:bodyPr/>
        <a:lstStyle/>
        <a:p>
          <a:r>
            <a:rPr lang="pl-PL"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dgm:spPr/>
      <dgm:t>
        <a:bodyPr/>
        <a:lstStyle/>
        <a:p>
          <a:r>
            <a:rPr lang="pl-PL"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dgm:spPr/>
      <dgm:t>
        <a:bodyPr/>
        <a:lstStyle/>
        <a:p>
          <a:r>
            <a:rPr lang="pl-PL"/>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dgm:spPr/>
      <dgm:t>
        <a:bodyPr/>
        <a:lstStyle/>
        <a:p>
          <a:r>
            <a:rPr lang="pl-PL"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dgm:spPr/>
      <dgm:t>
        <a:bodyPr/>
        <a:lstStyle/>
        <a:p>
          <a:r>
            <a:rPr lang="pl-PL"/>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dgm:spPr/>
      <dgm:t>
        <a:bodyPr/>
        <a:lstStyle/>
        <a:p>
          <a:r>
            <a:rPr lang="pl-PL" dirty="0"/>
            <a:t>wiele innych.</a:t>
          </a:r>
          <a:br>
            <a:rPr lang="pl-PL" b="1" dirty="0"/>
          </a:br>
          <a:endParaRPr lang="pl-PL"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93894" custLinFactNeighborY="-22368">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dgm:spPr/>
      <dgm:t>
        <a:bodyPr/>
        <a:lstStyle/>
        <a:p>
          <a:r>
            <a:rPr lang="pl-PL" b="1" dirty="0"/>
            <a:t>Oszczędność czasu</a:t>
          </a:r>
          <a:r>
            <a:rPr lang="pl-PL"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dgm:spPr/>
      <dgm:t>
        <a:bodyPr/>
        <a:lstStyle/>
        <a:p>
          <a:r>
            <a:rPr lang="pl-PL" b="1" dirty="0"/>
            <a:t>Spójność wyglądu</a:t>
          </a:r>
          <a:r>
            <a:rPr lang="pl-PL" dirty="0"/>
            <a:t> – komponenty z jednej biblioteki są </a:t>
          </a:r>
          <a:r>
            <a:rPr lang="pl-PL" dirty="0" err="1"/>
            <a:t>stylowane</a:t>
          </a:r>
          <a:r>
            <a:rPr lang="pl-PL"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dgm:spPr/>
      <dgm:t>
        <a:bodyPr/>
        <a:lstStyle/>
        <a:p>
          <a:r>
            <a:rPr lang="pl-PL" b="1" dirty="0"/>
            <a:t>Dobre praktyki</a:t>
          </a:r>
          <a:r>
            <a:rPr lang="pl-PL" dirty="0"/>
            <a:t> – komponenty są zazwyczaj tworzone przez doświadczonych deweloperów, więc używanie ich w aplikacji pozwala uniknąć wielu potencjalnych błędów.</a:t>
          </a:r>
          <a:br>
            <a:rPr lang="pl-PL" dirty="0"/>
          </a:br>
          <a:endParaRPr lang="pl-PL"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700" b="1" dirty="0"/>
            <a:t>Elastyczność i kontrola nad wyglądem </a:t>
          </a:r>
          <a:r>
            <a:rPr lang="pl-PL" sz="17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700" b="1" dirty="0"/>
            <a:t>Unikanie zależności od zewnętrznych bibliotek - </a:t>
          </a:r>
          <a:r>
            <a:rPr lang="pl-PL" sz="17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700" b="1" dirty="0"/>
            <a:t>Złożone, niestandardowe funkcjonalności - </a:t>
          </a:r>
          <a:r>
            <a:rPr lang="pl-PL" sz="1700" dirty="0"/>
            <a:t>Czasem aplikacje mają bardzo specyficzne potrzeby dotyczące działania komponentów. Niektóre interakcje użytkownika lub przepływy pracy mogą być trudne do wdrożenia, bazując na gotowych komponentach.</a:t>
          </a:r>
          <a:br>
            <a:rPr lang="pl-PL" sz="1700" b="1" dirty="0"/>
          </a:br>
          <a:endParaRPr lang="pl-PL" sz="17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pl-PL"/>
        </a:p>
      </dgm:t>
    </dgm:pt>
    <dgm:pt modelId="{068D12E5-7174-4EE3-88F4-FC4239E1F327}">
      <dgm:prSet/>
      <dgm:spPr/>
      <dgm:t>
        <a:bodyPr/>
        <a:lstStyle/>
        <a:p>
          <a:r>
            <a:rPr lang="pl-PL" b="1"/>
            <a:t>Wysoka jakość</a:t>
          </a:r>
          <a:endParaRPr lang="pl-PL"/>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dgm:spPr/>
      <dgm:t>
        <a:bodyPr/>
        <a:lstStyle/>
        <a:p>
          <a:r>
            <a:rPr lang="pl-PL"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dgm:spPr/>
      <dgm:t>
        <a:bodyPr/>
        <a:lstStyle/>
        <a:p>
          <a:r>
            <a:rPr lang="pl-PL"/>
            <a:t>Proste interfejsy API o spójnym działaniu międzyplatformowym.</a:t>
          </a:r>
          <a:br>
            <a:rPr lang="pl-PL" b="1"/>
          </a:br>
          <a:endParaRPr lang="pl-PL"/>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dgm:spPr/>
      <dgm:t>
        <a:bodyPr/>
        <a:lstStyle/>
        <a:p>
          <a:r>
            <a:rPr lang="pl-PL" b="1"/>
            <a:t>Wszechstronność</a:t>
          </a:r>
          <a:endParaRPr lang="pl-PL"/>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dgm:spPr/>
      <dgm:t>
        <a:bodyPr/>
        <a:lstStyle/>
        <a:p>
          <a:r>
            <a:rPr lang="pl-PL"/>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dgm:spPr/>
      <dgm:t>
        <a:bodyPr/>
        <a:lstStyle/>
        <a:p>
          <a:r>
            <a:rPr lang="pl-PL"/>
            <a:t>Możliwość dostosowania w ramach specyfikacji Material Design.</a:t>
          </a:r>
          <a:br>
            <a:rPr lang="pl-PL" b="1"/>
          </a:br>
          <a:endParaRPr lang="pl-PL"/>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dgm:spPr/>
      <dgm:t>
        <a:bodyPr/>
        <a:lstStyle/>
        <a:p>
          <a:r>
            <a:rPr lang="pl-PL" b="1"/>
            <a:t>Integralność</a:t>
          </a:r>
          <a:endParaRPr lang="pl-PL"/>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dgm:spPr/>
      <dgm:t>
        <a:bodyPr/>
        <a:lstStyle/>
        <a:p>
          <a:r>
            <a:rPr lang="pl-PL"/>
            <a:t>Zbudowany przez zespół Angular, aby bezproblemowo integrować się z Angular</a:t>
          </a:r>
          <a:r>
            <a:rPr lang="en-US"/>
            <a:t>.</a:t>
          </a:r>
          <a:endParaRPr lang="pl-PL"/>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dgm:spPr/>
      <dgm:t>
        <a:bodyPr/>
        <a:lstStyle/>
        <a:p>
          <a:r>
            <a:rPr lang="pl-PL"/>
            <a:t>Zacznij od zera lub przenieś do istniejących aplikacji</a:t>
          </a:r>
          <a:r>
            <a:rPr lang="en-US"/>
            <a:t>.</a:t>
          </a:r>
          <a:br>
            <a:rPr lang="pl-PL" b="1"/>
          </a:br>
          <a:endParaRPr lang="pl-PL"/>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dgm:presLayoutVars>
          <dgm:chMax val="1"/>
          <dgm:bulletEnabled val="1"/>
        </dgm:presLayoutVars>
      </dgm:prSet>
      <dgm:spPr/>
    </dgm:pt>
    <dgm:pt modelId="{F0A377DF-5535-4A57-AE22-A3D9418B4BEC}" type="pres">
      <dgm:prSet presAssocID="{068D12E5-7174-4EE3-88F4-FC4239E1F327}" presName="descendantText" presStyleLbl="alignAcc1" presStyleIdx="0" presStyleCnt="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dgm:presLayoutVars>
          <dgm:chMax val="1"/>
          <dgm:bulletEnabled val="1"/>
        </dgm:presLayoutVars>
      </dgm:prSet>
      <dgm:spPr/>
    </dgm:pt>
    <dgm:pt modelId="{32E96E61-BCC9-48FC-9822-26A36DFD375D}" type="pres">
      <dgm:prSet presAssocID="{DE763CEA-EBEB-4556-8E81-1EA3BE0718FF}" presName="descendantText" presStyleLbl="alignAcc1" presStyleIdx="1" presStyleCnt="3">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dgm:presLayoutVars>
          <dgm:chMax val="1"/>
          <dgm:bulletEnabled val="1"/>
        </dgm:presLayoutVars>
      </dgm:prSet>
      <dgm:spPr/>
    </dgm:pt>
    <dgm:pt modelId="{33F7BC81-43DA-4E80-983A-055E1CD8CAB0}" type="pres">
      <dgm:prSet presAssocID="{05A675BC-EDC4-4C48-9FBA-BF86FC35FEEA}" presName="descendantText" presStyleLbl="alignAcc1" presStyleIdx="2" presStyleCnt="3">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tylko pojedynczy dokument internetowy, a następnie aktualizuje zawartość tego pojedynczego dokumentu za pomocą interfejsów API JavaScript, takich jak </a:t>
          </a:r>
          <a:r>
            <a:rPr lang="pl-PL" dirty="0" err="1"/>
            <a:t>fetch</a:t>
          </a:r>
          <a:r>
            <a:rPr lang="pl-PL" dirty="0"/>
            <a:t>, gdy ma zostać wyświetlona inna zawartość.</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Routing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8AFA95C6-DF5C-4D3D-8AE0-5FB2613C4FDA}">
      <dgm:prSet/>
      <dgm:spPr/>
      <dgm:t>
        <a:bodyPr/>
        <a:lstStyle/>
        <a:p>
          <a:endParaRPr lang="pl-PL" dirty="0"/>
        </a:p>
      </dgm:t>
    </dgm:pt>
    <dgm:pt modelId="{12CA51C6-82C6-4FA2-AA73-9F9133128EF4}" type="parTrans" cxnId="{30599929-CBAD-49DB-B9F8-F30133EBC919}">
      <dgm:prSet/>
      <dgm:spPr/>
      <dgm:t>
        <a:bodyPr/>
        <a:lstStyle/>
        <a:p>
          <a:endParaRPr lang="pl-PL"/>
        </a:p>
      </dgm:t>
    </dgm:pt>
    <dgm:pt modelId="{D11AC820-72CA-4A02-99F0-B4AC09558B47}" type="sibTrans" cxnId="{30599929-CBAD-49DB-B9F8-F30133EBC919}">
      <dgm:prSet/>
      <dgm:spPr/>
      <dgm:t>
        <a:bodyPr/>
        <a:lstStyle/>
        <a:p>
          <a:endParaRPr lang="pl-PL"/>
        </a:p>
      </dgm:t>
    </dgm:pt>
    <dgm:pt modelId="{0FA327C0-0DBA-4956-B305-D4545C450D65}">
      <dgm:prSet/>
      <dgm:spPr/>
      <dgm:t>
        <a:bodyPr/>
        <a:lstStyle/>
        <a:p>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30599929-CBAD-49DB-B9F8-F30133EBC919}" srcId="{B49A98B7-9683-4000-A035-637640309165}" destId="{8AFA95C6-DF5C-4D3D-8AE0-5FB2613C4FDA}" srcOrd="2" destOrd="0" parTransId="{12CA51C6-82C6-4FA2-AA73-9F9133128EF4}" sibTransId="{D11AC820-72CA-4A02-99F0-B4AC09558B47}"/>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3B994569-7F63-4476-8DE0-1A6BAB8FA9D6}" type="presOf" srcId="{8AFA95C6-DF5C-4D3D-8AE0-5FB2613C4FDA}" destId="{44C60C36-8A8A-40FD-9E8E-5C396ECBCB31}" srcOrd="0" destOrd="2" presId="urn:microsoft.com/office/officeart/2005/8/layout/hList1"/>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ctr"/>
          <a:r>
            <a:rPr lang="pl-PL" sz="1800" dirty="0"/>
            <a:t>Specjalny znacznik który działa jak </a:t>
          </a:r>
          <a:r>
            <a:rPr lang="pl-PL" sz="1800" dirty="0" err="1"/>
            <a:t>placeholder</a:t>
          </a:r>
          <a:r>
            <a:rPr lang="pl-PL" sz="1800" dirty="0"/>
            <a:t>. W miejscu w którym go wstawimy </a:t>
          </a:r>
          <a:r>
            <a:rPr lang="pl-PL" sz="1800" dirty="0" err="1"/>
            <a:t>Angular</a:t>
          </a:r>
          <a:r>
            <a:rPr lang="pl-PL" sz="1800" dirty="0"/>
            <a:t> wyświetli zawartość komponentu przypisanego do </a:t>
          </a:r>
          <a:r>
            <a:rPr lang="pl-PL" sz="1800" dirty="0" err="1"/>
            <a:t>route</a:t>
          </a:r>
          <a:r>
            <a:rPr lang="pl-PL" sz="1800" dirty="0"/>
            <a:t> które jest właśnie aktywne (</a:t>
          </a:r>
          <a:r>
            <a:rPr lang="pl-PL" sz="1800" dirty="0" err="1"/>
            <a:t>zawieta</a:t>
          </a:r>
          <a:r>
            <a:rPr lang="pl-PL" sz="1800" dirty="0"/>
            <a:t> się w </a:t>
          </a:r>
          <a:r>
            <a:rPr lang="pl-PL" sz="1800" dirty="0" err="1"/>
            <a:t>url</a:t>
          </a:r>
          <a:r>
            <a:rPr lang="pl-PL" sz="1800" dirty="0"/>
            <a:t>).</a:t>
          </a:r>
          <a:br>
            <a:rPr lang="pl-PL" sz="1800" dirty="0"/>
          </a:br>
          <a:r>
            <a:rPr lang="pl-PL" sz="18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1800" b="1" i="1" dirty="0"/>
          </a:br>
          <a:br>
            <a:rPr lang="pl-PL" sz="1800" b="1" i="1" dirty="0"/>
          </a:br>
          <a:r>
            <a:rPr lang="pl-PL" sz="1800" b="1" i="1" dirty="0"/>
            <a:t>&lt;router-</a:t>
          </a:r>
          <a:r>
            <a:rPr lang="pl-PL" sz="1800" b="1" i="1" dirty="0" err="1"/>
            <a:t>outlet</a:t>
          </a:r>
          <a:r>
            <a:rPr lang="pl-PL" sz="1800" b="1" i="1" dirty="0"/>
            <a:t>&gt;&lt;/router-</a:t>
          </a:r>
          <a:r>
            <a:rPr lang="pl-PL" sz="1800" b="1" i="1" dirty="0" err="1"/>
            <a:t>outlet</a:t>
          </a:r>
          <a:r>
            <a:rPr lang="pl-PL" sz="1800" b="1" i="1" dirty="0"/>
            <a:t>&gt;</a:t>
          </a:r>
          <a:br>
            <a:rPr lang="pl-PL" sz="1800" b="1" i="1" dirty="0"/>
          </a:br>
          <a:endParaRPr lang="pl-PL" sz="18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child-b-component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3946"/>
          <a:ext cx="10131425"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dirty="0" err="1"/>
            <a:t>CanActive</a:t>
          </a:r>
          <a:endParaRPr lang="pl-PL" sz="1900" kern="1200" dirty="0"/>
        </a:p>
      </dsp:txBody>
      <dsp:txXfrm>
        <a:off x="22246" y="26192"/>
        <a:ext cx="10086933" cy="411223"/>
      </dsp:txXfrm>
    </dsp:sp>
    <dsp:sp modelId="{480E4EDE-50EF-4E2C-ADBB-A57E39B1438F}">
      <dsp:nvSpPr>
        <dsp:cNvPr id="0" name=""/>
        <dsp:cNvSpPr/>
      </dsp:nvSpPr>
      <dsp:spPr>
        <a:xfrm>
          <a:off x="0" y="459661"/>
          <a:ext cx="10131425"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a:t>Pozwala określić czy użytkownik ma dostęp do danej trasy np. gdy użytkownik jest lub nie jest zalogowany</a:t>
          </a:r>
        </a:p>
      </dsp:txBody>
      <dsp:txXfrm>
        <a:off x="0" y="459661"/>
        <a:ext cx="10131425" cy="314640"/>
      </dsp:txXfrm>
    </dsp:sp>
    <dsp:sp modelId="{ED699DB7-372E-41CF-B406-E7C658469A95}">
      <dsp:nvSpPr>
        <dsp:cNvPr id="0" name=""/>
        <dsp:cNvSpPr/>
      </dsp:nvSpPr>
      <dsp:spPr>
        <a:xfrm>
          <a:off x="0" y="760082"/>
          <a:ext cx="10131425"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dirty="0" err="1"/>
            <a:t>CanDeactive</a:t>
          </a:r>
          <a:endParaRPr lang="pl-PL" sz="1900" kern="1200" dirty="0"/>
        </a:p>
      </dsp:txBody>
      <dsp:txXfrm>
        <a:off x="22246" y="782328"/>
        <a:ext cx="10086933" cy="411223"/>
      </dsp:txXfrm>
    </dsp:sp>
    <dsp:sp modelId="{B58F540A-DA36-4FD9-8663-1889FC75E7E5}">
      <dsp:nvSpPr>
        <dsp:cNvPr id="0" name=""/>
        <dsp:cNvSpPr/>
      </dsp:nvSpPr>
      <dsp:spPr>
        <a:xfrm>
          <a:off x="0" y="1230016"/>
          <a:ext cx="10131425"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a:t>Pozwala na określenie czy użytkownik może opuścić daną trasę np. gdy użytkownik nie zapisał danych formularza.</a:t>
          </a:r>
        </a:p>
      </dsp:txBody>
      <dsp:txXfrm>
        <a:off x="0" y="1230016"/>
        <a:ext cx="10131425" cy="314640"/>
      </dsp:txXfrm>
    </dsp:sp>
    <dsp:sp modelId="{F002C98F-A4B2-4223-BF72-24DD678B560D}">
      <dsp:nvSpPr>
        <dsp:cNvPr id="0" name=""/>
        <dsp:cNvSpPr/>
      </dsp:nvSpPr>
      <dsp:spPr>
        <a:xfrm>
          <a:off x="0" y="1544656"/>
          <a:ext cx="10131425"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dirty="0" err="1"/>
            <a:t>CanActiveChild</a:t>
          </a:r>
          <a:endParaRPr lang="pl-PL" sz="1900" kern="1200" dirty="0"/>
        </a:p>
      </dsp:txBody>
      <dsp:txXfrm>
        <a:off x="22246" y="1566902"/>
        <a:ext cx="10086933" cy="411223"/>
      </dsp:txXfrm>
    </dsp:sp>
    <dsp:sp modelId="{B5DFE1B0-68EB-47A8-A118-DF84E6C61551}">
      <dsp:nvSpPr>
        <dsp:cNvPr id="0" name=""/>
        <dsp:cNvSpPr/>
      </dsp:nvSpPr>
      <dsp:spPr>
        <a:xfrm>
          <a:off x="0" y="2000371"/>
          <a:ext cx="10131425"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a:t>…</a:t>
          </a:r>
        </a:p>
      </dsp:txBody>
      <dsp:txXfrm>
        <a:off x="0" y="2000371"/>
        <a:ext cx="10131425" cy="314640"/>
      </dsp:txXfrm>
    </dsp:sp>
    <dsp:sp modelId="{6B46F3F7-438C-46C0-BDA6-218678763003}">
      <dsp:nvSpPr>
        <dsp:cNvPr id="0" name=""/>
        <dsp:cNvSpPr/>
      </dsp:nvSpPr>
      <dsp:spPr>
        <a:xfrm>
          <a:off x="0" y="2315011"/>
          <a:ext cx="10131425"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dirty="0" err="1"/>
            <a:t>CanMatch</a:t>
          </a:r>
          <a:endParaRPr lang="pl-PL" sz="1900" kern="1200" dirty="0"/>
        </a:p>
      </dsp:txBody>
      <dsp:txXfrm>
        <a:off x="22246" y="2337257"/>
        <a:ext cx="10086933" cy="411223"/>
      </dsp:txXfrm>
    </dsp:sp>
    <dsp:sp modelId="{ECC9B2BE-002E-44AF-8AAA-617D2524B4FC}">
      <dsp:nvSpPr>
        <dsp:cNvPr id="0" name=""/>
        <dsp:cNvSpPr/>
      </dsp:nvSpPr>
      <dsp:spPr>
        <a:xfrm>
          <a:off x="0" y="2770726"/>
          <a:ext cx="10131425"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a:t>…</a:t>
          </a:r>
        </a:p>
      </dsp:txBody>
      <dsp:txXfrm>
        <a:off x="0" y="2770726"/>
        <a:ext cx="10131425" cy="314640"/>
      </dsp:txXfrm>
    </dsp:sp>
    <dsp:sp modelId="{390B4A23-CA09-4543-AFC9-C1759C3B505A}">
      <dsp:nvSpPr>
        <dsp:cNvPr id="0" name=""/>
        <dsp:cNvSpPr/>
      </dsp:nvSpPr>
      <dsp:spPr>
        <a:xfrm>
          <a:off x="0" y="3085366"/>
          <a:ext cx="10131425"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dirty="0" err="1"/>
            <a:t>CanLoad</a:t>
          </a:r>
          <a:endParaRPr lang="pl-PL" sz="1900" kern="1200" dirty="0"/>
        </a:p>
      </dsp:txBody>
      <dsp:txXfrm>
        <a:off x="22246" y="3107612"/>
        <a:ext cx="10086933" cy="411223"/>
      </dsp:txXfrm>
    </dsp:sp>
    <dsp:sp modelId="{F278D965-9983-46B4-A4D8-3911BCD4D5E1}">
      <dsp:nvSpPr>
        <dsp:cNvPr id="0" name=""/>
        <dsp:cNvSpPr/>
      </dsp:nvSpPr>
      <dsp:spPr>
        <a:xfrm>
          <a:off x="0" y="3541081"/>
          <a:ext cx="10131425"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a:t>…</a:t>
          </a:r>
        </a:p>
      </dsp:txBody>
      <dsp:txXfrm>
        <a:off x="0" y="3541081"/>
        <a:ext cx="10131425" cy="3146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4358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RouterLink</a:t>
          </a:r>
          <a:r>
            <a:rPr lang="pl-PL" sz="1600" kern="1200" dirty="0"/>
            <a:t> to dyrektywa, która pozwala tworzyć odnośniki nawigacyjne. </a:t>
          </a:r>
          <a:br>
            <a:rPr lang="pl-PL" sz="1600" kern="1200" dirty="0"/>
          </a:br>
          <a:r>
            <a:rPr lang="pl-PL" sz="1600" kern="1200" dirty="0"/>
            <a:t>Podczas kliknięcia w taki link, </a:t>
          </a:r>
          <a:r>
            <a:rPr lang="pl-PL" sz="1600" kern="1200" dirty="0" err="1"/>
            <a:t>Angular</a:t>
          </a:r>
          <a:r>
            <a:rPr lang="pl-PL" sz="1600" kern="1200" dirty="0"/>
            <a:t> dynamicznie ładuje przypisany komponent bez odświeżania całej strony.</a:t>
          </a:r>
        </a:p>
      </dsp:txBody>
      <dsp:txXfrm>
        <a:off x="31070" y="74656"/>
        <a:ext cx="10069286" cy="574340"/>
      </dsp:txXfrm>
    </dsp:sp>
    <dsp:sp modelId="{F978C3AE-CBC9-44A5-8FDC-6FAC15A411F9}">
      <dsp:nvSpPr>
        <dsp:cNvPr id="0" name=""/>
        <dsp:cNvSpPr/>
      </dsp:nvSpPr>
      <dsp:spPr>
        <a:xfrm>
          <a:off x="0" y="68006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680066"/>
        <a:ext cx="10131426" cy="811440"/>
      </dsp:txXfrm>
    </dsp:sp>
    <dsp:sp modelId="{78F4BC81-11FC-4D59-80D9-BCFC18EF22E1}">
      <dsp:nvSpPr>
        <dsp:cNvPr id="0" name=""/>
        <dsp:cNvSpPr/>
      </dsp:nvSpPr>
      <dsp:spPr>
        <a:xfrm>
          <a:off x="0" y="149150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Może przyjmować dynamiczne wartości za pomocą parametrów (np. identyfikator).</a:t>
          </a:r>
        </a:p>
      </dsp:txBody>
      <dsp:txXfrm>
        <a:off x="31070" y="1522576"/>
        <a:ext cx="10069286" cy="574340"/>
      </dsp:txXfrm>
    </dsp:sp>
    <dsp:sp modelId="{539F1126-E652-4154-A401-14C85310C704}">
      <dsp:nvSpPr>
        <dsp:cNvPr id="0" name=""/>
        <dsp:cNvSpPr/>
      </dsp:nvSpPr>
      <dsp:spPr>
        <a:xfrm>
          <a:off x="0" y="212798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127986"/>
        <a:ext cx="10131426" cy="811440"/>
      </dsp:txXfrm>
    </dsp:sp>
    <dsp:sp modelId="{2A38BF2D-9BDD-4E5F-A556-EC0444120DB7}">
      <dsp:nvSpPr>
        <dsp:cNvPr id="0" name=""/>
        <dsp:cNvSpPr/>
      </dsp:nvSpPr>
      <dsp:spPr>
        <a:xfrm>
          <a:off x="0" y="293942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Jest też dyrektywa (</a:t>
          </a:r>
          <a:r>
            <a:rPr lang="pl-PL" sz="1600" b="1" kern="1200" dirty="0" err="1"/>
            <a:t>routerLinkActive</a:t>
          </a:r>
          <a:r>
            <a:rPr lang="pl-PL" sz="1600" kern="1200" dirty="0"/>
            <a:t>), która dodaje CSS klasę do aktywnego linku. Przydatne do wyróżniania obecnej trasy.</a:t>
          </a:r>
        </a:p>
      </dsp:txBody>
      <dsp:txXfrm>
        <a:off x="31070" y="2970496"/>
        <a:ext cx="10069286" cy="574340"/>
      </dsp:txXfrm>
    </dsp:sp>
    <dsp:sp modelId="{F1432FA5-F4CA-4B44-8B6B-C9F8F6645842}">
      <dsp:nvSpPr>
        <dsp:cNvPr id="0" name=""/>
        <dsp:cNvSpPr/>
      </dsp:nvSpPr>
      <dsp:spPr>
        <a:xfrm>
          <a:off x="0" y="3575906"/>
          <a:ext cx="10131426"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575906"/>
        <a:ext cx="10131426" cy="563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3237782" y="-968669"/>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a:t>TypeScript i Angular tworzą potężne duo, które pozwala na budowanie dużych i złożonych aplikacji.</a:t>
          </a:r>
        </a:p>
      </dsp:txBody>
      <dsp:txXfrm rot="-5400000">
        <a:off x="2091066" y="247562"/>
        <a:ext cx="3647935" cy="1284987"/>
      </dsp:txXfrm>
    </dsp:sp>
    <dsp:sp modelId="{0829327A-644D-4C7D-9C8D-4B74F8F51190}">
      <dsp:nvSpPr>
        <dsp:cNvPr id="0" name=""/>
        <dsp:cNvSpPr/>
      </dsp:nvSpPr>
      <dsp:spPr>
        <a:xfrm>
          <a:off x="0" y="44"/>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86893" y="86937"/>
        <a:ext cx="1917279" cy="1606235"/>
      </dsp:txXfrm>
    </dsp:sp>
    <dsp:sp modelId="{C6CF6D90-D0F8-4066-A128-72A6034F2532}">
      <dsp:nvSpPr>
        <dsp:cNvPr id="0" name=""/>
        <dsp:cNvSpPr/>
      </dsp:nvSpPr>
      <dsp:spPr>
        <a:xfrm rot="5400000">
          <a:off x="3237782" y="900352"/>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dirty="0"/>
            <a:t>Wydajność: </a:t>
          </a:r>
          <a:r>
            <a:rPr lang="pl-PL" sz="1200" kern="1200" dirty="0" err="1"/>
            <a:t>TypeScript</a:t>
          </a:r>
          <a:r>
            <a:rPr lang="pl-PL" sz="1200" kern="1200" dirty="0"/>
            <a:t> kompiluje się do czystego JavaScript, co zapewnia wysoką wydajność aplikacji.</a:t>
          </a:r>
        </a:p>
        <a:p>
          <a:pPr marL="114300" lvl="1" indent="-114300" algn="l" defTabSz="533400">
            <a:lnSpc>
              <a:spcPct val="90000"/>
            </a:lnSpc>
            <a:spcBef>
              <a:spcPct val="0"/>
            </a:spcBef>
            <a:spcAft>
              <a:spcPct val="15000"/>
            </a:spcAft>
            <a:buChar char="•"/>
          </a:pPr>
          <a:r>
            <a:rPr lang="pl-PL" sz="1200" kern="1200"/>
            <a:t>Ekosystem: Duża społeczność i bogaty ekosystem narzędzi i bibliotek.</a:t>
          </a:r>
        </a:p>
        <a:p>
          <a:pPr marL="114300" lvl="1" indent="-114300" algn="l" defTabSz="533400">
            <a:lnSpc>
              <a:spcPct val="90000"/>
            </a:lnSpc>
            <a:spcBef>
              <a:spcPct val="0"/>
            </a:spcBef>
            <a:spcAft>
              <a:spcPct val="15000"/>
            </a:spcAft>
            <a:buChar char="•"/>
          </a:pPr>
          <a:r>
            <a:rPr lang="pl-PL" sz="1200" kern="1200" dirty="0"/>
            <a:t>Skalowalność: </a:t>
          </a:r>
          <a:r>
            <a:rPr lang="pl-PL" sz="1200" kern="1200" dirty="0" err="1"/>
            <a:t>TypeScript</a:t>
          </a:r>
          <a:r>
            <a:rPr lang="pl-PL" sz="1200" kern="1200" dirty="0"/>
            <a:t> pomaga w tworzeniu dużych i złożonych aplikacji, które są łatwe w utrzymaniu.</a:t>
          </a:r>
        </a:p>
      </dsp:txBody>
      <dsp:txXfrm rot="-5400000">
        <a:off x="2091066" y="2116584"/>
        <a:ext cx="3647935" cy="1284987"/>
      </dsp:txXfrm>
    </dsp:sp>
    <dsp:sp modelId="{D0383E04-768D-48A7-89AF-1AE28F284CE3}">
      <dsp:nvSpPr>
        <dsp:cNvPr id="0" name=""/>
        <dsp:cNvSpPr/>
      </dsp:nvSpPr>
      <dsp:spPr>
        <a:xfrm>
          <a:off x="0" y="1869067"/>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86893" y="1955960"/>
        <a:ext cx="1917279" cy="16062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157963"/>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Statyczne typowanie:</a:t>
          </a:r>
        </a:p>
      </dsp:txBody>
      <dsp:txXfrm>
        <a:off x="22246" y="180209"/>
        <a:ext cx="11461710" cy="411223"/>
      </dsp:txXfrm>
    </dsp:sp>
    <dsp:sp modelId="{B56A17FC-3896-4C6A-915C-26C0EEA0D202}">
      <dsp:nvSpPr>
        <dsp:cNvPr id="0" name=""/>
        <dsp:cNvSpPr/>
      </dsp:nvSpPr>
      <dsp:spPr>
        <a:xfrm>
          <a:off x="0" y="613678"/>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Zmienna name ma określony typ string, co zapobiega przypadkowemu przypisaniu wartości innego typu.</a:t>
          </a:r>
        </a:p>
        <a:p>
          <a:pPr marL="114300" lvl="1" indent="-114300" algn="l" defTabSz="666750">
            <a:lnSpc>
              <a:spcPct val="90000"/>
            </a:lnSpc>
            <a:spcBef>
              <a:spcPct val="0"/>
            </a:spcBef>
            <a:spcAft>
              <a:spcPct val="20000"/>
            </a:spcAft>
            <a:buChar char="•"/>
          </a:pPr>
          <a:r>
            <a:rPr lang="pl-PL" sz="1500" b="1" kern="1200"/>
            <a:t>JavaScript</a:t>
          </a:r>
          <a:r>
            <a:rPr lang="pl-PL" sz="1500" kern="1200"/>
            <a:t>: Typ zmiennej jest ustalany dynamicznie w czasie wykonywania, co może prowadzić do błędów.</a:t>
          </a:r>
        </a:p>
      </dsp:txBody>
      <dsp:txXfrm>
        <a:off x="0" y="613678"/>
        <a:ext cx="11506202" cy="521122"/>
      </dsp:txXfrm>
    </dsp:sp>
    <dsp:sp modelId="{A276E3C4-3158-4363-96EB-240703946673}">
      <dsp:nvSpPr>
        <dsp:cNvPr id="0" name=""/>
        <dsp:cNvSpPr/>
      </dsp:nvSpPr>
      <dsp:spPr>
        <a:xfrm>
          <a:off x="0" y="113480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Czytelność:</a:t>
          </a:r>
        </a:p>
      </dsp:txBody>
      <dsp:txXfrm>
        <a:off x="22246" y="1157047"/>
        <a:ext cx="11461710" cy="411223"/>
      </dsp:txXfrm>
    </dsp:sp>
    <dsp:sp modelId="{407847E5-539C-49F9-B6C6-D1E0BEAC1172}">
      <dsp:nvSpPr>
        <dsp:cNvPr id="0" name=""/>
        <dsp:cNvSpPr/>
      </dsp:nvSpPr>
      <dsp:spPr>
        <a:xfrm>
          <a:off x="0" y="1590516"/>
          <a:ext cx="11506202"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Deklaracja typu sprawia, że kod jest bardziej czytelny i samodokumentujący się.</a:t>
          </a:r>
        </a:p>
        <a:p>
          <a:pPr marL="114300" lvl="1" indent="-114300" algn="l" defTabSz="666750">
            <a:lnSpc>
              <a:spcPct val="90000"/>
            </a:lnSpc>
            <a:spcBef>
              <a:spcPct val="0"/>
            </a:spcBef>
            <a:spcAft>
              <a:spcPct val="20000"/>
            </a:spcAft>
            <a:buChar char="•"/>
          </a:pPr>
          <a:r>
            <a:rPr lang="pl-PL" sz="1500" b="1" kern="1200" dirty="0"/>
            <a:t>JavaScript</a:t>
          </a:r>
          <a:r>
            <a:rPr lang="pl-PL" sz="1500" kern="1200" dirty="0"/>
            <a:t>: Bez deklaracji typu, trzeba dokładnie analizować kod, aby zrozumieć, jaki typ danych przechowuje dana 		  	</a:t>
          </a:r>
          <a:r>
            <a:rPr lang="pl-PL" sz="1500" kern="1200" dirty="0" err="1"/>
            <a:t>zmienna.Bezpieczeństwo:TypeScript</a:t>
          </a:r>
          <a:r>
            <a:rPr lang="pl-PL" sz="1500" kern="1200" dirty="0"/>
            <a:t>: </a:t>
          </a:r>
        </a:p>
      </dsp:txBody>
      <dsp:txXfrm>
        <a:off x="0" y="1590516"/>
        <a:ext cx="11506202" cy="727605"/>
      </dsp:txXfrm>
    </dsp:sp>
    <dsp:sp modelId="{F07E9FDC-2A57-4C64-934F-11AEB4AE1AFD}">
      <dsp:nvSpPr>
        <dsp:cNvPr id="0" name=""/>
        <dsp:cNvSpPr/>
      </dsp:nvSpPr>
      <dsp:spPr>
        <a:xfrm>
          <a:off x="0" y="231812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Kompilator </a:t>
          </a:r>
        </a:p>
      </dsp:txBody>
      <dsp:txXfrm>
        <a:off x="22246" y="2340367"/>
        <a:ext cx="11461710" cy="411223"/>
      </dsp:txXfrm>
    </dsp:sp>
    <dsp:sp modelId="{E01E4BDC-C479-4C14-9E5E-FC3ABA4B21F1}">
      <dsp:nvSpPr>
        <dsp:cNvPr id="0" name=""/>
        <dsp:cNvSpPr/>
      </dsp:nvSpPr>
      <dsp:spPr>
        <a:xfrm>
          <a:off x="0" y="2773836"/>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Wyłapie wiele błędów na etapie pisania kodu, takich jak nieprawidłowe przypisania wartości czy niezadeklarowane zmienne.</a:t>
          </a:r>
        </a:p>
        <a:p>
          <a:pPr marL="114300" lvl="1" indent="-114300" algn="l" defTabSz="666750">
            <a:lnSpc>
              <a:spcPct val="90000"/>
            </a:lnSpc>
            <a:spcBef>
              <a:spcPct val="0"/>
            </a:spcBef>
            <a:spcAft>
              <a:spcPct val="20000"/>
            </a:spcAft>
            <a:buChar char="•"/>
          </a:pPr>
          <a:r>
            <a:rPr lang="pl-PL" sz="1500" b="1" kern="1200"/>
            <a:t>JavaScript</a:t>
          </a:r>
          <a:r>
            <a:rPr lang="pl-PL" sz="1500" kern="1200"/>
            <a:t>: Błędy tego typu są wykrywane dopiero podczas wykonywania aplikacji, co może prowadzić do nieoczekiwanych zachowań.</a:t>
          </a:r>
        </a:p>
      </dsp:txBody>
      <dsp:txXfrm>
        <a:off x="0" y="2773836"/>
        <a:ext cx="11506202" cy="521122"/>
      </dsp:txXfrm>
    </dsp:sp>
    <dsp:sp modelId="{74C5F0DC-EA41-480E-8499-191DDFC1C8C5}">
      <dsp:nvSpPr>
        <dsp:cNvPr id="0" name=""/>
        <dsp:cNvSpPr/>
      </dsp:nvSpPr>
      <dsp:spPr>
        <a:xfrm>
          <a:off x="0" y="3294958"/>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Wsparcie narzędzi:</a:t>
          </a:r>
        </a:p>
      </dsp:txBody>
      <dsp:txXfrm>
        <a:off x="22246" y="3317204"/>
        <a:ext cx="11461710" cy="411223"/>
      </dsp:txXfrm>
    </dsp:sp>
    <dsp:sp modelId="{9E6CA003-969C-404F-9E13-3F27FE35A640}">
      <dsp:nvSpPr>
        <dsp:cNvPr id="0" name=""/>
        <dsp:cNvSpPr/>
      </dsp:nvSpPr>
      <dsp:spPr>
        <a:xfrm>
          <a:off x="0" y="3750673"/>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IDE z obsługą TypeScript oferują zaawansowane funkcje takie jak auto uzupełnianie kodu, refaktoryzacja, czy sprawdzanie typów.</a:t>
          </a:r>
        </a:p>
        <a:p>
          <a:pPr marL="114300" lvl="1" indent="-114300" algn="l" defTabSz="666750">
            <a:lnSpc>
              <a:spcPct val="90000"/>
            </a:lnSpc>
            <a:spcBef>
              <a:spcPct val="0"/>
            </a:spcBef>
            <a:spcAft>
              <a:spcPct val="20000"/>
            </a:spcAft>
            <a:buChar char="•"/>
          </a:pPr>
          <a:r>
            <a:rPr lang="pl-PL" sz="1500" b="1" kern="1200"/>
            <a:t>JavaScript</a:t>
          </a:r>
          <a:r>
            <a:rPr lang="pl-PL" sz="1500" kern="1200"/>
            <a:t>: Wsparcie narzędzi jest ograniczone.</a:t>
          </a:r>
        </a:p>
      </dsp:txBody>
      <dsp:txXfrm>
        <a:off x="0" y="3750673"/>
        <a:ext cx="11506202" cy="52112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083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Co to jest Angular CLI? </a:t>
          </a:r>
          <a:endParaRPr lang="pl-PL" sz="1600" kern="1200"/>
        </a:p>
      </dsp:txBody>
      <dsp:txXfrm>
        <a:off x="18734" y="109565"/>
        <a:ext cx="10782932" cy="346292"/>
      </dsp:txXfrm>
    </dsp:sp>
    <dsp:sp modelId="{1DEF419E-10E2-40F4-9455-4125C3642A58}">
      <dsp:nvSpPr>
        <dsp:cNvPr id="0" name=""/>
        <dsp:cNvSpPr/>
      </dsp:nvSpPr>
      <dsp:spPr>
        <a:xfrm>
          <a:off x="0" y="474591"/>
          <a:ext cx="10820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dirty="0"/>
            <a:t>Wyobraź sobie magiczną różdżkę, która tworzy za Ciebie całą strukturę aplikacji </a:t>
          </a:r>
          <a:r>
            <a:rPr lang="pl-PL" sz="1200" kern="1200" dirty="0" err="1"/>
            <a:t>Angularowej</a:t>
          </a:r>
          <a:r>
            <a:rPr lang="pl-PL" sz="1200" kern="1200" dirty="0"/>
            <a:t>. Definiuje początkowy zestaw zależności, czy ustawia </a:t>
          </a:r>
          <a:r>
            <a:rPr lang="pl-PL" sz="1200" kern="1200" dirty="0" err="1"/>
            <a:t>TypeScript</a:t>
          </a:r>
          <a:r>
            <a:rPr lang="pl-PL" sz="1200" kern="1200" dirty="0"/>
            <a:t> dla wcześniej stworzonej struktury.</a:t>
          </a:r>
        </a:p>
      </dsp:txBody>
      <dsp:txXfrm>
        <a:off x="0" y="474591"/>
        <a:ext cx="10820400" cy="380880"/>
      </dsp:txXfrm>
    </dsp:sp>
    <dsp:sp modelId="{B37C5E71-845E-4795-B49F-2E069BECE823}">
      <dsp:nvSpPr>
        <dsp:cNvPr id="0" name=""/>
        <dsp:cNvSpPr/>
      </dsp:nvSpPr>
      <dsp:spPr>
        <a:xfrm>
          <a:off x="0" y="85547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Dlaczego warto go używać? </a:t>
          </a:r>
          <a:endParaRPr lang="pl-PL" sz="1600" kern="1200"/>
        </a:p>
      </dsp:txBody>
      <dsp:txXfrm>
        <a:off x="18734" y="874205"/>
        <a:ext cx="10782932" cy="346292"/>
      </dsp:txXfrm>
    </dsp:sp>
    <dsp:sp modelId="{47532927-1D9E-4223-9F94-30CE54511647}">
      <dsp:nvSpPr>
        <dsp:cNvPr id="0" name=""/>
        <dsp:cNvSpPr/>
      </dsp:nvSpPr>
      <dsp:spPr>
        <a:xfrm>
          <a:off x="0" y="1239231"/>
          <a:ext cx="10820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Oszczędza mnóstwo czasu i nerwów, pozwala skupić się na logice biznesowej, a nie na konfiguracji.</a:t>
          </a:r>
        </a:p>
      </dsp:txBody>
      <dsp:txXfrm>
        <a:off x="0" y="1239231"/>
        <a:ext cx="10820400" cy="264960"/>
      </dsp:txXfrm>
    </dsp:sp>
    <dsp:sp modelId="{324D83AA-0435-4F1E-B476-8E41B64CE29F}">
      <dsp:nvSpPr>
        <dsp:cNvPr id="0" name=""/>
        <dsp:cNvSpPr/>
      </dsp:nvSpPr>
      <dsp:spPr>
        <a:xfrm>
          <a:off x="0" y="150419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Przykłady:</a:t>
          </a:r>
          <a:endParaRPr lang="pl-PL" sz="1600" kern="1200"/>
        </a:p>
      </dsp:txBody>
      <dsp:txXfrm>
        <a:off x="18734" y="1522925"/>
        <a:ext cx="10782932" cy="346292"/>
      </dsp:txXfrm>
    </dsp:sp>
    <dsp:sp modelId="{0F43C65F-B265-43FE-93BD-2990FDB93379}">
      <dsp:nvSpPr>
        <dsp:cNvPr id="0" name=""/>
        <dsp:cNvSpPr/>
      </dsp:nvSpPr>
      <dsp:spPr>
        <a:xfrm>
          <a:off x="0" y="1887951"/>
          <a:ext cx="10820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ng new moja-aplikacja – generuje aplikacje</a:t>
          </a:r>
        </a:p>
        <a:p>
          <a:pPr marL="114300" lvl="1" indent="-114300" algn="l" defTabSz="533400">
            <a:lnSpc>
              <a:spcPct val="90000"/>
            </a:lnSpc>
            <a:spcBef>
              <a:spcPct val="0"/>
            </a:spcBef>
            <a:spcAft>
              <a:spcPct val="20000"/>
            </a:spcAft>
            <a:buChar char="•"/>
          </a:pPr>
          <a:r>
            <a:rPr lang="pl-PL" sz="1200" kern="1200"/>
            <a:t>ng generate component my-component – generuje komponent</a:t>
          </a:r>
        </a:p>
      </dsp:txBody>
      <dsp:txXfrm>
        <a:off x="0" y="1887951"/>
        <a:ext cx="10820400" cy="414000"/>
      </dsp:txXfrm>
    </dsp:sp>
    <dsp:sp modelId="{8D7EB1DB-E2C0-4FE8-A0F1-B2BCF611E095}">
      <dsp:nvSpPr>
        <dsp:cNvPr id="0" name=""/>
        <dsp:cNvSpPr/>
      </dsp:nvSpPr>
      <dsp:spPr>
        <a:xfrm>
          <a:off x="0" y="230195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Zaawansowane zastosowania:</a:t>
          </a:r>
          <a:endParaRPr lang="pl-PL" sz="1600" kern="1200"/>
        </a:p>
      </dsp:txBody>
      <dsp:txXfrm>
        <a:off x="18734" y="2320685"/>
        <a:ext cx="10782932" cy="346292"/>
      </dsp:txXfrm>
    </dsp:sp>
    <dsp:sp modelId="{A7BAE965-33D9-4019-B15F-2541012C4322}">
      <dsp:nvSpPr>
        <dsp:cNvPr id="0" name=""/>
        <dsp:cNvSpPr/>
      </dsp:nvSpPr>
      <dsp:spPr>
        <a:xfrm>
          <a:off x="0" y="2685711"/>
          <a:ext cx="108204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b="1" kern="1200"/>
            <a:t>Customowe schematy:</a:t>
          </a:r>
          <a:r>
            <a:rPr lang="pl-PL" sz="1200" kern="1200"/>
            <a:t> Twórz własne schematy, aby automatyzować powtarzalne zadania.</a:t>
          </a:r>
        </a:p>
        <a:p>
          <a:pPr marL="114300" lvl="1" indent="-114300" algn="l" defTabSz="533400">
            <a:lnSpc>
              <a:spcPct val="90000"/>
            </a:lnSpc>
            <a:spcBef>
              <a:spcPct val="0"/>
            </a:spcBef>
            <a:spcAft>
              <a:spcPct val="20000"/>
            </a:spcAft>
            <a:buChar char="•"/>
          </a:pPr>
          <a:r>
            <a:rPr lang="pl-PL" sz="1200" b="1" kern="1200"/>
            <a:t>Konfiguracja:</a:t>
          </a:r>
          <a:r>
            <a:rPr lang="pl-PL" sz="1200" kern="1200"/>
            <a:t> Dostosuj proces budowania i deployowania aplikacji.</a:t>
          </a:r>
        </a:p>
        <a:p>
          <a:pPr marL="114300" lvl="1" indent="-114300" algn="l" defTabSz="533400">
            <a:lnSpc>
              <a:spcPct val="90000"/>
            </a:lnSpc>
            <a:spcBef>
              <a:spcPct val="0"/>
            </a:spcBef>
            <a:spcAft>
              <a:spcPct val="20000"/>
            </a:spcAft>
            <a:buChar char="•"/>
          </a:pPr>
          <a:r>
            <a:rPr lang="pl-PL" sz="1200" b="1" kern="1200"/>
            <a:t>Integracja z innymi narzędziami:</a:t>
          </a:r>
          <a:r>
            <a:rPr lang="pl-PL" sz="1200" kern="1200"/>
            <a:t> Łącz Angular CLI z narzędziami do zarządzania wersjami, ciągłej integracji itp.</a:t>
          </a:r>
        </a:p>
      </dsp:txBody>
      <dsp:txXfrm>
        <a:off x="0" y="2685711"/>
        <a:ext cx="10820400" cy="6292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410200" y="441786"/>
          <a:ext cx="2667043" cy="185150"/>
        </a:xfrm>
        <a:custGeom>
          <a:avLst/>
          <a:gdLst/>
          <a:ahLst/>
          <a:cxnLst/>
          <a:rect l="0" t="0" r="0" b="0"/>
          <a:pathLst>
            <a:path>
              <a:moveTo>
                <a:pt x="0" y="0"/>
              </a:moveTo>
              <a:lnTo>
                <a:pt x="0" y="92575"/>
              </a:lnTo>
              <a:lnTo>
                <a:pt x="2667043" y="92575"/>
              </a:lnTo>
              <a:lnTo>
                <a:pt x="2667043"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410200" y="441786"/>
          <a:ext cx="1600225" cy="185150"/>
        </a:xfrm>
        <a:custGeom>
          <a:avLst/>
          <a:gdLst/>
          <a:ahLst/>
          <a:cxnLst/>
          <a:rect l="0" t="0" r="0" b="0"/>
          <a:pathLst>
            <a:path>
              <a:moveTo>
                <a:pt x="0" y="0"/>
              </a:moveTo>
              <a:lnTo>
                <a:pt x="0" y="92575"/>
              </a:lnTo>
              <a:lnTo>
                <a:pt x="1600225" y="92575"/>
              </a:lnTo>
              <a:lnTo>
                <a:pt x="1600225"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410200" y="441786"/>
          <a:ext cx="533408" cy="185150"/>
        </a:xfrm>
        <a:custGeom>
          <a:avLst/>
          <a:gdLst/>
          <a:ahLst/>
          <a:cxnLst/>
          <a:rect l="0" t="0" r="0" b="0"/>
          <a:pathLst>
            <a:path>
              <a:moveTo>
                <a:pt x="0" y="0"/>
              </a:moveTo>
              <a:lnTo>
                <a:pt x="0" y="92575"/>
              </a:lnTo>
              <a:lnTo>
                <a:pt x="533408" y="92575"/>
              </a:lnTo>
              <a:lnTo>
                <a:pt x="533408"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876791" y="441786"/>
          <a:ext cx="533408" cy="185150"/>
        </a:xfrm>
        <a:custGeom>
          <a:avLst/>
          <a:gdLst/>
          <a:ahLst/>
          <a:cxnLst/>
          <a:rect l="0" t="0" r="0" b="0"/>
          <a:pathLst>
            <a:path>
              <a:moveTo>
                <a:pt x="533408" y="0"/>
              </a:moveTo>
              <a:lnTo>
                <a:pt x="533408"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809974" y="441786"/>
          <a:ext cx="1600225" cy="185150"/>
        </a:xfrm>
        <a:custGeom>
          <a:avLst/>
          <a:gdLst/>
          <a:ahLst/>
          <a:cxnLst/>
          <a:rect l="0" t="0" r="0" b="0"/>
          <a:pathLst>
            <a:path>
              <a:moveTo>
                <a:pt x="1600225" y="0"/>
              </a:moveTo>
              <a:lnTo>
                <a:pt x="1600225"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743156" y="441786"/>
          <a:ext cx="2667043" cy="185150"/>
        </a:xfrm>
        <a:custGeom>
          <a:avLst/>
          <a:gdLst/>
          <a:ahLst/>
          <a:cxnLst/>
          <a:rect l="0" t="0" r="0" b="0"/>
          <a:pathLst>
            <a:path>
              <a:moveTo>
                <a:pt x="2667043" y="0"/>
              </a:moveTo>
              <a:lnTo>
                <a:pt x="2667043"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4969366" y="953"/>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err="1"/>
            <a:t>Angular</a:t>
          </a:r>
          <a:r>
            <a:rPr lang="pl-PL" sz="1200" kern="1200" dirty="0"/>
            <a:t> CLI</a:t>
          </a:r>
        </a:p>
      </dsp:txBody>
      <dsp:txXfrm>
        <a:off x="4969366" y="953"/>
        <a:ext cx="881667" cy="440833"/>
      </dsp:txXfrm>
    </dsp:sp>
    <dsp:sp modelId="{AB8C2E9A-AD88-43FB-B02E-94AD5896007E}">
      <dsp:nvSpPr>
        <dsp:cNvPr id="0" name=""/>
        <dsp:cNvSpPr/>
      </dsp:nvSpPr>
      <dsp:spPr>
        <a:xfrm>
          <a:off x="2302323"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Project generation</a:t>
          </a:r>
        </a:p>
      </dsp:txBody>
      <dsp:txXfrm>
        <a:off x="2302323" y="626937"/>
        <a:ext cx="881667" cy="440833"/>
      </dsp:txXfrm>
    </dsp:sp>
    <dsp:sp modelId="{43F817C1-7E68-4A5D-A18D-B15C4220CB66}">
      <dsp:nvSpPr>
        <dsp:cNvPr id="0" name=""/>
        <dsp:cNvSpPr/>
      </dsp:nvSpPr>
      <dsp:spPr>
        <a:xfrm>
          <a:off x="3369140"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Conde generation</a:t>
          </a:r>
        </a:p>
      </dsp:txBody>
      <dsp:txXfrm>
        <a:off x="3369140" y="626937"/>
        <a:ext cx="881667" cy="440833"/>
      </dsp:txXfrm>
    </dsp:sp>
    <dsp:sp modelId="{77EDDFBA-AC56-4417-9363-E210DD53EDFF}">
      <dsp:nvSpPr>
        <dsp:cNvPr id="0" name=""/>
        <dsp:cNvSpPr/>
      </dsp:nvSpPr>
      <dsp:spPr>
        <a:xfrm>
          <a:off x="4435957"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Code linting</a:t>
          </a:r>
        </a:p>
      </dsp:txBody>
      <dsp:txXfrm>
        <a:off x="4435957" y="626937"/>
        <a:ext cx="881667" cy="440833"/>
      </dsp:txXfrm>
    </dsp:sp>
    <dsp:sp modelId="{AAB80C3D-8B00-45B4-812B-6FEA16F884E8}">
      <dsp:nvSpPr>
        <dsp:cNvPr id="0" name=""/>
        <dsp:cNvSpPr/>
      </dsp:nvSpPr>
      <dsp:spPr>
        <a:xfrm>
          <a:off x="5502775"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Development server</a:t>
          </a:r>
        </a:p>
      </dsp:txBody>
      <dsp:txXfrm>
        <a:off x="5502775" y="626937"/>
        <a:ext cx="881667" cy="440833"/>
      </dsp:txXfrm>
    </dsp:sp>
    <dsp:sp modelId="{CE9B11A0-840F-4243-9A43-BF59F65D0270}">
      <dsp:nvSpPr>
        <dsp:cNvPr id="0" name=""/>
        <dsp:cNvSpPr/>
      </dsp:nvSpPr>
      <dsp:spPr>
        <a:xfrm>
          <a:off x="6569592"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Optimised production</a:t>
          </a:r>
        </a:p>
      </dsp:txBody>
      <dsp:txXfrm>
        <a:off x="6569592" y="626937"/>
        <a:ext cx="881667" cy="440833"/>
      </dsp:txXfrm>
    </dsp:sp>
    <dsp:sp modelId="{5343939A-4CD5-43A9-8A9B-E832E1A6263B}">
      <dsp:nvSpPr>
        <dsp:cNvPr id="0" name=""/>
        <dsp:cNvSpPr/>
      </dsp:nvSpPr>
      <dsp:spPr>
        <a:xfrm>
          <a:off x="7636409"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Testing automation</a:t>
          </a:r>
        </a:p>
      </dsp:txBody>
      <dsp:txXfrm>
        <a:off x="7636409" y="626937"/>
        <a:ext cx="881667" cy="44083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41767"/>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49128"/>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a:t>Wymagania:</a:t>
          </a:r>
          <a:endParaRPr lang="pl-PL" sz="5000" kern="1200"/>
        </a:p>
      </dsp:txBody>
      <dsp:txXfrm>
        <a:off x="52353" y="52353"/>
        <a:ext cx="3695539" cy="96775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638"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57150" lvl="1" indent="-57150" algn="l" defTabSz="488950">
            <a:lnSpc>
              <a:spcPct val="90000"/>
            </a:lnSpc>
            <a:spcBef>
              <a:spcPct val="0"/>
            </a:spcBef>
            <a:spcAft>
              <a:spcPct val="15000"/>
            </a:spcAft>
            <a:buChar char="•"/>
          </a:pPr>
          <a:r>
            <a:rPr lang="pl-PL" sz="1100" kern="1200" dirty="0"/>
            <a:t>Pobierz i zainstaluj Node.js w wersji 18.9.1 lub nowszej, użyj LTS.</a:t>
          </a:r>
        </a:p>
      </dsp:txBody>
      <dsp:txXfrm>
        <a:off x="4638" y="0"/>
        <a:ext cx="3061721" cy="1575984"/>
      </dsp:txXfrm>
    </dsp:sp>
    <dsp:sp modelId="{7ABF816A-AD10-4A3E-8809-CF060D2311BB}">
      <dsp:nvSpPr>
        <dsp:cNvPr id="0" name=""/>
        <dsp:cNvSpPr/>
      </dsp:nvSpPr>
      <dsp:spPr>
        <a:xfrm>
          <a:off x="1338501"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3219446" y="2363977"/>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W terminalu, wykonaj polecenie „</a:t>
          </a:r>
          <a:r>
            <a:rPr lang="pl-PL" sz="1400" kern="1200" dirty="0" err="1"/>
            <a:t>npm</a:t>
          </a:r>
          <a:r>
            <a:rPr lang="pl-PL" sz="1400" kern="1200" dirty="0"/>
            <a:t> </a:t>
          </a:r>
          <a:r>
            <a:rPr lang="pl-PL" sz="1400" kern="1200" dirty="0" err="1"/>
            <a:t>install</a:t>
          </a:r>
          <a:r>
            <a:rPr lang="pl-PL" sz="1400" kern="1200" dirty="0"/>
            <a:t> –g @angular/cli” – zainstaluje paczkę </a:t>
          </a:r>
          <a:r>
            <a:rPr lang="pl-PL" sz="1400" kern="1200" dirty="0" err="1"/>
            <a:t>Angular</a:t>
          </a:r>
          <a:r>
            <a:rPr lang="pl-PL" sz="1400" kern="1200" dirty="0"/>
            <a:t> CLI globalnie</a:t>
          </a:r>
        </a:p>
      </dsp:txBody>
      <dsp:txXfrm>
        <a:off x="3219446" y="2363977"/>
        <a:ext cx="3061721" cy="1575984"/>
      </dsp:txXfrm>
    </dsp:sp>
    <dsp:sp modelId="{175F5B93-DE5F-4E10-8C67-797DF659A084}">
      <dsp:nvSpPr>
        <dsp:cNvPr id="0" name=""/>
        <dsp:cNvSpPr/>
      </dsp:nvSpPr>
      <dsp:spPr>
        <a:xfrm>
          <a:off x="4553308"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8EC0-27DC-4FA1-97DA-D0C32F4C2166}">
      <dsp:nvSpPr>
        <dsp:cNvPr id="0" name=""/>
        <dsp:cNvSpPr/>
      </dsp:nvSpPr>
      <dsp:spPr>
        <a:xfrm>
          <a:off x="6434253"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a:t>
          </a:r>
          <a:r>
            <a:rPr lang="pl-PL" sz="1400" b="1" kern="1200" dirty="0">
              <a:hlinkClick xmlns:r="http://schemas.openxmlformats.org/officeDocument/2006/relationships" r:id="rId1"/>
            </a:rPr>
            <a:t>https://github.com/Fraszczak/angular-course.git</a:t>
          </a:r>
          <a:endParaRPr lang="pl-PL" sz="1400" kern="1200" dirty="0"/>
        </a:p>
      </dsp:txBody>
      <dsp:txXfrm>
        <a:off x="6434253" y="0"/>
        <a:ext cx="3061721" cy="1575984"/>
      </dsp:txXfrm>
    </dsp:sp>
    <dsp:sp modelId="{CF34E568-5590-4C33-96DE-968BDDFDCCB8}">
      <dsp:nvSpPr>
        <dsp:cNvPr id="0" name=""/>
        <dsp:cNvSpPr/>
      </dsp:nvSpPr>
      <dsp:spPr>
        <a:xfrm>
          <a:off x="7768115"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Dzięki wsparciu TypeScriptu, Angular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669767" y="205804"/>
          <a:ext cx="5603877" cy="5603877"/>
        </a:xfrm>
        <a:prstGeom prst="circularArrow">
          <a:avLst>
            <a:gd name="adj1" fmla="val 3501"/>
            <a:gd name="adj2" fmla="val 217088"/>
            <a:gd name="adj3" fmla="val 6193780"/>
            <a:gd name="adj4" fmla="val 576934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870984" y="4786689"/>
          <a:ext cx="1850234"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870984" y="4786689"/>
        <a:ext cx="1850234"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985084" y="95498"/>
          <a:ext cx="5603877" cy="5603877"/>
        </a:xfrm>
        <a:prstGeom prs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558815" y="309612"/>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t" anchorCtr="0">
          <a:noAutofit/>
        </a:bodyPr>
        <a:lstStyle/>
        <a:p>
          <a:pPr marL="0" lvl="0" indent="0" algn="l" defTabSz="666750">
            <a:lnSpc>
              <a:spcPct val="90000"/>
            </a:lnSpc>
            <a:spcBef>
              <a:spcPct val="0"/>
            </a:spcBef>
            <a:spcAft>
              <a:spcPct val="35000"/>
            </a:spcAft>
            <a:buNone/>
          </a:pPr>
          <a:r>
            <a:rPr lang="pl-PL" sz="1500" kern="1200" dirty="0"/>
            <a:t>Zbiór gotowych elementów interfejsu użytkownika, które można ponownie wykorzystać w różnych częściach aplikacji.</a:t>
          </a:r>
          <a:br>
            <a:rPr lang="pl-PL" sz="1500" kern="1200" dirty="0"/>
          </a:br>
          <a:br>
            <a:rPr lang="pl-PL" sz="1500" kern="1200" dirty="0"/>
          </a:br>
          <a:r>
            <a:rPr lang="pl-PL" sz="1500" kern="1200" dirty="0"/>
            <a:t>Komponenty te mogą obejmować:</a:t>
          </a:r>
        </a:p>
        <a:p>
          <a:pPr marL="114300" lvl="1" indent="-114300" algn="l" defTabSz="533400">
            <a:lnSpc>
              <a:spcPct val="90000"/>
            </a:lnSpc>
            <a:spcBef>
              <a:spcPct val="0"/>
            </a:spcBef>
            <a:spcAft>
              <a:spcPct val="15000"/>
            </a:spcAft>
            <a:buChar char="•"/>
          </a:pPr>
          <a:r>
            <a:rPr lang="pl-PL" sz="1200" kern="1200"/>
            <a:t>przyciski,</a:t>
          </a:r>
        </a:p>
        <a:p>
          <a:pPr marL="114300" lvl="1" indent="-114300" algn="l" defTabSz="533400">
            <a:lnSpc>
              <a:spcPct val="90000"/>
            </a:lnSpc>
            <a:spcBef>
              <a:spcPct val="0"/>
            </a:spcBef>
            <a:spcAft>
              <a:spcPct val="15000"/>
            </a:spcAft>
            <a:buChar char="•"/>
          </a:pPr>
          <a:r>
            <a:rPr lang="pl-PL" sz="1200" kern="1200" dirty="0"/>
            <a:t>formularze,</a:t>
          </a:r>
        </a:p>
        <a:p>
          <a:pPr marL="114300" lvl="1" indent="-114300" algn="l" defTabSz="533400">
            <a:lnSpc>
              <a:spcPct val="90000"/>
            </a:lnSpc>
            <a:spcBef>
              <a:spcPct val="0"/>
            </a:spcBef>
            <a:spcAft>
              <a:spcPct val="15000"/>
            </a:spcAft>
            <a:buChar char="•"/>
          </a:pPr>
          <a:r>
            <a:rPr lang="pl-PL" sz="1200" kern="1200" dirty="0"/>
            <a:t>pola tekstowe,</a:t>
          </a:r>
        </a:p>
        <a:p>
          <a:pPr marL="114300" lvl="1" indent="-114300" algn="l" defTabSz="533400">
            <a:lnSpc>
              <a:spcPct val="90000"/>
            </a:lnSpc>
            <a:spcBef>
              <a:spcPct val="0"/>
            </a:spcBef>
            <a:spcAft>
              <a:spcPct val="15000"/>
            </a:spcAft>
            <a:buChar char="•"/>
          </a:pPr>
          <a:r>
            <a:rPr lang="pl-PL" sz="1200" kern="1200"/>
            <a:t>listy,</a:t>
          </a:r>
        </a:p>
        <a:p>
          <a:pPr marL="114300" lvl="1" indent="-114300" algn="l" defTabSz="533400">
            <a:lnSpc>
              <a:spcPct val="90000"/>
            </a:lnSpc>
            <a:spcBef>
              <a:spcPct val="0"/>
            </a:spcBef>
            <a:spcAft>
              <a:spcPct val="15000"/>
            </a:spcAft>
            <a:buChar char="•"/>
          </a:pPr>
          <a:r>
            <a:rPr lang="pl-PL" sz="1200" kern="1200" dirty="0"/>
            <a:t>karty,</a:t>
          </a:r>
        </a:p>
        <a:p>
          <a:pPr marL="114300" lvl="1" indent="-114300" algn="l" defTabSz="533400">
            <a:lnSpc>
              <a:spcPct val="90000"/>
            </a:lnSpc>
            <a:spcBef>
              <a:spcPct val="0"/>
            </a:spcBef>
            <a:spcAft>
              <a:spcPct val="15000"/>
            </a:spcAft>
            <a:buChar char="•"/>
          </a:pPr>
          <a:r>
            <a:rPr lang="pl-PL" sz="1200" kern="1200"/>
            <a:t>panele nawigacyjne</a:t>
          </a:r>
        </a:p>
        <a:p>
          <a:pPr marL="114300" lvl="1" indent="-114300" algn="l" defTabSz="533400">
            <a:lnSpc>
              <a:spcPct val="90000"/>
            </a:lnSpc>
            <a:spcBef>
              <a:spcPct val="0"/>
            </a:spcBef>
            <a:spcAft>
              <a:spcPct val="15000"/>
            </a:spcAft>
            <a:buChar char="•"/>
          </a:pPr>
          <a:r>
            <a:rPr lang="pl-PL" sz="1200" kern="1200" dirty="0"/>
            <a:t>wiele innych.</a:t>
          </a:r>
          <a:br>
            <a:rPr lang="pl-PL" sz="1200" b="1" kern="1200" dirty="0"/>
          </a:br>
          <a:endParaRPr lang="pl-PL" sz="1200" kern="1200" dirty="0"/>
        </a:p>
      </dsp:txBody>
      <dsp:txXfrm>
        <a:off x="5558815" y="309612"/>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4938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warto korzystać z gotowych bibliotek UI</a:t>
          </a:r>
          <a:endParaRPr lang="pl-PL" sz="2200" kern="1200" dirty="0"/>
        </a:p>
      </dsp:txBody>
      <dsp:txXfrm>
        <a:off x="25759" y="75139"/>
        <a:ext cx="10079907" cy="476152"/>
      </dsp:txXfrm>
    </dsp:sp>
    <dsp:sp modelId="{21161CD7-8958-4B9F-9EB7-96559B0118B5}">
      <dsp:nvSpPr>
        <dsp:cNvPr id="0" name=""/>
        <dsp:cNvSpPr/>
      </dsp:nvSpPr>
      <dsp:spPr>
        <a:xfrm>
          <a:off x="0" y="577050"/>
          <a:ext cx="1013142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Oszczędność czasu</a:t>
          </a:r>
          <a:r>
            <a:rPr lang="pl-PL" sz="1700" kern="1200" dirty="0"/>
            <a:t> – nie musisz tworzyć wszystkiego od zera, bo masz dostęp do gotowych elementów.</a:t>
          </a:r>
        </a:p>
        <a:p>
          <a:pPr marL="171450" lvl="1" indent="-171450" algn="l" defTabSz="755650">
            <a:lnSpc>
              <a:spcPct val="90000"/>
            </a:lnSpc>
            <a:spcBef>
              <a:spcPct val="0"/>
            </a:spcBef>
            <a:spcAft>
              <a:spcPct val="20000"/>
            </a:spcAft>
            <a:buChar char="•"/>
          </a:pPr>
          <a:r>
            <a:rPr lang="pl-PL" sz="1700" b="1" kern="1200" dirty="0"/>
            <a:t>Spójność wyglądu</a:t>
          </a:r>
          <a:r>
            <a:rPr lang="pl-PL" sz="1700" kern="1200" dirty="0"/>
            <a:t> – komponenty z jednej biblioteki są </a:t>
          </a:r>
          <a:r>
            <a:rPr lang="pl-PL" sz="1700" kern="1200" dirty="0" err="1"/>
            <a:t>stylowane</a:t>
          </a:r>
          <a:r>
            <a:rPr lang="pl-PL" sz="1700" kern="1200" dirty="0"/>
            <a:t> i zachowują się w sposób przewidywalny, co ułatwia utrzymanie jednolitego wyglądu aplikacji.</a:t>
          </a:r>
        </a:p>
        <a:p>
          <a:pPr marL="171450" lvl="1" indent="-171450" algn="l" defTabSz="755650">
            <a:lnSpc>
              <a:spcPct val="90000"/>
            </a:lnSpc>
            <a:spcBef>
              <a:spcPct val="0"/>
            </a:spcBef>
            <a:spcAft>
              <a:spcPct val="20000"/>
            </a:spcAft>
            <a:buChar char="•"/>
          </a:pPr>
          <a:r>
            <a:rPr lang="pl-PL" sz="1700" b="1" kern="1200" dirty="0"/>
            <a:t>Dobre praktyki</a:t>
          </a:r>
          <a:r>
            <a:rPr lang="pl-PL" sz="1700" kern="1200" dirty="0"/>
            <a:t> – komponenty są zazwyczaj tworzone przez doświadczonych deweloperów, więc używanie ich w aplikacji pozwala uniknąć wielu potencjalnych błędów.</a:t>
          </a:r>
          <a:br>
            <a:rPr lang="pl-PL" sz="1700" kern="1200" dirty="0"/>
          </a:br>
          <a:endParaRPr lang="pl-PL" sz="1700" kern="1200" dirty="0"/>
        </a:p>
      </dsp:txBody>
      <dsp:txXfrm>
        <a:off x="0" y="577050"/>
        <a:ext cx="10131425" cy="1593900"/>
      </dsp:txXfrm>
    </dsp:sp>
    <dsp:sp modelId="{EFC01438-8F46-480D-9F26-3DBAD3185A5F}">
      <dsp:nvSpPr>
        <dsp:cNvPr id="0" name=""/>
        <dsp:cNvSpPr/>
      </dsp:nvSpPr>
      <dsp:spPr>
        <a:xfrm>
          <a:off x="0" y="217095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nie warto korzystać z gotowych bibliotek UI</a:t>
          </a:r>
          <a:endParaRPr lang="pl-PL" sz="2200" kern="1200" dirty="0"/>
        </a:p>
      </dsp:txBody>
      <dsp:txXfrm>
        <a:off x="25759" y="2196709"/>
        <a:ext cx="10079907" cy="476152"/>
      </dsp:txXfrm>
    </dsp:sp>
    <dsp:sp modelId="{5F12A307-E5EA-4022-AC52-FC8D59C1D5C1}">
      <dsp:nvSpPr>
        <dsp:cNvPr id="0" name=""/>
        <dsp:cNvSpPr/>
      </dsp:nvSpPr>
      <dsp:spPr>
        <a:xfrm>
          <a:off x="0" y="2698620"/>
          <a:ext cx="10131425"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1590" rIns="120904" bIns="2159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Elastyczność i kontrola nad wyglądem </a:t>
          </a:r>
          <a:r>
            <a:rPr lang="pl-PL" sz="1700" kern="1200" dirty="0"/>
            <a:t>- Gotowe komponenty mogą być trudne do dostosowania do bardzo specyficznych wymagań projektu.</a:t>
          </a:r>
        </a:p>
        <a:p>
          <a:pPr marL="171450" lvl="1" indent="-171450" algn="l" defTabSz="755650">
            <a:lnSpc>
              <a:spcPct val="90000"/>
            </a:lnSpc>
            <a:spcBef>
              <a:spcPct val="0"/>
            </a:spcBef>
            <a:spcAft>
              <a:spcPct val="20000"/>
            </a:spcAft>
            <a:buChar char="•"/>
          </a:pPr>
          <a:r>
            <a:rPr lang="pl-PL" sz="1700" b="1" kern="1200" dirty="0"/>
            <a:t>Unikanie zależności od zewnętrznych bibliotek - </a:t>
          </a:r>
          <a:r>
            <a:rPr lang="pl-PL" sz="17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755650">
            <a:lnSpc>
              <a:spcPct val="90000"/>
            </a:lnSpc>
            <a:spcBef>
              <a:spcPct val="0"/>
            </a:spcBef>
            <a:spcAft>
              <a:spcPct val="20000"/>
            </a:spcAft>
            <a:buChar char="•"/>
          </a:pPr>
          <a:r>
            <a:rPr lang="pl-PL" sz="1700" b="1" kern="1200" dirty="0"/>
            <a:t>Złożone, niestandardowe funkcjonalności - </a:t>
          </a:r>
          <a:r>
            <a:rPr lang="pl-PL" sz="1700" kern="1200" dirty="0"/>
            <a:t>Czasem aplikacje mają bardzo specyficzne potrzeby dotyczące działania komponentów. Niektóre interakcje użytkownika lub przepływy pracy mogą być trudne do wdrożenia, bazując na gotowych komponentach.</a:t>
          </a:r>
          <a:br>
            <a:rPr lang="pl-PL" sz="1700" b="1" kern="1200" dirty="0"/>
          </a:br>
          <a:endParaRPr lang="pl-PL" sz="1700" kern="1200" dirty="0"/>
        </a:p>
      </dsp:txBody>
      <dsp:txXfrm>
        <a:off x="0" y="2698620"/>
        <a:ext cx="10131425" cy="232254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272591" y="273937"/>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Wysoka jakość</a:t>
          </a:r>
          <a:endParaRPr lang="pl-PL" sz="1300" kern="1200"/>
        </a:p>
      </dsp:txBody>
      <dsp:txXfrm rot="-5400000">
        <a:off x="1" y="637392"/>
        <a:ext cx="1272091" cy="545182"/>
      </dsp:txXfrm>
    </dsp:sp>
    <dsp:sp modelId="{F0A377DF-5535-4A57-AE22-A3D9418B4BEC}">
      <dsp:nvSpPr>
        <dsp:cNvPr id="0" name=""/>
        <dsp:cNvSpPr/>
      </dsp:nvSpPr>
      <dsp:spPr>
        <a:xfrm rot="5400000">
          <a:off x="5111144" y="-3837706"/>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dirty="0"/>
            <a:t>Zinternacjonalizowane i dostępne komponenty dla każdego. Dobrze przetestowane, aby zapewnić wydajność i niezawodność.</a:t>
          </a:r>
        </a:p>
        <a:p>
          <a:pPr marL="171450" lvl="1" indent="-171450" algn="l" defTabSz="755650">
            <a:lnSpc>
              <a:spcPct val="90000"/>
            </a:lnSpc>
            <a:spcBef>
              <a:spcPct val="0"/>
            </a:spcBef>
            <a:spcAft>
              <a:spcPct val="15000"/>
            </a:spcAft>
            <a:buChar char="•"/>
          </a:pPr>
          <a:r>
            <a:rPr lang="pl-PL" sz="1700" kern="1200"/>
            <a:t>Proste interfejsy API o spójnym działaniu międzyplatformowym.</a:t>
          </a:r>
          <a:br>
            <a:rPr lang="pl-PL" sz="1700" b="1" kern="1200"/>
          </a:br>
          <a:endParaRPr lang="pl-PL" sz="1700" kern="1200"/>
        </a:p>
      </dsp:txBody>
      <dsp:txXfrm rot="-5400000">
        <a:off x="1272092" y="59009"/>
        <a:ext cx="8801670" cy="1065902"/>
      </dsp:txXfrm>
    </dsp:sp>
    <dsp:sp modelId="{DC5DFBA0-CAF7-4FC1-82D7-7B33C7F0AB24}">
      <dsp:nvSpPr>
        <dsp:cNvPr id="0" name=""/>
        <dsp:cNvSpPr/>
      </dsp:nvSpPr>
      <dsp:spPr>
        <a:xfrm rot="5400000">
          <a:off x="-272591" y="1899224"/>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Wszechstronność</a:t>
          </a:r>
          <a:endParaRPr lang="pl-PL" sz="1300" kern="1200"/>
        </a:p>
      </dsp:txBody>
      <dsp:txXfrm rot="-5400000">
        <a:off x="1" y="2262679"/>
        <a:ext cx="1272091" cy="545182"/>
      </dsp:txXfrm>
    </dsp:sp>
    <dsp:sp modelId="{32E96E61-BCC9-48FC-9822-26A36DFD375D}">
      <dsp:nvSpPr>
        <dsp:cNvPr id="0" name=""/>
        <dsp:cNvSpPr/>
      </dsp:nvSpPr>
      <dsp:spPr>
        <a:xfrm rot="5400000">
          <a:off x="5111144" y="-2212419"/>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Udostępniaj narzędzia ułatwiające programistom tworzenie własnych, niestandardowych komponentów przy użyciu typowych wzorców interakcji.</a:t>
          </a:r>
        </a:p>
        <a:p>
          <a:pPr marL="171450" lvl="1" indent="-171450" algn="l" defTabSz="755650">
            <a:lnSpc>
              <a:spcPct val="90000"/>
            </a:lnSpc>
            <a:spcBef>
              <a:spcPct val="0"/>
            </a:spcBef>
            <a:spcAft>
              <a:spcPct val="15000"/>
            </a:spcAft>
            <a:buChar char="•"/>
          </a:pPr>
          <a:r>
            <a:rPr lang="pl-PL" sz="1700" kern="1200"/>
            <a:t>Możliwość dostosowania w ramach specyfikacji Material Design.</a:t>
          </a:r>
          <a:br>
            <a:rPr lang="pl-PL" sz="1700" b="1" kern="1200"/>
          </a:br>
          <a:endParaRPr lang="pl-PL" sz="1700" kern="1200"/>
        </a:p>
      </dsp:txBody>
      <dsp:txXfrm rot="-5400000">
        <a:off x="1272092" y="1684296"/>
        <a:ext cx="8801670" cy="1065902"/>
      </dsp:txXfrm>
    </dsp:sp>
    <dsp:sp modelId="{41187480-D364-45C6-BB24-64CEB94CE18D}">
      <dsp:nvSpPr>
        <dsp:cNvPr id="0" name=""/>
        <dsp:cNvSpPr/>
      </dsp:nvSpPr>
      <dsp:spPr>
        <a:xfrm rot="5400000">
          <a:off x="-272591" y="3524511"/>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Integralność</a:t>
          </a:r>
          <a:endParaRPr lang="pl-PL" sz="1300" kern="1200"/>
        </a:p>
      </dsp:txBody>
      <dsp:txXfrm rot="-5400000">
        <a:off x="1" y="3887966"/>
        <a:ext cx="1272091" cy="545182"/>
      </dsp:txXfrm>
    </dsp:sp>
    <dsp:sp modelId="{33F7BC81-43DA-4E80-983A-055E1CD8CAB0}">
      <dsp:nvSpPr>
        <dsp:cNvPr id="0" name=""/>
        <dsp:cNvSpPr/>
      </dsp:nvSpPr>
      <dsp:spPr>
        <a:xfrm rot="5400000">
          <a:off x="5111144" y="-587131"/>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Zbudowany przez zespół Angular, aby bezproblemowo integrować się z Angular</a:t>
          </a:r>
          <a:r>
            <a:rPr lang="en-US" sz="1700" kern="1200"/>
            <a:t>.</a:t>
          </a:r>
          <a:endParaRPr lang="pl-PL" sz="1700" kern="1200"/>
        </a:p>
        <a:p>
          <a:pPr marL="171450" lvl="1" indent="-171450" algn="l" defTabSz="755650">
            <a:lnSpc>
              <a:spcPct val="90000"/>
            </a:lnSpc>
            <a:spcBef>
              <a:spcPct val="0"/>
            </a:spcBef>
            <a:spcAft>
              <a:spcPct val="15000"/>
            </a:spcAft>
            <a:buChar char="•"/>
          </a:pPr>
          <a:r>
            <a:rPr lang="pl-PL" sz="1700" kern="1200"/>
            <a:t>Zacznij od zera lub przenieś do istniejących aplikacji</a:t>
          </a:r>
          <a:r>
            <a:rPr lang="en-US" sz="1700" kern="1200"/>
            <a:t>.</a:t>
          </a:r>
          <a:br>
            <a:rPr lang="pl-PL" sz="1700" b="1" kern="1200"/>
          </a:br>
          <a:endParaRPr lang="pl-PL" sz="1700" kern="1200"/>
        </a:p>
      </dsp:txBody>
      <dsp:txXfrm rot="-5400000">
        <a:off x="1272092" y="3309584"/>
        <a:ext cx="8801670" cy="10659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tylko pojedynczy dokument internetowy, a następnie aktualizuje zawartość tego pojedynczego dokumentu za pomocą interfejsów API JavaScript, takich jak </a:t>
          </a:r>
          <a:r>
            <a:rPr lang="pl-PL" sz="1700" kern="1200" dirty="0" err="1"/>
            <a:t>fetch</a:t>
          </a:r>
          <a:r>
            <a:rPr lang="pl-PL" sz="1700" kern="1200" dirty="0"/>
            <a:t>, gdy ma zostać wyświetlona inna zawartość.</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127356"/>
          <a:ext cx="11512476" cy="132702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pl-PL" sz="2500" kern="1200" dirty="0"/>
            <a:t>Routing umożliwia nawigację pomiędzy różnymi widokami (komponentami) w aplikacji </a:t>
          </a:r>
          <a:r>
            <a:rPr lang="pl-PL" sz="2500" kern="1200" dirty="0" err="1"/>
            <a:t>Angular</a:t>
          </a:r>
          <a:r>
            <a:rPr lang="pl-PL" sz="2500" kern="1200" dirty="0"/>
            <a:t>, podobnie jak w przypadku stron w tradycyjnych aplikacjach internetowych.</a:t>
          </a:r>
          <a:br>
            <a:rPr lang="pl-PL" sz="2500" b="1" kern="1200" dirty="0"/>
          </a:br>
          <a:endParaRPr lang="pl-PL" sz="2500" kern="1200" dirty="0"/>
        </a:p>
      </dsp:txBody>
      <dsp:txXfrm>
        <a:off x="0" y="127356"/>
        <a:ext cx="11512476" cy="1327029"/>
      </dsp:txXfrm>
    </dsp:sp>
    <dsp:sp modelId="{44C60C36-8A8A-40FD-9E8E-5C396ECBCB31}">
      <dsp:nvSpPr>
        <dsp:cNvPr id="0" name=""/>
        <dsp:cNvSpPr/>
      </dsp:nvSpPr>
      <dsp:spPr>
        <a:xfrm>
          <a:off x="0" y="1465058"/>
          <a:ext cx="11512476" cy="32940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pl-PL" sz="2500" b="1" kern="1200" dirty="0" err="1"/>
            <a:t>RouterModule</a:t>
          </a:r>
          <a:r>
            <a:rPr lang="pl-PL" sz="2500" b="1" kern="1200" dirty="0"/>
            <a:t> / </a:t>
          </a:r>
          <a:r>
            <a:rPr lang="pl-PL" sz="2500" b="1" kern="1200" dirty="0" err="1"/>
            <a:t>provideRouter</a:t>
          </a:r>
          <a:r>
            <a:rPr lang="pl-PL" sz="2500" b="1" kern="1200" dirty="0"/>
            <a:t>()</a:t>
          </a:r>
          <a:br>
            <a:rPr lang="pl-PL" sz="2500" b="1" kern="1200" dirty="0"/>
          </a:br>
          <a:r>
            <a:rPr lang="pl-PL" sz="2500" b="1" kern="1200" dirty="0"/>
            <a:t>	</a:t>
          </a:r>
          <a:r>
            <a:rPr lang="pl-PL" sz="2500" b="0" kern="1200" dirty="0" err="1"/>
            <a:t>Angular</a:t>
          </a:r>
          <a:r>
            <a:rPr lang="pl-PL" sz="2500" b="0" kern="1200" dirty="0"/>
            <a:t> dostarcza logikę w postaci modułu, który zarządza trasami.</a:t>
          </a:r>
          <a:br>
            <a:rPr lang="pl-PL" sz="2500" b="0" kern="1200" dirty="0"/>
          </a:br>
          <a:r>
            <a:rPr lang="pl-PL" sz="2500" b="0" kern="1200" dirty="0"/>
            <a:t>	Importujemy go w głównym module aplikacji,</a:t>
          </a:r>
          <a:br>
            <a:rPr lang="pl-PL" sz="2500" b="0" kern="1200" dirty="0"/>
          </a:br>
          <a:r>
            <a:rPr lang="pl-PL" sz="2500" b="0" kern="1200" dirty="0"/>
            <a:t>	lub w module ładowanym leniwie.</a:t>
          </a:r>
          <a:endParaRPr lang="pl-PL" sz="2500" kern="1200" dirty="0"/>
        </a:p>
        <a:p>
          <a:pPr marL="228600" lvl="1" indent="-228600" algn="l" defTabSz="1111250">
            <a:lnSpc>
              <a:spcPct val="90000"/>
            </a:lnSpc>
            <a:spcBef>
              <a:spcPct val="0"/>
            </a:spcBef>
            <a:spcAft>
              <a:spcPct val="15000"/>
            </a:spcAft>
            <a:buChar char="•"/>
          </a:pPr>
          <a:r>
            <a:rPr lang="pl-PL" sz="2500" b="1" kern="1200" dirty="0" err="1"/>
            <a:t>Routes</a:t>
          </a:r>
          <a:r>
            <a:rPr lang="pl-PL" sz="2500" b="1" kern="1200" dirty="0"/>
            <a:t> (Tablica tras)</a:t>
          </a:r>
          <a:br>
            <a:rPr lang="pl-PL" sz="2500" kern="1200" dirty="0"/>
          </a:br>
          <a:r>
            <a:rPr lang="pl-PL" sz="2500" kern="1200" dirty="0"/>
            <a:t>	Tablica tras definiuje ścieżki (URL) oraz przypisane do nich komponenty, które 	mają być wyświetlane po przejściu na daną trasę.</a:t>
          </a:r>
        </a:p>
        <a:p>
          <a:pPr marL="228600" lvl="1" indent="-228600" algn="l" defTabSz="1111250">
            <a:lnSpc>
              <a:spcPct val="90000"/>
            </a:lnSpc>
            <a:spcBef>
              <a:spcPct val="0"/>
            </a:spcBef>
            <a:spcAft>
              <a:spcPct val="15000"/>
            </a:spcAft>
            <a:buChar char="•"/>
          </a:pPr>
          <a:endParaRPr lang="pl-PL" sz="2500" kern="1200" dirty="0"/>
        </a:p>
      </dsp:txBody>
      <dsp:txXfrm>
        <a:off x="0" y="1465058"/>
        <a:ext cx="11512476"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15058"/>
          <a:ext cx="10131426" cy="120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a:t>Specjalny znacznik który działa jak </a:t>
          </a:r>
          <a:r>
            <a:rPr lang="pl-PL" sz="1800" kern="1200" dirty="0" err="1"/>
            <a:t>placeholder</a:t>
          </a:r>
          <a:r>
            <a:rPr lang="pl-PL" sz="1800" kern="1200" dirty="0"/>
            <a:t>. W miejscu w którym go wstawimy </a:t>
          </a:r>
          <a:r>
            <a:rPr lang="pl-PL" sz="1800" kern="1200" dirty="0" err="1"/>
            <a:t>Angular</a:t>
          </a:r>
          <a:r>
            <a:rPr lang="pl-PL" sz="1800" kern="1200" dirty="0"/>
            <a:t> wyświetli zawartość komponentu przypisanego do </a:t>
          </a:r>
          <a:r>
            <a:rPr lang="pl-PL" sz="1800" kern="1200" dirty="0" err="1"/>
            <a:t>route</a:t>
          </a:r>
          <a:r>
            <a:rPr lang="pl-PL" sz="1800" kern="1200" dirty="0"/>
            <a:t> które jest właśnie aktywne (</a:t>
          </a:r>
          <a:r>
            <a:rPr lang="pl-PL" sz="1800" kern="1200" dirty="0" err="1"/>
            <a:t>zawieta</a:t>
          </a:r>
          <a:r>
            <a:rPr lang="pl-PL" sz="1800" kern="1200" dirty="0"/>
            <a:t> się w </a:t>
          </a:r>
          <a:r>
            <a:rPr lang="pl-PL" sz="1800" kern="1200" dirty="0" err="1"/>
            <a:t>url</a:t>
          </a:r>
          <a:r>
            <a:rPr lang="pl-PL" sz="1800" kern="1200" dirty="0"/>
            <a:t>).</a:t>
          </a:r>
          <a:br>
            <a:rPr lang="pl-PL" sz="1800" kern="1200" dirty="0"/>
          </a:br>
          <a:r>
            <a:rPr lang="pl-PL" sz="1800" kern="1200" dirty="0"/>
            <a:t>Działa jak ekran w kinie, wyświetla film (komponent) na postawie biletu (trasy)</a:t>
          </a:r>
        </a:p>
      </dsp:txBody>
      <dsp:txXfrm>
        <a:off x="0" y="15058"/>
        <a:ext cx="10131426" cy="1209600"/>
      </dsp:txXfrm>
    </dsp:sp>
    <dsp:sp modelId="{E559A929-8837-4799-BE20-573D28D8A684}">
      <dsp:nvSpPr>
        <dsp:cNvPr id="0" name=""/>
        <dsp:cNvSpPr/>
      </dsp:nvSpPr>
      <dsp:spPr>
        <a:xfrm>
          <a:off x="0" y="1239710"/>
          <a:ext cx="10131426" cy="18446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br>
            <a:rPr lang="pl-PL" sz="1800" b="1" i="1" kern="1200" dirty="0"/>
          </a:br>
          <a:br>
            <a:rPr lang="pl-PL" sz="1800" b="1" i="1" kern="1200" dirty="0"/>
          </a:br>
          <a:r>
            <a:rPr lang="pl-PL" sz="1800" b="1" i="1" kern="1200" dirty="0"/>
            <a:t>&lt;router-</a:t>
          </a:r>
          <a:r>
            <a:rPr lang="pl-PL" sz="1800" b="1" i="1" kern="1200" dirty="0" err="1"/>
            <a:t>outlet</a:t>
          </a:r>
          <a:r>
            <a:rPr lang="pl-PL" sz="1800" b="1" i="1" kern="1200" dirty="0"/>
            <a:t>&gt;&lt;/router-</a:t>
          </a:r>
          <a:r>
            <a:rPr lang="pl-PL" sz="1800" b="1" i="1" kern="1200" dirty="0" err="1"/>
            <a:t>outlet</a:t>
          </a:r>
          <a:r>
            <a:rPr lang="pl-PL" sz="1800" b="1" i="1" kern="1200" dirty="0"/>
            <a:t>&gt;</a:t>
          </a:r>
          <a:br>
            <a:rPr lang="pl-PL" sz="1800" b="1" i="1" kern="1200" dirty="0"/>
          </a:br>
          <a:endParaRPr lang="pl-PL" sz="1800" b="1" i="1" kern="1200" dirty="0"/>
        </a:p>
      </dsp:txBody>
      <dsp:txXfrm>
        <a:off x="0" y="1239710"/>
        <a:ext cx="10131426" cy="18446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01.11.2024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01.11.2024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a:p>
            <a:r>
              <a:rPr lang="pl-PL"/>
              <a:t>Witam </a:t>
            </a:r>
            <a:r>
              <a:rPr lang="pl-PL" dirty="0"/>
              <a:t>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się.</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a:t>
            </a:r>
            <a:r>
              <a:rPr lang="pl-PL" dirty="0" err="1"/>
              <a:t>enkapsulować</a:t>
            </a:r>
            <a:r>
              <a:rPr lang="pl-PL" dirty="0"/>
              <a:t> logikę biznesową by </a:t>
            </a:r>
            <a:r>
              <a:rPr lang="pl-PL" dirty="0" err="1"/>
              <a:t>maintain</a:t>
            </a:r>
            <a:r>
              <a:rPr lang="pl-PL" dirty="0"/>
              <a:t> był łatwiejszy</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 </a:t>
            </a:r>
            <a:r>
              <a:rPr lang="pl-PL" dirty="0" err="1"/>
              <a:t>ProvideRouter</a:t>
            </a:r>
            <a:r>
              <a:rPr lang="pl-PL" dirty="0"/>
              <a:t> dostarcza niezbędną logikę, umożliwiającą konfigurację nawigacji aplikacji.</a:t>
            </a:r>
          </a:p>
          <a:p>
            <a:pPr marL="0" indent="0">
              <a:buFont typeface="+mj-lt"/>
              <a:buNone/>
            </a:pPr>
            <a:r>
              <a:rPr lang="pl-PL" dirty="0"/>
              <a:t>Potrzebne do tego są tablice tras.</a:t>
            </a:r>
            <a:br>
              <a:rPr lang="pl-PL" dirty="0"/>
            </a:br>
            <a:r>
              <a:rPr lang="pl-PL" dirty="0"/>
              <a:t>W </a:t>
            </a:r>
            <a:r>
              <a:rPr lang="pl-PL" dirty="0" err="1"/>
              <a:t>ramac</a:t>
            </a:r>
            <a:r>
              <a:rPr lang="pl-PL" dirty="0"/>
              <a:t> tablic tras definiujemy strukturę poruszania się po aplikacji oraz to czego do tego potrzebujemy. (zasady na jakich się poruszamy)</a:t>
            </a:r>
          </a:p>
          <a:p>
            <a:pPr marL="0" indent="0">
              <a:buFont typeface="+mj-lt"/>
              <a:buNone/>
            </a:pPr>
            <a:br>
              <a:rPr lang="pl-PL" dirty="0"/>
            </a:br>
            <a:r>
              <a:rPr lang="pl-PL" dirty="0"/>
              <a:t>To czego na początek potrzebujemy to m.in. Komponent czy module jaki ma się załadować po przejściu na </a:t>
            </a:r>
            <a:r>
              <a:rPr lang="pl-PL" dirty="0" err="1"/>
              <a:t>na</a:t>
            </a:r>
            <a:r>
              <a:rPr lang="pl-PL" dirty="0"/>
              <a:t> dany </a:t>
            </a:r>
            <a:r>
              <a:rPr lang="pl-PL" dirty="0" err="1"/>
              <a:t>route</a:t>
            </a:r>
            <a:r>
              <a:rPr lang="pl-PL" dirty="0"/>
              <a:t> oraz na jakich zasadach ma zostać załadowany.</a:t>
            </a:r>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16</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Gdy zależy nam na tym by aplikacja była łatwa w utrzymaniu i rozwoju oraz łatwa w zrozumieniu</a:t>
            </a:r>
            <a:br>
              <a:rPr lang="pl-PL" dirty="0"/>
            </a:br>
            <a:br>
              <a:rPr lang="pl-PL" dirty="0"/>
            </a:br>
            <a:r>
              <a:rPr lang="pl-PL" dirty="0"/>
              <a:t>Treść znika a pojawia się zrzut ze strukturą kodu z vs </a:t>
            </a:r>
            <a:r>
              <a:rPr lang="pl-PL" dirty="0" err="1"/>
              <a:t>code</a:t>
            </a:r>
            <a:r>
              <a:rPr lang="pl-PL" dirty="0"/>
              <a:t> i tu opis</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by nasz kod był luźniej powiązany, by można było nim łatwiej zarządzać oraz łatwiej go przetestować</a:t>
            </a:r>
            <a:br>
              <a:rPr lang="pl-PL" dirty="0"/>
            </a:br>
            <a:br>
              <a:rPr lang="pl-PL" dirty="0"/>
            </a:br>
            <a:r>
              <a:rPr lang="pl-PL" dirty="0"/>
              <a:t>Treść znika a pojawia się plik z vs </a:t>
            </a:r>
            <a:r>
              <a:rPr lang="pl-PL" dirty="0" err="1"/>
              <a:t>code</a:t>
            </a:r>
            <a:r>
              <a:rPr lang="pl-PL" dirty="0"/>
              <a:t> i tu opis</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22</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pierwszy raz kiedy biorę udział w szkoleniu w roli trenera. Postaram się by wyszło jak najlepiej, proszę jednak o wyrozumiałość </a:t>
            </a:r>
            <a:r>
              <a:rPr lang="pl-PL"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a:t>
            </a:r>
          </a:p>
          <a:p>
            <a:r>
              <a:rPr lang="pl-PL" dirty="0">
                <a:sym typeface="Wingdings" panose="05000000000000000000" pitchFamily="2" charset="2"/>
              </a:rPr>
              <a:t>	Jeżeli będę umiał na nie odpowiedzieć ,zrobię to.</a:t>
            </a:r>
          </a:p>
          <a:p>
            <a:r>
              <a:rPr lang="pl-PL" dirty="0">
                <a:sym typeface="Wingdings" panose="05000000000000000000" pitchFamily="2" charset="2"/>
              </a:rPr>
              <a:t>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Jeżeli upłynęło 40 minut warto zrobić krótką przerwę</a:t>
            </a:r>
          </a:p>
          <a:p>
            <a:endParaRPr lang="pl-PL" dirty="0"/>
          </a:p>
          <a:p>
            <a:r>
              <a:rPr lang="pl-PL" dirty="0"/>
              <a:t>Jeżeli nie ma pytań: </a:t>
            </a:r>
          </a:p>
          <a:p>
            <a:pPr lvl="1"/>
            <a:r>
              <a:rPr lang="pl-PL" dirty="0"/>
              <a:t>No dobra, mamy podstawową wiedze na temat </a:t>
            </a:r>
            <a:r>
              <a:rPr lang="pl-PL" dirty="0" err="1"/>
              <a:t>Angulara</a:t>
            </a:r>
            <a:r>
              <a:rPr lang="pl-PL" dirty="0"/>
              <a:t>, moglibyśmy zaczynać – niemniej jednak przydałaby nam się jeszcze podstawowa wiedza na temat JavaScript i</a:t>
            </a:r>
            <a:br>
              <a:rPr lang="pl-PL" dirty="0"/>
            </a:br>
            <a:r>
              <a:rPr lang="pl-PL" dirty="0" err="1"/>
              <a:t>TypeScript</a:t>
            </a:r>
            <a:r>
              <a:rPr lang="pl-PL" dirty="0"/>
              <a:t> by móc swobodnie pisać.</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2999294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indent="0">
              <a:buNone/>
            </a:pPr>
            <a:r>
              <a:rPr lang="pl-PL" b="1" dirty="0"/>
              <a:t>Deklarowanie zmiennych</a:t>
            </a:r>
            <a:r>
              <a:rPr lang="pl-PL" dirty="0"/>
              <a:t>:</a:t>
            </a:r>
          </a:p>
          <a:p>
            <a:r>
              <a:rPr lang="pl-PL" b="1" dirty="0" err="1"/>
              <a:t>var</a:t>
            </a:r>
            <a:r>
              <a:rPr lang="pl-PL" b="1" dirty="0"/>
              <a:t>, </a:t>
            </a:r>
            <a:r>
              <a:rPr lang="pl-PL" b="1" dirty="0" err="1"/>
              <a:t>let</a:t>
            </a:r>
            <a:r>
              <a:rPr lang="pl-PL" b="1" dirty="0"/>
              <a:t>, </a:t>
            </a:r>
            <a:r>
              <a:rPr lang="pl-PL" b="1" dirty="0" err="1"/>
              <a:t>const</a:t>
            </a:r>
            <a:r>
              <a:rPr lang="pl-PL" b="1" dirty="0"/>
              <a:t> </a:t>
            </a:r>
            <a:r>
              <a:rPr lang="pl-PL" dirty="0"/>
              <a:t>- różnice.</a:t>
            </a:r>
          </a:p>
          <a:p>
            <a:r>
              <a:rPr lang="pl-PL" b="1" dirty="0" err="1"/>
              <a:t>let</a:t>
            </a:r>
            <a:r>
              <a:rPr lang="pl-PL" b="1" dirty="0"/>
              <a:t> i </a:t>
            </a:r>
            <a:r>
              <a:rPr lang="pl-PL" b="1" dirty="0" err="1"/>
              <a:t>const</a:t>
            </a:r>
            <a:r>
              <a:rPr lang="pl-PL" b="1" dirty="0"/>
              <a:t> </a:t>
            </a:r>
            <a:r>
              <a:rPr lang="pl-PL" dirty="0"/>
              <a:t>wprowadzone w ES6 – blokowy zasięg.</a:t>
            </a:r>
          </a:p>
          <a:p>
            <a:pPr marL="0" indent="0">
              <a:buNone/>
            </a:pPr>
            <a:r>
              <a:rPr lang="pl-PL" b="1" dirty="0"/>
              <a:t>Typy danych w JavaScript</a:t>
            </a:r>
            <a:r>
              <a:rPr lang="pl-PL" dirty="0"/>
              <a:t>:</a:t>
            </a:r>
          </a:p>
          <a:p>
            <a:r>
              <a:rPr lang="pl-PL" b="1" dirty="0"/>
              <a:t>Typy prymitywne: </a:t>
            </a:r>
            <a:r>
              <a:rPr lang="pl-PL" dirty="0"/>
              <a:t>string, </a:t>
            </a:r>
            <a:r>
              <a:rPr lang="pl-PL" dirty="0" err="1"/>
              <a:t>number</a:t>
            </a:r>
            <a:r>
              <a:rPr lang="pl-PL" dirty="0"/>
              <a:t>, </a:t>
            </a:r>
            <a:r>
              <a:rPr lang="pl-PL" dirty="0" err="1"/>
              <a:t>boolean</a:t>
            </a:r>
            <a:r>
              <a:rPr lang="pl-PL" dirty="0"/>
              <a:t>, </a:t>
            </a:r>
            <a:r>
              <a:rPr lang="pl-PL" dirty="0" err="1"/>
              <a:t>undefined</a:t>
            </a:r>
            <a:r>
              <a:rPr lang="pl-PL" dirty="0"/>
              <a:t>, </a:t>
            </a:r>
            <a:r>
              <a:rPr lang="pl-PL" dirty="0" err="1"/>
              <a:t>null</a:t>
            </a:r>
            <a:r>
              <a:rPr lang="pl-PL" dirty="0"/>
              <a:t>, symbol.</a:t>
            </a:r>
          </a:p>
          <a:p>
            <a:r>
              <a:rPr lang="pl-PL" b="1" dirty="0"/>
              <a:t>Typy referencyjne: </a:t>
            </a:r>
            <a:r>
              <a:rPr lang="pl-PL" dirty="0" err="1"/>
              <a:t>object</a:t>
            </a:r>
            <a:r>
              <a:rPr lang="pl-PL" dirty="0"/>
              <a:t>, </a:t>
            </a:r>
            <a:r>
              <a:rPr lang="pl-PL" dirty="0" err="1"/>
              <a:t>array</a:t>
            </a:r>
            <a:r>
              <a:rPr lang="pl-PL" dirty="0"/>
              <a:t>, </a:t>
            </a:r>
            <a:r>
              <a:rPr lang="pl-PL" dirty="0" err="1"/>
              <a:t>function</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26</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27</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28</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pl-PL" altLang="pl-PL" b="0" i="0" u="none" strike="noStrike" cap="none" normalizeH="0" baseline="0" dirty="0">
                <a:ln>
                  <a:noFill/>
                </a:ln>
                <a:solidFill>
                  <a:schemeClr val="tx1"/>
                </a:solidFill>
                <a:effectLst/>
                <a:latin typeface="Arial" panose="020B0604020202020204" pitchFamily="34" charset="0"/>
              </a:rPr>
              <a:t>Opisz</a:t>
            </a: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err="1">
                <a:ln>
                  <a:noFill/>
                </a:ln>
                <a:solidFill>
                  <a:schemeClr val="tx1"/>
                </a:solidFill>
                <a:effectLst/>
                <a:latin typeface="Arial" panose="020B0604020202020204" pitchFamily="34" charset="0"/>
              </a:rPr>
              <a:t>Strząłkowe</a:t>
            </a:r>
            <a:r>
              <a:rPr kumimoji="0" lang="pl-PL" altLang="pl-PL" b="0" i="0" u="none" strike="noStrike" cap="none" normalizeH="0" baseline="0" dirty="0">
                <a:ln>
                  <a:noFill/>
                </a:ln>
                <a:solidFill>
                  <a:schemeClr val="tx1"/>
                </a:solidFill>
                <a:effectLst/>
                <a:latin typeface="Arial" panose="020B0604020202020204" pitchFamily="34" charset="0"/>
              </a:rPr>
              <a:t> bez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Klasyczne 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vs argumenty</a:t>
            </a: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parametry opcjonalne, domyślne wartości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29</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30</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33</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Podsumowanie</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Lepsza </a:t>
            </a:r>
            <a:r>
              <a:rPr lang="pl-PL" b="1" dirty="0" err="1"/>
              <a:t>utrzymywalność</a:t>
            </a:r>
            <a:r>
              <a:rPr lang="pl-PL" b="1" dirty="0"/>
              <a:t>:</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pPr marL="0" indent="0">
              <a:buNone/>
            </a:pPr>
            <a:r>
              <a:rPr lang="pl-PL" b="1" dirty="0"/>
              <a:t>Wniosek:</a:t>
            </a:r>
            <a:endParaRPr lang="pl-PL" dirty="0"/>
          </a:p>
          <a:p>
            <a:pPr marL="0" indent="0">
              <a:buNone/>
            </a:pPr>
            <a:r>
              <a:rPr lang="pl-PL" dirty="0" err="1"/>
              <a:t>TypeScript</a:t>
            </a:r>
            <a:r>
              <a:rPr lang="pl-PL" dirty="0"/>
              <a:t> jest nieocenionym narzędziem dla programistów </a:t>
            </a:r>
            <a:r>
              <a:rPr lang="pl-PL" dirty="0" err="1"/>
              <a:t>Angulara</a:t>
            </a:r>
            <a:r>
              <a:rPr lang="pl-PL" dirty="0"/>
              <a:t>, które pozwala tworzyć bardziej niezawodne, łatwe w utrzymaniu i skalowalne aplikacje. Choć początkowo może wydawać się bardziej złożony niż JavaScript, korzyści, jakie oferuje, zdecydowanie przeważają nad niewielkim zwiększeniem złożoności.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35</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będziemy omawiali każdego zagadnienia tutaj szczegółowo, prezentacja jest stworzona w ten sposób, żebyście mogli wrócić sobie do materiału po czasie i się odnaleźć.</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36</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Zanim jeszcze wskoczymy w kompilator, warto wspomnieć o istnieniu </a:t>
            </a:r>
            <a:r>
              <a:rPr lang="pl-PL" dirty="0" err="1"/>
              <a:t>Angular</a:t>
            </a:r>
            <a:r>
              <a:rPr lang="pl-PL" dirty="0"/>
              <a:t> CLI.</a:t>
            </a:r>
          </a:p>
          <a:p>
            <a:r>
              <a:rPr lang="pl-PL" dirty="0"/>
              <a:t>Bardzo przydatny </a:t>
            </a:r>
            <a:r>
              <a:rPr lang="pl-PL" dirty="0" err="1"/>
              <a:t>tool</a:t>
            </a:r>
            <a:r>
              <a:rPr lang="pl-PL" dirty="0"/>
              <a:t>, pozwala w organizacji projektu, wystarczy znać </a:t>
            </a:r>
            <a:r>
              <a:rPr lang="pl-PL" dirty="0" err="1"/>
              <a:t>pare</a:t>
            </a:r>
            <a:r>
              <a:rPr lang="pl-PL" dirty="0"/>
              <a:t> poleceń i życie staje się prostsze.</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39</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t>
            </a:r>
          </a:p>
          <a:p>
            <a:endParaRPr lang="pl-PL" dirty="0"/>
          </a:p>
          <a:p>
            <a:r>
              <a:rPr lang="pl-PL" dirty="0"/>
              <a:t>I to już niemal cała teoria którą chciałbym żebyśmy znali na ten moment.</a:t>
            </a:r>
            <a:br>
              <a:rPr lang="pl-PL" dirty="0"/>
            </a:br>
            <a:r>
              <a:rPr lang="pl-PL" dirty="0"/>
              <a:t>Przechodzimy do tego na co wszyscy czekaliśmy, wskakujemy w kompilator i zaczynamy coś razem tworzyć.</a:t>
            </a:r>
            <a:br>
              <a:rPr lang="pl-PL" dirty="0"/>
            </a:br>
            <a:br>
              <a:rPr lang="pl-PL" dirty="0"/>
            </a:br>
            <a:r>
              <a:rPr lang="pl-PL" dirty="0"/>
              <a:t>Ale najpierw przerwa na kawę</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40</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r>
              <a:rPr lang="pl-PL" dirty="0"/>
              <a:t>Domyślnie style są ograniczone tylko do danego komponentu, ale można to zmienić. </a:t>
            </a:r>
          </a:p>
          <a:p>
            <a:r>
              <a:rPr lang="pl-PL" dirty="0"/>
              <a:t>To tak jakbyśmy zakładali, że komponent to oddzielny pokój, a style to farby, którymi malujemy ściany — mogą one malować tylko ściany tego pokoju albo wszystkie ściany w budynku (cała aplikacja).</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Angular</a:t>
            </a:r>
            <a:r>
              <a:rPr lang="pl-PL" dirty="0"/>
              <a:t> oferuje trzy opcje do kontrolowania, jak te „farby” (style) działają. Są to:</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$event</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ngOnChanges</a:t>
            </a:r>
            <a:r>
              <a:rPr lang="pl-PL" b="1" dirty="0"/>
              <a:t>()</a:t>
            </a:r>
            <a:r>
              <a:rPr lang="pl-PL" dirty="0"/>
              <a:t> – wywoływane </a:t>
            </a:r>
            <a:r>
              <a:rPr lang="pl-PL" b="1" dirty="0"/>
              <a:t>przed </a:t>
            </a:r>
            <a:r>
              <a:rPr lang="pl-PL" b="1" dirty="0" err="1"/>
              <a:t>ngOnInit</a:t>
            </a:r>
            <a:r>
              <a:rPr lang="pl-PL" dirty="0"/>
              <a:t>, gdy zmieniają się wartości danych wejściowych (@Input). Jest to pierwszy </a:t>
            </a:r>
            <a:r>
              <a:rPr lang="pl-PL" dirty="0" err="1"/>
              <a:t>hook</a:t>
            </a:r>
            <a:r>
              <a:rPr lang="pl-PL" dirty="0"/>
              <a:t>, który zostanie wywołany, jeśli dane wejściowe uległy zmianie.</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ngOnInit</a:t>
            </a:r>
            <a:r>
              <a:rPr lang="pl-PL" b="1" dirty="0"/>
              <a:t>()</a:t>
            </a:r>
            <a:r>
              <a:rPr lang="pl-PL" dirty="0"/>
              <a:t> – wywoływane raz, </a:t>
            </a:r>
            <a:r>
              <a:rPr lang="pl-PL" b="1" dirty="0"/>
              <a:t>po pierwszym </a:t>
            </a:r>
            <a:r>
              <a:rPr lang="pl-PL" b="1" dirty="0" err="1"/>
              <a:t>renderowaniu</a:t>
            </a:r>
            <a:r>
              <a:rPr lang="pl-PL" b="1" dirty="0"/>
              <a:t> komponentu</a:t>
            </a:r>
            <a:r>
              <a:rPr lang="pl-PL" dirty="0"/>
              <a:t>. Najczęściej używane do inicjalizacji danych lub wykonywania zadań, które mają się wykonać raz, gdy komponent zostaje stworzony.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ngDoCheck</a:t>
            </a:r>
            <a:r>
              <a:rPr lang="pl-PL" b="1" dirty="0"/>
              <a:t>()</a:t>
            </a:r>
            <a:r>
              <a:rPr lang="pl-PL" dirty="0"/>
              <a:t> – wywoływane przy każdej detekcji zmian w komponencie. Jest to bardziej zaawansowany </a:t>
            </a:r>
            <a:r>
              <a:rPr lang="pl-PL" dirty="0" err="1"/>
              <a:t>hook</a:t>
            </a:r>
            <a:r>
              <a:rPr lang="pl-PL" dirty="0"/>
              <a:t> używany do ręcznego śledzenia zmian.</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ngAfterContentInit</a:t>
            </a:r>
            <a:r>
              <a:rPr lang="pl-PL" b="1" dirty="0"/>
              <a:t>()</a:t>
            </a:r>
            <a:r>
              <a:rPr lang="pl-PL" dirty="0"/>
              <a:t> – wywoływane po załadowaniu zawartości &lt;</a:t>
            </a:r>
            <a:r>
              <a:rPr lang="pl-PL" dirty="0" err="1"/>
              <a:t>ng-content</a:t>
            </a:r>
            <a:r>
              <a:rPr lang="pl-PL" dirty="0"/>
              <a:t>&gt;, czyli po wstrzyknięciu treści do komponentu, jeśli taki mechanizm jest używany.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ngAfterContentChecked</a:t>
            </a:r>
            <a:r>
              <a:rPr lang="pl-PL" b="1" dirty="0"/>
              <a:t>()</a:t>
            </a:r>
            <a:r>
              <a:rPr lang="pl-PL" dirty="0"/>
              <a:t> – wywoływane po każdej detekcji zmian w zawartości &lt;</a:t>
            </a:r>
            <a:r>
              <a:rPr lang="pl-PL" dirty="0" err="1"/>
              <a:t>ng-content</a:t>
            </a:r>
            <a:r>
              <a:rPr lang="pl-PL" dirty="0"/>
              <a:t>&gt;. Sprawdza, czy wstawiona treść została zmieniona.</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ngAfterViewInit</a:t>
            </a:r>
            <a:r>
              <a:rPr lang="pl-PL" b="1" dirty="0"/>
              <a:t>()</a:t>
            </a:r>
            <a:r>
              <a:rPr lang="pl-PL" dirty="0"/>
              <a:t> – wywoływane po pierwszym pełnym </a:t>
            </a:r>
            <a:r>
              <a:rPr lang="pl-PL" dirty="0" err="1"/>
              <a:t>renderowaniu</a:t>
            </a:r>
            <a:r>
              <a:rPr lang="pl-PL" dirty="0"/>
              <a:t> widoku (czyli po zainicjowaniu i </a:t>
            </a:r>
            <a:r>
              <a:rPr lang="pl-PL" dirty="0" err="1"/>
              <a:t>wyrenderowaniu</a:t>
            </a:r>
            <a:r>
              <a:rPr lang="pl-PL" dirty="0"/>
              <a:t> szablonu HTML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ngAfterViewChecked</a:t>
            </a:r>
            <a:r>
              <a:rPr lang="pl-PL" b="1" dirty="0"/>
              <a:t>()</a:t>
            </a:r>
            <a:r>
              <a:rPr lang="pl-PL" dirty="0"/>
              <a:t> – wywoływane po każdej detekcji zmian w widoku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ngOnDestroy</a:t>
            </a:r>
            <a:r>
              <a:rPr lang="pl-PL" b="1" dirty="0"/>
              <a:t>()</a:t>
            </a:r>
            <a:r>
              <a:rPr lang="pl-PL" dirty="0"/>
              <a:t> – wywoływane tuż przed zniszczeniem komponentu. To ostatni krok, w którym można np. wyczyścić subskrypcje czy zamknąć zasoby (np. połączenia sieciowe).</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Przejdzmy</a:t>
            </a:r>
            <a:r>
              <a:rPr lang="pl-PL" dirty="0"/>
              <a:t> do kompilatora, </a:t>
            </a:r>
            <a:r>
              <a:rPr lang="pl-PL" dirty="0" err="1"/>
              <a:t>branch</a:t>
            </a:r>
            <a:r>
              <a:rPr lang="pl-PL" dirty="0"/>
              <a:t> module_4_start</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Wyświetl po wejściu do kompilatora przez uczestników – wyjaśnij pojęcie formularzy opartych na widokach</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ukończeniu implementacji formularzy opartych na widokach - wyświetl i wyjaśnij pojęcie reaktywnych formularzy</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59</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err="1"/>
              <a:t>Ooprogramowanie</a:t>
            </a:r>
            <a:r>
              <a:rPr lang="pl-PL" b="1" dirty="0"/>
              <a:t>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chciałbym z Wami omówić podstawy tworzenia aplikacji w </a:t>
            </a:r>
            <a:r>
              <a:rPr lang="pl-PL" dirty="0" err="1"/>
              <a:t>Angularze</a:t>
            </a:r>
            <a:r>
              <a:rPr lang="pl-PL" dirty="0"/>
              <a:t>. </a:t>
            </a:r>
          </a:p>
          <a:p>
            <a:endParaRPr lang="pl-PL" dirty="0"/>
          </a:p>
          <a:p>
            <a:br>
              <a:rPr lang="pl-PL" dirty="0"/>
            </a:br>
            <a:br>
              <a:rPr lang="pl-PL" dirty="0"/>
            </a:br>
            <a:r>
              <a:rPr lang="pl-PL" dirty="0"/>
              <a:t>Kod w projekcie podzielony jest na moduły.</a:t>
            </a:r>
          </a:p>
          <a:p>
            <a:br>
              <a:rPr lang="pl-PL" dirty="0"/>
            </a:br>
            <a:r>
              <a:rPr lang="pl-PL" dirty="0"/>
              <a:t>Każdy moduł zawiera wybrane zagadnienia, dzięki czemu będziemy mogli wspólnie stworzyć aplikacje i omówić krok po kroku co z czym i po co.</a:t>
            </a:r>
          </a:p>
          <a:p>
            <a:endParaRPr lang="pl-PL" dirty="0"/>
          </a:p>
          <a:p>
            <a:r>
              <a:rPr lang="pl-PL" dirty="0"/>
              <a:t>Każdy moduł zawiera </a:t>
            </a:r>
            <a:r>
              <a:rPr lang="pl-PL" dirty="0" err="1"/>
              <a:t>snipety</a:t>
            </a:r>
            <a:r>
              <a:rPr lang="pl-PL" dirty="0"/>
              <a:t> kodu który pomoże nam realizować poszczególne zadania</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63</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64</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r>
              <a:rPr lang="pl-PL" dirty="0"/>
              <a:t>Po przejściu wszystkich kroków, nasza aplikacja powinna wyglądać tak</a:t>
            </a:r>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66</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68</a:t>
            </a:fld>
            <a:endParaRPr lang="en-US" dirty="0"/>
          </a:p>
        </p:txBody>
      </p:sp>
    </p:spTree>
    <p:extLst>
      <p:ext uri="{BB962C8B-B14F-4D97-AF65-F5344CB8AC3E}">
        <p14:creationId xmlns:p14="http://schemas.microsoft.com/office/powerpoint/2010/main" val="1925865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Jutro omówimy sobie trochę bardziej złożone </a:t>
            </a:r>
            <a:r>
              <a:rPr lang="pl-PL" dirty="0" err="1"/>
              <a:t>feature</a:t>
            </a:r>
            <a:r>
              <a:rPr lang="pl-PL" dirty="0"/>
              <a:t> </a:t>
            </a:r>
            <a:r>
              <a:rPr lang="pl-PL" dirty="0" err="1"/>
              <a:t>frameworka</a:t>
            </a:r>
            <a:r>
              <a:rPr lang="pl-PL" dirty="0"/>
              <a:t>.</a:t>
            </a:r>
            <a:br>
              <a:rPr lang="pl-PL" dirty="0"/>
            </a:br>
            <a:br>
              <a:rPr lang="pl-PL" dirty="0"/>
            </a:br>
            <a:r>
              <a:rPr lang="pl-PL" dirty="0"/>
              <a:t>Zbudujemy sobie formularz którym zbierzemy potrzebne dane od użytkownika, dostosujemy walidacje poszczególnych pól.</a:t>
            </a:r>
          </a:p>
          <a:p>
            <a:endParaRPr lang="pl-PL" dirty="0"/>
          </a:p>
          <a:p>
            <a:r>
              <a:rPr lang="pl-PL" dirty="0"/>
              <a:t>Omówimy sobie jak działa routing w aplikacji oraz zadbamy by działał prawidłowo. Omówimy sobie zabezpieczenia które możemy zaimplementować na tym poziomie.</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które </a:t>
            </a:r>
            <a:r>
              <a:rPr lang="pl-PL" dirty="0" err="1"/>
              <a:t>rozwiazuje</a:t>
            </a:r>
            <a:r>
              <a:rPr lang="pl-PL" dirty="0"/>
              <a:t> się biblioteką </a:t>
            </a:r>
            <a:r>
              <a:rPr lang="pl-PL" dirty="0" err="1"/>
              <a:t>RxJS</a:t>
            </a:r>
            <a:r>
              <a:rPr lang="pl-PL" dirty="0"/>
              <a:t>. Poznamy czym są strumienie, czym są operatory.</a:t>
            </a:r>
          </a:p>
          <a:p>
            <a:endParaRPr lang="pl-PL" dirty="0"/>
          </a:p>
          <a:p>
            <a:r>
              <a:rPr lang="pl-PL" dirty="0"/>
              <a:t>Wprowadzimy koncepcje </a:t>
            </a:r>
            <a:r>
              <a:rPr lang="pl-PL" dirty="0" err="1"/>
              <a:t>store</a:t>
            </a:r>
            <a:r>
              <a:rPr lang="pl-PL" dirty="0"/>
              <a:t>, czyli zobaczymy sobie jak zarządzać stanem naszej aplikacji. Wykorzystamy do tego bibliotekę </a:t>
            </a:r>
            <a:r>
              <a:rPr lang="pl-PL" dirty="0" err="1"/>
              <a:t>ngrx</a:t>
            </a:r>
            <a:endParaRPr lang="pl-PL" dirty="0"/>
          </a:p>
          <a:p>
            <a:endParaRPr lang="pl-PL" dirty="0"/>
          </a:p>
          <a:p>
            <a:r>
              <a:rPr lang="pl-PL" dirty="0"/>
              <a:t>Napiszemy kilka testów by zapoznać się ze sposobem jak to się robi w </a:t>
            </a:r>
            <a:r>
              <a:rPr lang="pl-PL" dirty="0" err="1"/>
              <a:t>Angularze</a:t>
            </a:r>
            <a:r>
              <a:rPr lang="pl-PL" dirty="0"/>
              <a:t>. Będą to testy jednostkowe oraz integracyjne (e2e)</a:t>
            </a:r>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Gdy chcemy budować</a:t>
            </a:r>
            <a:br>
              <a:rPr lang="pl-PL" b="1" dirty="0"/>
            </a:br>
            <a:br>
              <a:rPr lang="pl-PL" b="1" dirty="0"/>
            </a:br>
            <a:r>
              <a:rPr lang="pl-PL" b="1" dirty="0" err="1"/>
              <a:t>Standalone</a:t>
            </a:r>
            <a:r>
              <a:rPr lang="pl-PL" b="1" dirty="0"/>
              <a:t> </a:t>
            </a:r>
            <a:r>
              <a:rPr lang="pl-PL" b="1" dirty="0" err="1"/>
              <a:t>components</a:t>
            </a:r>
            <a:r>
              <a:rPr lang="pl-PL" b="1" dirty="0"/>
              <a:t> </a:t>
            </a:r>
            <a:r>
              <a:rPr lang="pl-PL" dirty="0"/>
              <a:t>– Nowy </a:t>
            </a:r>
            <a:r>
              <a:rPr lang="pl-PL" dirty="0" err="1"/>
              <a:t>feature</a:t>
            </a:r>
            <a:r>
              <a:rPr lang="pl-PL" dirty="0"/>
              <a:t> wprowadzony w </a:t>
            </a:r>
            <a:r>
              <a:rPr lang="pl-PL" dirty="0" err="1"/>
              <a:t>Angular</a:t>
            </a:r>
            <a:r>
              <a:rPr lang="pl-PL" dirty="0"/>
              <a:t> v15 nazwany </a:t>
            </a:r>
            <a:r>
              <a:rPr lang="pl-PL" dirty="0" err="1"/>
              <a:t>standalone</a:t>
            </a:r>
            <a:r>
              <a:rPr lang="pl-PL" dirty="0"/>
              <a:t> </a:t>
            </a:r>
            <a:r>
              <a:rPr lang="pl-PL" dirty="0" err="1"/>
              <a:t>components</a:t>
            </a:r>
            <a:r>
              <a:rPr lang="pl-PL" dirty="0"/>
              <a:t>, który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koncept dość trudny do zrozumienia, zwłaszcza początkującym.</a:t>
            </a:r>
          </a:p>
          <a:p>
            <a:pPr marL="0" indent="0">
              <a:buNone/>
            </a:pPr>
            <a:r>
              <a:rPr lang="pl-PL" dirty="0"/>
              <a:t>Uważam, że używanie modułów jest dzisiaj niemal zbędne, dlatego cały kurs opierać się będzie o ten koncept.</a:t>
            </a:r>
          </a:p>
          <a:p>
            <a:endParaRPr lang="pl-PL" dirty="0"/>
          </a:p>
          <a:p>
            <a:endParaRPr lang="pl-PL" dirty="0"/>
          </a:p>
          <a:p>
            <a:r>
              <a:rPr lang="pl-PL" dirty="0"/>
              <a:t>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a:t>
            </a:r>
          </a:p>
          <a:p>
            <a:pPr lvl="1"/>
            <a:r>
              <a:rPr kumimoji="0" lang="pl-PL" altLang="pl-PL" sz="1200" b="1" i="0" u="none" strike="noStrike" cap="none" normalizeH="0" baseline="0" dirty="0">
                <a:ln>
                  <a:noFill/>
                </a:ln>
                <a:solidFill>
                  <a:schemeClr val="tx1"/>
                </a:solidFill>
                <a:effectLst/>
              </a:rPr>
              <a:t>Szablon:</a:t>
            </a:r>
            <a:r>
              <a:rPr kumimoji="0" lang="pl-PL" altLang="pl-PL" sz="1200" b="0" i="0" u="none" strike="noStrike" cap="none" normalizeH="0" baseline="0" dirty="0">
                <a:ln>
                  <a:noFill/>
                </a:ln>
                <a:solidFill>
                  <a:schemeClr val="tx1"/>
                </a:solidFill>
                <a:effectLst/>
              </a:rPr>
              <a:t> Plik HTML definiujący strukturę komponentu.</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Styl:</a:t>
            </a:r>
            <a:r>
              <a:rPr kumimoji="0" lang="pl-PL" altLang="pl-PL" sz="1200" b="0" i="0" u="none" strike="noStrike" cap="none" normalizeH="0" baseline="0" dirty="0">
                <a:ln>
                  <a:noFill/>
                </a:ln>
                <a:solidFill>
                  <a:schemeClr val="tx1"/>
                </a:solidFill>
                <a:effectLst/>
              </a:rPr>
              <a:t> Plik CSS określający wygląd komponentu.</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endParaRPr lang="pl-PL" dirty="0"/>
          </a:p>
          <a:p>
            <a:r>
              <a:rPr lang="pl-PL" dirty="0"/>
              <a:t>Może warto dorzucić znikającą treść a potem przykładowy komponent z vs </a:t>
            </a:r>
            <a:r>
              <a:rPr lang="pl-PL" dirty="0" err="1"/>
              <a:t>code</a:t>
            </a:r>
            <a:r>
              <a:rPr lang="pl-PL" dirty="0"/>
              <a:t>?</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Cykl życia:</a:t>
            </a:r>
            <a:r>
              <a:rPr lang="pl-PL" sz="1200" dirty="0"/>
              <a:t> Komponent przechodzi przez różne fazy swojego istnienia, takie jak inicjalizacja, zmiana detekcji i niszczenie.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Co warto wiedzieć:</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Wejścia i wyjścia:</a:t>
            </a:r>
            <a:r>
              <a:rPr kumimoji="0" lang="pl-PL" altLang="pl-PL" sz="1200" b="0" i="0" u="none" strike="noStrike" cap="none" normalizeH="0" baseline="0" dirty="0">
                <a:ln>
                  <a:noFill/>
                </a:ln>
                <a:solidFill>
                  <a:schemeClr val="tx1"/>
                </a:solidFill>
                <a:effectLst/>
              </a:rPr>
              <a:t> Komponenty mogą komunikować się ze sobą za pomocą wejść (</a:t>
            </a:r>
            <a:r>
              <a:rPr kumimoji="0" lang="pl-PL" altLang="pl-PL" sz="1200" b="0" i="0" u="none" strike="noStrike" cap="none" normalizeH="0" baseline="0" dirty="0" err="1">
                <a:ln>
                  <a:noFill/>
                </a:ln>
                <a:solidFill>
                  <a:schemeClr val="tx1"/>
                </a:solidFill>
                <a:effectLst/>
              </a:rPr>
              <a:t>inputs</a:t>
            </a:r>
            <a:r>
              <a:rPr kumimoji="0" lang="pl-PL" altLang="pl-PL" sz="1200" b="0" i="0" u="none" strike="noStrike" cap="none" normalizeH="0" baseline="0" dirty="0">
                <a:ln>
                  <a:noFill/>
                </a:ln>
                <a:solidFill>
                  <a:schemeClr val="tx1"/>
                </a:solidFill>
                <a:effectLst/>
              </a:rPr>
              <a:t>) i wyjść (</a:t>
            </a:r>
            <a:r>
              <a:rPr kumimoji="0" lang="pl-PL" altLang="pl-PL" sz="1200" b="0" i="0" u="none" strike="noStrike" cap="none" normalizeH="0" baseline="0" dirty="0" err="1">
                <a:ln>
                  <a:noFill/>
                </a:ln>
                <a:solidFill>
                  <a:schemeClr val="tx1"/>
                </a:solidFill>
                <a:effectLst/>
              </a:rPr>
              <a:t>outputs</a:t>
            </a:r>
            <a:r>
              <a:rPr kumimoji="0" lang="pl-PL" altLang="pl-PL" sz="12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Wstrzykiwanie zależności:</a:t>
            </a:r>
            <a:r>
              <a:rPr kumimoji="0" lang="pl-PL" altLang="pl-PL" sz="1200" b="0" i="0" u="none" strike="noStrike" cap="none" normalizeH="0" baseline="0" dirty="0">
                <a:ln>
                  <a:noFill/>
                </a:ln>
                <a:solidFill>
                  <a:schemeClr val="tx1"/>
                </a:solidFill>
                <a:effectLst/>
              </a:rPr>
              <a:t> Dzięki temu mechanizmowi komponenty mogą otrzymywać potrzebne im usługi, takie jak serwisy HTTP, routery czy inne komponenty.</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Zmiany detekcji:</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automatycznie wykrywa zmiany w danych i aktualizuje widok.</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Cykl życia komponentu:</a:t>
            </a:r>
            <a:r>
              <a:rPr kumimoji="0" lang="pl-PL" altLang="pl-PL" sz="1200" b="0" i="0" u="none" strike="noStrike" cap="none" normalizeH="0" baseline="0" dirty="0">
                <a:ln>
                  <a:noFill/>
                </a:ln>
                <a:solidFill>
                  <a:schemeClr val="tx1"/>
                </a:solidFill>
                <a:effectLst/>
              </a:rPr>
              <a:t> Zrozumienie różnych faz cyklu życia pozwala na bardziej zaawansowane manipulowanie komponentami.</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Best </a:t>
            </a:r>
            <a:r>
              <a:rPr kumimoji="0" lang="pl-PL" altLang="pl-PL" sz="1200" b="1" i="0" u="none" strike="noStrike" cap="none" normalizeH="0" baseline="0" dirty="0" err="1">
                <a:ln>
                  <a:noFill/>
                </a:ln>
                <a:solidFill>
                  <a:schemeClr val="tx1"/>
                </a:solidFill>
                <a:effectLst/>
              </a:rPr>
              <a:t>practices</a:t>
            </a:r>
            <a:r>
              <a:rPr kumimoji="0" lang="pl-PL" altLang="pl-PL" sz="1200" b="1" i="0" u="none" strike="noStrike" cap="none" normalizeH="0" baseline="0" dirty="0">
                <a:ln>
                  <a:noFill/>
                </a:ln>
                <a:solidFill>
                  <a:schemeClr val="tx1"/>
                </a:solidFill>
                <a:effectLst/>
              </a:rPr>
              <a:t>:</a:t>
            </a:r>
            <a:r>
              <a:rPr kumimoji="0" lang="pl-PL" altLang="pl-PL" sz="1200" b="0" i="0" u="none" strike="noStrike" cap="none" normalizeH="0" baseline="0" dirty="0">
                <a:ln>
                  <a:noFill/>
                </a:ln>
                <a:solidFill>
                  <a:schemeClr val="tx1"/>
                </a:solidFill>
                <a:effectLst/>
              </a:rPr>
              <a:t> Istnieje wiele dobrych praktyk dotyczących tworzenia komponentów, takich jak utrzymywanie ich prostych, unikanie zbyt głębokiej hierarchii czy stosowanie odpowiednich nazw.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01.11.2024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01.11.2024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01.11.2024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01.11.2024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01.11.2024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01.11.2024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01.11.2024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01.11.2024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01.11.2024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01.11.2024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01.11.2024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01.11.2024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01.11.2024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12.xml"/><Relationship Id="rId7" Type="http://schemas.openxmlformats.org/officeDocument/2006/relationships/image" Target="../media/image2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17.xml"/><Relationship Id="rId13" Type="http://schemas.openxmlformats.org/officeDocument/2006/relationships/diagramData" Target="../diagrams/data18.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17" Type="http://schemas.microsoft.com/office/2007/relationships/diagramDrawing" Target="../diagrams/drawing18.xml"/><Relationship Id="rId2" Type="http://schemas.openxmlformats.org/officeDocument/2006/relationships/notesSlide" Target="../notesSlides/notesSlide30.xml"/><Relationship Id="rId16" Type="http://schemas.openxmlformats.org/officeDocument/2006/relationships/diagramColors" Target="../diagrams/colors18.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5" Type="http://schemas.openxmlformats.org/officeDocument/2006/relationships/diagramQuickStyle" Target="../diagrams/quickStyle18.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 Id="rId14" Type="http://schemas.openxmlformats.org/officeDocument/2006/relationships/diagramLayout" Target="../diagrams/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8" Type="http://schemas.openxmlformats.org/officeDocument/2006/relationships/diagramData" Target="../diagrams/data23.xml"/><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24.xml"/><Relationship Id="rId11" Type="http://schemas.openxmlformats.org/officeDocument/2006/relationships/image" Target="../media/image43.png"/><Relationship Id="rId5" Type="http://schemas.openxmlformats.org/officeDocument/2006/relationships/diagramQuickStyle" Target="../diagrams/quickStyle24.xml"/><Relationship Id="rId10" Type="http://schemas.openxmlformats.org/officeDocument/2006/relationships/image" Target="../media/image42.png"/><Relationship Id="rId4" Type="http://schemas.openxmlformats.org/officeDocument/2006/relationships/diagramLayout" Target="../diagrams/layout24.xml"/><Relationship Id="rId9" Type="http://schemas.openxmlformats.org/officeDocument/2006/relationships/image" Target="../media/image41.png"/></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Trybikiem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Routing</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10" name="Diagram 9">
            <a:extLst>
              <a:ext uri="{FF2B5EF4-FFF2-40B4-BE49-F238E27FC236}">
                <a16:creationId xmlns:a16="http://schemas.microsoft.com/office/drawing/2014/main" id="{D059E7E5-6D44-32E3-A74A-A955EA866AB9}"/>
              </a:ext>
            </a:extLst>
          </p:cNvPr>
          <p:cNvGraphicFramePr/>
          <p:nvPr>
            <p:extLst>
              <p:ext uri="{D42A27DB-BD31-4B8C-83A1-F6EECF244321}">
                <p14:modId xmlns:p14="http://schemas.microsoft.com/office/powerpoint/2010/main" val="1555670351"/>
              </p:ext>
            </p:extLst>
          </p:nvPr>
        </p:nvGraphicFramePr>
        <p:xfrm>
          <a:off x="213359" y="1604432"/>
          <a:ext cx="11512476" cy="487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4030106545"/>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2676433981"/>
              </p:ext>
            </p:extLst>
          </p:nvPr>
        </p:nvGraphicFramePr>
        <p:xfrm>
          <a:off x="685801" y="2065867"/>
          <a:ext cx="10131426" cy="308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1290496783"/>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518419241"/>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p:txBody>
          <a:bodyPr/>
          <a:lstStyle/>
          <a:p>
            <a:pPr algn="ctr"/>
            <a:r>
              <a:rPr lang="pl-PL" b="1" dirty="0" err="1"/>
              <a:t>G</a:t>
            </a:r>
            <a:r>
              <a:rPr lang="pl-PL" sz="2800" dirty="0" err="1"/>
              <a:t>uards</a:t>
            </a:r>
            <a:br>
              <a:rPr lang="pl-PL" dirty="0"/>
            </a:br>
            <a:r>
              <a:rPr lang="pl-PL" sz="1600" b="1" dirty="0"/>
              <a:t>Strażnicy tras</a:t>
            </a:r>
          </a:p>
        </p:txBody>
      </p:sp>
      <p:graphicFrame>
        <p:nvGraphicFramePr>
          <p:cNvPr id="7" name="Diagram 6">
            <a:extLst>
              <a:ext uri="{FF2B5EF4-FFF2-40B4-BE49-F238E27FC236}">
                <a16:creationId xmlns:a16="http://schemas.microsoft.com/office/drawing/2014/main" id="{4FB710EB-DF25-B887-220C-3F79D0A98E62}"/>
              </a:ext>
            </a:extLst>
          </p:cNvPr>
          <p:cNvGraphicFramePr/>
          <p:nvPr>
            <p:extLst>
              <p:ext uri="{D42A27DB-BD31-4B8C-83A1-F6EECF244321}">
                <p14:modId xmlns:p14="http://schemas.microsoft.com/office/powerpoint/2010/main" val="2360711176"/>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002372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F6B12EA-5F33-BD08-EC6A-48390E3663A1}"/>
              </a:ext>
            </a:extLst>
          </p:cNvPr>
          <p:cNvSpPr>
            <a:spLocks noGrp="1"/>
          </p:cNvSpPr>
          <p:nvPr>
            <p:ph type="title"/>
          </p:nvPr>
        </p:nvSpPr>
        <p:spPr/>
        <p:txBody>
          <a:bodyPr/>
          <a:lstStyle/>
          <a:p>
            <a:pPr algn="ctr"/>
            <a:r>
              <a:rPr lang="pl-PL" dirty="0" err="1"/>
              <a:t>Resolvers</a:t>
            </a:r>
            <a:endParaRPr lang="pl-PL" dirty="0"/>
          </a:p>
        </p:txBody>
      </p:sp>
      <p:sp>
        <p:nvSpPr>
          <p:cNvPr id="3" name="Symbol zastępczy zawartości 2">
            <a:extLst>
              <a:ext uri="{FF2B5EF4-FFF2-40B4-BE49-F238E27FC236}">
                <a16:creationId xmlns:a16="http://schemas.microsoft.com/office/drawing/2014/main" id="{610038A1-7B77-2182-2CE5-58BF9CEE0D9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DB5DEB74-0AB8-C707-6C5A-853E1E15A61A}"/>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FA9A01B0-8D5C-36EE-AE9C-6ABC96797057}"/>
              </a:ext>
            </a:extLst>
          </p:cNvPr>
          <p:cNvSpPr>
            <a:spLocks noGrp="1"/>
          </p:cNvSpPr>
          <p:nvPr>
            <p:ph type="dt" sz="half" idx="10"/>
          </p:nvPr>
        </p:nvSpPr>
        <p:spPr/>
        <p:txBody>
          <a:bodyPr/>
          <a:lstStyle/>
          <a:p>
            <a:pPr rtl="0"/>
            <a:fld id="{8F9E9CAD-0F3C-4A80-BB5E-125D14EA3F8F}" type="datetime1">
              <a:rPr lang="pl-PL" smtClean="0"/>
              <a:t>01.11.2024</a:t>
            </a:fld>
            <a:endParaRPr lang="en-US" dirty="0"/>
          </a:p>
        </p:txBody>
      </p:sp>
    </p:spTree>
    <p:extLst>
      <p:ext uri="{BB962C8B-B14F-4D97-AF65-F5344CB8AC3E}">
        <p14:creationId xmlns:p14="http://schemas.microsoft.com/office/powerpoint/2010/main" val="1051062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728636314"/>
              </p:ext>
            </p:extLst>
          </p:nvPr>
        </p:nvGraphicFramePr>
        <p:xfrm>
          <a:off x="685801" y="2065867"/>
          <a:ext cx="10131426" cy="418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jako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464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
        <p:nvSpPr>
          <p:cNvPr id="8" name="pole tekstowe 7">
            <a:extLst>
              <a:ext uri="{FF2B5EF4-FFF2-40B4-BE49-F238E27FC236}">
                <a16:creationId xmlns:a16="http://schemas.microsoft.com/office/drawing/2014/main" id="{762DFA69-1FD1-9A66-90B7-28760BE69FCC}"/>
              </a:ext>
            </a:extLst>
          </p:cNvPr>
          <p:cNvSpPr txBox="1"/>
          <p:nvPr/>
        </p:nvSpPr>
        <p:spPr>
          <a:xfrm>
            <a:off x="1374774" y="2065867"/>
            <a:ext cx="9442452" cy="455509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Droid Sans Mono"/>
                <a:cs typeface="Noto Serif" panose="02020600060500020200" pitchFamily="18" charset="0"/>
              </a:rPr>
              <a:t>NavigationStart</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emitted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when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navigation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is</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requested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when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clicking</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on a link, for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example</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It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can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be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used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for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example</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to start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displaying</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spinner</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Droid Sans Mono"/>
                <a:cs typeface="Noto Serif" panose="02020600060500020200" pitchFamily="18" charset="0"/>
              </a:rPr>
              <a:t>NavigationEnd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emitted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when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navigation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ends</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successfully</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It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can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be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used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to stop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displaying</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the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spinner</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Another</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use-case</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is</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to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send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 </a:t>
            </a:r>
            <a:r>
              <a:rPr kumimoji="0" lang="pl-PL" altLang="pl-PL" sz="1800" b="0" i="1"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hit</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to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an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analytics</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service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like</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Google Analytics for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example</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which</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allows</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analyzing</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the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browsing</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habits</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and popular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pages</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in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your</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application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Droid Sans Mono"/>
                <a:cs typeface="Noto Serif" panose="02020600060500020200" pitchFamily="18" charset="0"/>
              </a:rPr>
              <a:t>NavigationErro</a:t>
            </a:r>
            <a:r>
              <a:rPr kumimoji="0" lang="pl-PL" altLang="pl-PL" b="0" i="0" u="none" strike="noStrike" cap="none" normalizeH="0" baseline="0" dirty="0" err="1">
                <a:ln>
                  <a:noFill/>
                </a:ln>
                <a:solidFill>
                  <a:schemeClr val="tx1"/>
                </a:solidFill>
                <a:effectLst/>
                <a:latin typeface="Droid Sans Mono"/>
                <a:cs typeface="Noto Serif" panose="02020600060500020200" pitchFamily="18" charset="0"/>
              </a:rPr>
              <a:t>r</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emitted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when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navigation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fails</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due</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to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an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unexpected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error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like</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resolver</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returning</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an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empty</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or</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error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observable</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It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can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be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used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to stop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displaying</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spinner</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or</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to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try</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sending</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an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error log to the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server</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Droid Sans Mono"/>
                <a:cs typeface="Noto Serif" panose="02020600060500020200" pitchFamily="18" charset="0"/>
              </a:rPr>
              <a:t>NavigationCancel</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emitted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when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navigation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is</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cancelled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because</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guard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prevented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the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navigation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for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example</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If</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spinner</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has</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been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shown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when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the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navigation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started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it</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should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be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hidden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when</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this</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event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is</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 </a:t>
            </a:r>
            <a:r>
              <a:rPr kumimoji="0" lang="pl-PL" altLang="pl-PL" sz="1800" b="0" i="0" u="none" strike="noStrike" cap="none" normalizeH="0" baseline="0" dirty="0" err="1">
                <a:ln>
                  <a:noFill/>
                </a:ln>
                <a:solidFill>
                  <a:schemeClr val="tx1"/>
                </a:solidFill>
                <a:effectLst/>
                <a:latin typeface="Noto Serif" panose="02020600060500020200" pitchFamily="18" charset="0"/>
                <a:cs typeface="Noto Serif" panose="02020600060500020200" pitchFamily="18" charset="0"/>
              </a:rPr>
              <a:t>emitted</a:t>
            </a:r>
            <a:r>
              <a:rPr kumimoji="0" lang="pl-PL" altLang="pl-PL" sz="1800" b="0" i="0" u="none" strike="noStrike" cap="none" normalizeH="0" baseline="0" dirty="0">
                <a:ln>
                  <a:noFill/>
                </a:ln>
                <a:solidFill>
                  <a:schemeClr val="tx1"/>
                </a:solidFill>
                <a:effectLst/>
                <a:latin typeface="Noto Serif" panose="02020600060500020200" pitchFamily="18" charset="0"/>
                <a:cs typeface="Noto Serif" panose="02020600060500020200"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800" b="0" i="0" u="none" strike="noStrike" cap="none" normalizeH="0" baseline="0" dirty="0">
              <a:ln>
                <a:noFill/>
              </a:ln>
              <a:solidFill>
                <a:schemeClr val="tx1"/>
              </a:solidFill>
              <a:effectLst/>
              <a:latin typeface="Arial" panose="020B0604020202020204" pitchFamily="34" charset="0"/>
            </a:endParaRPr>
          </a:p>
          <a:p>
            <a:endParaRPr lang="pl-PL" dirty="0"/>
          </a:p>
        </p:txBody>
      </p:sp>
    </p:spTree>
    <p:extLst>
      <p:ext uri="{BB962C8B-B14F-4D97-AF65-F5344CB8AC3E}">
        <p14:creationId xmlns:p14="http://schemas.microsoft.com/office/powerpoint/2010/main" val="2760635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sp>
        <p:nvSpPr>
          <p:cNvPr id="11" name="pole tekstowe 10">
            <a:extLst>
              <a:ext uri="{FF2B5EF4-FFF2-40B4-BE49-F238E27FC236}">
                <a16:creationId xmlns:a16="http://schemas.microsoft.com/office/drawing/2014/main" id="{5F704568-DC1D-737F-4C43-295C997E79AA}"/>
              </a:ext>
            </a:extLst>
          </p:cNvPr>
          <p:cNvSpPr txBox="1"/>
          <p:nvPr/>
        </p:nvSpPr>
        <p:spPr>
          <a:xfrm>
            <a:off x="8597515" y="5707200"/>
            <a:ext cx="2125903" cy="230832"/>
          </a:xfrm>
          <a:prstGeom prst="rect">
            <a:avLst/>
          </a:prstGeom>
          <a:noFill/>
        </p:spPr>
        <p:txBody>
          <a:bodyPr wrap="none" rtlCol="0">
            <a:spAutoFit/>
          </a:bodyPr>
          <a:lstStyle/>
          <a:p>
            <a:r>
              <a:rPr lang="pl-PL" sz="900" b="1" i="1" dirty="0"/>
              <a:t>Kod – snippets-part-1-angular-module.ts</a:t>
            </a:r>
          </a:p>
        </p:txBody>
      </p:sp>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400" b="1" dirty="0" err="1"/>
              <a:t>D</a:t>
            </a:r>
            <a:r>
              <a:rPr lang="pl-PL" sz="1400" dirty="0" err="1"/>
              <a:t>ependency</a:t>
            </a:r>
            <a:r>
              <a:rPr lang="pl-PL" sz="1400" dirty="0"/>
              <a:t> </a:t>
            </a:r>
            <a:r>
              <a:rPr lang="pl-PL" sz="1400" b="1" dirty="0" err="1"/>
              <a:t>I</a:t>
            </a:r>
            <a:r>
              <a:rPr lang="pl-PL" sz="1400" dirty="0" err="1"/>
              <a:t>njection</a:t>
            </a:r>
            <a:r>
              <a:rPr lang="pl-PL" sz="1400" dirty="0"/>
              <a:t> (w skrócie </a:t>
            </a:r>
            <a:r>
              <a:rPr lang="pl-PL" sz="1400" b="1" dirty="0"/>
              <a:t>DI</a:t>
            </a:r>
            <a:r>
              <a:rPr lang="pl-PL" sz="14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2400" b="1" dirty="0"/>
              <a:t>Dlaczego DI jest przydatne?</a:t>
            </a:r>
          </a:p>
          <a:p>
            <a:r>
              <a:rPr lang="pl-PL" sz="1400" dirty="0"/>
              <a:t>Łatwiejsze testowanie: Możesz podmieniać zależności (np. na </a:t>
            </a:r>
            <a:r>
              <a:rPr lang="pl-PL" sz="1400" dirty="0" err="1"/>
              <a:t>mocki</a:t>
            </a:r>
            <a:r>
              <a:rPr lang="pl-PL" sz="1400" dirty="0"/>
              <a:t>) w czasie testów, co ułatwia sprawdzanie działania programu.</a:t>
            </a:r>
          </a:p>
          <a:p>
            <a:r>
              <a:rPr lang="pl-PL" sz="1400" dirty="0"/>
              <a:t>Lepsza organizacja kodu: Komponenty i serwisy są bardziej modularne i mają mniej odpowiedzialności – nie muszą same tworzyć tego, co potrzebują, tylko otrzymują to na tacy.</a:t>
            </a:r>
          </a:p>
          <a:p>
            <a:r>
              <a:rPr lang="pl-PL" sz="1400" dirty="0"/>
              <a:t>Łatwiejsza zmiana implementacji: Możesz łatwo podmienić jedną część na inną, nie zmieniając całej reszty kodu.</a:t>
            </a:r>
          </a:p>
          <a:p>
            <a:pPr marL="0" indent="0" algn="ctr">
              <a:buNone/>
            </a:pPr>
            <a:r>
              <a:rPr lang="pl-PL" sz="2400" b="1" dirty="0"/>
              <a:t>Przykład </a:t>
            </a:r>
          </a:p>
          <a:p>
            <a:pPr marL="0" indent="0">
              <a:buNone/>
            </a:pPr>
            <a:r>
              <a:rPr lang="pl-PL" sz="1400" dirty="0"/>
              <a:t>Wyobraź sobie, że mamy klasę Car, która potrzebuje silnika (Engine) do działania.</a:t>
            </a:r>
            <a:endParaRPr lang="pl-PL" sz="14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21" name="pole tekstowe 20">
            <a:extLst>
              <a:ext uri="{FF2B5EF4-FFF2-40B4-BE49-F238E27FC236}">
                <a16:creationId xmlns:a16="http://schemas.microsoft.com/office/drawing/2014/main" id="{4DB2CEC2-7032-53AF-16CA-44B0F84D2B8C}"/>
              </a:ext>
            </a:extLst>
          </p:cNvPr>
          <p:cNvSpPr txBox="1"/>
          <p:nvPr/>
        </p:nvSpPr>
        <p:spPr>
          <a:xfrm>
            <a:off x="6697894" y="5145743"/>
            <a:ext cx="2125903" cy="230832"/>
          </a:xfrm>
          <a:prstGeom prst="rect">
            <a:avLst/>
          </a:prstGeom>
          <a:noFill/>
        </p:spPr>
        <p:txBody>
          <a:bodyPr wrap="none" rtlCol="0">
            <a:spAutoFit/>
          </a:bodyPr>
          <a:lstStyle/>
          <a:p>
            <a:r>
              <a:rPr lang="pl-PL" sz="900" b="1" i="1" dirty="0"/>
              <a:t>Kod – snippets-part-1-angular-module.ts</a:t>
            </a: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4" grpId="0" build="p"/>
      <p:bldP spid="4"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508206"/>
            <a:ext cx="11154033" cy="513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200" b="0" i="0" u="none" strike="noStrike" cap="none" normalizeH="0" baseline="0" dirty="0" err="1">
                <a:ln>
                  <a:noFill/>
                </a:ln>
                <a:solidFill>
                  <a:schemeClr val="tx1"/>
                </a:solidFill>
                <a:effectLst/>
                <a:latin typeface="Arial" panose="020B0604020202020204" pitchFamily="34" charset="0"/>
              </a:rPr>
              <a:t>TypeScript</a:t>
            </a:r>
            <a:r>
              <a:rPr kumimoji="0" lang="pl-PL" altLang="pl-PL" sz="12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200" b="0" i="0" u="none" strike="noStrike" cap="none" normalizeH="0" baseline="0" dirty="0">
                <a:ln>
                  <a:noFill/>
                </a:ln>
                <a:solidFill>
                  <a:schemeClr val="tx1"/>
                </a:solidFill>
                <a:effectLst/>
                <a:latin typeface="Arial" panose="020B0604020202020204" pitchFamily="34" charset="0"/>
              </a:rPr>
              <a:t>Chociaż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ma swoje własne </a:t>
            </a:r>
            <a:r>
              <a:rPr kumimoji="0" lang="pl-PL" altLang="pl-PL" sz="1200" b="0" i="0" u="none" strike="noStrike" cap="none" normalizeH="0" baseline="0" dirty="0" err="1">
                <a:ln>
                  <a:noFill/>
                </a:ln>
                <a:solidFill>
                  <a:schemeClr val="tx1"/>
                </a:solidFill>
                <a:effectLst/>
                <a:latin typeface="Arial" panose="020B0604020202020204" pitchFamily="34" charset="0"/>
              </a:rPr>
              <a:t>dekoratory</a:t>
            </a:r>
            <a:r>
              <a:rPr kumimoji="0" lang="pl-PL" altLang="pl-PL" sz="1200" b="0" i="0" u="none" strike="noStrike" cap="none" normalizeH="0" baseline="0" dirty="0">
                <a:ln>
                  <a:noFill/>
                </a:ln>
                <a:solidFill>
                  <a:schemeClr val="tx1"/>
                </a:solidFill>
                <a:effectLst/>
                <a:latin typeface="Arial" panose="020B0604020202020204" pitchFamily="34" charset="0"/>
              </a:rPr>
              <a:t>, </a:t>
            </a:r>
            <a:r>
              <a:rPr kumimoji="0" lang="pl-PL" altLang="pl-PL" sz="1200" b="0" i="0" u="none" strike="noStrike" cap="none" normalizeH="0" baseline="0" dirty="0">
                <a:ln>
                  <a:noFill/>
                </a:ln>
                <a:solidFill>
                  <a:schemeClr val="tx1"/>
                </a:solidFill>
                <a:effectLst/>
              </a:rPr>
              <a:t> są one zbudowane na podstawie funkcji dekoratorów </a:t>
            </a:r>
            <a:r>
              <a:rPr kumimoji="0" lang="pl-PL" altLang="pl-PL" sz="1200" b="0" i="0" u="none" strike="noStrike" cap="none" normalizeH="0" baseline="0" dirty="0" err="1">
                <a:ln>
                  <a:noFill/>
                </a:ln>
                <a:solidFill>
                  <a:schemeClr val="tx1"/>
                </a:solidFill>
                <a:effectLst/>
              </a:rPr>
              <a:t>TypeScriptu</a:t>
            </a:r>
            <a:r>
              <a:rPr lang="pl-PL" altLang="pl-PL" sz="12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2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@Component</a:t>
            </a:r>
            <a:r>
              <a:rPr lang="pl-PL" altLang="pl-PL" sz="1200" b="1" dirty="0">
                <a:latin typeface="Arial Unicode MS"/>
              </a:rPr>
              <a:t> </a:t>
            </a:r>
            <a:r>
              <a:rPr lang="pl-PL" altLang="pl-PL" sz="1200" dirty="0">
                <a:latin typeface="Arial Unicode MS"/>
              </a:rPr>
              <a:t>- </a:t>
            </a:r>
            <a:r>
              <a:rPr lang="pl-PL" sz="1200" dirty="0"/>
              <a:t>Ten dekorator jest sercem każdego komponentu </a:t>
            </a:r>
            <a:r>
              <a:rPr lang="pl-PL" sz="1200" dirty="0" err="1"/>
              <a:t>Angulara</a:t>
            </a:r>
            <a:r>
              <a:rPr lang="pl-PL" sz="1200" dirty="0"/>
              <a:t>. Określa, że dana klasa jest komponentem i dodaje do niej odpowiednie informacje, takie jak selektor, szablon HTML i styl.</a:t>
            </a:r>
            <a:endParaRPr kumimoji="0" lang="pl-PL" altLang="pl-PL" sz="12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@Injectable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200" b="0" i="0" u="none" strike="noStrike" cap="none" normalizeH="0" baseline="0" dirty="0">
                <a:ln>
                  <a:noFill/>
                </a:ln>
                <a:solidFill>
                  <a:schemeClr val="tx1"/>
                </a:solidFill>
                <a:effectLst/>
                <a:latin typeface="Arial Unicode MS"/>
              </a:rPr>
              <a:t>@Injectable</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wie, że może utworzyć instancję tej klasy za pomocą mechanizmu </a:t>
            </a:r>
            <a:r>
              <a:rPr kumimoji="0" lang="pl-PL" altLang="pl-PL" sz="1200" b="0" i="0" u="none" strike="noStrike" cap="none" normalizeH="0" baseline="0" dirty="0" err="1">
                <a:ln>
                  <a:noFill/>
                </a:ln>
                <a:solidFill>
                  <a:schemeClr val="tx1"/>
                </a:solidFill>
                <a:effectLst/>
              </a:rPr>
              <a:t>Dependency</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Injection</a:t>
            </a:r>
            <a:r>
              <a:rPr kumimoji="0" lang="pl-PL" altLang="pl-PL" sz="1200" b="0" i="0" u="none" strike="noStrike" cap="none" normalizeH="0" baseline="0" dirty="0">
                <a:ln>
                  <a:noFill/>
                </a:ln>
                <a:solidFill>
                  <a:schemeClr val="tx1"/>
                </a:solidFill>
                <a:effectLst/>
              </a:rPr>
              <a:t> (wstrzykiwania zależności).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@NgModule</a:t>
            </a:r>
            <a:r>
              <a:rPr kumimoji="0" lang="pl-PL" altLang="pl-PL" sz="1200" b="0" i="0" u="none" strike="noStrike" cap="none" normalizeH="0" baseline="0" dirty="0">
                <a:ln>
                  <a:noFill/>
                </a:ln>
                <a:solidFill>
                  <a:schemeClr val="tx1"/>
                </a:solidFill>
                <a:effectLst/>
                <a:latin typeface="Arial Unicode MS"/>
              </a:rPr>
              <a:t> - </a:t>
            </a:r>
            <a:r>
              <a:rPr lang="pl-PL" sz="1200" dirty="0"/>
              <a:t>Dekorator ten oznacza klasę jako moduł w </a:t>
            </a:r>
            <a:r>
              <a:rPr lang="pl-PL" sz="1200" dirty="0" err="1"/>
              <a:t>Angularze</a:t>
            </a:r>
            <a:r>
              <a:rPr lang="pl-PL" sz="1200" dirty="0"/>
              <a:t>. Moduły są odpowiedzialne za organizację aplikacji, grupując komponenty, dyrektywy i usługi.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@Inputs </a:t>
            </a:r>
            <a:r>
              <a:rPr kumimoji="0" lang="pl-PL" altLang="pl-PL" sz="1200" b="0" i="0" u="none" strike="noStrike" cap="none" normalizeH="0" baseline="0" dirty="0">
                <a:ln>
                  <a:noFill/>
                </a:ln>
                <a:solidFill>
                  <a:schemeClr val="tx1"/>
                </a:solidFill>
                <a:effectLst/>
                <a:latin typeface="Arial Unicode MS"/>
              </a:rPr>
              <a:t>- </a:t>
            </a:r>
            <a:r>
              <a:rPr lang="pl-PL" sz="1200" dirty="0"/>
              <a:t>Jest to dekorator używany do przekazywania danych z komponentu rodzica do komponentu dziecka.</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@Outputs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r>
              <a:rPr kumimoji="0" lang="pl-PL" altLang="pl-PL" sz="1200" b="0" i="0" u="none" strike="noStrike" cap="none" normalizeH="0" baseline="0" dirty="0">
                <a:ln>
                  <a:noFill/>
                </a:ln>
                <a:solidFill>
                  <a:schemeClr val="tx1"/>
                </a:solidFill>
                <a:effectLst/>
                <a:latin typeface="Arial Unicode MS"/>
              </a:rPr>
              <a:t>@Output</a:t>
            </a:r>
            <a:r>
              <a:rPr kumimoji="0" lang="pl-PL" altLang="pl-PL" sz="1200" b="0" i="0" u="none" strike="noStrike" cap="none" normalizeH="0" baseline="0" dirty="0">
                <a:ln>
                  <a:noFill/>
                </a:ln>
                <a:solidFill>
                  <a:schemeClr val="tx1"/>
                </a:solidFill>
                <a:effectLst/>
              </a:rPr>
              <a:t> często działa w parze z </a:t>
            </a:r>
            <a:r>
              <a:rPr kumimoji="0" lang="pl-PL" altLang="pl-PL" sz="1200" b="0" i="0" u="none" strike="noStrike" cap="none" normalizeH="0" baseline="0" dirty="0" err="1">
                <a:ln>
                  <a:noFill/>
                </a:ln>
                <a:solidFill>
                  <a:schemeClr val="tx1"/>
                </a:solidFill>
                <a:effectLst/>
                <a:latin typeface="Arial Unicode MS"/>
              </a:rPr>
              <a:t>EventEmitter</a:t>
            </a:r>
            <a:r>
              <a:rPr kumimoji="0" lang="pl-PL" altLang="pl-PL" sz="1200" b="0" i="0" u="none" strike="noStrike" cap="none" normalizeH="0" baseline="0" dirty="0">
                <a:ln>
                  <a:noFill/>
                </a:ln>
                <a:solidFill>
                  <a:schemeClr val="tx1"/>
                </a:solidFill>
                <a:effectLst/>
              </a:rPr>
              <a:t>, aby emitować własne zdarzenia. </a:t>
            </a:r>
            <a:endParaRPr kumimoji="0" lang="pl-PL" altLang="pl-P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pl-PL" altLang="pl-PL" sz="1200" dirty="0">
              <a:latin typeface="Arial" panose="020B0604020202020204" pitchFamily="34" charset="0"/>
            </a:endParaRPr>
          </a:p>
          <a:p>
            <a:pPr>
              <a:lnSpc>
                <a:spcPct val="150000"/>
              </a:lnSpc>
            </a:pPr>
            <a:r>
              <a:rPr lang="pl-PL" sz="1600" b="1" u="sng" dirty="0"/>
              <a:t>Dlaczego </a:t>
            </a:r>
            <a:r>
              <a:rPr lang="pl-PL" sz="1600" b="1" u="sng" dirty="0" err="1"/>
              <a:t>dekoratory</a:t>
            </a:r>
            <a:r>
              <a:rPr lang="pl-PL" sz="1600"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Są to podstawowe narzędzia, które pomagają </a:t>
            </a:r>
            <a:r>
              <a:rPr lang="pl-PL" sz="1200" dirty="0" err="1"/>
              <a:t>Angularowi</a:t>
            </a:r>
            <a:r>
              <a:rPr lang="pl-PL" sz="1200" dirty="0"/>
              <a:t> zarządzać komponentami, modułami, usługami i wstrzykiwaniem zależności. Bez nich </a:t>
            </a:r>
            <a:r>
              <a:rPr lang="pl-PL" sz="1200" dirty="0" err="1"/>
              <a:t>Angular</a:t>
            </a:r>
            <a:r>
              <a:rPr lang="pl-PL" sz="1200" dirty="0"/>
              <a:t> nie mógłby "zrozumieć", co jest czym w aplikacji.</a:t>
            </a:r>
          </a:p>
          <a:p>
            <a:pPr>
              <a:lnSpc>
                <a:spcPct val="150000"/>
              </a:lnSpc>
            </a:pPr>
            <a:r>
              <a:rPr lang="pl-PL" sz="1200" u="sng" dirty="0"/>
              <a:t>Możemy tworzyć własne </a:t>
            </a:r>
            <a:r>
              <a:rPr lang="pl-PL" sz="1200" u="sng" dirty="0" err="1"/>
              <a:t>dekoratory</a:t>
            </a:r>
            <a:r>
              <a:rPr lang="pl-PL" sz="1200" u="sng" dirty="0"/>
              <a:t> w </a:t>
            </a:r>
            <a:r>
              <a:rPr lang="pl-PL" sz="1200" u="sng" dirty="0" err="1"/>
              <a:t>TypeScript</a:t>
            </a:r>
            <a:r>
              <a:rPr lang="pl-PL" sz="1200" dirty="0"/>
              <a:t>, które można następnie używać w </a:t>
            </a:r>
            <a:r>
              <a:rPr lang="pl-PL" sz="1200" dirty="0" err="1"/>
              <a:t>Angularze</a:t>
            </a:r>
            <a:r>
              <a:rPr lang="pl-PL" sz="1200" dirty="0"/>
              <a:t> lub innych projektach. Własne </a:t>
            </a:r>
            <a:r>
              <a:rPr lang="pl-PL" sz="1200" dirty="0" err="1"/>
              <a:t>dekoratory</a:t>
            </a:r>
            <a:r>
              <a:rPr lang="pl-PL" sz="1200" dirty="0"/>
              <a:t> działają podobnie jak te dostarczane przez </a:t>
            </a:r>
            <a:r>
              <a:rPr lang="pl-PL" sz="1200" dirty="0" err="1"/>
              <a:t>Angulara</a:t>
            </a:r>
            <a:r>
              <a:rPr lang="pl-PL" sz="1200" dirty="0"/>
              <a:t> – pozwalają na modyfikowanie zachowania klas, metod, właściwości lub parametrów.</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p:txBody>
          <a:bodyPr/>
          <a:lstStyle/>
          <a:p>
            <a:pPr algn="ctr"/>
            <a:r>
              <a:rPr lang="pl-PL" dirty="0" err="1"/>
              <a:t>Bootstraping</a:t>
            </a:r>
            <a:endParaRPr lang="pl-PL" dirty="0"/>
          </a:p>
        </p:txBody>
      </p:sp>
      <p:sp>
        <p:nvSpPr>
          <p:cNvPr id="3" name="Symbol zastępczy zawartości 2">
            <a:extLst>
              <a:ext uri="{FF2B5EF4-FFF2-40B4-BE49-F238E27FC236}">
                <a16:creationId xmlns:a16="http://schemas.microsoft.com/office/drawing/2014/main" id="{D3B094F9-F35F-7805-B895-EA3BD7638C82}"/>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D3FBC659-0544-528E-E298-2328C4E9F2C8}"/>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76756A4C-2B32-0165-492C-F4E675528655}"/>
              </a:ext>
            </a:extLst>
          </p:cNvPr>
          <p:cNvSpPr>
            <a:spLocks noGrp="1"/>
          </p:cNvSpPr>
          <p:nvPr>
            <p:ph type="dt" sz="half" idx="10"/>
          </p:nvPr>
        </p:nvSpPr>
        <p:spPr/>
        <p:txBody>
          <a:bodyPr/>
          <a:lstStyle/>
          <a:p>
            <a:pPr rtl="0"/>
            <a:fld id="{8F9E9CAD-0F3C-4A80-BB5E-125D14EA3F8F}" type="datetime1">
              <a:rPr lang="pl-PL" smtClean="0"/>
              <a:t>01.11.2024</a:t>
            </a:fld>
            <a:endParaRPr lang="en-US" dirty="0"/>
          </a:p>
        </p:txBody>
      </p:sp>
    </p:spTree>
    <p:extLst>
      <p:ext uri="{BB962C8B-B14F-4D97-AF65-F5344CB8AC3E}">
        <p14:creationId xmlns:p14="http://schemas.microsoft.com/office/powerpoint/2010/main" val="2481254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3EAFA9-043B-4E14-BE8D-741D3E0904BB}"/>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7FE6D98E-228A-9815-761A-822D9E992DF3}"/>
              </a:ext>
            </a:extLst>
          </p:cNvPr>
          <p:cNvSpPr>
            <a:spLocks noGrp="1"/>
          </p:cNvSpPr>
          <p:nvPr>
            <p:ph idx="1"/>
          </p:nvPr>
        </p:nvSpPr>
        <p:spPr/>
        <p:txBody>
          <a:bodyPr/>
          <a:lstStyle/>
          <a:p>
            <a:pPr marL="0" indent="0" algn="ctr">
              <a:buNone/>
            </a:pPr>
            <a:r>
              <a:rPr lang="pl-PL" dirty="0"/>
              <a:t>Zaraz przejdziemy do już samego języka, omówimy sobie składnie </a:t>
            </a:r>
            <a:r>
              <a:rPr lang="pl-PL" dirty="0" err="1"/>
              <a:t>JS’a</a:t>
            </a:r>
            <a:r>
              <a:rPr lang="pl-PL" dirty="0"/>
              <a:t> i </a:t>
            </a:r>
            <a:r>
              <a:rPr lang="pl-PL" dirty="0" err="1"/>
              <a:t>TS’a</a:t>
            </a:r>
            <a:r>
              <a:rPr lang="pl-PL" dirty="0"/>
              <a:t>.</a:t>
            </a:r>
          </a:p>
        </p:txBody>
      </p:sp>
      <p:sp>
        <p:nvSpPr>
          <p:cNvPr id="4" name="Symbol zastępczy daty 3">
            <a:extLst>
              <a:ext uri="{FF2B5EF4-FFF2-40B4-BE49-F238E27FC236}">
                <a16:creationId xmlns:a16="http://schemas.microsoft.com/office/drawing/2014/main" id="{BE6E0B33-7C30-7229-B78A-60E331896EE3}"/>
              </a:ext>
            </a:extLst>
          </p:cNvPr>
          <p:cNvSpPr>
            <a:spLocks noGrp="1"/>
          </p:cNvSpPr>
          <p:nvPr>
            <p:ph type="dt" sz="half" idx="10"/>
          </p:nvPr>
        </p:nvSpPr>
        <p:spPr/>
        <p:txBody>
          <a:bodyPr/>
          <a:lstStyle/>
          <a:p>
            <a:pPr rtl="0"/>
            <a:fld id="{1B23B4D2-AC56-4E03-B584-C7EE294BDCA4}" type="datetime1">
              <a:rPr lang="pl-PL" smtClean="0"/>
              <a:t>01.11.2024</a:t>
            </a:fld>
            <a:endParaRPr lang="en-US" dirty="0"/>
          </a:p>
        </p:txBody>
      </p:sp>
    </p:spTree>
    <p:extLst>
      <p:ext uri="{BB962C8B-B14F-4D97-AF65-F5344CB8AC3E}">
        <p14:creationId xmlns:p14="http://schemas.microsoft.com/office/powerpoint/2010/main" val="663994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216539"/>
          </a:xfrm>
          <a:prstGeom prst="rect">
            <a:avLst/>
          </a:prstGeom>
          <a:noFill/>
        </p:spPr>
        <p:txBody>
          <a:bodyPr wrap="square" rtlCol="0">
            <a:spAutoFit/>
          </a:bodyPr>
          <a:lstStyle/>
          <a:p>
            <a:pPr marL="457200" indent="-457200">
              <a:buFont typeface="Wingdings" panose="05000000000000000000" pitchFamily="2" charset="2"/>
              <a:buChar char="q"/>
            </a:pPr>
            <a:r>
              <a:rPr lang="pl-PL" sz="2800" b="1" dirty="0">
                <a:latin typeface="+mj-lt"/>
              </a:rPr>
              <a:t>Arytmetyczne</a:t>
            </a:r>
            <a:r>
              <a:rPr lang="pl-PL" sz="2800" dirty="0">
                <a:latin typeface="+mj-lt"/>
              </a:rPr>
              <a:t>: +, -, *, /, %</a:t>
            </a:r>
          </a:p>
          <a:p>
            <a:endParaRPr lang="pl-PL" sz="2800" dirty="0">
              <a:latin typeface="+mj-lt"/>
            </a:endParaRPr>
          </a:p>
          <a:p>
            <a:pPr marL="457200" indent="-457200">
              <a:buFont typeface="Wingdings" panose="05000000000000000000" pitchFamily="2" charset="2"/>
              <a:buChar char="q"/>
            </a:pPr>
            <a:r>
              <a:rPr lang="pl-PL" sz="2800" dirty="0">
                <a:latin typeface="+mj-lt"/>
              </a:rPr>
              <a:t>Porównania: ==, ===, !=, !==, &gt;, &lt;, &gt;=, &lt;=</a:t>
            </a:r>
          </a:p>
          <a:p>
            <a:endParaRPr lang="pl-PL" sz="2800" dirty="0">
              <a:latin typeface="+mj-lt"/>
            </a:endParaRPr>
          </a:p>
          <a:p>
            <a:pPr marL="514350" indent="-514350">
              <a:buFont typeface="Wingdings" panose="05000000000000000000" pitchFamily="2" charset="2"/>
              <a:buChar char="q"/>
            </a:pPr>
            <a:r>
              <a:rPr lang="pl-PL" sz="2800" dirty="0">
                <a:latin typeface="+mj-lt"/>
              </a:rPr>
              <a:t>Logiczne: &amp;&amp;, ||, !</a:t>
            </a:r>
          </a:p>
          <a:p>
            <a:endParaRPr lang="pl-PL" sz="2800" dirty="0">
              <a:latin typeface="+mj-lt"/>
            </a:endParaRPr>
          </a:p>
          <a:p>
            <a:r>
              <a:rPr lang="pl-PL" sz="2800" dirty="0">
                <a:latin typeface="+mj-lt"/>
              </a:rPr>
              <a:t>Przykład:</a:t>
            </a:r>
          </a:p>
          <a:p>
            <a:pPr lvl="1"/>
            <a:r>
              <a:rPr lang="en-US" sz="2400" dirty="0"/>
              <a:t>let a = 5; </a:t>
            </a:r>
            <a:endParaRPr lang="pl-PL" sz="2400" dirty="0"/>
          </a:p>
          <a:p>
            <a:pPr lvl="1"/>
            <a:r>
              <a:rPr lang="en-US" sz="2400" dirty="0"/>
              <a:t>let b = 10; </a:t>
            </a:r>
            <a:endParaRPr lang="pl-PL" sz="2400" dirty="0"/>
          </a:p>
          <a:p>
            <a:pPr lvl="1"/>
            <a:r>
              <a:rPr lang="en-US" sz="2400" dirty="0"/>
              <a:t>console.log(a &gt; b); // false</a:t>
            </a:r>
            <a:endParaRPr lang="pl-PL" sz="2400" dirty="0">
              <a:latin typeface="+mj-lt"/>
            </a:endParaRPr>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tablicy</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93BB4D-A003-F661-2390-DF1C7774701A}"/>
              </a:ext>
            </a:extLst>
          </p:cNvPr>
          <p:cNvSpPr>
            <a:spLocks noGrp="1"/>
          </p:cNvSpPr>
          <p:nvPr>
            <p:ph type="title"/>
          </p:nvPr>
        </p:nvSpPr>
        <p:spPr/>
        <p:txBody>
          <a:bodyPr/>
          <a:lstStyle/>
          <a:p>
            <a:endParaRPr lang="pl-PL" dirty="0"/>
          </a:p>
        </p:txBody>
      </p:sp>
      <p:sp>
        <p:nvSpPr>
          <p:cNvPr id="3" name="Symbol zastępczy zawartości 2">
            <a:extLst>
              <a:ext uri="{FF2B5EF4-FFF2-40B4-BE49-F238E27FC236}">
                <a16:creationId xmlns:a16="http://schemas.microsoft.com/office/drawing/2014/main" id="{93642DA6-535C-04AB-6A5F-9594AAA46228}"/>
              </a:ext>
            </a:extLst>
          </p:cNvPr>
          <p:cNvSpPr>
            <a:spLocks noGrp="1"/>
          </p:cNvSpPr>
          <p:nvPr>
            <p:ph idx="1"/>
          </p:nvPr>
        </p:nvSpPr>
        <p:spPr/>
        <p:txBody>
          <a:bodyPr/>
          <a:lstStyle/>
          <a:p>
            <a:r>
              <a:rPr lang="pl-PL" dirty="0"/>
              <a:t>Trochę o tym jak aplikacja jest budowana</a:t>
            </a:r>
          </a:p>
          <a:p>
            <a:r>
              <a:rPr lang="pl-PL" dirty="0"/>
              <a:t>Po co się </a:t>
            </a:r>
            <a:r>
              <a:rPr lang="pl-PL" dirty="0" err="1"/>
              <a:t>umportuje</a:t>
            </a:r>
            <a:r>
              <a:rPr lang="pl-PL" dirty="0"/>
              <a:t> </a:t>
            </a:r>
          </a:p>
          <a:p>
            <a:r>
              <a:rPr lang="pl-PL" dirty="0"/>
              <a:t>Czym są </a:t>
            </a:r>
            <a:r>
              <a:rPr lang="pl-PL" dirty="0" err="1"/>
              <a:t>bundlery</a:t>
            </a:r>
            <a:r>
              <a:rPr lang="pl-PL" dirty="0"/>
              <a:t> </a:t>
            </a:r>
            <a:r>
              <a:rPr lang="pl-PL" dirty="0" err="1"/>
              <a:t>itp</a:t>
            </a:r>
            <a:endParaRPr lang="pl-PL" dirty="0"/>
          </a:p>
        </p:txBody>
      </p:sp>
      <p:sp>
        <p:nvSpPr>
          <p:cNvPr id="4" name="Symbol zastępczy daty 3">
            <a:extLst>
              <a:ext uri="{FF2B5EF4-FFF2-40B4-BE49-F238E27FC236}">
                <a16:creationId xmlns:a16="http://schemas.microsoft.com/office/drawing/2014/main" id="{0BEBA9CE-7386-32E5-9151-7F120E128CF5}"/>
              </a:ext>
            </a:extLst>
          </p:cNvPr>
          <p:cNvSpPr>
            <a:spLocks noGrp="1"/>
          </p:cNvSpPr>
          <p:nvPr>
            <p:ph type="dt" sz="half" idx="10"/>
          </p:nvPr>
        </p:nvSpPr>
        <p:spPr/>
        <p:txBody>
          <a:bodyPr/>
          <a:lstStyle/>
          <a:p>
            <a:pPr rtl="0"/>
            <a:fld id="{1B23B4D2-AC56-4E03-B584-C7EE294BDCA4}" type="datetime1">
              <a:rPr lang="pl-PL" smtClean="0"/>
              <a:t>01.11.2024</a:t>
            </a:fld>
            <a:endParaRPr lang="en-US" dirty="0"/>
          </a:p>
        </p:txBody>
      </p:sp>
    </p:spTree>
    <p:extLst>
      <p:ext uri="{BB962C8B-B14F-4D97-AF65-F5344CB8AC3E}">
        <p14:creationId xmlns:p14="http://schemas.microsoft.com/office/powerpoint/2010/main" val="2950167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86A6B5-3ECB-B387-706B-52B2DFB3B0E0}"/>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CD0BC0CF-480C-8FD3-10FD-11AA993D0EFC}"/>
              </a:ext>
            </a:extLst>
          </p:cNvPr>
          <p:cNvSpPr>
            <a:spLocks noGrp="1"/>
          </p:cNvSpPr>
          <p:nvPr>
            <p:ph idx="1"/>
          </p:nvPr>
        </p:nvSpPr>
        <p:spPr/>
        <p:txBody>
          <a:bodyPr/>
          <a:lstStyle/>
          <a:p>
            <a:endParaRPr lang="pl-PL"/>
          </a:p>
        </p:txBody>
      </p:sp>
      <p:sp>
        <p:nvSpPr>
          <p:cNvPr id="4" name="Symbol zastępczy daty 3">
            <a:extLst>
              <a:ext uri="{FF2B5EF4-FFF2-40B4-BE49-F238E27FC236}">
                <a16:creationId xmlns:a16="http://schemas.microsoft.com/office/drawing/2014/main" id="{6AF3D168-7230-897F-D58E-213636D0B018}"/>
              </a:ext>
            </a:extLst>
          </p:cNvPr>
          <p:cNvSpPr>
            <a:spLocks noGrp="1"/>
          </p:cNvSpPr>
          <p:nvPr>
            <p:ph type="dt" sz="half" idx="10"/>
          </p:nvPr>
        </p:nvSpPr>
        <p:spPr/>
        <p:txBody>
          <a:bodyPr/>
          <a:lstStyle/>
          <a:p>
            <a:pPr rtl="0"/>
            <a:fld id="{1B23B4D2-AC56-4E03-B584-C7EE294BDCA4}" type="datetime1">
              <a:rPr lang="pl-PL" smtClean="0"/>
              <a:t>01.11.2024</a:t>
            </a:fld>
            <a:endParaRPr lang="en-US" dirty="0"/>
          </a:p>
        </p:txBody>
      </p:sp>
    </p:spTree>
    <p:extLst>
      <p:ext uri="{BB962C8B-B14F-4D97-AF65-F5344CB8AC3E}">
        <p14:creationId xmlns:p14="http://schemas.microsoft.com/office/powerpoint/2010/main" val="3502715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p:txBody>
          <a:bodyPr>
            <a:normAutofit/>
          </a:bodyPr>
          <a:lstStyle/>
          <a:p>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rmAutofit fontScale="85000" lnSpcReduction="20000"/>
          </a:bodyPr>
          <a:lstStyle/>
          <a:p>
            <a:pPr marL="0" indent="0">
              <a:buNone/>
            </a:pPr>
            <a:r>
              <a:rPr lang="pl-PL" dirty="0" err="1"/>
              <a:t>TypeScript</a:t>
            </a:r>
            <a:r>
              <a:rPr lang="pl-PL" dirty="0"/>
              <a:t> to język programowania, który dodaje do </a:t>
            </a:r>
            <a:r>
              <a:rPr lang="pl-PL" dirty="0" err="1"/>
              <a:t>JavaScript'u</a:t>
            </a:r>
            <a:r>
              <a:rPr lang="pl-PL" dirty="0"/>
              <a:t> statyczne typowanie. To jak dodanie dodatkowej warstwy kontroli jakości do naszego kodu.</a:t>
            </a:r>
          </a:p>
          <a:p>
            <a:pPr marL="0" indent="0">
              <a:buNone/>
            </a:pPr>
            <a:r>
              <a:rPr lang="pl-PL" dirty="0"/>
              <a:t>Dzięki statycznemu typowaniu:</a:t>
            </a:r>
          </a:p>
          <a:p>
            <a:r>
              <a:rPr lang="pl-PL" dirty="0"/>
              <a:t>Łatwiejsza </a:t>
            </a:r>
            <a:r>
              <a:rPr lang="pl-PL" dirty="0" err="1"/>
              <a:t>refaktoryzacja</a:t>
            </a:r>
            <a:r>
              <a:rPr lang="pl-PL" dirty="0"/>
              <a:t>: Zmiany w kodzie są bezpieczniejsze, ponieważ kompilator wyłapie potencjalne błędy.</a:t>
            </a:r>
          </a:p>
          <a:p>
            <a:r>
              <a:rPr lang="pl-PL" dirty="0"/>
              <a:t>Lepsza czytelność: Kod jest bardziej zrozumiały, zarówno dla Ciebie, jak i dla innych programistów.</a:t>
            </a:r>
          </a:p>
          <a:p>
            <a:r>
              <a:rPr lang="pl-PL" dirty="0"/>
              <a:t>Wczesne wykrywanie błędów: Błędy są wykrywane na etapie pisania kodu, a nie podczas wykonywania aplikacji.</a:t>
            </a:r>
          </a:p>
          <a:p>
            <a:endParaRPr lang="pl-PL" dirty="0"/>
          </a:p>
          <a:p>
            <a:pPr marL="0" indent="0">
              <a:buNone/>
            </a:pPr>
            <a:r>
              <a:rPr lang="pl-PL" b="1" dirty="0"/>
              <a:t>Analogia:</a:t>
            </a:r>
            <a:r>
              <a:rPr lang="pl-PL" dirty="0"/>
              <a:t> Wyobraźmy sobie, że JavaScript to plastelina. Możemy z niej ulepić wszystko, ale łatwo się pobrudzić. </a:t>
            </a:r>
            <a:r>
              <a:rPr lang="pl-PL" dirty="0" err="1"/>
              <a:t>TypeScript</a:t>
            </a:r>
            <a:r>
              <a:rPr lang="pl-PL"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p:txBody>
          <a:bodyPr/>
          <a:lstStyle/>
          <a:p>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2112579314"/>
              </p:ext>
            </p:extLst>
          </p:nvPr>
        </p:nvGraphicFramePr>
        <p:xfrm>
          <a:off x="685802" y="2142067"/>
          <a:ext cx="5808516"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7"/>
          <a:stretch>
            <a:fillRect/>
          </a:stretch>
        </p:blipFill>
        <p:spPr>
          <a:xfrm>
            <a:off x="6756400" y="2142067"/>
            <a:ext cx="4749798" cy="17621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8"/>
          <a:stretch>
            <a:fillRect/>
          </a:stretch>
        </p:blipFill>
        <p:spPr>
          <a:xfrm>
            <a:off x="6756400" y="3980416"/>
            <a:ext cx="4749798" cy="2054270"/>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3953127566"/>
              </p:ext>
            </p:extLst>
          </p:nvPr>
        </p:nvGraphicFramePr>
        <p:xfrm>
          <a:off x="415635" y="1753341"/>
          <a:ext cx="11506202" cy="4429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456267"/>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464299"/>
            <a:ext cx="1883607"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1ED252-90FC-EAB8-7705-0D3203FEBA07}"/>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C2F1FB1A-C0C4-02B9-BC79-7F20DE7D0588}"/>
              </a:ext>
            </a:extLst>
          </p:cNvPr>
          <p:cNvSpPr>
            <a:spLocks noGrp="1"/>
          </p:cNvSpPr>
          <p:nvPr>
            <p:ph idx="1"/>
          </p:nvPr>
        </p:nvSpPr>
        <p:spPr/>
        <p:txBody>
          <a:bodyPr/>
          <a:lstStyle/>
          <a:p>
            <a:r>
              <a:rPr lang="pl-PL" dirty="0"/>
              <a:t>Trochę o kompilacji i o tym co się wtedy dzieje z </a:t>
            </a:r>
            <a:r>
              <a:rPr lang="pl-PL" dirty="0" err="1"/>
              <a:t>TS’em</a:t>
            </a:r>
            <a:endParaRPr lang="pl-PL" dirty="0"/>
          </a:p>
          <a:p>
            <a:r>
              <a:rPr lang="pl-PL" dirty="0"/>
              <a:t>Trochę o </a:t>
            </a:r>
            <a:r>
              <a:rPr lang="pl-PL" dirty="0" err="1"/>
              <a:t>konfigach</a:t>
            </a:r>
            <a:r>
              <a:rPr lang="pl-PL" dirty="0"/>
              <a:t> </a:t>
            </a:r>
          </a:p>
          <a:p>
            <a:endParaRPr lang="pl-PL" dirty="0"/>
          </a:p>
        </p:txBody>
      </p:sp>
      <p:sp>
        <p:nvSpPr>
          <p:cNvPr id="4" name="Symbol zastępczy daty 3">
            <a:extLst>
              <a:ext uri="{FF2B5EF4-FFF2-40B4-BE49-F238E27FC236}">
                <a16:creationId xmlns:a16="http://schemas.microsoft.com/office/drawing/2014/main" id="{54B149E1-28E9-B573-51B1-AF4BDE3264DA}"/>
              </a:ext>
            </a:extLst>
          </p:cNvPr>
          <p:cNvSpPr>
            <a:spLocks noGrp="1"/>
          </p:cNvSpPr>
          <p:nvPr>
            <p:ph type="dt" sz="half" idx="10"/>
          </p:nvPr>
        </p:nvSpPr>
        <p:spPr/>
        <p:txBody>
          <a:bodyPr/>
          <a:lstStyle/>
          <a:p>
            <a:pPr rtl="0"/>
            <a:fld id="{1B23B4D2-AC56-4E03-B584-C7EE294BDCA4}" type="datetime1">
              <a:rPr lang="pl-PL" smtClean="0"/>
              <a:t>01.11.2024</a:t>
            </a:fld>
            <a:endParaRPr lang="en-US" dirty="0"/>
          </a:p>
        </p:txBody>
      </p:sp>
    </p:spTree>
    <p:extLst>
      <p:ext uri="{BB962C8B-B14F-4D97-AF65-F5344CB8AC3E}">
        <p14:creationId xmlns:p14="http://schemas.microsoft.com/office/powerpoint/2010/main" val="530989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009DF9-204A-6CDC-827D-63F80BA39EA4}"/>
              </a:ext>
            </a:extLst>
          </p:cNvPr>
          <p:cNvSpPr>
            <a:spLocks noGrp="1"/>
          </p:cNvSpPr>
          <p:nvPr>
            <p:ph type="title"/>
          </p:nvPr>
        </p:nvSpPr>
        <p:spPr/>
        <p:txBody>
          <a:bodyPr/>
          <a:lstStyle/>
          <a:p>
            <a:pPr algn="ctr"/>
            <a:r>
              <a:rPr lang="pl-PL" dirty="0"/>
              <a:t>Pytania?</a:t>
            </a:r>
          </a:p>
        </p:txBody>
      </p:sp>
      <p:sp>
        <p:nvSpPr>
          <p:cNvPr id="3" name="Symbol zastępczy zawartości 2">
            <a:extLst>
              <a:ext uri="{FF2B5EF4-FFF2-40B4-BE49-F238E27FC236}">
                <a16:creationId xmlns:a16="http://schemas.microsoft.com/office/drawing/2014/main" id="{38D68F36-5A6A-22B2-C253-275D1ED4D8F6}"/>
              </a:ext>
            </a:extLst>
          </p:cNvPr>
          <p:cNvSpPr>
            <a:spLocks noGrp="1"/>
          </p:cNvSpPr>
          <p:nvPr>
            <p:ph idx="1"/>
          </p:nvPr>
        </p:nvSpPr>
        <p:spPr/>
        <p:txBody>
          <a:bodyPr/>
          <a:lstStyle/>
          <a:p>
            <a:endParaRPr lang="pl-PL"/>
          </a:p>
        </p:txBody>
      </p:sp>
      <p:sp>
        <p:nvSpPr>
          <p:cNvPr id="4" name="Symbol zastępczy daty 3">
            <a:extLst>
              <a:ext uri="{FF2B5EF4-FFF2-40B4-BE49-F238E27FC236}">
                <a16:creationId xmlns:a16="http://schemas.microsoft.com/office/drawing/2014/main" id="{674118A7-05C2-0660-9BF5-97D5D756278C}"/>
              </a:ext>
            </a:extLst>
          </p:cNvPr>
          <p:cNvSpPr>
            <a:spLocks noGrp="1"/>
          </p:cNvSpPr>
          <p:nvPr>
            <p:ph type="dt" sz="half" idx="10"/>
          </p:nvPr>
        </p:nvSpPr>
        <p:spPr/>
        <p:txBody>
          <a:bodyPr/>
          <a:lstStyle/>
          <a:p>
            <a:pPr rtl="0"/>
            <a:fld id="{1B23B4D2-AC56-4E03-B584-C7EE294BDCA4}" type="datetime1">
              <a:rPr lang="pl-PL" smtClean="0"/>
              <a:t>01.11.2024</a:t>
            </a:fld>
            <a:endParaRPr lang="en-US" dirty="0"/>
          </a:p>
        </p:txBody>
      </p:sp>
    </p:spTree>
    <p:extLst>
      <p:ext uri="{BB962C8B-B14F-4D97-AF65-F5344CB8AC3E}">
        <p14:creationId xmlns:p14="http://schemas.microsoft.com/office/powerpoint/2010/main" val="2523534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0"/>
            <a:ext cx="10131425" cy="1456267"/>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343040047"/>
              </p:ext>
            </p:extLst>
          </p:nvPr>
        </p:nvGraphicFramePr>
        <p:xfrm>
          <a:off x="685800" y="3074352"/>
          <a:ext cx="10820400" cy="3405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036354305"/>
              </p:ext>
            </p:extLst>
          </p:nvPr>
        </p:nvGraphicFramePr>
        <p:xfrm>
          <a:off x="685800" y="1456267"/>
          <a:ext cx="10820400" cy="10687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0"/>
            <a:ext cx="10131425" cy="1456267"/>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1131682597"/>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075310728"/>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p:txBody>
          <a:bodyPr/>
          <a:lstStyle/>
          <a:p>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p:txBody>
          <a:bodyPr/>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p:txBody>
      </p:sp>
      <p:sp>
        <p:nvSpPr>
          <p:cNvPr id="4" name="Symbol zastępczy daty 3">
            <a:extLst>
              <a:ext uri="{FF2B5EF4-FFF2-40B4-BE49-F238E27FC236}">
                <a16:creationId xmlns:a16="http://schemas.microsoft.com/office/drawing/2014/main" id="{68DE5C20-EEB4-A9E6-66F1-111404025205}"/>
              </a:ext>
            </a:extLst>
          </p:cNvPr>
          <p:cNvSpPr>
            <a:spLocks noGrp="1"/>
          </p:cNvSpPr>
          <p:nvPr>
            <p:ph type="dt" sz="half" idx="10"/>
          </p:nvPr>
        </p:nvSpPr>
        <p:spPr/>
        <p:txBody>
          <a:bodyPr/>
          <a:lstStyle/>
          <a:p>
            <a:pPr rtl="0"/>
            <a:fld id="{1B23B4D2-AC56-4E03-B584-C7EE294BDCA4}" type="datetime1">
              <a:rPr lang="pl-PL" smtClean="0"/>
              <a:t>01.11.2024</a:t>
            </a:fld>
            <a:endParaRPr lang="en-US" dirty="0"/>
          </a:p>
        </p:txBody>
      </p:sp>
    </p:spTree>
    <p:extLst>
      <p:ext uri="{BB962C8B-B14F-4D97-AF65-F5344CB8AC3E}">
        <p14:creationId xmlns:p14="http://schemas.microsoft.com/office/powerpoint/2010/main" val="382288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0"/>
            <a:ext cx="10131425" cy="1456267"/>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2F1654-F3E5-A95A-55A4-54C503E56B79}"/>
              </a:ext>
            </a:extLst>
          </p:cNvPr>
          <p:cNvSpPr>
            <a:spLocks noGrp="1"/>
          </p:cNvSpPr>
          <p:nvPr>
            <p:ph type="title"/>
          </p:nvPr>
        </p:nvSpPr>
        <p:spPr/>
        <p:txBody>
          <a:bodyPr/>
          <a:lstStyle/>
          <a:p>
            <a:r>
              <a:rPr lang="pl-PL" dirty="0"/>
              <a:t>Co nas czeka w kolejnym module?</a:t>
            </a:r>
          </a:p>
        </p:txBody>
      </p:sp>
      <p:sp>
        <p:nvSpPr>
          <p:cNvPr id="3" name="Symbol zastępczy zawartości 2">
            <a:extLst>
              <a:ext uri="{FF2B5EF4-FFF2-40B4-BE49-F238E27FC236}">
                <a16:creationId xmlns:a16="http://schemas.microsoft.com/office/drawing/2014/main" id="{95B22981-AC30-5B78-3D7C-17E795A4D219}"/>
              </a:ext>
            </a:extLst>
          </p:cNvPr>
          <p:cNvSpPr>
            <a:spLocks noGrp="1"/>
          </p:cNvSpPr>
          <p:nvPr>
            <p:ph idx="1"/>
          </p:nvPr>
        </p:nvSpPr>
        <p:spPr/>
        <p:txBody>
          <a:bodyPr/>
          <a:lstStyle/>
          <a:p>
            <a:r>
              <a:rPr lang="pl-PL" b="0" dirty="0">
                <a:solidFill>
                  <a:srgbClr val="CCCCCC"/>
                </a:solidFill>
                <a:effectLst/>
              </a:rPr>
              <a:t>Wprowadzenie do tematu styli w </a:t>
            </a:r>
            <a:r>
              <a:rPr lang="pl-PL" b="0" dirty="0" err="1">
                <a:solidFill>
                  <a:srgbClr val="CCCCCC"/>
                </a:solidFill>
                <a:effectLst/>
              </a:rPr>
              <a:t>Angular</a:t>
            </a:r>
            <a:r>
              <a:rPr lang="pl-PL" b="0" dirty="0">
                <a:solidFill>
                  <a:srgbClr val="CCCCCC"/>
                </a:solidFill>
                <a:effectLst/>
              </a:rPr>
              <a:t>, style globalne, style komponentów.</a:t>
            </a:r>
          </a:p>
          <a:p>
            <a:r>
              <a:rPr lang="pl-PL" b="0" dirty="0">
                <a:solidFill>
                  <a:srgbClr val="CCCCCC"/>
                </a:solidFill>
                <a:effectLst/>
              </a:rPr>
              <a:t>Stylizacja powstałego komponentu wyświetlającego </a:t>
            </a:r>
            <a:r>
              <a:rPr lang="pl-PL" b="0" dirty="0" err="1">
                <a:solidFill>
                  <a:srgbClr val="CCCCCC"/>
                </a:solidFill>
                <a:effectLst/>
              </a:rPr>
              <a:t>liste</a:t>
            </a:r>
            <a:r>
              <a:rPr lang="pl-PL" b="0" dirty="0">
                <a:solidFill>
                  <a:srgbClr val="CCCCCC"/>
                </a:solidFill>
                <a:effectLst/>
              </a:rPr>
              <a:t> przepisów.</a:t>
            </a:r>
          </a:p>
          <a:p>
            <a:r>
              <a:rPr lang="pl-PL" b="0" dirty="0">
                <a:solidFill>
                  <a:srgbClr val="CCCCCC"/>
                </a:solidFill>
                <a:effectLst/>
              </a:rPr>
              <a:t>Stworzenie komponentu który wyświetli szczegóły wybranego przepisu.</a:t>
            </a:r>
            <a:br>
              <a:rPr lang="pl-PL" b="0" dirty="0">
                <a:solidFill>
                  <a:srgbClr val="CCCCCC"/>
                </a:solidFill>
                <a:effectLst/>
              </a:rPr>
            </a:br>
            <a:r>
              <a:rPr lang="pl-PL" b="0" dirty="0">
                <a:solidFill>
                  <a:srgbClr val="CCCCCC"/>
                </a:solidFill>
                <a:effectLst/>
              </a:rPr>
              <a:t>Na przykładzie tego komponentu omówienie zagadnienia Data </a:t>
            </a:r>
            <a:r>
              <a:rPr lang="pl-PL" b="0" dirty="0" err="1">
                <a:solidFill>
                  <a:srgbClr val="CCCCCC"/>
                </a:solidFill>
                <a:effectLst/>
              </a:rPr>
              <a:t>binding</a:t>
            </a:r>
            <a:endParaRPr lang="pl-PL" dirty="0"/>
          </a:p>
        </p:txBody>
      </p:sp>
      <p:sp>
        <p:nvSpPr>
          <p:cNvPr id="4" name="Symbol zastępczy daty 3">
            <a:extLst>
              <a:ext uri="{FF2B5EF4-FFF2-40B4-BE49-F238E27FC236}">
                <a16:creationId xmlns:a16="http://schemas.microsoft.com/office/drawing/2014/main" id="{E4D9BBFA-2EF7-9C0A-4EBC-6EE8D9717685}"/>
              </a:ext>
            </a:extLst>
          </p:cNvPr>
          <p:cNvSpPr>
            <a:spLocks noGrp="1"/>
          </p:cNvSpPr>
          <p:nvPr>
            <p:ph type="dt" sz="half" idx="10"/>
          </p:nvPr>
        </p:nvSpPr>
        <p:spPr/>
        <p:txBody>
          <a:bodyPr/>
          <a:lstStyle/>
          <a:p>
            <a:pPr rtl="0"/>
            <a:fld id="{1B23B4D2-AC56-4E03-B584-C7EE294BDCA4}" type="datetime1">
              <a:rPr lang="pl-PL" smtClean="0"/>
              <a:t>01.11.2024</a:t>
            </a:fld>
            <a:endParaRPr lang="en-US" dirty="0"/>
          </a:p>
        </p:txBody>
      </p:sp>
    </p:spTree>
    <p:extLst>
      <p:ext uri="{BB962C8B-B14F-4D97-AF65-F5344CB8AC3E}">
        <p14:creationId xmlns:p14="http://schemas.microsoft.com/office/powerpoint/2010/main" val="3521242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r>
              <a:rPr lang="pl-PL" dirty="0"/>
              <a:t>Zanim wskoczymy do kolejnego modułu…</a:t>
            </a:r>
          </a:p>
        </p:txBody>
      </p:sp>
      <p:sp>
        <p:nvSpPr>
          <p:cNvPr id="3" name="Symbol zastępczy zawartości 2">
            <a:extLst>
              <a:ext uri="{FF2B5EF4-FFF2-40B4-BE49-F238E27FC236}">
                <a16:creationId xmlns:a16="http://schemas.microsoft.com/office/drawing/2014/main" id="{09DB9BF6-E273-FAFE-99E9-166389339160}"/>
              </a:ext>
            </a:extLst>
          </p:cNvPr>
          <p:cNvSpPr>
            <a:spLocks noGrp="1"/>
          </p:cNvSpPr>
          <p:nvPr>
            <p:ph idx="1"/>
          </p:nvPr>
        </p:nvSpPr>
        <p:spPr/>
        <p:txBody>
          <a:bodyPr/>
          <a:lstStyle/>
          <a:p>
            <a:pPr marL="0" indent="0" algn="ctr">
              <a:buNone/>
            </a:pPr>
            <a:r>
              <a:rPr lang="pl-PL" sz="2400" b="1" dirty="0"/>
              <a:t>Style globalne i lokalne w </a:t>
            </a:r>
            <a:r>
              <a:rPr lang="pl-PL" sz="2400" b="1" dirty="0" err="1"/>
              <a:t>Angular</a:t>
            </a:r>
            <a:endParaRPr lang="pl-PL" sz="2400" b="1" dirty="0"/>
          </a:p>
          <a:p>
            <a:pPr marL="0" indent="0" algn="ctr">
              <a:buNone/>
            </a:pPr>
            <a:endParaRPr lang="pl-PL" dirty="0"/>
          </a:p>
          <a:p>
            <a:pPr marL="0" indent="0">
              <a:buNone/>
            </a:pPr>
            <a:r>
              <a:rPr lang="pl-PL" sz="2000" b="1" dirty="0"/>
              <a:t>Style globalne: </a:t>
            </a:r>
            <a:r>
              <a:rPr lang="pl-PL" sz="2000" dirty="0"/>
              <a:t>Zdefiniowane w </a:t>
            </a:r>
            <a:r>
              <a:rPr lang="pl-PL" sz="2000" b="1" dirty="0" err="1"/>
              <a:t>src</a:t>
            </a:r>
            <a:r>
              <a:rPr lang="pl-PL" sz="2000" b="1" dirty="0"/>
              <a:t>/</a:t>
            </a:r>
            <a:r>
              <a:rPr lang="pl-PL" sz="2000" b="1" dirty="0" err="1"/>
              <a:t>styles.scss</a:t>
            </a:r>
            <a:r>
              <a:rPr lang="pl-PL" sz="2000" dirty="0"/>
              <a:t>, są stosowane do całej aplikacji. Dla przykłady tu zdefiniujemy tło aplikacji.</a:t>
            </a:r>
          </a:p>
          <a:p>
            <a:pPr marL="0" indent="0">
              <a:buNone/>
            </a:pPr>
            <a:r>
              <a:rPr lang="pl-PL" sz="2000" b="1" dirty="0"/>
              <a:t>Style lokalne: </a:t>
            </a:r>
            <a:r>
              <a:rPr lang="pl-PL" sz="2000" dirty="0"/>
              <a:t>Każdy komponent ma swoje własne style w plikach </a:t>
            </a:r>
            <a:r>
              <a:rPr lang="pl-PL" sz="2000" b="1" dirty="0"/>
              <a:t>.</a:t>
            </a:r>
            <a:r>
              <a:rPr lang="pl-PL" sz="2000" b="1" dirty="0" err="1"/>
              <a:t>scss</a:t>
            </a:r>
            <a:r>
              <a:rPr lang="pl-PL" sz="2000" b="1" dirty="0"/>
              <a:t> </a:t>
            </a:r>
            <a:r>
              <a:rPr lang="pl-PL" sz="2000" dirty="0"/>
              <a:t>(np. </a:t>
            </a:r>
            <a:r>
              <a:rPr lang="pl-PL" sz="2000" dirty="0" err="1"/>
              <a:t>recipe-list.component.scss</a:t>
            </a:r>
            <a:r>
              <a:rPr lang="pl-PL" sz="2000" dirty="0"/>
              <a:t>), które są stosowane tylko do tego komponentu.</a:t>
            </a:r>
          </a:p>
        </p:txBody>
      </p:sp>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89"/>
            <a:ext cx="10131425" cy="1456267"/>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139703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p:txBody>
          <a:bodyPr/>
          <a:lstStyle/>
          <a:p>
            <a:pPr algn="ctr"/>
            <a:r>
              <a:rPr lang="pl-PL" dirty="0"/>
              <a:t>Data </a:t>
            </a:r>
            <a:r>
              <a:rPr lang="pl-PL" dirty="0" err="1"/>
              <a:t>binding</a:t>
            </a:r>
            <a:endParaRPr lang="pl-PL" dirty="0"/>
          </a:p>
        </p:txBody>
      </p:sp>
      <p:sp>
        <p:nvSpPr>
          <p:cNvPr id="3" name="Symbol zastępczy zawartości 2">
            <a:extLst>
              <a:ext uri="{FF2B5EF4-FFF2-40B4-BE49-F238E27FC236}">
                <a16:creationId xmlns:a16="http://schemas.microsoft.com/office/drawing/2014/main" id="{E1CEDB5F-DE6C-6B3B-200A-BD4833EF4941}"/>
              </a:ext>
            </a:extLst>
          </p:cNvPr>
          <p:cNvSpPr>
            <a:spLocks noGrp="1"/>
          </p:cNvSpPr>
          <p:nvPr>
            <p:ph idx="1"/>
          </p:nvPr>
        </p:nvSpPr>
        <p:spPr/>
        <p:txBody>
          <a:bodyPr/>
          <a:lstStyle/>
          <a:p>
            <a:endParaRPr lang="pl-PL"/>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321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442044"/>
            <a:ext cx="4446495" cy="130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Forms</a:t>
            </a:r>
            <a:r>
              <a:rPr lang="pl-PL" altLang="pl-PL" sz="1600" dirty="0">
                <a:latin typeface="Arial" panose="020B0604020202020204" pitchFamily="34" charset="0"/>
              </a:rPr>
              <a:t>: Tworzenie formularzy, walidacja</a:t>
            </a:r>
          </a:p>
          <a:p>
            <a:pPr lvl="1" eaLnBrk="0" fontAlgn="base" hangingPunct="0">
              <a:spcBef>
                <a:spcPct val="0"/>
              </a:spcBef>
              <a:spcAft>
                <a:spcPct val="0"/>
              </a:spcAft>
              <a:buClrTx/>
            </a:pPr>
            <a:r>
              <a:rPr lang="pl-PL" altLang="pl-PL" sz="1600" dirty="0">
                <a:latin typeface="Arial" panose="020B0604020202020204" pitchFamily="34" charset="0"/>
              </a:rPr>
              <a:t>Routing: Konfiguracja routera, nawigacja między widokami</a:t>
            </a:r>
          </a:p>
          <a:p>
            <a:pPr lvl="1" eaLnBrk="0" fontAlgn="base" hangingPunct="0">
              <a:spcBef>
                <a:spcPct val="0"/>
              </a:spcBef>
              <a:spcAft>
                <a:spcPct val="0"/>
              </a:spcAft>
              <a:buClrTx/>
            </a:pPr>
            <a:r>
              <a:rPr lang="pl-PL" altLang="pl-PL" sz="1600" dirty="0">
                <a:latin typeface="Arial" panose="020B0604020202020204" pitchFamily="34" charset="0"/>
              </a:rPr>
              <a:t>http: Pobieranie danych z serwera</a:t>
            </a:r>
          </a:p>
          <a:p>
            <a:pPr lvl="1" eaLnBrk="0" fontAlgn="base" hangingPunct="0">
              <a:spcBef>
                <a:spcPct val="0"/>
              </a:spcBef>
              <a:spcAft>
                <a:spcPct val="0"/>
              </a:spcAft>
              <a:buClrTx/>
            </a:pPr>
            <a:endParaRPr lang="pl-PL" altLang="pl-PL" sz="1600" dirty="0">
              <a:latin typeface="Arial" panose="020B0604020202020204" pitchFamily="34" charset="0"/>
            </a:endParaRPr>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22340" y="3949602"/>
            <a:ext cx="6027420" cy="179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RxJS</a:t>
            </a:r>
            <a:r>
              <a:rPr lang="pl-PL" altLang="pl-PL" sz="1600" dirty="0">
                <a:latin typeface="Arial" panose="020B0604020202020204" pitchFamily="34" charset="0"/>
              </a:rPr>
              <a:t>: Wprowadzenie do programowania reaktywnego, </a:t>
            </a:r>
            <a:r>
              <a:rPr lang="pl-PL" altLang="pl-PL" sz="1600" dirty="0" err="1">
                <a:latin typeface="Arial" panose="020B0604020202020204" pitchFamily="34" charset="0"/>
              </a:rPr>
              <a:t>observable</a:t>
            </a:r>
            <a:r>
              <a:rPr lang="pl-PL" altLang="pl-PL" sz="1600" dirty="0">
                <a:latin typeface="Arial" panose="020B0604020202020204" pitchFamily="34" charset="0"/>
              </a:rPr>
              <a:t>, operatory</a:t>
            </a:r>
          </a:p>
          <a:p>
            <a:pPr lvl="1" eaLnBrk="0" fontAlgn="base" hangingPunct="0">
              <a:spcBef>
                <a:spcPct val="0"/>
              </a:spcBef>
              <a:spcAft>
                <a:spcPct val="0"/>
              </a:spcAft>
              <a:buClrTx/>
            </a:pPr>
            <a:r>
              <a:rPr lang="pl-PL" altLang="pl-PL" sz="1600" dirty="0" err="1">
                <a:latin typeface="Arial" panose="020B0604020202020204" pitchFamily="34" charset="0"/>
              </a:rPr>
              <a:t>Store</a:t>
            </a:r>
            <a:r>
              <a:rPr lang="pl-PL" altLang="pl-PL" sz="1600" dirty="0">
                <a:latin typeface="Arial" panose="020B0604020202020204" pitchFamily="34" charset="0"/>
              </a:rPr>
              <a:t>: Koncepcja zarządzania stanem aplikacji na przykładzie </a:t>
            </a:r>
            <a:r>
              <a:rPr lang="pl-PL" altLang="pl-PL" sz="1600" dirty="0" err="1">
                <a:latin typeface="Arial" panose="020B0604020202020204" pitchFamily="34" charset="0"/>
              </a:rPr>
              <a:t>NgRx</a:t>
            </a:r>
            <a:r>
              <a:rPr lang="pl-PL" altLang="pl-PL" sz="1600" dirty="0">
                <a:latin typeface="Arial" panose="020B0604020202020204" pitchFamily="34" charset="0"/>
              </a:rPr>
              <a:t>/</a:t>
            </a:r>
            <a:r>
              <a:rPr lang="pl-PL" altLang="pl-PL" sz="1600" dirty="0" err="1">
                <a:latin typeface="Arial" panose="020B0604020202020204" pitchFamily="34" charset="0"/>
              </a:rPr>
              <a:t>signals</a:t>
            </a:r>
            <a:endParaRPr lang="pl-PL" altLang="pl-PL" sz="1600" dirty="0">
              <a:latin typeface="Arial" panose="020B0604020202020204" pitchFamily="34" charset="0"/>
            </a:endParaRPr>
          </a:p>
          <a:p>
            <a:pPr lvl="1" eaLnBrk="0" fontAlgn="base" hangingPunct="0">
              <a:spcBef>
                <a:spcPct val="0"/>
              </a:spcBef>
              <a:spcAft>
                <a:spcPct val="0"/>
              </a:spcAft>
              <a:buClrTx/>
            </a:pPr>
            <a:r>
              <a:rPr lang="pl-PL" altLang="pl-PL" sz="1600" dirty="0">
                <a:latin typeface="Arial" panose="020B0604020202020204" pitchFamily="34" charset="0"/>
              </a:rPr>
              <a:t>Testy: Wprowadzenie do testów </a:t>
            </a:r>
            <a:r>
              <a:rPr lang="pl-PL" altLang="pl-PL" sz="1600" dirty="0" err="1">
                <a:latin typeface="Arial" panose="020B0604020202020204" pitchFamily="34" charset="0"/>
              </a:rPr>
              <a:t>jednoskowych</a:t>
            </a:r>
            <a:r>
              <a:rPr lang="pl-PL" altLang="pl-PL" sz="1600" dirty="0">
                <a:latin typeface="Arial" panose="020B0604020202020204" pitchFamily="34" charset="0"/>
              </a:rPr>
              <a:t>(</a:t>
            </a:r>
            <a:r>
              <a:rPr lang="pl-PL" altLang="pl-PL" sz="1600" dirty="0" err="1">
                <a:latin typeface="Arial" panose="020B0604020202020204" pitchFamily="34" charset="0"/>
              </a:rPr>
              <a:t>Jasmine</a:t>
            </a:r>
            <a:r>
              <a:rPr lang="pl-PL" altLang="pl-PL" sz="1600" dirty="0">
                <a:latin typeface="Arial" panose="020B0604020202020204" pitchFamily="34" charset="0"/>
              </a:rPr>
              <a:t>) i integracyjnych(</a:t>
            </a:r>
            <a:r>
              <a:rPr lang="pl-PL" altLang="pl-PL" sz="1600" dirty="0" err="1">
                <a:latin typeface="Arial" panose="020B0604020202020204" pitchFamily="34" charset="0"/>
              </a:rPr>
              <a:t>Cypress</a:t>
            </a:r>
            <a:r>
              <a:rPr lang="pl-PL" altLang="pl-PL" sz="1600" dirty="0">
                <a:latin typeface="Arial" panose="020B0604020202020204" pitchFamily="34" charset="0"/>
              </a:rPr>
              <a:t>)</a:t>
            </a:r>
          </a:p>
          <a:p>
            <a:pPr lvl="1" eaLnBrk="0" fontAlgn="base" hangingPunct="0">
              <a:spcBef>
                <a:spcPct val="0"/>
              </a:spcBef>
              <a:spcAft>
                <a:spcPct val="0"/>
              </a:spcAft>
              <a:buClrTx/>
            </a:pPr>
            <a:endParaRPr lang="pl-PL" altLang="pl-PL" sz="1600" dirty="0">
              <a:latin typeface="Arial" panose="020B0604020202020204" pitchFamily="34" charset="0"/>
            </a:endParaRPr>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460572"/>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3648650241"/>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B1D60C-50D7-AB36-EBEF-A058BF050AAE}"/>
              </a:ext>
            </a:extLst>
          </p:cNvPr>
          <p:cNvSpPr>
            <a:spLocks noGrp="1"/>
          </p:cNvSpPr>
          <p:nvPr>
            <p:ph type="title"/>
          </p:nvPr>
        </p:nvSpPr>
        <p:spPr>
          <a:xfrm>
            <a:off x="685800" y="8238"/>
            <a:ext cx="10131425" cy="1456267"/>
          </a:xfrm>
        </p:spPr>
        <p:txBody>
          <a:bodyPr/>
          <a:lstStyle/>
          <a:p>
            <a:pPr algn="ctr"/>
            <a:r>
              <a:rPr lang="pl-PL" dirty="0"/>
              <a:t>Przykład użycia</a:t>
            </a:r>
          </a:p>
        </p:txBody>
      </p:sp>
      <p:sp>
        <p:nvSpPr>
          <p:cNvPr id="3" name="Symbol zastępczy zawartości 2">
            <a:extLst>
              <a:ext uri="{FF2B5EF4-FFF2-40B4-BE49-F238E27FC236}">
                <a16:creationId xmlns:a16="http://schemas.microsoft.com/office/drawing/2014/main" id="{CE524586-5E59-9DB4-3E1A-ED4A2DDB1953}"/>
              </a:ext>
            </a:extLst>
          </p:cNvPr>
          <p:cNvSpPr>
            <a:spLocks noGrp="1"/>
          </p:cNvSpPr>
          <p:nvPr>
            <p:ph idx="1"/>
          </p:nvPr>
        </p:nvSpPr>
        <p:spPr/>
        <p:txBody>
          <a:bodyPr/>
          <a:lstStyle/>
          <a:p>
            <a:endParaRPr lang="pl-PL" dirty="0"/>
          </a:p>
        </p:txBody>
      </p:sp>
      <p:sp>
        <p:nvSpPr>
          <p:cNvPr id="4" name="Symbol zastępczy daty 3">
            <a:extLst>
              <a:ext uri="{FF2B5EF4-FFF2-40B4-BE49-F238E27FC236}">
                <a16:creationId xmlns:a16="http://schemas.microsoft.com/office/drawing/2014/main" id="{5EF548BC-5911-04BE-9CF4-42F7857AD1B8}"/>
              </a:ext>
            </a:extLst>
          </p:cNvPr>
          <p:cNvSpPr>
            <a:spLocks noGrp="1"/>
          </p:cNvSpPr>
          <p:nvPr>
            <p:ph type="dt" sz="half" idx="10"/>
          </p:nvPr>
        </p:nvSpPr>
        <p:spPr/>
        <p:txBody>
          <a:bodyPr/>
          <a:lstStyle/>
          <a:p>
            <a:pPr rtl="0"/>
            <a:fld id="{1B23B4D2-AC56-4E03-B584-C7EE294BDCA4}" type="datetime1">
              <a:rPr lang="pl-PL" smtClean="0"/>
              <a:t>01.11.2024</a:t>
            </a:fld>
            <a:endParaRPr lang="en-US" dirty="0"/>
          </a:p>
        </p:txBody>
      </p:sp>
    </p:spTree>
    <p:extLst>
      <p:ext uri="{BB962C8B-B14F-4D97-AF65-F5344CB8AC3E}">
        <p14:creationId xmlns:p14="http://schemas.microsoft.com/office/powerpoint/2010/main" val="2719238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2"/>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3"/>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06FC1188-11AD-0D0F-36B3-F3EBAD72C315}"/>
              </a:ext>
            </a:extLst>
          </p:cNvPr>
          <p:cNvSpPr txBox="1"/>
          <p:nvPr/>
        </p:nvSpPr>
        <p:spPr>
          <a:xfrm>
            <a:off x="1614488" y="1601343"/>
            <a:ext cx="9555821" cy="1477328"/>
          </a:xfrm>
          <a:prstGeom prst="rect">
            <a:avLst/>
          </a:prstGeom>
          <a:noFill/>
        </p:spPr>
        <p:txBody>
          <a:bodyPr wrap="none" rtlCol="0">
            <a:spAutoFit/>
          </a:bodyPr>
          <a:lstStyle/>
          <a:p>
            <a:r>
              <a:rPr lang="pl-PL" b="1" dirty="0">
                <a:solidFill>
                  <a:srgbClr val="C0CAF5"/>
                </a:solidFill>
                <a:effectLst/>
                <a:latin typeface="Consolas" panose="020B0609020204030204" pitchFamily="49" charset="0"/>
              </a:rPr>
              <a:t>**Moduł 3: Serwisy i zarządzanie danymi**</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Tworzenie serwisu do przechowywania przepisów.</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Wstrzykiwanie serwisu do komponentu, aby oddzielić logikę od wyświetlania.</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Przechowywanie i aktualizacja przepisów (dodawanie, edytowanie, usuwanie).</a:t>
            </a:r>
            <a:endParaRPr lang="pl-PL" b="0" dirty="0">
              <a:solidFill>
                <a:srgbClr val="A9B1D6"/>
              </a:solidFill>
              <a:effectLst/>
              <a:latin typeface="Consolas" panose="020B0609020204030204" pitchFamily="49" charset="0"/>
            </a:endParaRPr>
          </a:p>
          <a:p>
            <a:endParaRPr lang="pl-PL" dirty="0"/>
          </a:p>
        </p:txBody>
      </p:sp>
    </p:spTree>
    <p:extLst>
      <p:ext uri="{BB962C8B-B14F-4D97-AF65-F5344CB8AC3E}">
        <p14:creationId xmlns:p14="http://schemas.microsoft.com/office/powerpoint/2010/main" val="1013403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2B7C9-B404-A073-9097-9AAE6776901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743929A-781C-7D1F-F3CE-F5B748E898A3}"/>
              </a:ext>
            </a:extLst>
          </p:cNvPr>
          <p:cNvSpPr>
            <a:spLocks noGrp="1"/>
          </p:cNvSpPr>
          <p:nvPr>
            <p:ph type="title"/>
          </p:nvPr>
        </p:nvSpPr>
        <p:spPr>
          <a:xfrm>
            <a:off x="685801" y="0"/>
            <a:ext cx="10131425" cy="972065"/>
          </a:xfrm>
        </p:spPr>
        <p:txBody>
          <a:bodyPr/>
          <a:lstStyle/>
          <a:p>
            <a:pPr algn="ctr"/>
            <a:r>
              <a:rPr lang="pl-PL" dirty="0"/>
              <a:t>Serwisy </a:t>
            </a:r>
          </a:p>
        </p:txBody>
      </p:sp>
      <p:sp>
        <p:nvSpPr>
          <p:cNvPr id="3" name="Symbol zastępczy zawartości 2">
            <a:extLst>
              <a:ext uri="{FF2B5EF4-FFF2-40B4-BE49-F238E27FC236}">
                <a16:creationId xmlns:a16="http://schemas.microsoft.com/office/drawing/2014/main" id="{8885387C-8436-D065-3D7C-27F6341652B3}"/>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60E9CFC-F574-444B-9788-9BE5C01580D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164096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10951C16-386F-82C4-340C-22F5D616EA89}"/>
              </a:ext>
            </a:extLst>
          </p:cNvPr>
          <p:cNvSpPr txBox="1"/>
          <p:nvPr/>
        </p:nvSpPr>
        <p:spPr>
          <a:xfrm>
            <a:off x="4186238" y="2600325"/>
            <a:ext cx="3133935" cy="369332"/>
          </a:xfrm>
          <a:prstGeom prst="rect">
            <a:avLst/>
          </a:prstGeom>
          <a:noFill/>
        </p:spPr>
        <p:txBody>
          <a:bodyPr wrap="none" rtlCol="0">
            <a:spAutoFit/>
          </a:bodyPr>
          <a:lstStyle/>
          <a:p>
            <a:r>
              <a:rPr lang="pl-PL" dirty="0"/>
              <a:t>Jakieś wnioski / podsumowanie</a:t>
            </a:r>
          </a:p>
        </p:txBody>
      </p:sp>
    </p:spTree>
    <p:extLst>
      <p:ext uri="{BB962C8B-B14F-4D97-AF65-F5344CB8AC3E}">
        <p14:creationId xmlns:p14="http://schemas.microsoft.com/office/powerpoint/2010/main" val="18643920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685801" y="1656036"/>
            <a:ext cx="10721544" cy="2862322"/>
          </a:xfrm>
          <a:prstGeom prst="rect">
            <a:avLst/>
          </a:prstGeom>
          <a:noFill/>
        </p:spPr>
        <p:txBody>
          <a:bodyPr wrap="square" rtlCol="0">
            <a:spAutoFit/>
          </a:bodyPr>
          <a:lstStyle/>
          <a:p>
            <a:r>
              <a:rPr lang="pl-PL" sz="2000" dirty="0"/>
              <a:t>W tym module uczestnicy m.in. nauczą się, jak tworzyć formularze w </a:t>
            </a:r>
            <a:r>
              <a:rPr lang="pl-PL" sz="2000" dirty="0" err="1"/>
              <a:t>Angularze</a:t>
            </a:r>
            <a:r>
              <a:rPr lang="pl-PL" sz="2000" dirty="0"/>
              <a:t> z użyciem dwóch podejść:</a:t>
            </a:r>
            <a:br>
              <a:rPr lang="pl-PL" sz="2000" dirty="0"/>
            </a:br>
            <a:endParaRPr lang="pl-PL" sz="2000" dirty="0"/>
          </a:p>
          <a:p>
            <a:pPr marL="742950" lvl="1" indent="-285750">
              <a:buFont typeface="Arial" panose="020B0604020202020204" pitchFamily="34" charset="0"/>
              <a:buChar char="•"/>
            </a:pPr>
            <a:r>
              <a:rPr lang="pl-PL" sz="2000" b="1" dirty="0" err="1"/>
              <a:t>Template-driven</a:t>
            </a:r>
            <a:r>
              <a:rPr lang="pl-PL" sz="2000" b="1" dirty="0"/>
              <a:t> </a:t>
            </a:r>
            <a:r>
              <a:rPr lang="pl-PL" sz="2000" b="1" dirty="0" err="1"/>
              <a:t>Forms</a:t>
            </a:r>
            <a:r>
              <a:rPr lang="pl-PL" sz="2000" b="1" dirty="0"/>
              <a:t> </a:t>
            </a:r>
            <a:r>
              <a:rPr lang="pl-PL" sz="2000" dirty="0"/>
              <a:t>(formularze oparte na szablonach)</a:t>
            </a:r>
          </a:p>
          <a:p>
            <a:pPr marL="742950" lvl="1" indent="-285750">
              <a:buFont typeface="Arial" panose="020B0604020202020204" pitchFamily="34" charset="0"/>
              <a:buChar char="•"/>
            </a:pPr>
            <a:r>
              <a:rPr lang="pl-PL" sz="2000" b="1" dirty="0" err="1"/>
              <a:t>Reactive</a:t>
            </a:r>
            <a:r>
              <a:rPr lang="pl-PL" sz="2000" b="1" dirty="0"/>
              <a:t> </a:t>
            </a:r>
            <a:r>
              <a:rPr lang="pl-PL" sz="2000" b="1" dirty="0" err="1"/>
              <a:t>Forms</a:t>
            </a:r>
            <a:r>
              <a:rPr lang="pl-PL" sz="2000" b="1" dirty="0"/>
              <a:t> </a:t>
            </a:r>
            <a:r>
              <a:rPr lang="pl-PL" sz="2000" dirty="0"/>
              <a:t>(formularze reaktywne)</a:t>
            </a:r>
          </a:p>
          <a:p>
            <a:pPr lvl="1"/>
            <a:endParaRPr lang="pl-PL" sz="2000" dirty="0"/>
          </a:p>
          <a:p>
            <a:r>
              <a:rPr lang="pl-PL" sz="2000" dirty="0"/>
              <a:t>Zbudujemy formularz umożliwiający dodawanie i edytowanie przepisów kulinarnych, z walidacją pól.</a:t>
            </a:r>
          </a:p>
          <a:p>
            <a:r>
              <a:rPr lang="pl-PL" sz="2000" dirty="0"/>
              <a:t>Na głównej stronie umieścimy przycisk, który będzie pokazywał i ukrywał formularz.</a:t>
            </a:r>
          </a:p>
          <a:p>
            <a:r>
              <a:rPr lang="pl-PL" sz="2000"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5"/>
            <a:ext cx="10131425" cy="1456267"/>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685801" y="1735256"/>
            <a:ext cx="1082039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pl-PL" dirty="0"/>
              <a:t>W formularzach </a:t>
            </a:r>
            <a:r>
              <a:rPr lang="pl-PL" b="1" dirty="0" err="1"/>
              <a:t>Template-Driven</a:t>
            </a:r>
            <a:r>
              <a:rPr lang="pl-PL" dirty="0"/>
              <a:t>, logika formularza jest oparta głównie na szablonie HTML, a </a:t>
            </a:r>
            <a:r>
              <a:rPr lang="pl-PL" dirty="0" err="1"/>
              <a:t>Angular</a:t>
            </a:r>
            <a:r>
              <a:rPr lang="pl-PL" dirty="0"/>
              <a:t> automatycznie tworzy model formularza w tle.</a:t>
            </a:r>
            <a:br>
              <a:rPr kumimoji="0" lang="pl-PL" altLang="pl-PL" i="0" u="none" strike="noStrike" cap="none" normalizeH="0" baseline="0" dirty="0">
                <a:ln>
                  <a:noFill/>
                </a:ln>
                <a:solidFill>
                  <a:schemeClr val="tx1"/>
                </a:solidFill>
                <a:effectLst/>
                <a:latin typeface="Arial Unicode MS"/>
              </a:rPr>
            </a:br>
            <a:br>
              <a:rPr kumimoji="0" lang="pl-PL" altLang="pl-PL" i="0" u="none" strike="noStrike" cap="none" normalizeH="0" baseline="0" dirty="0">
                <a:ln>
                  <a:noFill/>
                </a:ln>
                <a:solidFill>
                  <a:schemeClr val="tx1"/>
                </a:solidFill>
                <a:effectLst/>
                <a:latin typeface="Arial Unicode MS"/>
              </a:rPr>
            </a:br>
            <a:r>
              <a:rPr kumimoji="0" lang="pl-PL" altLang="pl-PL" i="0" u="none" strike="noStrike" cap="none" normalizeH="0" baseline="0" dirty="0">
                <a:ln>
                  <a:noFill/>
                </a:ln>
                <a:solidFill>
                  <a:schemeClr val="tx1"/>
                </a:solidFill>
                <a:effectLst/>
                <a:latin typeface="Arial Unicode MS"/>
              </a:rPr>
              <a:t>WIDOK:</a:t>
            </a:r>
            <a:br>
              <a:rPr kumimoji="0" lang="pl-PL" altLang="pl-PL" b="1" i="0" u="none" strike="noStrike" cap="none" normalizeH="0" baseline="0" dirty="0">
                <a:ln>
                  <a:noFill/>
                </a:ln>
                <a:solidFill>
                  <a:schemeClr val="tx1"/>
                </a:solidFill>
                <a:effectLst/>
                <a:latin typeface="Arial Unicode MS"/>
              </a:rPr>
            </a:br>
            <a:r>
              <a:rPr kumimoji="0" lang="pl-PL" altLang="pl-PL" b="1" i="0" u="none" strike="noStrike" cap="none" normalizeH="0" baseline="0" dirty="0" err="1">
                <a:ln>
                  <a:noFill/>
                </a:ln>
                <a:solidFill>
                  <a:schemeClr val="tx1"/>
                </a:solidFill>
                <a:effectLst/>
                <a:latin typeface="Arial Unicode MS"/>
              </a:rPr>
              <a:t>ngModel</a:t>
            </a:r>
            <a:r>
              <a:rPr kumimoji="0" lang="pl-PL" altLang="pl-PL" b="0" i="0" u="none" strike="noStrike" cap="none" normalizeH="0" baseline="0" dirty="0">
                <a:ln>
                  <a:noFill/>
                </a:ln>
                <a:solidFill>
                  <a:schemeClr val="tx1"/>
                </a:solidFill>
                <a:effectLst/>
              </a:rPr>
              <a:t> – 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 –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0" i="0" u="none" strike="noStrike" cap="none" normalizeH="0" baseline="0" dirty="0">
                <a:ln>
                  <a:noFill/>
                </a:ln>
                <a:solidFill>
                  <a:schemeClr val="tx1"/>
                </a:solidFill>
                <a:effectLst/>
              </a:rPr>
              <a:t> – 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recipeForm.invalid</a:t>
            </a:r>
            <a:r>
              <a:rPr kumimoji="0" lang="pl-PL" altLang="pl-PL" b="0" i="0" u="none" strike="noStrike" cap="none" normalizeH="0" baseline="0" dirty="0">
                <a:ln>
                  <a:noFill/>
                </a:ln>
                <a:solidFill>
                  <a:schemeClr val="tx1"/>
                </a:solidFill>
                <a:effectLst/>
              </a:rPr>
              <a:t> – formularz jest nieaktywny, jeśli zawiera błędy.</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touched</a:t>
            </a:r>
            <a:r>
              <a:rPr kumimoji="0" lang="pl-PL" altLang="pl-PL" b="0" i="0" u="none" strike="noStrike" cap="none" normalizeH="0" baseline="0" dirty="0">
                <a:ln>
                  <a:noFill/>
                </a:ln>
                <a:solidFill>
                  <a:schemeClr val="tx1"/>
                </a:solidFill>
                <a:effectLst/>
              </a:rPr>
              <a:t> – oznacza, że pole zostało odwiedzone przez użytkownika (dotknięte).</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0" i="0" u="none" strike="noStrike" cap="none" normalizeH="0" baseline="0" dirty="0">
                <a:ln>
                  <a:noFill/>
                </a:ln>
                <a:solidFill>
                  <a:schemeClr val="tx1"/>
                </a:solidFill>
                <a:effectLst/>
                <a:latin typeface="Arial" panose="020B0604020202020204" pitchFamily="34" charset="0"/>
              </a:rPr>
              <a:t>LOGIKA: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a:ln>
                  <a:noFill/>
                </a:ln>
                <a:solidFill>
                  <a:schemeClr val="tx1"/>
                </a:solidFill>
                <a:effectLst/>
                <a:latin typeface="Arial Unicode MS"/>
              </a:rPr>
              <a:t>@Input() </a:t>
            </a:r>
            <a:r>
              <a:rPr kumimoji="0" lang="pl-PL" altLang="pl-PL" b="1" i="0" u="none" strike="noStrike" cap="none" normalizeH="0" baseline="0" dirty="0" err="1">
                <a:ln>
                  <a:noFill/>
                </a:ln>
                <a:solidFill>
                  <a:schemeClr val="tx1"/>
                </a:solidFill>
                <a:effectLst/>
                <a:latin typeface="Arial Unicode MS"/>
              </a:rPr>
              <a:t>isEditMode</a:t>
            </a:r>
            <a:r>
              <a:rPr kumimoji="0" lang="pl-PL" altLang="pl-PL" b="0" i="0" u="none" strike="noStrike" cap="none" normalizeH="0" baseline="0" dirty="0">
                <a:ln>
                  <a:noFill/>
                </a:ln>
                <a:solidFill>
                  <a:schemeClr val="tx1"/>
                </a:solidFill>
                <a:effectLst/>
              </a:rPr>
              <a:t> – pozwala na tryb edycji, w którym możemy edytować istniejący przepis.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onSubmit</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obsługuje wysłanie formularza, waliduje dane i przesyła je do serwisu.</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toggleForm</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metoda do pokazywania/ukrywania formularza.</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9694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p:txBody>
          <a:bodyPr>
            <a:normAutofit/>
          </a:bodyPr>
          <a:lstStyle/>
          <a:p>
            <a:r>
              <a:rPr lang="pl-PL" dirty="0"/>
              <a:t>W przypadku </a:t>
            </a:r>
            <a:r>
              <a:rPr lang="pl-PL" b="1" dirty="0" err="1"/>
              <a:t>Reactive</a:t>
            </a:r>
            <a:r>
              <a:rPr lang="pl-PL" b="1" dirty="0"/>
              <a:t> </a:t>
            </a:r>
            <a:r>
              <a:rPr lang="pl-PL" b="1" dirty="0" err="1"/>
              <a:t>Forms</a:t>
            </a:r>
            <a:r>
              <a:rPr lang="pl-PL" dirty="0"/>
              <a:t>, formularz jest zarządzany w pełni w pliku </a:t>
            </a:r>
            <a:r>
              <a:rPr lang="pl-PL" dirty="0" err="1"/>
              <a:t>TypeScript</a:t>
            </a:r>
            <a:r>
              <a:rPr lang="pl-PL" dirty="0"/>
              <a:t>, a szablon HTML odpowiada jedynie za wyświetlanie.</a:t>
            </a:r>
            <a:br>
              <a:rPr lang="pl-PL" dirty="0"/>
            </a:br>
            <a:br>
              <a:rPr lang="pl-PL" dirty="0"/>
            </a:br>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rPr>
              <a:t> – 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rPr>
              <a:t> – 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patchValue</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używane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a:extLst>
              <a:ext uri="{FF2B5EF4-FFF2-40B4-BE49-F238E27FC236}">
                <a16:creationId xmlns:a16="http://schemas.microsoft.com/office/drawing/2014/main" id="{7ED11342-EBAE-516F-41D7-0D798FD1C2D5}"/>
              </a:ext>
            </a:extLst>
          </p:cNvPr>
          <p:cNvSpPr>
            <a:spLocks noGrp="1"/>
          </p:cNvSpPr>
          <p:nvPr>
            <p:ph type="dt" sz="half" idx="10"/>
          </p:nvPr>
        </p:nvSpPr>
        <p:spPr/>
        <p:txBody>
          <a:bodyPr/>
          <a:lstStyle/>
          <a:p>
            <a:pPr rtl="0"/>
            <a:fld id="{1B23B4D2-AC56-4E03-B584-C7EE294BDCA4}" type="datetime1">
              <a:rPr lang="pl-PL" smtClean="0"/>
              <a:t>01.11.2024</a:t>
            </a:fld>
            <a:endParaRPr lang="en-US" dirty="0"/>
          </a:p>
        </p:txBody>
      </p:sp>
    </p:spTree>
    <p:extLst>
      <p:ext uri="{BB962C8B-B14F-4D97-AF65-F5344CB8AC3E}">
        <p14:creationId xmlns:p14="http://schemas.microsoft.com/office/powerpoint/2010/main" val="19645742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132923"/>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398583725"/>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4954" y="5026646"/>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88588" y="3900289"/>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432961" y="4958213"/>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9353" y="4265984"/>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4303" y="5502708"/>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t>Uruchoienie</a:t>
            </a:r>
            <a:r>
              <a:rPr lang="pl-PL" sz="10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343025" y="5215200"/>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140890" cy="369332"/>
          </a:xfrm>
          <a:prstGeom prst="rect">
            <a:avLst/>
          </a:prstGeom>
          <a:noFill/>
        </p:spPr>
        <p:txBody>
          <a:bodyPr wrap="none" rtlCol="0">
            <a:spAutoFit/>
          </a:bodyPr>
          <a:lstStyle/>
          <a:p>
            <a:r>
              <a:rPr lang="pl-PL" dirty="0" err="1"/>
              <a:t>Applikacja</a:t>
            </a:r>
            <a:endParaRPr lang="pl-PL" dirty="0"/>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1495234125"/>
              </p:ext>
            </p:extLst>
          </p:nvPr>
        </p:nvGraphicFramePr>
        <p:xfrm>
          <a:off x="1030287" y="893729"/>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641689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3511229" y="1169946"/>
            <a:ext cx="467827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42245312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AB8F798-9A1E-FA68-E7D1-3D08911CA279}"/>
              </a:ext>
            </a:extLst>
          </p:cNvPr>
          <p:cNvSpPr>
            <a:spLocks noGrp="1"/>
          </p:cNvSpPr>
          <p:nvPr>
            <p:ph type="title"/>
          </p:nvPr>
        </p:nvSpPr>
        <p:spPr/>
        <p:txBody>
          <a:bodyPr/>
          <a:lstStyle/>
          <a:p>
            <a:r>
              <a:rPr lang="pl-PL" dirty="0"/>
              <a:t>routing</a:t>
            </a:r>
          </a:p>
        </p:txBody>
      </p:sp>
      <p:sp>
        <p:nvSpPr>
          <p:cNvPr id="3" name="Symbol zastępczy zawartości 2">
            <a:extLst>
              <a:ext uri="{FF2B5EF4-FFF2-40B4-BE49-F238E27FC236}">
                <a16:creationId xmlns:a16="http://schemas.microsoft.com/office/drawing/2014/main" id="{822A89D6-201C-1A6F-566A-A8F90CD50A9A}"/>
              </a:ext>
            </a:extLst>
          </p:cNvPr>
          <p:cNvSpPr>
            <a:spLocks noGrp="1"/>
          </p:cNvSpPr>
          <p:nvPr>
            <p:ph idx="1"/>
          </p:nvPr>
        </p:nvSpPr>
        <p:spPr/>
        <p:txBody>
          <a:bodyPr/>
          <a:lstStyle/>
          <a:p>
            <a:endParaRPr lang="pl-PL" dirty="0"/>
          </a:p>
        </p:txBody>
      </p:sp>
      <p:sp>
        <p:nvSpPr>
          <p:cNvPr id="4" name="Symbol zastępczy daty 3">
            <a:extLst>
              <a:ext uri="{FF2B5EF4-FFF2-40B4-BE49-F238E27FC236}">
                <a16:creationId xmlns:a16="http://schemas.microsoft.com/office/drawing/2014/main" id="{21B88870-DDDE-7BDA-0DA0-7E7A7F944280}"/>
              </a:ext>
            </a:extLst>
          </p:cNvPr>
          <p:cNvSpPr>
            <a:spLocks noGrp="1"/>
          </p:cNvSpPr>
          <p:nvPr>
            <p:ph type="dt" sz="half" idx="10"/>
          </p:nvPr>
        </p:nvSpPr>
        <p:spPr/>
        <p:txBody>
          <a:bodyPr/>
          <a:lstStyle/>
          <a:p>
            <a:pPr rtl="0"/>
            <a:fld id="{1B23B4D2-AC56-4E03-B584-C7EE294BDCA4}" type="datetime1">
              <a:rPr lang="pl-PL" smtClean="0"/>
              <a:t>01.11.2024</a:t>
            </a:fld>
            <a:endParaRPr lang="en-US" dirty="0"/>
          </a:p>
        </p:txBody>
      </p:sp>
    </p:spTree>
    <p:extLst>
      <p:ext uri="{BB962C8B-B14F-4D97-AF65-F5344CB8AC3E}">
        <p14:creationId xmlns:p14="http://schemas.microsoft.com/office/powerpoint/2010/main" val="25729183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6150471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p:txBody>
          <a:bodyPr>
            <a:normAutofit/>
          </a:bodyPr>
          <a:lstStyle/>
          <a:p>
            <a:pPr marL="0" indent="0" algn="ctr">
              <a:buNone/>
            </a:pPr>
            <a:r>
              <a:rPr lang="pl-PL" sz="1400" b="1" dirty="0"/>
              <a:t>Czym jest?</a:t>
            </a:r>
          </a:p>
          <a:p>
            <a:pPr marL="0" indent="0" algn="ctr">
              <a:buNone/>
            </a:pPr>
            <a:r>
              <a:rPr lang="pl-PL" sz="1300" i="1" dirty="0" err="1"/>
              <a:t>RxJS</a:t>
            </a:r>
            <a:r>
              <a:rPr lang="pl-PL" sz="1300" i="1" dirty="0"/>
              <a:t> to biblioteka do zarządzania asynchronicznymi zdarzeniami za pomocą strumieni danych. Myśl o tym jak o </a:t>
            </a:r>
            <a:r>
              <a:rPr lang="pl-PL" sz="1300" i="1" dirty="0" err="1"/>
              <a:t>supermocy</a:t>
            </a:r>
            <a:r>
              <a:rPr lang="pl-PL" sz="1300" i="1" dirty="0"/>
              <a:t> dla twojego kodu, która pozwala na łatwe ogarnianie złożonych operacji, takich jak zapytania HTTP, obsługa użytkownika, czy zarządzanie czasem.</a:t>
            </a:r>
          </a:p>
          <a:p>
            <a:pPr marL="0" indent="0" algn="ctr">
              <a:buNone/>
            </a:pPr>
            <a:r>
              <a:rPr lang="pl-PL" sz="1400" b="1" dirty="0"/>
              <a:t>Po co to jest?</a:t>
            </a:r>
          </a:p>
          <a:p>
            <a:pPr marL="0" indent="0" algn="ctr">
              <a:buNone/>
            </a:pPr>
            <a:r>
              <a:rPr lang="pl-PL" sz="1300" i="1" dirty="0" err="1"/>
              <a:t>RxJS</a:t>
            </a:r>
            <a:r>
              <a:rPr lang="pl-PL" sz="1300" i="1" dirty="0"/>
              <a:t> upraszcza pracę z asynchronicznością. Zamiast tonować się w </a:t>
            </a:r>
            <a:r>
              <a:rPr lang="pl-PL" sz="1300" i="1" dirty="0" err="1"/>
              <a:t>callbackach</a:t>
            </a:r>
            <a:r>
              <a:rPr lang="pl-PL" sz="1300" i="1" dirty="0"/>
              <a:t> i promesach, możesz manipulować strumieniami danych, łączyć je, filtrować i przekształcać, jak tylko chcesz.</a:t>
            </a:r>
          </a:p>
          <a:p>
            <a:pPr marL="0" indent="0" algn="ctr">
              <a:buNone/>
            </a:pPr>
            <a:r>
              <a:rPr lang="pl-PL" sz="1400" b="1" dirty="0"/>
              <a:t>Jak się go używa?</a:t>
            </a:r>
          </a:p>
          <a:p>
            <a:pPr marL="0" indent="0" algn="ctr">
              <a:buNone/>
            </a:pPr>
            <a:r>
              <a:rPr lang="pl-PL" sz="1300" i="1" dirty="0" err="1"/>
              <a:t>RxJS</a:t>
            </a:r>
            <a:r>
              <a:rPr lang="pl-PL" sz="1300" i="1" dirty="0"/>
              <a:t> działa na tzw. </a:t>
            </a:r>
            <a:r>
              <a:rPr lang="pl-PL" sz="1300" i="1" dirty="0" err="1"/>
              <a:t>observables</a:t>
            </a:r>
            <a:r>
              <a:rPr lang="pl-PL" sz="1300" i="1" dirty="0"/>
              <a:t> – strumieniach danych, które możesz subskrybować i reagować na ich zmiany. Łącz to z operatorami, jak map, </a:t>
            </a:r>
            <a:r>
              <a:rPr lang="pl-PL" sz="1300" i="1" dirty="0" err="1"/>
              <a:t>filter</a:t>
            </a:r>
            <a:r>
              <a:rPr lang="pl-PL" sz="1300" i="1" dirty="0"/>
              <a:t>, czy </a:t>
            </a:r>
            <a:r>
              <a:rPr lang="pl-PL" sz="1300" i="1" dirty="0" err="1"/>
              <a:t>merge</a:t>
            </a:r>
            <a:r>
              <a:rPr lang="pl-PL" sz="1300" i="1" dirty="0"/>
              <a:t>, żeby robić z danymi, co tylko dusza zapragnie.</a:t>
            </a:r>
          </a:p>
          <a:p>
            <a:pPr marL="0" indent="0" algn="ctr">
              <a:buNone/>
            </a:pPr>
            <a:r>
              <a:rPr lang="pl-PL" sz="1400" b="1" dirty="0"/>
              <a:t>Jakie problemy rozwiązuje?</a:t>
            </a:r>
          </a:p>
          <a:p>
            <a:pPr marL="0" indent="0" algn="ctr">
              <a:buNone/>
            </a:pPr>
            <a:r>
              <a:rPr lang="pl-PL" sz="1300" i="1" dirty="0" err="1"/>
              <a:t>RxJS</a:t>
            </a:r>
            <a:r>
              <a:rPr lang="pl-PL" sz="1300" i="1" dirty="0"/>
              <a:t> to lekarstwo na </a:t>
            </a:r>
            <a:r>
              <a:rPr lang="pl-PL" sz="1300" i="1" dirty="0" err="1"/>
              <a:t>callback</a:t>
            </a:r>
            <a:r>
              <a:rPr lang="pl-PL" sz="1300" i="1" dirty="0"/>
              <a:t> </a:t>
            </a:r>
            <a:r>
              <a:rPr lang="pl-PL" sz="1300" i="1" dirty="0" err="1"/>
              <a:t>hell</a:t>
            </a:r>
            <a:r>
              <a:rPr lang="pl-PL" sz="1300" i="1" dirty="0"/>
              <a:t> i trudne do zarządzania sekwencje asynchroniczne. Dzięki </a:t>
            </a:r>
            <a:r>
              <a:rPr lang="pl-PL" sz="1300" i="1" dirty="0" err="1"/>
              <a:t>RxJS</a:t>
            </a:r>
            <a:r>
              <a:rPr lang="pl-PL" sz="13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
        <p:nvSpPr>
          <p:cNvPr id="7" name="pole tekstowe 6">
            <a:extLst>
              <a:ext uri="{FF2B5EF4-FFF2-40B4-BE49-F238E27FC236}">
                <a16:creationId xmlns:a16="http://schemas.microsoft.com/office/drawing/2014/main" id="{40EDA720-FD9B-7FDF-7BAC-68355BA91E39}"/>
              </a:ext>
            </a:extLst>
          </p:cNvPr>
          <p:cNvSpPr txBox="1"/>
          <p:nvPr/>
        </p:nvSpPr>
        <p:spPr>
          <a:xfrm>
            <a:off x="7336155" y="5311055"/>
            <a:ext cx="4572000" cy="230832"/>
          </a:xfrm>
          <a:prstGeom prst="rect">
            <a:avLst/>
          </a:prstGeom>
          <a:noFill/>
        </p:spPr>
        <p:txBody>
          <a:bodyPr wrap="square">
            <a:spAutoFit/>
          </a:bodyPr>
          <a:lstStyle/>
          <a:p>
            <a:r>
              <a:rPr lang="pl-PL" sz="900" b="1" i="1" dirty="0"/>
              <a:t>Kod – snippets-part-1-angular-rxjs.ts</a:t>
            </a:r>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36C3F-D91F-C561-1ECB-282BED92AE26}"/>
              </a:ext>
            </a:extLst>
          </p:cNvPr>
          <p:cNvSpPr>
            <a:spLocks noGrp="1"/>
          </p:cNvSpPr>
          <p:nvPr>
            <p:ph type="title"/>
          </p:nvPr>
        </p:nvSpPr>
        <p:spPr/>
        <p:txBody>
          <a:bodyPr/>
          <a:lstStyle/>
          <a:p>
            <a:r>
              <a:rPr lang="pl-PL" dirty="0" err="1"/>
              <a:t>Angular</a:t>
            </a:r>
            <a:r>
              <a:rPr lang="pl-PL" dirty="0"/>
              <a:t> </a:t>
            </a:r>
            <a:r>
              <a:rPr lang="pl-PL" dirty="0" err="1"/>
              <a:t>new</a:t>
            </a:r>
            <a:r>
              <a:rPr lang="pl-PL" dirty="0"/>
              <a:t> </a:t>
            </a:r>
            <a:r>
              <a:rPr lang="pl-PL" dirty="0" err="1"/>
              <a:t>control</a:t>
            </a:r>
            <a:r>
              <a:rPr lang="pl-PL" dirty="0"/>
              <a:t> </a:t>
            </a:r>
            <a:r>
              <a:rPr lang="pl-PL" dirty="0" err="1"/>
              <a:t>flow</a:t>
            </a:r>
            <a:endParaRPr lang="pl-PL" dirty="0"/>
          </a:p>
        </p:txBody>
      </p:sp>
      <p:sp>
        <p:nvSpPr>
          <p:cNvPr id="3" name="Symbol zastępczy zawartości 2">
            <a:extLst>
              <a:ext uri="{FF2B5EF4-FFF2-40B4-BE49-F238E27FC236}">
                <a16:creationId xmlns:a16="http://schemas.microsoft.com/office/drawing/2014/main" id="{909FC144-8CB0-FF26-F5A7-94140EB3FAB8}"/>
              </a:ext>
            </a:extLst>
          </p:cNvPr>
          <p:cNvSpPr>
            <a:spLocks noGrp="1"/>
          </p:cNvSpPr>
          <p:nvPr>
            <p:ph idx="1"/>
          </p:nvPr>
        </p:nvSpPr>
        <p:spPr/>
        <p:txBody>
          <a:bodyPr/>
          <a:lstStyle/>
          <a:p>
            <a:r>
              <a:rPr lang="pl-PL" dirty="0"/>
              <a:t>Potrzebne przy module_4</a:t>
            </a:r>
          </a:p>
          <a:p>
            <a:endParaRPr lang="pl-PL" dirty="0"/>
          </a:p>
          <a:p>
            <a:r>
              <a:rPr lang="pl-PL" dirty="0"/>
              <a:t>https://angular.dev/guide/templates/control-flow</a:t>
            </a:r>
          </a:p>
        </p:txBody>
      </p:sp>
      <p:sp>
        <p:nvSpPr>
          <p:cNvPr id="4" name="Symbol zastępczy daty 3">
            <a:extLst>
              <a:ext uri="{FF2B5EF4-FFF2-40B4-BE49-F238E27FC236}">
                <a16:creationId xmlns:a16="http://schemas.microsoft.com/office/drawing/2014/main" id="{B07CD201-ADE8-4160-09CD-E1CFEFCC2E0E}"/>
              </a:ext>
            </a:extLst>
          </p:cNvPr>
          <p:cNvSpPr>
            <a:spLocks noGrp="1"/>
          </p:cNvSpPr>
          <p:nvPr>
            <p:ph type="dt" sz="half" idx="10"/>
          </p:nvPr>
        </p:nvSpPr>
        <p:spPr/>
        <p:txBody>
          <a:bodyPr/>
          <a:lstStyle/>
          <a:p>
            <a:pPr rtl="0"/>
            <a:fld id="{1B23B4D2-AC56-4E03-B584-C7EE294BDCA4}" type="datetime1">
              <a:rPr lang="pl-PL" smtClean="0"/>
              <a:t>01.11.2024</a:t>
            </a:fld>
            <a:endParaRPr lang="en-US" dirty="0"/>
          </a:p>
        </p:txBody>
      </p:sp>
    </p:spTree>
    <p:extLst>
      <p:ext uri="{BB962C8B-B14F-4D97-AF65-F5344CB8AC3E}">
        <p14:creationId xmlns:p14="http://schemas.microsoft.com/office/powerpoint/2010/main" val="41392638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F3CB40-6A7E-4FC1-C3EF-87770FF07C8B}"/>
              </a:ext>
            </a:extLst>
          </p:cNvPr>
          <p:cNvSpPr>
            <a:spLocks noGrp="1"/>
          </p:cNvSpPr>
          <p:nvPr>
            <p:ph type="title"/>
          </p:nvPr>
        </p:nvSpPr>
        <p:spPr/>
        <p:txBody>
          <a:bodyPr/>
          <a:lstStyle/>
          <a:p>
            <a:r>
              <a:rPr lang="pl-PL" dirty="0"/>
              <a:t>Animacje</a:t>
            </a:r>
          </a:p>
        </p:txBody>
      </p:sp>
      <p:sp>
        <p:nvSpPr>
          <p:cNvPr id="3" name="Symbol zastępczy zawartości 2">
            <a:extLst>
              <a:ext uri="{FF2B5EF4-FFF2-40B4-BE49-F238E27FC236}">
                <a16:creationId xmlns:a16="http://schemas.microsoft.com/office/drawing/2014/main" id="{2C877C77-AD8D-BFB6-3014-D0180F1A1BBF}"/>
              </a:ext>
            </a:extLst>
          </p:cNvPr>
          <p:cNvSpPr>
            <a:spLocks noGrp="1"/>
          </p:cNvSpPr>
          <p:nvPr>
            <p:ph idx="1"/>
          </p:nvPr>
        </p:nvSpPr>
        <p:spPr/>
        <p:txBody>
          <a:bodyPr/>
          <a:lstStyle/>
          <a:p>
            <a:r>
              <a:rPr lang="pl-PL" dirty="0"/>
              <a:t>Potrzebne przy module_4</a:t>
            </a:r>
          </a:p>
        </p:txBody>
      </p:sp>
      <p:sp>
        <p:nvSpPr>
          <p:cNvPr id="4" name="Symbol zastępczy daty 3">
            <a:extLst>
              <a:ext uri="{FF2B5EF4-FFF2-40B4-BE49-F238E27FC236}">
                <a16:creationId xmlns:a16="http://schemas.microsoft.com/office/drawing/2014/main" id="{AE93E82D-DABE-EC91-A36C-BA0C985B05B1}"/>
              </a:ext>
            </a:extLst>
          </p:cNvPr>
          <p:cNvSpPr>
            <a:spLocks noGrp="1"/>
          </p:cNvSpPr>
          <p:nvPr>
            <p:ph type="dt" sz="half" idx="10"/>
          </p:nvPr>
        </p:nvSpPr>
        <p:spPr/>
        <p:txBody>
          <a:bodyPr/>
          <a:lstStyle/>
          <a:p>
            <a:pPr rtl="0"/>
            <a:fld id="{1B23B4D2-AC56-4E03-B584-C7EE294BDCA4}" type="datetime1">
              <a:rPr lang="pl-PL" smtClean="0"/>
              <a:t>01.11.2024</a:t>
            </a:fld>
            <a:endParaRPr lang="en-US" dirty="0"/>
          </a:p>
        </p:txBody>
      </p:sp>
    </p:spTree>
    <p:extLst>
      <p:ext uri="{BB962C8B-B14F-4D97-AF65-F5344CB8AC3E}">
        <p14:creationId xmlns:p14="http://schemas.microsoft.com/office/powerpoint/2010/main" val="402281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192645570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559833" cy="307777"/>
          </a:xfrm>
          <a:prstGeom prst="rect">
            <a:avLst/>
          </a:prstGeom>
          <a:noFill/>
        </p:spPr>
        <p:txBody>
          <a:bodyPr wrap="none" rtlCol="0">
            <a:spAutoFit/>
          </a:bodyPr>
          <a:lstStyle/>
          <a:p>
            <a:r>
              <a:rPr lang="pl-PL" sz="1400" b="1" dirty="0"/>
              <a:t>AJAX</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12084</TotalTime>
  <Words>7555</Words>
  <Application>Microsoft Office PowerPoint</Application>
  <PresentationFormat>Panoramiczny</PresentationFormat>
  <Paragraphs>849</Paragraphs>
  <Slides>69</Slides>
  <Notes>44</Notes>
  <HiddenSlides>0</HiddenSlides>
  <MMClips>0</MMClips>
  <ScaleCrop>false</ScaleCrop>
  <HeadingPairs>
    <vt:vector size="6" baseType="variant">
      <vt:variant>
        <vt:lpstr>Używane czcionki</vt:lpstr>
      </vt:variant>
      <vt:variant>
        <vt:i4>11</vt:i4>
      </vt:variant>
      <vt:variant>
        <vt:lpstr>Motyw</vt:lpstr>
      </vt:variant>
      <vt:variant>
        <vt:i4>1</vt:i4>
      </vt:variant>
      <vt:variant>
        <vt:lpstr>Tytuły slajdów</vt:lpstr>
      </vt:variant>
      <vt:variant>
        <vt:i4>69</vt:i4>
      </vt:variant>
    </vt:vector>
  </HeadingPairs>
  <TitlesOfParts>
    <vt:vector size="81" baseType="lpstr">
      <vt:lpstr>Arial</vt:lpstr>
      <vt:lpstr>Arial Black</vt:lpstr>
      <vt:lpstr>Arial Unicode MS</vt:lpstr>
      <vt:lpstr>Calibri</vt:lpstr>
      <vt:lpstr>Calibri Light</vt:lpstr>
      <vt:lpstr>Comic Sans MS</vt:lpstr>
      <vt:lpstr>Consolas</vt:lpstr>
      <vt:lpstr>Droid Sans Mono</vt:lpstr>
      <vt:lpstr>Gabriola</vt:lpstr>
      <vt:lpstr>Noto Serif</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Trybikiem Twojej Aplikacji</vt:lpstr>
      <vt:lpstr>Routing Nawigacja po Twojej Aplikacji</vt:lpstr>
      <vt:lpstr>Ładowanie modułów/komponentów lazy loading vs eager loading</vt:lpstr>
      <vt:lpstr>RouterOutlet  Wyświetlanie komponentów na podstawie trasy</vt:lpstr>
      <vt:lpstr>Parametry tras</vt:lpstr>
      <vt:lpstr>Przekierowania oraz trasa fallback (404)</vt:lpstr>
      <vt:lpstr>Guards Strażnicy tras</vt:lpstr>
      <vt:lpstr>Resolvers</vt:lpstr>
      <vt:lpstr>RouterLink Nawigacja między widokami</vt:lpstr>
      <vt:lpstr>Router events</vt:lpstr>
      <vt:lpstr>Modularność</vt:lpstr>
      <vt:lpstr>Dependency Injection? Managerem zależności twojej aplikacji</vt:lpstr>
      <vt:lpstr>Dekoratory</vt:lpstr>
      <vt:lpstr>Bootstraping</vt:lpstr>
      <vt:lpstr>Pytania?</vt:lpstr>
      <vt:lpstr>Wprowadzenie do JavaScript</vt:lpstr>
      <vt:lpstr>JavaScript – Zmienne i Typy Danych</vt:lpstr>
      <vt:lpstr>JavaScript – Operatory</vt:lpstr>
      <vt:lpstr>JavaScript – Funkcje</vt:lpstr>
      <vt:lpstr>JavaScript – Tablice i Obiekty</vt:lpstr>
      <vt:lpstr>Prezentacja programu PowerPoint</vt:lpstr>
      <vt:lpstr>Pytania?</vt:lpstr>
      <vt:lpstr>TypeScript  - supermocny JavaScript!</vt:lpstr>
      <vt:lpstr>Dlaczego Angular kocha TypeScript?</vt:lpstr>
      <vt:lpstr>Różnice i zalety TypeScript?</vt:lpstr>
      <vt:lpstr>Szybki kurs TypeScript - podstawowe pojęcia</vt:lpstr>
      <vt:lpstr>Prezentacja programu PowerPoint</vt:lpstr>
      <vt:lpstr>Pytania?</vt:lpstr>
      <vt:lpstr>Twój osobisty asystent w świecie Angulara Angular CLI</vt:lpstr>
      <vt:lpstr>Przygotowanie środowiska</vt:lpstr>
      <vt:lpstr>Prezentacja programu PowerPoint</vt:lpstr>
      <vt:lpstr>Zanim zaczniemy</vt:lpstr>
      <vt:lpstr>Moduł 1 - start</vt:lpstr>
      <vt:lpstr>Moduł 1 - koniec</vt:lpstr>
      <vt:lpstr>Co nas czeka w kolejnym module?</vt:lpstr>
      <vt:lpstr>Zanim wskoczymy do kolejnego modułu…</vt:lpstr>
      <vt:lpstr>Moduł 2 - start</vt:lpstr>
      <vt:lpstr>Stylizacja komponentów w Angular</vt:lpstr>
      <vt:lpstr>Data binding</vt:lpstr>
      <vt:lpstr>Cykle życia komponentu</vt:lpstr>
      <vt:lpstr>Przykład użycia</vt:lpstr>
      <vt:lpstr>Moduł 2 - Koniec</vt:lpstr>
      <vt:lpstr>Moduł 3 - Początek</vt:lpstr>
      <vt:lpstr>Serwisy </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routing</vt:lpstr>
      <vt:lpstr>Moduł 5 - Koniec</vt:lpstr>
      <vt:lpstr>RxJS Serce Reaktywnego Programowania W Angularze</vt:lpstr>
      <vt:lpstr>Angular new control flow</vt:lpstr>
      <vt:lpstr>Animacje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84</cp:revision>
  <dcterms:created xsi:type="dcterms:W3CDTF">2024-08-12T12:14:23Z</dcterms:created>
  <dcterms:modified xsi:type="dcterms:W3CDTF">2024-11-01T16:03:29Z</dcterms:modified>
</cp:coreProperties>
</file>