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8"/>
  </p:notesMasterIdLst>
  <p:handoutMasterIdLst>
    <p:handoutMasterId r:id="rId89"/>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01" r:id="rId16"/>
    <p:sldId id="325" r:id="rId17"/>
    <p:sldId id="302" r:id="rId18"/>
    <p:sldId id="294" r:id="rId19"/>
    <p:sldId id="296" r:id="rId20"/>
    <p:sldId id="297" r:id="rId21"/>
    <p:sldId id="298" r:id="rId22"/>
    <p:sldId id="299" r:id="rId23"/>
    <p:sldId id="314" r:id="rId24"/>
    <p:sldId id="304" r:id="rId25"/>
    <p:sldId id="271" r:id="rId26"/>
    <p:sldId id="272" r:id="rId27"/>
    <p:sldId id="273" r:id="rId28"/>
    <p:sldId id="274" r:id="rId29"/>
    <p:sldId id="315" r:id="rId30"/>
    <p:sldId id="303" r:id="rId31"/>
    <p:sldId id="276" r:id="rId32"/>
    <p:sldId id="262" r:id="rId33"/>
    <p:sldId id="289" r:id="rId34"/>
    <p:sldId id="316" r:id="rId35"/>
    <p:sldId id="305" r:id="rId36"/>
    <p:sldId id="306" r:id="rId37"/>
    <p:sldId id="307" r:id="rId38"/>
    <p:sldId id="312" r:id="rId39"/>
    <p:sldId id="310" r:id="rId40"/>
    <p:sldId id="311" r:id="rId41"/>
    <p:sldId id="309" r:id="rId42"/>
    <p:sldId id="317" r:id="rId43"/>
    <p:sldId id="349" r:id="rId44"/>
    <p:sldId id="350" r:id="rId45"/>
    <p:sldId id="351" r:id="rId46"/>
    <p:sldId id="308" r:id="rId47"/>
    <p:sldId id="329" r:id="rId48"/>
    <p:sldId id="335" r:id="rId49"/>
    <p:sldId id="330" r:id="rId50"/>
    <p:sldId id="331" r:id="rId51"/>
    <p:sldId id="333" r:id="rId52"/>
    <p:sldId id="334" r:id="rId53"/>
    <p:sldId id="337" r:id="rId54"/>
    <p:sldId id="332" r:id="rId55"/>
    <p:sldId id="338" r:id="rId56"/>
    <p:sldId id="339" r:id="rId57"/>
    <p:sldId id="352" r:id="rId58"/>
    <p:sldId id="336" r:id="rId59"/>
    <p:sldId id="342" r:id="rId60"/>
    <p:sldId id="319" r:id="rId61"/>
    <p:sldId id="318" r:id="rId62"/>
    <p:sldId id="323" r:id="rId63"/>
    <p:sldId id="324" r:id="rId64"/>
    <p:sldId id="322" r:id="rId65"/>
    <p:sldId id="327" r:id="rId66"/>
    <p:sldId id="343" r:id="rId67"/>
    <p:sldId id="345" r:id="rId68"/>
    <p:sldId id="364" r:id="rId69"/>
    <p:sldId id="365" r:id="rId70"/>
    <p:sldId id="320" r:id="rId71"/>
    <p:sldId id="346" r:id="rId72"/>
    <p:sldId id="353" r:id="rId73"/>
    <p:sldId id="348" r:id="rId74"/>
    <p:sldId id="347" r:id="rId75"/>
    <p:sldId id="354" r:id="rId76"/>
    <p:sldId id="356" r:id="rId77"/>
    <p:sldId id="357" r:id="rId78"/>
    <p:sldId id="358" r:id="rId79"/>
    <p:sldId id="359" r:id="rId80"/>
    <p:sldId id="360" r:id="rId81"/>
    <p:sldId id="361" r:id="rId82"/>
    <p:sldId id="362" r:id="rId83"/>
    <p:sldId id="363" r:id="rId84"/>
    <p:sldId id="269" r:id="rId85"/>
    <p:sldId id="341" r:id="rId86"/>
    <p:sldId id="340"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01"/>
            <p14:sldId id="325"/>
            <p14:sldId id="302"/>
            <p14:sldId id="294"/>
            <p14:sldId id="296"/>
            <p14:sldId id="297"/>
            <p14:sldId id="298"/>
            <p14:sldId id="299"/>
            <p14:sldId id="314"/>
            <p14:sldId id="304"/>
            <p14:sldId id="271"/>
            <p14:sldId id="272"/>
            <p14:sldId id="273"/>
            <p14:sldId id="274"/>
            <p14:sldId id="315"/>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49"/>
            <p14:sldId id="350"/>
            <p14:sldId id="351"/>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52"/>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57"/>
            <p14:sldId id="358"/>
            <p14:sldId id="359"/>
            <p14:sldId id="360"/>
            <p14:sldId id="361"/>
            <p14:sldId id="362"/>
            <p14:sldId id="363"/>
          </p14:sldIdLst>
        </p14:section>
        <p14:section name="Dzień 2 - RxJS, Store, Testy" id="{BE696491-C444-4C0B-BD03-279C03453D4E}">
          <p14:sldIdLst>
            <p14:sldId id="269"/>
            <p14:sldId id="341"/>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04.11.2024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04.11.2024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16</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upłynęło 40 minut warto zrobić krótką przerwę</a:t>
            </a:r>
          </a:p>
          <a:p>
            <a:endParaRPr lang="pl-PL" dirty="0"/>
          </a:p>
          <a:p>
            <a:r>
              <a:rPr lang="pl-PL" dirty="0"/>
              <a:t>Jeżeli nie ma pytań: </a:t>
            </a:r>
          </a:p>
          <a:p>
            <a:pPr lvl="1"/>
            <a:r>
              <a:rPr lang="pl-PL" dirty="0"/>
              <a:t>No dobra, mamy podstawową wiedze na temat </a:t>
            </a:r>
            <a:r>
              <a:rPr lang="pl-PL" dirty="0" err="1"/>
              <a:t>Angulara</a:t>
            </a:r>
            <a:r>
              <a:rPr lang="pl-PL" dirty="0"/>
              <a:t>, moglibyśmy zaczynać – niemniej jednak przydałaby nam się jeszcze podstawowa wiedza na temat JavaScript i</a:t>
            </a:r>
            <a:br>
              <a:rPr lang="pl-PL" dirty="0"/>
            </a:br>
            <a:r>
              <a:rPr lang="pl-PL" dirty="0" err="1"/>
              <a:t>TypeScript</a:t>
            </a:r>
            <a:r>
              <a:rPr lang="pl-PL" dirty="0"/>
              <a:t> by móc swobodnie pisać.</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299929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31</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34</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Angular</a:t>
            </a:r>
            <a:r>
              <a:rPr lang="pl-PL" dirty="0"/>
              <a:t> automatycznie wykrywa zmiany w danych i aktualizuje widok dzięki mechanizmowi wykrywania zmian.</a:t>
            </a:r>
            <a:br>
              <a:rPr lang="pl-PL" dirty="0"/>
            </a:br>
            <a:r>
              <a:rPr lang="pl-PL" dirty="0"/>
              <a:t>Warto tutaj wspomnieć kilka podstawowych aspektów, abyśmy zrozumieli, dlaczego np. po kliknięciu przepisu </a:t>
            </a:r>
            <a:r>
              <a:rPr lang="pl-PL" dirty="0" err="1"/>
              <a:t>RecipeDetailComponent</a:t>
            </a:r>
            <a:r>
              <a:rPr lang="pl-PL" dirty="0"/>
              <a:t> automatycznie odświeża swój widok.</a:t>
            </a:r>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4072945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1728019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63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71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85</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04.11.2024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04.11.2024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04.11.2024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04.11.2024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04.11.2024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04.11.2024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04.11.2024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04.11.2024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04.11.2024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04.11.2024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6.xml"/><Relationship Id="rId7" Type="http://schemas.openxmlformats.org/officeDocument/2006/relationships/image" Target="../media/image2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6.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EAFA9-043B-4E14-BE8D-741D3E0904BB}"/>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7FE6D98E-228A-9815-761A-822D9E992DF3}"/>
              </a:ext>
            </a:extLst>
          </p:cNvPr>
          <p:cNvSpPr>
            <a:spLocks noGrp="1"/>
          </p:cNvSpPr>
          <p:nvPr>
            <p:ph idx="1"/>
          </p:nvPr>
        </p:nvSpPr>
        <p:spPr/>
        <p:txBody>
          <a:bodyPr/>
          <a:lstStyle/>
          <a:p>
            <a:pPr marL="0" indent="0" algn="ctr">
              <a:buNone/>
            </a:pPr>
            <a:r>
              <a:rPr lang="pl-PL" dirty="0"/>
              <a:t>Zaraz przejdziemy do już samego języka, omówimy sobie składnie </a:t>
            </a:r>
            <a:r>
              <a:rPr lang="pl-PL" dirty="0" err="1"/>
              <a:t>JS’a</a:t>
            </a:r>
            <a:r>
              <a:rPr lang="pl-PL" dirty="0"/>
              <a:t> i </a:t>
            </a:r>
            <a:r>
              <a:rPr lang="pl-PL" dirty="0" err="1"/>
              <a:t>TS’a</a:t>
            </a:r>
            <a:r>
              <a:rPr lang="pl-PL" dirty="0"/>
              <a:t>.</a:t>
            </a:r>
          </a:p>
        </p:txBody>
      </p:sp>
      <p:sp>
        <p:nvSpPr>
          <p:cNvPr id="4" name="Symbol zastępczy daty 3">
            <a:extLst>
              <a:ext uri="{FF2B5EF4-FFF2-40B4-BE49-F238E27FC236}">
                <a16:creationId xmlns:a16="http://schemas.microsoft.com/office/drawing/2014/main" id="{BE6E0B33-7C30-7229-B78A-60E331896EE3}"/>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66399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BB4D-A003-F661-2390-DF1C7774701A}"/>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3642DA6-535C-04AB-6A5F-9594AAA46228}"/>
              </a:ext>
            </a:extLst>
          </p:cNvPr>
          <p:cNvSpPr>
            <a:spLocks noGrp="1"/>
          </p:cNvSpPr>
          <p:nvPr>
            <p:ph idx="1"/>
          </p:nvPr>
        </p:nvSpPr>
        <p:spPr/>
        <p:txBody>
          <a:bodyPr/>
          <a:lstStyle/>
          <a:p>
            <a:r>
              <a:rPr lang="pl-PL" dirty="0"/>
              <a:t>Trochę o tym jak aplikacja jest budowana</a:t>
            </a:r>
          </a:p>
          <a:p>
            <a:r>
              <a:rPr lang="pl-PL" dirty="0"/>
              <a:t>Po co się importuje </a:t>
            </a:r>
          </a:p>
          <a:p>
            <a:r>
              <a:rPr lang="pl-PL" dirty="0"/>
              <a:t>Czym są </a:t>
            </a:r>
            <a:r>
              <a:rPr lang="pl-PL" dirty="0" err="1"/>
              <a:t>bundlery</a:t>
            </a:r>
            <a:r>
              <a:rPr lang="pl-PL" dirty="0"/>
              <a:t> </a:t>
            </a:r>
            <a:r>
              <a:rPr lang="pl-PL" dirty="0" err="1"/>
              <a:t>itp</a:t>
            </a:r>
            <a:endParaRPr lang="pl-PL" dirty="0"/>
          </a:p>
        </p:txBody>
      </p:sp>
      <p:sp>
        <p:nvSpPr>
          <p:cNvPr id="4" name="Symbol zastępczy daty 3">
            <a:extLst>
              <a:ext uri="{FF2B5EF4-FFF2-40B4-BE49-F238E27FC236}">
                <a16:creationId xmlns:a16="http://schemas.microsoft.com/office/drawing/2014/main" id="{0BEBA9CE-7386-32E5-9151-7F120E128CF5}"/>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295016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1ED252-90FC-EAB8-7705-0D3203FEBA07}"/>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C2F1FB1A-C0C4-02B9-BC79-7F20DE7D0588}"/>
              </a:ext>
            </a:extLst>
          </p:cNvPr>
          <p:cNvSpPr>
            <a:spLocks noGrp="1"/>
          </p:cNvSpPr>
          <p:nvPr>
            <p:ph idx="1"/>
          </p:nvPr>
        </p:nvSpPr>
        <p:spPr/>
        <p:txBody>
          <a:bodyPr/>
          <a:lstStyle/>
          <a:p>
            <a:r>
              <a:rPr lang="pl-PL" dirty="0"/>
              <a:t>Trochę o kompilacji i o tym co się wtedy dzieje z </a:t>
            </a:r>
            <a:r>
              <a:rPr lang="pl-PL" dirty="0" err="1"/>
              <a:t>TS’em</a:t>
            </a:r>
            <a:endParaRPr lang="pl-PL" dirty="0"/>
          </a:p>
          <a:p>
            <a:r>
              <a:rPr lang="pl-PL" dirty="0"/>
              <a:t>Trochę o </a:t>
            </a:r>
            <a:r>
              <a:rPr lang="pl-PL" dirty="0" err="1"/>
              <a:t>konfigach</a:t>
            </a:r>
            <a:r>
              <a:rPr lang="pl-PL" dirty="0"/>
              <a:t> </a:t>
            </a:r>
          </a:p>
          <a:p>
            <a:endParaRPr lang="pl-PL" dirty="0"/>
          </a:p>
        </p:txBody>
      </p:sp>
      <p:sp>
        <p:nvSpPr>
          <p:cNvPr id="4" name="Symbol zastępczy daty 3">
            <a:extLst>
              <a:ext uri="{FF2B5EF4-FFF2-40B4-BE49-F238E27FC236}">
                <a16:creationId xmlns:a16="http://schemas.microsoft.com/office/drawing/2014/main" id="{54B149E1-28E9-B573-51B1-AF4BDE3264DA}"/>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53098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74118A7-05C2-0660-9BF5-97D5D756278C}"/>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252353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i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13970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Mechanizm Wykrywania Zmian w </a:t>
            </a:r>
            <a:r>
              <a:rPr lang="pl-PL" dirty="0" err="1"/>
              <a:t>angularze</a:t>
            </a:r>
            <a:br>
              <a:rPr lang="pl-PL" dirty="0"/>
            </a:br>
            <a:r>
              <a:rPr lang="pl-PL" sz="1800" dirty="0" err="1"/>
              <a:t>angular</a:t>
            </a:r>
            <a:r>
              <a:rPr lang="pl-PL" sz="1800" dirty="0"/>
              <a:t> </a:t>
            </a:r>
            <a:r>
              <a:rPr lang="pl-PL" sz="1800" dirty="0" err="1"/>
              <a:t>Change</a:t>
            </a:r>
            <a:r>
              <a:rPr lang="pl-PL" sz="1800" dirty="0"/>
              <a:t> </a:t>
            </a:r>
            <a:r>
              <a:rPr lang="pl-PL" sz="1800" dirty="0" err="1"/>
              <a:t>Detection</a:t>
            </a:r>
            <a:endParaRPr lang="pl-PL" sz="1800" dirty="0"/>
          </a:p>
        </p:txBody>
      </p:sp>
      <p:sp>
        <p:nvSpPr>
          <p:cNvPr id="6" name="Rectangle 2">
            <a:extLst>
              <a:ext uri="{FF2B5EF4-FFF2-40B4-BE49-F238E27FC236}">
                <a16:creationId xmlns:a16="http://schemas.microsoft.com/office/drawing/2014/main" id="{AD0F4628-3D76-5CF4-FE09-9AB287930DA0}"/>
              </a:ext>
            </a:extLst>
          </p:cNvPr>
          <p:cNvSpPr>
            <a:spLocks noGrp="1" noChangeArrowheads="1"/>
          </p:cNvSpPr>
          <p:nvPr>
            <p:ph idx="1"/>
          </p:nvPr>
        </p:nvSpPr>
        <p:spPr bwMode="auto">
          <a:xfrm>
            <a:off x="685800" y="2319764"/>
            <a:ext cx="1072474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Mechanizm wykrywania zmian działa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w następujący sposób:</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Strefy (</a:t>
            </a:r>
            <a:r>
              <a:rPr kumimoji="0" lang="pl-PL" altLang="pl-PL" sz="1600" b="1" i="0" u="none" strike="noStrike" cap="none" normalizeH="0" baseline="0" dirty="0" err="1">
                <a:ln>
                  <a:noFill/>
                </a:ln>
                <a:solidFill>
                  <a:schemeClr val="tx1"/>
                </a:solidFill>
                <a:effectLst/>
                <a:latin typeface="Arial" panose="020B0604020202020204" pitchFamily="34" charset="0"/>
              </a:rPr>
              <a:t>Zones</a:t>
            </a:r>
            <a:r>
              <a:rPr kumimoji="0" lang="pl-PL" altLang="pl-PL" sz="1600" b="1"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używa specjalnej biblioteki Zone.js, która pomaga "przechwytywać" różne asynchroniczne zdarzenia, takie jak kliknięcia, odpowiedzi z serwera, zmiany w formularzach, i inne operacje asynchroniczne. Każde takie zdarzenie powoduje uruchomienie wykrywania zmian. W tym kontekście "strefy" to pewne obszary w kodzie, w których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obserwuje te zmiany i decyduje, czy potrzebna jest aktualizacja wyświetlanych danych.</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Cykl wykrywania zmian</a:t>
            </a:r>
            <a:r>
              <a:rPr kumimoji="0" lang="pl-PL" altLang="pl-PL" sz="1600" b="0" i="0" u="none" strike="noStrike" cap="none" normalizeH="0" baseline="0" dirty="0">
                <a:ln>
                  <a:noFill/>
                </a:ln>
                <a:solidFill>
                  <a:schemeClr val="tx1"/>
                </a:solidFill>
                <a:effectLst/>
                <a:latin typeface="Arial" panose="020B0604020202020204" pitchFamily="34" charset="0"/>
              </a:rPr>
              <a:t>: Gdy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wykryje zdarzenie (np. kliknięcie użytkownika),uruchamia proces zwany </a:t>
            </a:r>
            <a:r>
              <a:rPr kumimoji="0" lang="pl-PL" altLang="pl-PL" sz="1600" b="1" i="0" u="none" strike="noStrike" cap="none" normalizeH="0" baseline="0" dirty="0">
                <a:ln>
                  <a:noFill/>
                </a:ln>
                <a:solidFill>
                  <a:schemeClr val="tx1"/>
                </a:solidFill>
                <a:effectLst/>
                <a:latin typeface="Arial" panose="020B0604020202020204" pitchFamily="34" charset="0"/>
              </a:rPr>
              <a:t>cyklem wykrywania </a:t>
            </a:r>
            <a:r>
              <a:rPr kumimoji="0" lang="pl-PL" altLang="pl-PL" sz="1600" b="1" i="0" u="none" strike="noStrike" cap="none" normalizeH="0" baseline="0" dirty="0" err="1">
                <a:ln>
                  <a:noFill/>
                </a:ln>
                <a:solidFill>
                  <a:schemeClr val="tx1"/>
                </a:solidFill>
                <a:effectLst/>
                <a:latin typeface="Arial" panose="020B0604020202020204" pitchFamily="34" charset="0"/>
              </a:rPr>
              <a:t>zmian</a:t>
            </a:r>
            <a:r>
              <a:rPr kumimoji="0" lang="pl-PL" altLang="pl-PL" sz="1600" b="0" i="0" u="none" strike="noStrike" cap="none" normalizeH="0" baseline="0" dirty="0" err="1">
                <a:ln>
                  <a:noFill/>
                </a:ln>
                <a:solidFill>
                  <a:schemeClr val="tx1"/>
                </a:solidFill>
                <a:effectLst/>
                <a:latin typeface="Arial" panose="020B0604020202020204" pitchFamily="34" charset="0"/>
              </a:rPr>
              <a:t>.W</a:t>
            </a:r>
            <a:r>
              <a:rPr kumimoji="0" lang="pl-PL" altLang="pl-PL" sz="1600" b="0" i="0" u="none" strike="noStrike" cap="none" normalizeH="0" baseline="0" dirty="0">
                <a:ln>
                  <a:noFill/>
                </a:ln>
                <a:solidFill>
                  <a:schemeClr val="tx1"/>
                </a:solidFill>
                <a:effectLst/>
                <a:latin typeface="Arial" panose="020B0604020202020204" pitchFamily="34" charset="0"/>
              </a:rPr>
              <a:t> trakcie tego cyklu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analizuje, czy dane w modelu komponentu zmieniły się, i jeśli tak – automatycznie aktualizuje widok (HTML).</a:t>
            </a:r>
          </a:p>
          <a:p>
            <a:pPr defTabSz="914400" eaLnBrk="0" fontAlgn="base" hangingPunct="0">
              <a:spcBef>
                <a:spcPct val="0"/>
              </a:spcBef>
              <a:spcAft>
                <a:spcPct val="0"/>
              </a:spcAft>
              <a:buClrTx/>
              <a:buSzTx/>
            </a:pPr>
            <a:r>
              <a:rPr kumimoji="0" lang="pl-PL" altLang="pl-PL" sz="1600" b="1" i="0" u="none" strike="noStrike" cap="none" normalizeH="0" baseline="0" dirty="0" err="1">
                <a:ln>
                  <a:noFill/>
                </a:ln>
                <a:solidFill>
                  <a:schemeClr val="tx1"/>
                </a:solidFill>
                <a:effectLst/>
                <a:latin typeface="Arial" panose="020B0604020202020204" pitchFamily="34" charset="0"/>
              </a:rPr>
              <a:t>Change</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Detection</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Strategy</a:t>
            </a:r>
            <a:r>
              <a:rPr kumimoji="0" lang="pl-PL" altLang="pl-PL" sz="1600" b="1" i="0" u="none" strike="noStrike" cap="none" normalizeH="0" baseline="0" dirty="0">
                <a:ln>
                  <a:noFill/>
                </a:ln>
                <a:solidFill>
                  <a:schemeClr val="tx1"/>
                </a:solidFill>
                <a:effectLst/>
                <a:latin typeface="Arial" panose="020B0604020202020204" pitchFamily="34" charset="0"/>
              </a:rPr>
              <a:t> (Strategia Wykrywania Zmian)</a:t>
            </a:r>
            <a:r>
              <a:rPr kumimoji="0" lang="pl-PL" altLang="pl-PL" sz="1600" b="0" i="0" u="none" strike="noStrike" cap="none" normalizeH="0" baseline="0" dirty="0">
                <a:ln>
                  <a:noFill/>
                </a:ln>
                <a:solidFill>
                  <a:schemeClr val="tx1"/>
                </a:solidFill>
                <a:effectLst/>
                <a:latin typeface="Arial" panose="020B0604020202020204" pitchFamily="34" charset="0"/>
              </a:rPr>
              <a:t>: Każdy komponent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ma domyślnie ustawioną strategię wykrywania zmian na </a:t>
            </a:r>
            <a:r>
              <a:rPr kumimoji="0" lang="pl-PL" altLang="pl-PL" sz="1600" b="0" i="0" u="none" strike="noStrike" cap="none" normalizeH="0" baseline="0" dirty="0" err="1">
                <a:ln>
                  <a:noFill/>
                </a:ln>
                <a:solidFill>
                  <a:schemeClr val="tx1"/>
                </a:solidFill>
                <a:effectLst/>
                <a:latin typeface="Arial Unicode MS"/>
              </a:rPr>
              <a:t>Default</a:t>
            </a:r>
            <a:r>
              <a:rPr kumimoji="0" lang="pl-PL" altLang="pl-PL" sz="1600" b="0" i="0" u="none" strike="noStrike" cap="none" normalizeH="0" baseline="0" dirty="0">
                <a:ln>
                  <a:noFill/>
                </a:ln>
                <a:solidFill>
                  <a:schemeClr val="tx1"/>
                </a:solidFill>
                <a:effectLst/>
              </a:rPr>
              <a:t>. Oznacza to,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będzie odświeżał dany komponent i jego komponenty podrzędne, gdy wykryje jakiekolwiek zmiany w danych.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Symbol zastępczy daty 3">
            <a:extLst>
              <a:ext uri="{FF2B5EF4-FFF2-40B4-BE49-F238E27FC236}">
                <a16:creationId xmlns:a16="http://schemas.microsoft.com/office/drawing/2014/main" id="{50CA2A47-0C28-FBDC-06E5-9506C3E40E5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1923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69F306-F594-C98B-D3D1-A8302CFCF74E}"/>
              </a:ext>
            </a:extLst>
          </p:cNvPr>
          <p:cNvSpPr>
            <a:spLocks noGrp="1"/>
          </p:cNvSpPr>
          <p:nvPr>
            <p:ph type="title"/>
          </p:nvPr>
        </p:nvSpPr>
        <p:spPr/>
        <p:txBody>
          <a:bodyPr/>
          <a:lstStyle/>
          <a:p>
            <a:r>
              <a:rPr lang="pl-PL" dirty="0"/>
              <a:t>Gdzie widzimy </a:t>
            </a:r>
            <a:r>
              <a:rPr lang="pl-PL" dirty="0" err="1"/>
              <a:t>Change</a:t>
            </a:r>
            <a:r>
              <a:rPr lang="pl-PL" dirty="0"/>
              <a:t> </a:t>
            </a:r>
            <a:r>
              <a:rPr lang="pl-PL" dirty="0" err="1"/>
              <a:t>Detection</a:t>
            </a:r>
            <a:r>
              <a:rPr lang="pl-PL" dirty="0"/>
              <a:t> w naszym projekcie?</a:t>
            </a:r>
          </a:p>
        </p:txBody>
      </p:sp>
      <p:sp>
        <p:nvSpPr>
          <p:cNvPr id="8" name="Rectangle 2">
            <a:extLst>
              <a:ext uri="{FF2B5EF4-FFF2-40B4-BE49-F238E27FC236}">
                <a16:creationId xmlns:a16="http://schemas.microsoft.com/office/drawing/2014/main" id="{9E924D61-ADF1-7CD7-ED31-22E914CC53E4}"/>
              </a:ext>
            </a:extLst>
          </p:cNvPr>
          <p:cNvSpPr>
            <a:spLocks noGrp="1" noChangeArrowheads="1"/>
          </p:cNvSpPr>
          <p:nvPr>
            <p:ph idx="1"/>
          </p:nvPr>
        </p:nvSpPr>
        <p:spPr bwMode="auto">
          <a:xfrm>
            <a:off x="685801" y="2935582"/>
            <a:ext cx="1081087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W naszym przykładzie mechanizm wykrywania zmian działa w kilku miejscach: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l-PL" altLang="pl-PL" sz="1600" b="1" i="0" u="none" strike="noStrike" cap="none" normalizeH="0" baseline="0" dirty="0">
                <a:ln>
                  <a:noFill/>
                </a:ln>
                <a:solidFill>
                  <a:schemeClr val="tx1"/>
                </a:solidFill>
                <a:effectLst/>
                <a:latin typeface="Arial" panose="020B0604020202020204" pitchFamily="34" charset="0"/>
              </a:rPr>
              <a:t>Wybór przepisu w </a:t>
            </a:r>
            <a:r>
              <a:rPr kumimoji="0" lang="pl-PL" altLang="pl-PL" sz="1600" b="1" i="0" u="none" strike="noStrike" cap="none" normalizeH="0" baseline="0" dirty="0" err="1">
                <a:ln>
                  <a:noFill/>
                </a:ln>
                <a:solidFill>
                  <a:schemeClr val="tx1"/>
                </a:solidFill>
                <a:effectLst/>
                <a:latin typeface="Arial Unicode MS"/>
              </a:rPr>
              <a:t>RecipeListComponent</a:t>
            </a:r>
            <a:r>
              <a:rPr kumimoji="0" lang="pl-PL" altLang="pl-PL" sz="1600" b="0" i="0" u="none" strike="noStrike" cap="none" normalizeH="0" baseline="0" dirty="0">
                <a:ln>
                  <a:noFill/>
                </a:ln>
                <a:solidFill>
                  <a:schemeClr val="tx1"/>
                </a:solidFill>
                <a:effectLst/>
              </a:rPr>
              <a:t>: Gdy użytkownik kliknie na przepis, funkcja </a:t>
            </a:r>
            <a:r>
              <a:rPr kumimoji="0" lang="pl-PL" altLang="pl-PL" sz="1600" b="0" i="0" u="none" strike="noStrike" cap="none" normalizeH="0" baseline="0" dirty="0" err="1">
                <a:ln>
                  <a:noFill/>
                </a:ln>
                <a:solidFill>
                  <a:schemeClr val="tx1"/>
                </a:solidFill>
                <a:effectLst/>
                <a:latin typeface="Arial Unicode MS"/>
              </a:rPr>
              <a:t>onRecipeClick</a:t>
            </a:r>
            <a:r>
              <a:rPr kumimoji="0" lang="pl-PL" altLang="pl-PL" sz="1600" b="0" i="0" u="none" strike="noStrike" cap="none" normalizeH="0" baseline="0" dirty="0">
                <a:ln>
                  <a:noFill/>
                </a:ln>
                <a:solidFill>
                  <a:schemeClr val="tx1"/>
                </a:solidFill>
                <a:effectLst/>
                <a:latin typeface="Arial Unicode MS"/>
              </a:rPr>
              <a:t>()</a:t>
            </a:r>
            <a:r>
              <a:rPr kumimoji="0" lang="pl-PL" altLang="pl-PL" sz="1600" b="0" i="0" u="none" strike="noStrike" cap="none" normalizeH="0" baseline="0" dirty="0">
                <a:ln>
                  <a:noFill/>
                </a:ln>
                <a:solidFill>
                  <a:schemeClr val="tx1"/>
                </a:solidFill>
                <a:effectLst/>
              </a:rPr>
              <a:t> emituje zdarzenie </a:t>
            </a:r>
            <a:r>
              <a:rPr kumimoji="0" lang="pl-PL" altLang="pl-PL" sz="1600" b="0" i="0" u="none" strike="noStrike" cap="none" normalizeH="0" baseline="0" dirty="0" err="1">
                <a:ln>
                  <a:noFill/>
                </a:ln>
                <a:solidFill>
                  <a:schemeClr val="tx1"/>
                </a:solidFill>
                <a:effectLst/>
                <a:latin typeface="Arial Unicode MS"/>
              </a:rPr>
              <a:t>recipeSelected</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wykrywa to zdarzenie i automatycznie odświeża </a:t>
            </a:r>
            <a:r>
              <a:rPr kumimoji="0" lang="pl-PL" altLang="pl-PL" sz="1600" b="0" i="0" u="none" strike="noStrike" cap="none" normalizeH="0" baseline="0" dirty="0" err="1">
                <a:ln>
                  <a:noFill/>
                </a:ln>
                <a:solidFill>
                  <a:schemeClr val="tx1"/>
                </a:solidFill>
                <a:effectLst/>
                <a:latin typeface="Arial Unicode MS"/>
              </a:rPr>
              <a:t>AppComponent</a:t>
            </a:r>
            <a:r>
              <a:rPr kumimoji="0" lang="pl-PL" altLang="pl-PL" sz="1600" b="0" i="0" u="none" strike="noStrike" cap="none" normalizeH="0" baseline="0" dirty="0">
                <a:ln>
                  <a:noFill/>
                </a:ln>
                <a:solidFill>
                  <a:schemeClr val="tx1"/>
                </a:solidFill>
                <a:effectLst/>
              </a:rPr>
              <a:t>, co powoduje, że zmienna </a:t>
            </a:r>
            <a:r>
              <a:rPr kumimoji="0" lang="pl-PL" altLang="pl-PL" sz="1600" b="0" i="0" u="none" strike="noStrike" cap="none" normalizeH="0" baseline="0" dirty="0" err="1">
                <a:ln>
                  <a:noFill/>
                </a:ln>
                <a:solidFill>
                  <a:schemeClr val="tx1"/>
                </a:solidFill>
                <a:effectLst/>
                <a:latin typeface="Arial Unicode MS"/>
              </a:rPr>
              <a:t>selectedRecipe</a:t>
            </a:r>
            <a:r>
              <a:rPr kumimoji="0" lang="pl-PL" altLang="pl-PL" sz="1600" b="0" i="0" u="none" strike="noStrike" cap="none" normalizeH="0" baseline="0" dirty="0">
                <a:ln>
                  <a:noFill/>
                </a:ln>
                <a:solidFill>
                  <a:schemeClr val="tx1"/>
                </a:solidFill>
                <a:effectLst/>
              </a:rPr>
              <a:t> zostaje zaktualizowana.</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l-PL" altLang="pl-PL" sz="1600" b="1" i="0" u="none" strike="noStrike" cap="none" normalizeH="0" baseline="0" dirty="0">
                <a:ln>
                  <a:noFill/>
                </a:ln>
                <a:solidFill>
                  <a:schemeClr val="tx1"/>
                </a:solidFill>
                <a:effectLst/>
                <a:latin typeface="Arial" panose="020B0604020202020204" pitchFamily="34" charset="0"/>
              </a:rPr>
              <a:t>Przekazywanie </a:t>
            </a:r>
            <a:r>
              <a:rPr kumimoji="0" lang="pl-PL" altLang="pl-PL" sz="1600" b="1" i="0" u="none" strike="noStrike" cap="none" normalizeH="0" baseline="0" dirty="0" err="1">
                <a:ln>
                  <a:noFill/>
                </a:ln>
                <a:solidFill>
                  <a:schemeClr val="tx1"/>
                </a:solidFill>
                <a:effectLst/>
                <a:latin typeface="Arial Unicode MS"/>
              </a:rPr>
              <a:t>selectedRecipe</a:t>
            </a:r>
            <a:r>
              <a:rPr kumimoji="0" lang="pl-PL" altLang="pl-PL" sz="1600" b="1" i="0" u="none" strike="noStrike" cap="none" normalizeH="0" baseline="0" dirty="0">
                <a:ln>
                  <a:noFill/>
                </a:ln>
                <a:solidFill>
                  <a:schemeClr val="tx1"/>
                </a:solidFill>
                <a:effectLst/>
              </a:rPr>
              <a:t> do </a:t>
            </a:r>
            <a:r>
              <a:rPr kumimoji="0" lang="pl-PL" altLang="pl-PL" sz="1600" b="1" i="0" u="none" strike="noStrike" cap="none" normalizeH="0" baseline="0" dirty="0" err="1">
                <a:ln>
                  <a:noFill/>
                </a:ln>
                <a:solidFill>
                  <a:schemeClr val="tx1"/>
                </a:solidFill>
                <a:effectLst/>
                <a:latin typeface="Arial Unicode MS"/>
              </a:rPr>
              <a:t>RecipeDetailComponent</a:t>
            </a:r>
            <a:r>
              <a:rPr kumimoji="0" lang="pl-PL" altLang="pl-PL" sz="1600" b="0" i="0" u="none" strike="noStrike" cap="none" normalizeH="0" baseline="0" dirty="0">
                <a:ln>
                  <a:noFill/>
                </a:ln>
                <a:solidFill>
                  <a:schemeClr val="tx1"/>
                </a:solidFill>
                <a:effectLst/>
              </a:rPr>
              <a:t>: Ponieważ zmienna </a:t>
            </a:r>
            <a:r>
              <a:rPr kumimoji="0" lang="pl-PL" altLang="pl-PL" sz="1600" b="0" i="0" u="none" strike="noStrike" cap="none" normalizeH="0" baseline="0" dirty="0" err="1">
                <a:ln>
                  <a:noFill/>
                </a:ln>
                <a:solidFill>
                  <a:schemeClr val="tx1"/>
                </a:solidFill>
                <a:effectLst/>
                <a:latin typeface="Arial Unicode MS"/>
              </a:rPr>
              <a:t>selectedRecipe</a:t>
            </a:r>
            <a:r>
              <a:rPr kumimoji="0" lang="pl-PL" altLang="pl-PL" sz="1600" b="0" i="0" u="none" strike="noStrike" cap="none" normalizeH="0" baseline="0" dirty="0">
                <a:ln>
                  <a:noFill/>
                </a:ln>
                <a:solidFill>
                  <a:schemeClr val="tx1"/>
                </a:solidFill>
                <a:effectLst/>
              </a:rPr>
              <a:t> została zaktualizowana,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przekazuje nową wartość do </a:t>
            </a:r>
            <a:r>
              <a:rPr kumimoji="0" lang="pl-PL" altLang="pl-PL" sz="1600" b="0" i="0" u="none" strike="noStrike" cap="none" normalizeH="0" baseline="0" dirty="0" err="1">
                <a:ln>
                  <a:noFill/>
                </a:ln>
                <a:solidFill>
                  <a:schemeClr val="tx1"/>
                </a:solidFill>
                <a:effectLst/>
                <a:latin typeface="Arial Unicode MS"/>
              </a:rPr>
              <a:t>RecipeDetailComponent</a:t>
            </a:r>
            <a:r>
              <a:rPr kumimoji="0" lang="pl-PL" altLang="pl-PL" sz="1600" b="0" i="0" u="none" strike="noStrike" cap="none" normalizeH="0" baseline="0" dirty="0">
                <a:ln>
                  <a:noFill/>
                </a:ln>
                <a:solidFill>
                  <a:schemeClr val="tx1"/>
                </a:solidFill>
                <a:effectLst/>
              </a:rPr>
              <a:t>. Mechanizm wykrywania zmian sprawia, że </a:t>
            </a:r>
            <a:r>
              <a:rPr kumimoji="0" lang="pl-PL" altLang="pl-PL" sz="1600" b="0" i="0" u="none" strike="noStrike" cap="none" normalizeH="0" baseline="0" dirty="0" err="1">
                <a:ln>
                  <a:noFill/>
                </a:ln>
                <a:solidFill>
                  <a:schemeClr val="tx1"/>
                </a:solidFill>
                <a:effectLst/>
                <a:latin typeface="Arial Unicode MS"/>
              </a:rPr>
              <a:t>RecipeDetailComponent</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renderuje</a:t>
            </a:r>
            <a:r>
              <a:rPr kumimoji="0" lang="pl-PL" altLang="pl-PL" sz="1600" b="0" i="0" u="none" strike="noStrike" cap="none" normalizeH="0" baseline="0" dirty="0">
                <a:ln>
                  <a:noFill/>
                </a:ln>
                <a:solidFill>
                  <a:schemeClr val="tx1"/>
                </a:solidFill>
                <a:effectLst/>
              </a:rPr>
              <a:t> nowy przepis bez konieczności ręcznego odświeżania widoku.</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10" name="Symbol zastępczy daty 3">
            <a:extLst>
              <a:ext uri="{FF2B5EF4-FFF2-40B4-BE49-F238E27FC236}">
                <a16:creationId xmlns:a16="http://schemas.microsoft.com/office/drawing/2014/main" id="{4C45DF9E-EC8D-1B9A-1783-DFC3EAEFD6F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490873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874B03-7DB7-F242-1566-C05A187CB5B9}"/>
              </a:ext>
            </a:extLst>
          </p:cNvPr>
          <p:cNvSpPr>
            <a:spLocks noGrp="1"/>
          </p:cNvSpPr>
          <p:nvPr>
            <p:ph type="title"/>
          </p:nvPr>
        </p:nvSpPr>
        <p:spPr>
          <a:xfrm>
            <a:off x="1030287" y="0"/>
            <a:ext cx="10131425" cy="1456267"/>
          </a:xfrm>
        </p:spPr>
        <p:txBody>
          <a:bodyPr/>
          <a:lstStyle/>
          <a:p>
            <a:r>
              <a:rPr lang="pl-PL" dirty="0"/>
              <a:t>Zaawansowane Opcje Wykrywania Zmian</a:t>
            </a:r>
            <a:br>
              <a:rPr lang="pl-PL" dirty="0"/>
            </a:br>
            <a:r>
              <a:rPr lang="pl-PL" dirty="0"/>
              <a:t>może warto przenieść do 5.1?</a:t>
            </a:r>
          </a:p>
        </p:txBody>
      </p:sp>
      <p:sp>
        <p:nvSpPr>
          <p:cNvPr id="5" name="Rectangle 1">
            <a:extLst>
              <a:ext uri="{FF2B5EF4-FFF2-40B4-BE49-F238E27FC236}">
                <a16:creationId xmlns:a16="http://schemas.microsoft.com/office/drawing/2014/main" id="{60A69269-11FD-4AFE-C26F-6A8BFE59260A}"/>
              </a:ext>
            </a:extLst>
          </p:cNvPr>
          <p:cNvSpPr>
            <a:spLocks noGrp="1" noChangeArrowheads="1"/>
          </p:cNvSpPr>
          <p:nvPr>
            <p:ph idx="1"/>
          </p:nvPr>
        </p:nvSpPr>
        <p:spPr bwMode="auto">
          <a:xfrm>
            <a:off x="723900" y="1456267"/>
            <a:ext cx="107441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W bardziej złożonych aplikacjach możemy chcieć zoptymalizować działanie wykrywania zmian, np. używając strategii </a:t>
            </a:r>
            <a:r>
              <a:rPr kumimoji="0" lang="pl-PL" altLang="pl-PL" sz="1600" b="0" i="0" u="none" strike="noStrike" cap="none" normalizeH="0" baseline="0" dirty="0" err="1">
                <a:ln>
                  <a:noFill/>
                </a:ln>
                <a:solidFill>
                  <a:schemeClr val="tx1"/>
                </a:solidFill>
                <a:effectLst/>
                <a:latin typeface="Arial Unicode MS"/>
              </a:rPr>
              <a:t>OnPush</a:t>
            </a:r>
            <a:r>
              <a:rPr kumimoji="0" lang="pl-PL" altLang="pl-PL" sz="1600" b="0" i="0" u="none" strike="noStrike" cap="none" normalizeH="0" baseline="0" dirty="0">
                <a:ln>
                  <a:noFill/>
                </a:ln>
                <a:solidFill>
                  <a:schemeClr val="tx1"/>
                </a:solidFill>
                <a:effectLst/>
              </a:rPr>
              <a:t>. Strategia </a:t>
            </a:r>
            <a:r>
              <a:rPr kumimoji="0" lang="pl-PL" altLang="pl-PL" sz="1600" b="0" i="0" u="none" strike="noStrike" cap="none" normalizeH="0" baseline="0" dirty="0" err="1">
                <a:ln>
                  <a:noFill/>
                </a:ln>
                <a:solidFill>
                  <a:schemeClr val="tx1"/>
                </a:solidFill>
                <a:effectLst/>
                <a:latin typeface="Arial Unicode MS"/>
              </a:rPr>
              <a:t>OnPush</a:t>
            </a:r>
            <a:r>
              <a:rPr kumimoji="0" lang="pl-PL" altLang="pl-PL" sz="1600" b="0" i="0" u="none" strike="noStrike" cap="none" normalizeH="0" baseline="0" dirty="0">
                <a:ln>
                  <a:noFill/>
                </a:ln>
                <a:solidFill>
                  <a:schemeClr val="tx1"/>
                </a:solidFill>
                <a:effectLst/>
              </a:rPr>
              <a:t> powoduje,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będzie aktualizował widok komponentu tylko wtedy, gdy zostanie wstrzyknięta nowa referencja obiektu lub tablicy, albo gdy komponent odbierze nowe dane z zewnątrz.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import { </a:t>
            </a:r>
            <a:r>
              <a:rPr kumimoji="0" lang="pl-PL" altLang="pl-PL" sz="1600" b="0" i="0" u="none" strike="noStrike" cap="none" normalizeH="0" baseline="0" dirty="0" err="1">
                <a:ln>
                  <a:noFill/>
                </a:ln>
                <a:solidFill>
                  <a:schemeClr val="tx1"/>
                </a:solidFill>
                <a:effectLst/>
                <a:latin typeface="Arial" panose="020B0604020202020204" pitchFamily="34" charset="0"/>
              </a:rPr>
              <a:t>ChangeDetectionStrategy</a:t>
            </a:r>
            <a:r>
              <a:rPr kumimoji="0" lang="pl-PL" altLang="pl-PL" sz="1600" b="0" i="0" u="none" strike="noStrike" cap="none" normalizeH="0" baseline="0" dirty="0">
                <a:ln>
                  <a:noFill/>
                </a:ln>
                <a:solidFill>
                  <a:schemeClr val="tx1"/>
                </a:solidFill>
                <a:effectLst/>
                <a:latin typeface="Arial" panose="020B0604020202020204" pitchFamily="34" charset="0"/>
              </a:rPr>
              <a:t>, Component, Input } from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err="1">
                <a:ln>
                  <a:noFill/>
                </a:ln>
                <a:solidFill>
                  <a:schemeClr val="tx1"/>
                </a:solidFill>
                <a:effectLst/>
                <a:latin typeface="Arial" panose="020B0604020202020204" pitchFamily="34" charset="0"/>
              </a:rPr>
              <a:t>core</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selector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app-recipe-detail</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templateUrl</a:t>
            </a:r>
            <a:r>
              <a:rPr kumimoji="0" lang="pl-PL" altLang="pl-PL" sz="1600" b="0" i="0" u="none" strike="noStrike" cap="none" normalizeH="0" baseline="0" dirty="0">
                <a:ln>
                  <a:noFill/>
                </a:ln>
                <a:solidFill>
                  <a:schemeClr val="tx1"/>
                </a:solidFill>
                <a:effectLst/>
                <a:latin typeface="Arial" panose="020B0604020202020204" pitchFamily="34" charset="0"/>
              </a:rPr>
              <a:t>: './recipe-detail.component.html',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styleUrls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recipe-detail.component.scss</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changeDetection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ChangeDetectionStrategy.OnPush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export </a:t>
            </a:r>
            <a:r>
              <a:rPr kumimoji="0" lang="pl-PL" altLang="pl-PL" sz="1600" b="0" i="0" u="none" strike="noStrike" cap="none" normalizeH="0" baseline="0" dirty="0" err="1">
                <a:ln>
                  <a:noFill/>
                </a:ln>
                <a:solidFill>
                  <a:schemeClr val="tx1"/>
                </a:solidFill>
                <a:effectLst/>
                <a:latin typeface="Arial" panose="020B0604020202020204" pitchFamily="34" charset="0"/>
              </a:rPr>
              <a:t>class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RecipeDetailComponent</a:t>
            </a:r>
            <a:r>
              <a:rPr kumimoji="0" lang="pl-PL" altLang="pl-PL"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  @Input() </a:t>
            </a:r>
            <a:r>
              <a:rPr kumimoji="0" lang="pl-PL" altLang="pl-PL" sz="1600" b="0" i="0" u="none" strike="noStrike" cap="none" normalizeH="0" baseline="0" dirty="0" err="1">
                <a:ln>
                  <a:noFill/>
                </a:ln>
                <a:solidFill>
                  <a:schemeClr val="tx1"/>
                </a:solidFill>
                <a:effectLst/>
                <a:latin typeface="Arial" panose="020B0604020202020204" pitchFamily="34" charset="0"/>
              </a:rPr>
              <a:t>selectedRecipe</a:t>
            </a:r>
            <a:r>
              <a:rPr kumimoji="0" lang="pl-PL" altLang="pl-PL" sz="1600" b="0" i="0" u="none" strike="noStrike" cap="none" normalizeH="0" baseline="0" dirty="0">
                <a:ln>
                  <a:noFill/>
                </a:ln>
                <a:solidFill>
                  <a:schemeClr val="tx1"/>
                </a:solidFill>
                <a:effectLst/>
                <a:latin typeface="Arial" panose="020B0604020202020204" pitchFamily="34" charset="0"/>
              </a:rPr>
              <a:t>: { </a:t>
            </a:r>
            <a:r>
              <a:rPr kumimoji="0" lang="pl-PL" altLang="pl-PL" sz="1600" b="0" i="0" u="none" strike="noStrike" cap="none" normalizeH="0" baseline="0" dirty="0" err="1">
                <a:ln>
                  <a:noFill/>
                </a:ln>
                <a:solidFill>
                  <a:schemeClr val="tx1"/>
                </a:solidFill>
                <a:effectLst/>
                <a:latin typeface="Arial" panose="020B0604020202020204" pitchFamily="34" charset="0"/>
              </a:rPr>
              <a:t>title</a:t>
            </a:r>
            <a:r>
              <a:rPr kumimoji="0" lang="pl-PL" altLang="pl-PL" sz="1600" b="0" i="0" u="none" strike="noStrike" cap="none" normalizeH="0" baseline="0" dirty="0">
                <a:ln>
                  <a:noFill/>
                </a:ln>
                <a:solidFill>
                  <a:schemeClr val="tx1"/>
                </a:solidFill>
                <a:effectLst/>
                <a:latin typeface="Arial" panose="020B0604020202020204" pitchFamily="34" charset="0"/>
              </a:rPr>
              <a:t>: string; </a:t>
            </a:r>
            <a:r>
              <a:rPr kumimoji="0" lang="pl-PL" altLang="pl-PL" sz="1600" b="0" i="0" u="none" strike="noStrike" cap="none" normalizeH="0" baseline="0" dirty="0" err="1">
                <a:ln>
                  <a:noFill/>
                </a:ln>
                <a:solidFill>
                  <a:schemeClr val="tx1"/>
                </a:solidFill>
                <a:effectLst/>
                <a:latin typeface="Arial" panose="020B0604020202020204" pitchFamily="34" charset="0"/>
              </a:rPr>
              <a:t>description</a:t>
            </a:r>
            <a:r>
              <a:rPr kumimoji="0" lang="pl-PL" altLang="pl-PL" sz="1600" b="0" i="0" u="none" strike="noStrike" cap="none" normalizeH="0" baseline="0" dirty="0">
                <a:ln>
                  <a:noFill/>
                </a:ln>
                <a:solidFill>
                  <a:schemeClr val="tx1"/>
                </a:solidFill>
                <a:effectLst/>
                <a:latin typeface="Arial" panose="020B0604020202020204" pitchFamily="34" charset="0"/>
              </a:rPr>
              <a:t>: string } | </a:t>
            </a:r>
            <a:r>
              <a:rPr kumimoji="0" lang="pl-PL" altLang="pl-PL" sz="1600" b="0" i="0" u="none" strike="noStrike" cap="none" normalizeH="0" baseline="0" dirty="0" err="1">
                <a:ln>
                  <a:noFill/>
                </a:ln>
                <a:solidFill>
                  <a:schemeClr val="tx1"/>
                </a:solidFill>
                <a:effectLst/>
                <a:latin typeface="Arial" panose="020B0604020202020204" pitchFamily="34" charset="0"/>
              </a:rPr>
              <a:t>null</a:t>
            </a:r>
            <a:r>
              <a:rPr kumimoji="0" lang="pl-PL" altLang="pl-PL" sz="1600" b="0" i="0" u="none" strike="noStrike" cap="none" normalizeH="0" baseline="0" dirty="0">
                <a:ln>
                  <a:noFill/>
                </a:ln>
                <a:solidFill>
                  <a:schemeClr val="tx1"/>
                </a:solidFill>
                <a:effectLst/>
                <a:latin typeface="Arial" panose="020B0604020202020204" pitchFamily="34" charset="0"/>
              </a:rPr>
              <a:t> = </a:t>
            </a:r>
            <a:r>
              <a:rPr kumimoji="0" lang="pl-PL" altLang="pl-PL" sz="1600" b="0" i="0" u="none" strike="noStrike" cap="none" normalizeH="0" baseline="0" dirty="0" err="1">
                <a:ln>
                  <a:noFill/>
                </a:ln>
                <a:solidFill>
                  <a:schemeClr val="tx1"/>
                </a:solidFill>
                <a:effectLst/>
                <a:latin typeface="Arial" panose="020B0604020202020204" pitchFamily="34" charset="0"/>
              </a:rPr>
              <a:t>null</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pl-PL" altLang="pl-PL" sz="1600" b="1" i="0" u="none" strike="noStrike" cap="none" normalizeH="0" baseline="0" dirty="0">
                <a:ln>
                  <a:noFill/>
                </a:ln>
                <a:solidFill>
                  <a:schemeClr val="tx1"/>
                </a:solidFill>
                <a:effectLst/>
                <a:latin typeface="Arial" panose="020B0604020202020204" pitchFamily="34" charset="0"/>
              </a:rPr>
              <a:t>Wyjaśnienie</a:t>
            </a:r>
            <a:r>
              <a:rPr kumimoji="0" lang="pl-PL" altLang="pl-PL" sz="1600" b="0" i="0" u="none" strike="noStrike" cap="none" normalizeH="0" baseline="0" dirty="0">
                <a:ln>
                  <a:noFill/>
                </a:ln>
                <a:solidFill>
                  <a:schemeClr val="tx1"/>
                </a:solidFill>
                <a:effectLst/>
                <a:latin typeface="Arial" panose="020B0604020202020204" pitchFamily="34" charset="0"/>
              </a:rPr>
              <a:t>: Strategia </a:t>
            </a:r>
            <a:r>
              <a:rPr kumimoji="0" lang="pl-PL" altLang="pl-PL" sz="1600" b="0" i="0" u="none" strike="noStrike" cap="none" normalizeH="0" baseline="0" dirty="0" err="1">
                <a:ln>
                  <a:noFill/>
                </a:ln>
                <a:solidFill>
                  <a:schemeClr val="tx1"/>
                </a:solidFill>
                <a:effectLst/>
                <a:latin typeface="Arial Unicode MS"/>
              </a:rPr>
              <a:t>OnPush</a:t>
            </a:r>
            <a:r>
              <a:rPr kumimoji="0" lang="pl-PL" altLang="pl-PL" sz="1600" b="0" i="0" u="none" strike="noStrike" cap="none" normalizeH="0" baseline="0" dirty="0">
                <a:ln>
                  <a:noFill/>
                </a:ln>
                <a:solidFill>
                  <a:schemeClr val="tx1"/>
                </a:solidFill>
                <a:effectLst/>
              </a:rPr>
              <a:t> sprawia,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będzie aktualizować </a:t>
            </a:r>
            <a:r>
              <a:rPr kumimoji="0" lang="pl-PL" altLang="pl-PL" sz="1600" b="0" i="0" u="none" strike="noStrike" cap="none" normalizeH="0" baseline="0" dirty="0" err="1">
                <a:ln>
                  <a:noFill/>
                </a:ln>
                <a:solidFill>
                  <a:schemeClr val="tx1"/>
                </a:solidFill>
                <a:effectLst/>
                <a:latin typeface="Arial Unicode MS"/>
              </a:rPr>
              <a:t>RecipeDetailComponent</a:t>
            </a:r>
            <a:r>
              <a:rPr kumimoji="0" lang="pl-PL" altLang="pl-PL" sz="1600" b="0" i="0" u="none" strike="noStrike" cap="none" normalizeH="0" baseline="0" dirty="0">
                <a:ln>
                  <a:noFill/>
                </a:ln>
                <a:solidFill>
                  <a:schemeClr val="tx1"/>
                </a:solidFill>
                <a:effectLst/>
              </a:rPr>
              <a:t> tylko wtedy, gdy zmieni się referencja </a:t>
            </a:r>
            <a:r>
              <a:rPr kumimoji="0" lang="pl-PL" altLang="pl-PL" sz="1600" b="0" i="0" u="none" strike="noStrike" cap="none" normalizeH="0" baseline="0" dirty="0" err="1">
                <a:ln>
                  <a:noFill/>
                </a:ln>
                <a:solidFill>
                  <a:schemeClr val="tx1"/>
                </a:solidFill>
                <a:effectLst/>
                <a:latin typeface="Arial Unicode MS"/>
              </a:rPr>
              <a:t>selectedRecipe</a:t>
            </a:r>
            <a:r>
              <a:rPr kumimoji="0" lang="pl-PL" altLang="pl-PL" sz="1600" b="0" i="0" u="none" strike="noStrike" cap="none" normalizeH="0" baseline="0" dirty="0">
                <a:ln>
                  <a:noFill/>
                </a:ln>
                <a:solidFill>
                  <a:schemeClr val="tx1"/>
                </a:solidFill>
                <a:effectLst/>
              </a:rPr>
              <a:t>. To pozwala na lepszą wydajność, szczególnie w aplikacjach, gdzie mamy dużo zagnieżdżonych komponentów. </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4768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4054D-A990-312F-E3A7-7410EB10323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C81B994-1906-B8C6-9CEA-44B988EF93F0}"/>
              </a:ext>
            </a:extLst>
          </p:cNvPr>
          <p:cNvSpPr>
            <a:spLocks noGrp="1"/>
          </p:cNvSpPr>
          <p:nvPr>
            <p:ph type="title"/>
          </p:nvPr>
        </p:nvSpPr>
        <p:spPr>
          <a:xfrm>
            <a:off x="1030287" y="0"/>
            <a:ext cx="10131425" cy="1456267"/>
          </a:xfrm>
        </p:spPr>
        <p:txBody>
          <a:bodyPr/>
          <a:lstStyle/>
          <a:p>
            <a:pPr algn="ctr"/>
            <a:r>
              <a:rPr lang="pl-PL" dirty="0"/>
              <a:t>Zaawansowane</a:t>
            </a:r>
          </a:p>
        </p:txBody>
      </p:sp>
      <p:sp>
        <p:nvSpPr>
          <p:cNvPr id="5" name="Rectangle 1">
            <a:extLst>
              <a:ext uri="{FF2B5EF4-FFF2-40B4-BE49-F238E27FC236}">
                <a16:creationId xmlns:a16="http://schemas.microsoft.com/office/drawing/2014/main" id="{702D6D21-6452-3B6A-C6A2-A68008B0DDA5}"/>
              </a:ext>
            </a:extLst>
          </p:cNvPr>
          <p:cNvSpPr>
            <a:spLocks noGrp="1" noChangeArrowheads="1"/>
          </p:cNvSpPr>
          <p:nvPr>
            <p:ph idx="1"/>
          </p:nvPr>
        </p:nvSpPr>
        <p:spPr bwMode="auto">
          <a:xfrm>
            <a:off x="723900" y="-715760"/>
            <a:ext cx="10744198"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chemeClr val="tx1"/>
                </a:solidFill>
                <a:effectLst/>
                <a:latin typeface="Arial Unicode MS"/>
              </a:rPr>
              <a:t>markForCheck</a:t>
            </a:r>
            <a:r>
              <a:rPr kumimoji="0" lang="pl-PL" altLang="pl-PL" sz="1400" b="1" i="0" u="none" strike="noStrike" cap="none" normalizeH="0" baseline="0" dirty="0">
                <a:ln>
                  <a:noFill/>
                </a:ln>
                <a:solidFill>
                  <a:schemeClr val="tx1"/>
                </a:solidFill>
                <a:effectLst/>
                <a:latin typeface="Arial Unicode MS"/>
              </a:rPr>
              <a:t>()</a:t>
            </a:r>
            <a:r>
              <a:rPr kumimoji="0" lang="pl-PL" altLang="pl-PL" sz="1400" b="1" i="0" u="none" strike="noStrike" cap="none" normalizeH="0" baseline="0" dirty="0">
                <a:ln>
                  <a:noFill/>
                </a:ln>
                <a:solidFill>
                  <a:schemeClr val="tx1"/>
                </a:solidFill>
                <a:effectLst/>
              </a:rPr>
              <a:t> i </a:t>
            </a:r>
            <a:r>
              <a:rPr kumimoji="0" lang="pl-PL" altLang="pl-PL" sz="1400" b="1" i="0" u="none" strike="noStrike" cap="none" normalizeH="0" baseline="0" dirty="0" err="1">
                <a:ln>
                  <a:noFill/>
                </a:ln>
                <a:solidFill>
                  <a:schemeClr val="tx1"/>
                </a:solidFill>
                <a:effectLst/>
                <a:latin typeface="Arial Unicode MS"/>
              </a:rPr>
              <a:t>detectChanges</a:t>
            </a:r>
            <a:r>
              <a:rPr kumimoji="0" lang="pl-PL" altLang="pl-PL" sz="1400" b="1" i="0" u="none" strike="noStrike" cap="none" normalizeH="0" baseline="0" dirty="0">
                <a:ln>
                  <a:noFill/>
                </a:ln>
                <a:solidFill>
                  <a:schemeClr val="tx1"/>
                </a:solidFill>
                <a:effectLst/>
                <a:latin typeface="Arial Unicode MS"/>
              </a:rPr>
              <a:t>()</a:t>
            </a:r>
            <a:r>
              <a:rPr kumimoji="0" lang="pl-PL" altLang="pl-PL" sz="1400" b="1" i="0" u="none" strike="noStrike" cap="none" normalizeH="0" baseline="0" dirty="0">
                <a:ln>
                  <a:noFill/>
                </a:ln>
                <a:solidFill>
                  <a:schemeClr val="tx1"/>
                </a:solidFill>
                <a:effectLst/>
              </a:rPr>
              <a:t> w </a:t>
            </a:r>
            <a:r>
              <a:rPr kumimoji="0" lang="pl-PL" altLang="pl-PL" sz="1400" b="1" i="0" u="none" strike="noStrike" cap="none" normalizeH="0" baseline="0" dirty="0" err="1">
                <a:ln>
                  <a:noFill/>
                </a:ln>
                <a:solidFill>
                  <a:schemeClr val="tx1"/>
                </a:solidFill>
                <a:effectLst/>
                <a:latin typeface="Arial Unicode MS"/>
              </a:rPr>
              <a:t>ChangeDetectorRef</a:t>
            </a:r>
            <a:br>
              <a:rPr kumimoji="0" lang="pl-PL" altLang="pl-PL" sz="1400" b="0" i="0" u="none" strike="noStrike" cap="none" normalizeH="0" baseline="0" dirty="0">
                <a:ln>
                  <a:noFill/>
                </a:ln>
                <a:solidFill>
                  <a:schemeClr val="tx1"/>
                </a:solidFill>
                <a:effectLst/>
              </a:rPr>
            </a:br>
            <a:r>
              <a:rPr kumimoji="0" lang="pl-PL" altLang="pl-PL" sz="1400" b="0" i="0" u="none" strike="noStrike" cap="none" normalizeH="0" baseline="0" dirty="0">
                <a:ln>
                  <a:noFill/>
                </a:ln>
                <a:solidFill>
                  <a:schemeClr val="tx1"/>
                </a:solidFill>
                <a:effectLst/>
              </a:rPr>
              <a:t>Dzięki klasie </a:t>
            </a:r>
            <a:r>
              <a:rPr kumimoji="0" lang="pl-PL" altLang="pl-PL" sz="1400" b="0" i="0" u="none" strike="noStrike" cap="none" normalizeH="0" baseline="0" dirty="0" err="1">
                <a:ln>
                  <a:noFill/>
                </a:ln>
                <a:solidFill>
                  <a:schemeClr val="tx1"/>
                </a:solidFill>
                <a:effectLst/>
                <a:latin typeface="Arial Unicode MS"/>
              </a:rPr>
              <a:t>ChangeDetectorRef</a:t>
            </a:r>
            <a:r>
              <a:rPr kumimoji="0" lang="pl-PL" altLang="pl-PL" sz="1400" b="0" i="0" u="none" strike="noStrike" cap="none" normalizeH="0" baseline="0" dirty="0">
                <a:ln>
                  <a:noFill/>
                </a:ln>
                <a:solidFill>
                  <a:schemeClr val="tx1"/>
                </a:solidFill>
                <a:effectLst/>
              </a:rPr>
              <a:t> możemy ręcznie informować </a:t>
            </a:r>
            <a:r>
              <a:rPr kumimoji="0" lang="pl-PL" altLang="pl-PL" sz="1400" b="0" i="0" u="none" strike="noStrike" cap="none" normalizeH="0" baseline="0" dirty="0" err="1">
                <a:ln>
                  <a:noFill/>
                </a:ln>
                <a:solidFill>
                  <a:schemeClr val="tx1"/>
                </a:solidFill>
                <a:effectLst/>
              </a:rPr>
              <a:t>Angulara</a:t>
            </a:r>
            <a:r>
              <a:rPr kumimoji="0" lang="pl-PL" altLang="pl-PL" sz="1400" b="0" i="0" u="none" strike="noStrike" cap="none" normalizeH="0" baseline="0" dirty="0">
                <a:ln>
                  <a:noFill/>
                </a:ln>
                <a:solidFill>
                  <a:schemeClr val="tx1"/>
                </a:solidFill>
                <a:effectLst/>
              </a:rPr>
              <a:t> o potrzebie wykrycia zmian. Można to zrobić w przypadkach, gdy chcemy zaktualizować widok tylko wtedy, gdy to konieczne, co daje jeszcze większą kontrolę nad wydajnością aplikacji.</a:t>
            </a: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400" b="1" i="0" u="none" strike="noStrike" cap="none" normalizeH="0" baseline="0" dirty="0" err="1">
                <a:ln>
                  <a:noFill/>
                </a:ln>
                <a:solidFill>
                  <a:schemeClr val="tx1"/>
                </a:solidFill>
                <a:effectLst/>
                <a:latin typeface="Arial Unicode MS"/>
              </a:rPr>
              <a:t>markForCheck</a:t>
            </a:r>
            <a:r>
              <a:rPr kumimoji="0" lang="pl-PL" altLang="pl-PL" sz="1400" b="1" i="0" u="none" strike="noStrike" cap="none" normalizeH="0" baseline="0" dirty="0">
                <a:ln>
                  <a:noFill/>
                </a:ln>
                <a:solidFill>
                  <a:schemeClr val="tx1"/>
                </a:solidFill>
                <a:effectLst/>
                <a:latin typeface="Arial Unicode MS"/>
              </a:rPr>
              <a:t>()</a:t>
            </a:r>
            <a:r>
              <a:rPr kumimoji="0" lang="pl-PL" altLang="pl-PL" sz="1400" b="0" i="0" u="none" strike="noStrike" cap="none" normalizeH="0" baseline="0" dirty="0">
                <a:ln>
                  <a:noFill/>
                </a:ln>
                <a:solidFill>
                  <a:schemeClr val="tx1"/>
                </a:solidFill>
                <a:effectLst/>
              </a:rPr>
              <a:t>: Informuje </a:t>
            </a:r>
            <a:r>
              <a:rPr kumimoji="0" lang="pl-PL" altLang="pl-PL" sz="1400" b="0" i="0" u="none" strike="noStrike" cap="none" normalizeH="0" baseline="0" dirty="0" err="1">
                <a:ln>
                  <a:noFill/>
                </a:ln>
                <a:solidFill>
                  <a:schemeClr val="tx1"/>
                </a:solidFill>
                <a:effectLst/>
              </a:rPr>
              <a:t>Angulara</a:t>
            </a:r>
            <a:r>
              <a:rPr kumimoji="0" lang="pl-PL" altLang="pl-PL" sz="1400" b="0" i="0" u="none" strike="noStrike" cap="none" normalizeH="0" baseline="0" dirty="0">
                <a:ln>
                  <a:noFill/>
                </a:ln>
                <a:solidFill>
                  <a:schemeClr val="tx1"/>
                </a:solidFill>
                <a:effectLst/>
              </a:rPr>
              <a:t>, że zmiana miała miejsce, i wywołuje wykrywanie zmian tylko w bieżącym komponencie oraz jego </a:t>
            </a:r>
            <a:r>
              <a:rPr kumimoji="0" lang="pl-PL" altLang="pl-PL" sz="1400" b="0" i="0" u="none" strike="noStrike" cap="none" normalizeH="0" baseline="0" dirty="0" err="1">
                <a:ln>
                  <a:noFill/>
                </a:ln>
                <a:solidFill>
                  <a:schemeClr val="tx1"/>
                </a:solidFill>
                <a:effectLst/>
              </a:rPr>
              <a:t>podkomponentach</a:t>
            </a:r>
            <a:r>
              <a:rPr kumimoji="0" lang="pl-PL" altLang="pl-PL" sz="1400" b="0" i="0" u="none" strike="noStrike" cap="none" normalizeH="0" baseline="0" dirty="0">
                <a:ln>
                  <a:noFill/>
                </a:ln>
                <a:solidFill>
                  <a:schemeClr val="tx1"/>
                </a:solidFill>
                <a:effectLst/>
              </a:rPr>
              <a:t>. Jest to przydatne w strategii </a:t>
            </a:r>
            <a:r>
              <a:rPr kumimoji="0" lang="pl-PL" altLang="pl-PL" sz="1400" b="0" i="0" u="none" strike="noStrike" cap="none" normalizeH="0" baseline="0" dirty="0" err="1">
                <a:ln>
                  <a:noFill/>
                </a:ln>
                <a:solidFill>
                  <a:schemeClr val="tx1"/>
                </a:solidFill>
                <a:effectLst/>
              </a:rPr>
              <a:t>OnPush</a:t>
            </a:r>
            <a:r>
              <a:rPr kumimoji="0" lang="pl-PL" altLang="pl-PL" sz="1400" b="0" i="0" u="none" strike="noStrike" cap="none" normalizeH="0" baseline="0" dirty="0">
                <a:ln>
                  <a:noFill/>
                </a:ln>
                <a:solidFill>
                  <a:schemeClr val="tx1"/>
                </a:solidFill>
                <a:effectLst/>
              </a:rPr>
              <a:t>, gdy chcemy wymusić odświeżenie widoku w reakcji na określone zdarzenie.</a:t>
            </a: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400" b="1" i="0" u="none" strike="noStrike" cap="none" normalizeH="0" baseline="0" dirty="0" err="1">
                <a:ln>
                  <a:noFill/>
                </a:ln>
                <a:solidFill>
                  <a:schemeClr val="tx1"/>
                </a:solidFill>
                <a:effectLst/>
                <a:latin typeface="Arial Unicode MS"/>
              </a:rPr>
              <a:t>detectChanges</a:t>
            </a:r>
            <a:r>
              <a:rPr kumimoji="0" lang="pl-PL" altLang="pl-PL" sz="1400" b="1" i="0" u="none" strike="noStrike" cap="none" normalizeH="0" baseline="0" dirty="0">
                <a:ln>
                  <a:noFill/>
                </a:ln>
                <a:solidFill>
                  <a:schemeClr val="tx1"/>
                </a:solidFill>
                <a:effectLst/>
                <a:latin typeface="Arial Unicode MS"/>
              </a:rPr>
              <a:t>()</a:t>
            </a:r>
            <a:r>
              <a:rPr kumimoji="0" lang="pl-PL" altLang="pl-PL" sz="1400" b="0" i="0" u="none" strike="noStrike" cap="none" normalizeH="0" baseline="0" dirty="0">
                <a:ln>
                  <a:noFill/>
                </a:ln>
                <a:solidFill>
                  <a:schemeClr val="tx1"/>
                </a:solidFill>
                <a:effectLst/>
              </a:rPr>
              <a:t>: Natychmiast przeprowadza wykrywanie zmian w bieżącym komponencie i jego </a:t>
            </a:r>
            <a:r>
              <a:rPr kumimoji="0" lang="pl-PL" altLang="pl-PL" sz="1400" b="0" i="0" u="none" strike="noStrike" cap="none" normalizeH="0" baseline="0" dirty="0" err="1">
                <a:ln>
                  <a:noFill/>
                </a:ln>
                <a:solidFill>
                  <a:schemeClr val="tx1"/>
                </a:solidFill>
                <a:effectLst/>
              </a:rPr>
              <a:t>podkomponentach</a:t>
            </a:r>
            <a:r>
              <a:rPr kumimoji="0" lang="pl-PL" altLang="pl-PL" sz="1400" b="0" i="0" u="none" strike="noStrike" cap="none" normalizeH="0" baseline="0" dirty="0">
                <a:ln>
                  <a:noFill/>
                </a:ln>
                <a:solidFill>
                  <a:schemeClr val="tx1"/>
                </a:solidFill>
                <a:effectLst/>
              </a:rPr>
              <a:t>. Użycie tej metody może być przydatne w komponentach, gdzie aktualizacja widoku jest potrzebna od razu po zmianie danych (np. po odpowiedzi z serwera).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400" dirty="0">
              <a:latin typeface="Arial" panose="020B0604020202020204" pitchFamily="34" charset="0"/>
            </a:endParaRPr>
          </a:p>
          <a:p>
            <a:pPr marL="0" indent="0" defTabSz="914400" eaLnBrk="0" fontAlgn="base" hangingPunct="0">
              <a:spcBef>
                <a:spcPct val="0"/>
              </a:spcBef>
              <a:spcAft>
                <a:spcPct val="0"/>
              </a:spcAft>
              <a:buClrTx/>
              <a:buSzTx/>
              <a:buFontTx/>
              <a:buChar char="•"/>
            </a:pPr>
            <a:r>
              <a:rPr kumimoji="0" lang="pl-PL" altLang="pl-PL" sz="1400" b="1" i="0" u="none" strike="noStrike" cap="none" normalizeH="0" baseline="0" dirty="0" err="1">
                <a:ln>
                  <a:noFill/>
                </a:ln>
                <a:solidFill>
                  <a:schemeClr val="tx1"/>
                </a:solidFill>
                <a:effectLst/>
                <a:latin typeface="Arial Unicode MS"/>
              </a:rPr>
              <a:t>NgZone</a:t>
            </a:r>
            <a:r>
              <a:rPr kumimoji="0" lang="pl-PL" altLang="pl-PL" sz="1400" b="1" i="0" u="none" strike="noStrike" cap="none" normalizeH="0" baseline="0" dirty="0">
                <a:ln>
                  <a:noFill/>
                </a:ln>
                <a:solidFill>
                  <a:schemeClr val="tx1"/>
                </a:solidFill>
                <a:effectLst/>
              </a:rPr>
              <a:t> – jeszcze większa kontrola nad cyklem życia aplikacji</a:t>
            </a:r>
            <a:br>
              <a:rPr kumimoji="0" lang="pl-PL" altLang="pl-PL" sz="1400" b="0" i="0" u="none" strike="noStrike" cap="none" normalizeH="0" baseline="0" dirty="0">
                <a:ln>
                  <a:noFill/>
                </a:ln>
                <a:solidFill>
                  <a:schemeClr val="tx1"/>
                </a:solidFill>
                <a:effectLst/>
                <a:latin typeface="Arial" panose="020B0604020202020204" pitchFamily="34" charset="0"/>
              </a:rPr>
            </a:br>
            <a:r>
              <a:rPr kumimoji="0" lang="pl-PL" altLang="pl-PL" sz="1400" b="0" i="0" u="none" strike="noStrike" cap="none" normalizeH="0" baseline="0" dirty="0">
                <a:ln>
                  <a:noFill/>
                </a:ln>
                <a:solidFill>
                  <a:schemeClr val="tx1"/>
                </a:solidFill>
                <a:effectLst/>
                <a:latin typeface="Arial" panose="020B0604020202020204" pitchFamily="34" charset="0"/>
              </a:rPr>
              <a:t>W niektórych przypadkach możemy potrzebować uruchamiać pewne fragmenty kodu poza strefami </a:t>
            </a:r>
            <a:r>
              <a:rPr kumimoji="0" lang="pl-PL" altLang="pl-PL" sz="1400" b="0" i="0" u="none" strike="noStrike" cap="none" normalizeH="0" baseline="0" dirty="0" err="1">
                <a:ln>
                  <a:noFill/>
                </a:ln>
                <a:solidFill>
                  <a:schemeClr val="tx1"/>
                </a:solidFill>
                <a:effectLst/>
                <a:latin typeface="Arial" panose="020B0604020202020204" pitchFamily="34" charset="0"/>
              </a:rPr>
              <a:t>Angulara</a:t>
            </a:r>
            <a:r>
              <a:rPr kumimoji="0" lang="pl-PL" altLang="pl-PL" sz="1400" b="0" i="0" u="none" strike="noStrike" cap="none" normalizeH="0" baseline="0" dirty="0">
                <a:ln>
                  <a:noFill/>
                </a:ln>
                <a:solidFill>
                  <a:schemeClr val="tx1"/>
                </a:solidFill>
                <a:effectLst/>
                <a:latin typeface="Arial" panose="020B0604020202020204" pitchFamily="34" charset="0"/>
              </a:rPr>
              <a:t>, aby nie uruchamiały mechanizmu wykrywania zmian. </a:t>
            </a:r>
            <a:r>
              <a:rPr kumimoji="0" lang="pl-PL" altLang="pl-PL" sz="1400" b="0" i="0" u="none" strike="noStrike" cap="none" normalizeH="0" baseline="0" dirty="0" err="1">
                <a:ln>
                  <a:noFill/>
                </a:ln>
                <a:solidFill>
                  <a:schemeClr val="tx1"/>
                </a:solidFill>
                <a:effectLst/>
                <a:latin typeface="Arial Unicode MS"/>
              </a:rPr>
              <a:t>NgZone</a:t>
            </a:r>
            <a:r>
              <a:rPr kumimoji="0" lang="pl-PL" altLang="pl-PL" sz="1400" b="0" i="0" u="none" strike="noStrike" cap="none" normalizeH="0" baseline="0" dirty="0">
                <a:ln>
                  <a:noFill/>
                </a:ln>
                <a:solidFill>
                  <a:schemeClr val="tx1"/>
                </a:solidFill>
                <a:effectLst/>
              </a:rPr>
              <a:t> oferuje funkcję </a:t>
            </a:r>
            <a:r>
              <a:rPr kumimoji="0" lang="pl-PL" altLang="pl-PL" sz="1400" b="0" i="0" u="none" strike="noStrike" cap="none" normalizeH="0" baseline="0" dirty="0" err="1">
                <a:ln>
                  <a:noFill/>
                </a:ln>
                <a:solidFill>
                  <a:schemeClr val="tx1"/>
                </a:solidFill>
                <a:effectLst/>
                <a:latin typeface="Arial Unicode MS"/>
              </a:rPr>
              <a:t>runOutsideAngular</a:t>
            </a:r>
            <a:r>
              <a:rPr kumimoji="0" lang="pl-PL" altLang="pl-PL" sz="1400" b="0" i="0" u="none" strike="noStrike" cap="none" normalizeH="0" baseline="0" dirty="0">
                <a:ln>
                  <a:noFill/>
                </a:ln>
                <a:solidFill>
                  <a:schemeClr val="tx1"/>
                </a:solidFill>
                <a:effectLst/>
                <a:latin typeface="Arial Unicode MS"/>
              </a:rPr>
              <a:t>()</a:t>
            </a:r>
            <a:r>
              <a:rPr kumimoji="0" lang="pl-PL" altLang="pl-PL" sz="1400" b="0" i="0" u="none" strike="noStrike" cap="none" normalizeH="0" baseline="0" dirty="0">
                <a:ln>
                  <a:noFill/>
                </a:ln>
                <a:solidFill>
                  <a:schemeClr val="tx1"/>
                </a:solidFill>
                <a:effectLst/>
              </a:rPr>
              <a:t>, która pozwala uruchamiać kod poza strefą </a:t>
            </a:r>
            <a:r>
              <a:rPr kumimoji="0" lang="pl-PL" altLang="pl-PL" sz="1400" b="0" i="0" u="none" strike="noStrike" cap="none" normalizeH="0" baseline="0" dirty="0" err="1">
                <a:ln>
                  <a:noFill/>
                </a:ln>
                <a:solidFill>
                  <a:schemeClr val="tx1"/>
                </a:solidFill>
                <a:effectLst/>
              </a:rPr>
              <a:t>Angulara</a:t>
            </a:r>
            <a:r>
              <a:rPr kumimoji="0" lang="pl-PL" altLang="pl-PL" sz="1400" b="0" i="0" u="none" strike="noStrike" cap="none" normalizeH="0" baseline="0" dirty="0">
                <a:ln>
                  <a:noFill/>
                </a:ln>
                <a:solidFill>
                  <a:schemeClr val="tx1"/>
                </a:solidFill>
                <a:effectLst/>
              </a:rPr>
              <a:t>, co zmniejsza liczbę niepotrzebnych </a:t>
            </a:r>
            <a:r>
              <a:rPr kumimoji="0" lang="pl-PL" altLang="pl-PL" sz="1400" b="0" i="0" u="none" strike="noStrike" cap="none" normalizeH="0" baseline="0" dirty="0" err="1">
                <a:ln>
                  <a:noFill/>
                </a:ln>
                <a:solidFill>
                  <a:schemeClr val="tx1"/>
                </a:solidFill>
                <a:effectLst/>
              </a:rPr>
              <a:t>wywołań</a:t>
            </a:r>
            <a:r>
              <a:rPr kumimoji="0" lang="pl-PL" altLang="pl-PL" sz="1400" b="0" i="0" u="none" strike="noStrike" cap="none" normalizeH="0" baseline="0" dirty="0">
                <a:ln>
                  <a:noFill/>
                </a:ln>
                <a:solidFill>
                  <a:schemeClr val="tx1"/>
                </a:solidFill>
                <a:effectLst/>
              </a:rPr>
              <a:t> wykrywania zmian, szczególnie w intensywnych operacjach, takich jak animacje czy funkcje czasowe. </a:t>
            </a: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import { Component, </a:t>
            </a:r>
            <a:r>
              <a:rPr kumimoji="0" lang="pl-PL" altLang="pl-PL" sz="1400" b="0" i="0" u="none" strike="noStrike" cap="none" normalizeH="0" baseline="0" dirty="0" err="1">
                <a:ln>
                  <a:noFill/>
                </a:ln>
                <a:solidFill>
                  <a:schemeClr val="tx1"/>
                </a:solidFill>
                <a:effectLst/>
                <a:latin typeface="Arial" panose="020B0604020202020204" pitchFamily="34" charset="0"/>
              </a:rPr>
              <a:t>NgZone</a:t>
            </a:r>
            <a:r>
              <a:rPr kumimoji="0" lang="pl-PL" altLang="pl-PL" sz="1400" b="0" i="0" u="none" strike="noStrike" cap="none" normalizeH="0" baseline="0" dirty="0">
                <a:ln>
                  <a:noFill/>
                </a:ln>
                <a:solidFill>
                  <a:schemeClr val="tx1"/>
                </a:solidFill>
                <a:effectLst/>
                <a:latin typeface="Arial" panose="020B0604020202020204" pitchFamily="34" charset="0"/>
              </a:rPr>
              <a:t> } from '@</a:t>
            </a:r>
            <a:r>
              <a:rPr kumimoji="0" lang="pl-PL" altLang="pl-PL" sz="1400" b="0" i="0" u="none" strike="noStrike" cap="none" normalizeH="0" baseline="0" dirty="0" err="1">
                <a:ln>
                  <a:noFill/>
                </a:ln>
                <a:solidFill>
                  <a:schemeClr val="tx1"/>
                </a:solidFill>
                <a:effectLst/>
                <a:latin typeface="Arial" panose="020B0604020202020204" pitchFamily="34" charset="0"/>
              </a:rPr>
              <a:t>angular</a:t>
            </a:r>
            <a:r>
              <a:rPr kumimoji="0" lang="pl-PL" altLang="pl-PL" sz="1400" b="0" i="0" u="none" strike="noStrike" cap="none" normalizeH="0" baseline="0" dirty="0">
                <a:ln>
                  <a:noFill/>
                </a:ln>
                <a:solidFill>
                  <a:schemeClr val="tx1"/>
                </a:solidFill>
                <a:effectLst/>
                <a:latin typeface="Arial" panose="020B0604020202020204" pitchFamily="34" charset="0"/>
              </a:rPr>
              <a:t>/</a:t>
            </a:r>
            <a:r>
              <a:rPr kumimoji="0" lang="pl-PL" altLang="pl-PL" sz="1400" b="0" i="0" u="none" strike="noStrike" cap="none" normalizeH="0" baseline="0" dirty="0" err="1">
                <a:ln>
                  <a:noFill/>
                </a:ln>
                <a:solidFill>
                  <a:schemeClr val="tx1"/>
                </a:solidFill>
                <a:effectLst/>
                <a:latin typeface="Arial" panose="020B0604020202020204" pitchFamily="34" charset="0"/>
              </a:rPr>
              <a:t>core</a:t>
            </a:r>
            <a:r>
              <a:rPr kumimoji="0" lang="pl-PL" altLang="pl-PL"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selector</a:t>
            </a: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app-zone-example</a:t>
            </a:r>
            <a:r>
              <a:rPr kumimoji="0" lang="pl-PL" altLang="pl-PL"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template</a:t>
            </a:r>
            <a:r>
              <a:rPr kumimoji="0" lang="pl-PL" altLang="pl-PL" sz="1400" b="0" i="0" u="none" strike="noStrike" cap="none" normalizeH="0" baseline="0" dirty="0">
                <a:ln>
                  <a:noFill/>
                </a:ln>
                <a:solidFill>
                  <a:schemeClr val="tx1"/>
                </a:solidFill>
                <a:effectLst/>
                <a:latin typeface="Arial" panose="020B0604020202020204" pitchFamily="34" charset="0"/>
              </a:rPr>
              <a:t>: `&lt;</a:t>
            </a:r>
            <a:r>
              <a:rPr kumimoji="0" lang="pl-PL" altLang="pl-PL" sz="1400" b="0" i="0" u="none" strike="noStrike" cap="none" normalizeH="0" baseline="0" dirty="0" err="1">
                <a:ln>
                  <a:noFill/>
                </a:ln>
                <a:solidFill>
                  <a:schemeClr val="tx1"/>
                </a:solidFill>
                <a:effectLst/>
                <a:latin typeface="Arial" panose="020B0604020202020204" pitchFamily="34" charset="0"/>
              </a:rPr>
              <a:t>button</a:t>
            </a: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click</a:t>
            </a:r>
            <a:r>
              <a:rPr kumimoji="0" lang="pl-PL" altLang="pl-PL" sz="1400" b="0" i="0" u="none" strike="noStrike" cap="none" normalizeH="0" baseline="0" dirty="0">
                <a:ln>
                  <a:noFill/>
                </a:ln>
                <a:solidFill>
                  <a:schemeClr val="tx1"/>
                </a:solidFill>
                <a:effectLst/>
                <a:latin typeface="Arial" panose="020B0604020202020204" pitchFamily="34" charset="0"/>
              </a:rPr>
              <a:t>)="</a:t>
            </a:r>
            <a:r>
              <a:rPr kumimoji="0" lang="pl-PL" altLang="pl-PL" sz="1400" b="0" i="0" u="none" strike="noStrike" cap="none" normalizeH="0" baseline="0" dirty="0" err="1">
                <a:ln>
                  <a:noFill/>
                </a:ln>
                <a:solidFill>
                  <a:schemeClr val="tx1"/>
                </a:solidFill>
                <a:effectLst/>
                <a:latin typeface="Arial" panose="020B0604020202020204" pitchFamily="34" charset="0"/>
              </a:rPr>
              <a:t>startProcess</a:t>
            </a:r>
            <a:r>
              <a:rPr kumimoji="0" lang="pl-PL" altLang="pl-PL" sz="1400" b="0" i="0" u="none" strike="noStrike" cap="none" normalizeH="0" baseline="0" dirty="0">
                <a:ln>
                  <a:noFill/>
                </a:ln>
                <a:solidFill>
                  <a:schemeClr val="tx1"/>
                </a:solidFill>
                <a:effectLst/>
                <a:latin typeface="Arial" panose="020B0604020202020204" pitchFamily="34" charset="0"/>
              </a:rPr>
              <a:t>()"&gt;Rozpocznij proces&lt;/</a:t>
            </a:r>
            <a:r>
              <a:rPr kumimoji="0" lang="pl-PL" altLang="pl-PL" sz="1400" b="0" i="0" u="none" strike="noStrike" cap="none" normalizeH="0" baseline="0" dirty="0" err="1">
                <a:ln>
                  <a:noFill/>
                </a:ln>
                <a:solidFill>
                  <a:schemeClr val="tx1"/>
                </a:solidFill>
                <a:effectLst/>
                <a:latin typeface="Arial" panose="020B0604020202020204" pitchFamily="34" charset="0"/>
              </a:rPr>
              <a:t>button</a:t>
            </a:r>
            <a:r>
              <a:rPr kumimoji="0" lang="pl-PL" altLang="pl-PL" sz="1400" b="0" i="0" u="none" strike="noStrike" cap="none" normalizeH="0" baseline="0" dirty="0">
                <a:ln>
                  <a:noFill/>
                </a:ln>
                <a:solidFill>
                  <a:schemeClr val="tx1"/>
                </a:solidFill>
                <a:effectLst/>
                <a:latin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export </a:t>
            </a:r>
            <a:r>
              <a:rPr kumimoji="0" lang="pl-PL" altLang="pl-PL" sz="1400" b="0" i="0" u="none" strike="noStrike" cap="none" normalizeH="0" baseline="0" dirty="0" err="1">
                <a:ln>
                  <a:noFill/>
                </a:ln>
                <a:solidFill>
                  <a:schemeClr val="tx1"/>
                </a:solidFill>
                <a:effectLst/>
                <a:latin typeface="Arial" panose="020B0604020202020204" pitchFamily="34" charset="0"/>
              </a:rPr>
              <a:t>class</a:t>
            </a: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ZoneExampleComponent</a:t>
            </a: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constructor</a:t>
            </a:r>
            <a:r>
              <a:rPr kumimoji="0" lang="pl-PL" altLang="pl-PL" sz="1400" b="0" i="0" u="none" strike="noStrike" cap="none" normalizeH="0" baseline="0" dirty="0">
                <a:ln>
                  <a:noFill/>
                </a:ln>
                <a:solidFill>
                  <a:schemeClr val="tx1"/>
                </a:solidFill>
                <a:effectLst/>
                <a:latin typeface="Arial" panose="020B0604020202020204" pitchFamily="34" charset="0"/>
              </a:rPr>
              <a:t>(</a:t>
            </a:r>
            <a:r>
              <a:rPr kumimoji="0" lang="pl-PL" altLang="pl-PL" sz="1400" b="0" i="0" u="none" strike="noStrike" cap="none" normalizeH="0" baseline="0" dirty="0" err="1">
                <a:ln>
                  <a:noFill/>
                </a:ln>
                <a:solidFill>
                  <a:schemeClr val="tx1"/>
                </a:solidFill>
                <a:effectLst/>
                <a:latin typeface="Arial" panose="020B0604020202020204" pitchFamily="34" charset="0"/>
              </a:rPr>
              <a:t>private</a:t>
            </a: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ngZone</a:t>
            </a: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NgZone</a:t>
            </a: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startProcess</a:t>
            </a: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r>
              <a:rPr kumimoji="0" lang="pl-PL" altLang="pl-PL" sz="1400" b="0" i="0" u="none" strike="noStrike" cap="none" normalizeH="0" baseline="0" dirty="0" err="1">
                <a:ln>
                  <a:noFill/>
                </a:ln>
                <a:solidFill>
                  <a:schemeClr val="tx1"/>
                </a:solidFill>
                <a:effectLst/>
                <a:latin typeface="Arial" panose="020B0604020202020204" pitchFamily="34" charset="0"/>
              </a:rPr>
              <a:t>this.ngZone.runOutsideAngular</a:t>
            </a:r>
            <a:r>
              <a:rPr kumimoji="0" lang="pl-PL" altLang="pl-PL" sz="1400" b="0" i="0" u="none" strike="noStrike" cap="none" normalizeH="0" baseline="0" dirty="0">
                <a:ln>
                  <a:noFill/>
                </a:ln>
                <a:solidFill>
                  <a:schemeClr val="tx1"/>
                </a:solidFill>
                <a:effectLst/>
                <a:latin typeface="Arial" panose="020B0604020202020204"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 Operacja wykonana poza strefą </a:t>
            </a:r>
            <a:r>
              <a:rPr kumimoji="0" lang="pl-PL" altLang="pl-PL" sz="1400" b="0" i="0" u="none" strike="noStrike" cap="none" normalizeH="0" baseline="0" dirty="0" err="1">
                <a:ln>
                  <a:noFill/>
                </a:ln>
                <a:solidFill>
                  <a:schemeClr val="tx1"/>
                </a:solidFill>
                <a:effectLst/>
                <a:latin typeface="Arial" panose="020B0604020202020204" pitchFamily="34" charset="0"/>
              </a:rPr>
              <a:t>Angulara</a:t>
            </a:r>
            <a:r>
              <a:rPr kumimoji="0" lang="pl-PL" altLang="pl-PL" sz="1400" b="0" i="0" u="none" strike="noStrike" cap="none" normalizeH="0" baseline="0" dirty="0">
                <a:ln>
                  <a:noFill/>
                </a:ln>
                <a:solidFill>
                  <a:schemeClr val="tx1"/>
                </a:solidFill>
                <a:effectLst/>
                <a:latin typeface="Arial" panose="020B0604020202020204" pitchFamily="34" charset="0"/>
              </a:rPr>
              <a:t>, co nie wywoła wykrywania zmian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for (</a:t>
            </a:r>
            <a:r>
              <a:rPr kumimoji="0" lang="pl-PL" altLang="pl-PL" sz="1400" b="0" i="0" u="none" strike="noStrike" cap="none" normalizeH="0" baseline="0" dirty="0" err="1">
                <a:ln>
                  <a:noFill/>
                </a:ln>
                <a:solidFill>
                  <a:schemeClr val="tx1"/>
                </a:solidFill>
                <a:effectLst/>
                <a:latin typeface="Arial" panose="020B0604020202020204" pitchFamily="34" charset="0"/>
              </a:rPr>
              <a:t>let</a:t>
            </a:r>
            <a:r>
              <a:rPr kumimoji="0" lang="pl-PL" altLang="pl-PL" sz="1400" b="0" i="0" u="none" strike="noStrike" cap="none" normalizeH="0" baseline="0" dirty="0">
                <a:ln>
                  <a:noFill/>
                </a:ln>
                <a:solidFill>
                  <a:schemeClr val="tx1"/>
                </a:solidFill>
                <a:effectLst/>
                <a:latin typeface="Arial" panose="020B0604020202020204" pitchFamily="34" charset="0"/>
              </a:rPr>
              <a:t> i = 0; i &lt; 1000000; i++)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 intensywna operacja...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424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85355A-71A9-B8DC-2425-F07C99690228}"/>
              </a:ext>
            </a:extLst>
          </p:cNvPr>
          <p:cNvSpPr>
            <a:spLocks noGrp="1"/>
          </p:cNvSpPr>
          <p:nvPr>
            <p:ph type="title"/>
          </p:nvPr>
        </p:nvSpPr>
        <p:spPr/>
        <p:txBody>
          <a:bodyPr/>
          <a:lstStyle/>
          <a:p>
            <a:pPr algn="ctr"/>
            <a:r>
              <a:rPr lang="pl-PL" dirty="0"/>
              <a:t>Animacje - </a:t>
            </a:r>
            <a:r>
              <a:rPr lang="pl-PL" dirty="0" err="1"/>
              <a:t>provideAnimationsAsync</a:t>
            </a:r>
            <a:endParaRPr lang="pl-PL" dirty="0"/>
          </a:p>
        </p:txBody>
      </p:sp>
      <p:sp>
        <p:nvSpPr>
          <p:cNvPr id="3" name="Symbol zastępczy zawartości 2">
            <a:extLst>
              <a:ext uri="{FF2B5EF4-FFF2-40B4-BE49-F238E27FC236}">
                <a16:creationId xmlns:a16="http://schemas.microsoft.com/office/drawing/2014/main" id="{086BDFE3-7C33-E12E-C0D3-A34F5C16648E}"/>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270ACFD9-D6FE-D5FB-CAAE-A947131B5D47}"/>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2174909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685801" y="1042654"/>
            <a:ext cx="5111685"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24087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531592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04.11.2024</a:t>
            </a:fld>
            <a:endParaRPr lang="en-US" dirty="0"/>
          </a:p>
        </p:txBody>
      </p:sp>
    </p:spTree>
    <p:extLst>
      <p:ext uri="{BB962C8B-B14F-4D97-AF65-F5344CB8AC3E}">
        <p14:creationId xmlns:p14="http://schemas.microsoft.com/office/powerpoint/2010/main" val="653425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04.11.2024</a:t>
            </a:fld>
            <a:endParaRPr lang="en-US" dirty="0"/>
          </a:p>
        </p:txBody>
      </p:sp>
    </p:spTree>
    <p:extLst>
      <p:ext uri="{BB962C8B-B14F-4D97-AF65-F5344CB8AC3E}">
        <p14:creationId xmlns:p14="http://schemas.microsoft.com/office/powerpoint/2010/main" val="146956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68747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807362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8784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p:txBody>
          <a:bodyPr/>
          <a:lstStyle/>
          <a:p>
            <a:r>
              <a:rPr lang="pl-PL" dirty="0"/>
              <a:t>Module 6 - start</a:t>
            </a:r>
          </a:p>
        </p:txBody>
      </p:sp>
      <p:sp>
        <p:nvSpPr>
          <p:cNvPr id="3" name="Symbol zastępczy zawartości 2">
            <a:extLst>
              <a:ext uri="{FF2B5EF4-FFF2-40B4-BE49-F238E27FC236}">
                <a16:creationId xmlns:a16="http://schemas.microsoft.com/office/drawing/2014/main" id="{5B74B2EC-3C6F-B105-907B-E1127EC6A2D0}"/>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73B5150-25D3-3F21-B0B1-93613A5B22C5}"/>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9432032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42CA872-C574-53FB-2063-E018A811D9F8}"/>
              </a:ext>
            </a:extLst>
          </p:cNvPr>
          <p:cNvSpPr>
            <a:spLocks noGrp="1"/>
          </p:cNvSpPr>
          <p:nvPr>
            <p:ph type="title"/>
          </p:nvPr>
        </p:nvSpPr>
        <p:spPr/>
        <p:txBody>
          <a:bodyPr/>
          <a:lstStyle/>
          <a:p>
            <a:r>
              <a:rPr lang="pl-PL" dirty="0"/>
              <a:t>Module 6 - </a:t>
            </a:r>
            <a:r>
              <a:rPr lang="pl-PL" dirty="0" err="1"/>
              <a:t>finish</a:t>
            </a:r>
            <a:endParaRPr lang="pl-PL" dirty="0"/>
          </a:p>
        </p:txBody>
      </p:sp>
      <p:sp>
        <p:nvSpPr>
          <p:cNvPr id="3" name="Symbol zastępczy zawartości 2">
            <a:extLst>
              <a:ext uri="{FF2B5EF4-FFF2-40B4-BE49-F238E27FC236}">
                <a16:creationId xmlns:a16="http://schemas.microsoft.com/office/drawing/2014/main" id="{72E7C32A-DF7E-7ECF-672E-7BBE632930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62A8CD55-B08F-1C9B-81C8-FC3FF3E03E3A}"/>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3423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9A48-F0AE-849D-AA86-EA26BDC088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40CC57E-12CC-AB80-3294-480E6EC4B859}"/>
              </a:ext>
            </a:extLst>
          </p:cNvPr>
          <p:cNvSpPr>
            <a:spLocks noGrp="1"/>
          </p:cNvSpPr>
          <p:nvPr>
            <p:ph type="title"/>
          </p:nvPr>
        </p:nvSpPr>
        <p:spPr/>
        <p:txBody>
          <a:bodyPr/>
          <a:lstStyle/>
          <a:p>
            <a:r>
              <a:rPr lang="pl-PL" dirty="0"/>
              <a:t>Module 7 - start</a:t>
            </a:r>
          </a:p>
        </p:txBody>
      </p:sp>
      <p:sp>
        <p:nvSpPr>
          <p:cNvPr id="3" name="Symbol zastępczy zawartości 2">
            <a:extLst>
              <a:ext uri="{FF2B5EF4-FFF2-40B4-BE49-F238E27FC236}">
                <a16:creationId xmlns:a16="http://schemas.microsoft.com/office/drawing/2014/main" id="{F194AB78-5114-A39B-27C0-3C94734A373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B25D1F8-97E3-0CA5-10C0-2A9FB2DDBEB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FDE22F11-9657-B53C-8A4F-8B19540094B3}"/>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611044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3" name="Symbol zastępczy zawartości 2">
            <a:extLst>
              <a:ext uri="{FF2B5EF4-FFF2-40B4-BE49-F238E27FC236}">
                <a16:creationId xmlns:a16="http://schemas.microsoft.com/office/drawing/2014/main" id="{98CDE4C0-4D6C-B4BA-8E26-FBAF657529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3" name="Symbol zastępczy zawartości 2">
            <a:extLst>
              <a:ext uri="{FF2B5EF4-FFF2-40B4-BE49-F238E27FC236}">
                <a16:creationId xmlns:a16="http://schemas.microsoft.com/office/drawing/2014/main" id="{BF2D1679-608D-7683-5543-19ACEE4E7E1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F3CB40-6A7E-4FC1-C3EF-87770FF07C8B}"/>
              </a:ext>
            </a:extLst>
          </p:cNvPr>
          <p:cNvSpPr>
            <a:spLocks noGrp="1"/>
          </p:cNvSpPr>
          <p:nvPr>
            <p:ph type="title"/>
          </p:nvPr>
        </p:nvSpPr>
        <p:spPr/>
        <p:txBody>
          <a:bodyPr/>
          <a:lstStyle/>
          <a:p>
            <a:r>
              <a:rPr lang="pl-PL" dirty="0"/>
              <a:t>Animacje</a:t>
            </a:r>
          </a:p>
        </p:txBody>
      </p:sp>
      <p:sp>
        <p:nvSpPr>
          <p:cNvPr id="3" name="Symbol zastępczy zawartości 2">
            <a:extLst>
              <a:ext uri="{FF2B5EF4-FFF2-40B4-BE49-F238E27FC236}">
                <a16:creationId xmlns:a16="http://schemas.microsoft.com/office/drawing/2014/main" id="{2C877C77-AD8D-BFB6-3014-D0180F1A1BBF}"/>
              </a:ext>
            </a:extLst>
          </p:cNvPr>
          <p:cNvSpPr>
            <a:spLocks noGrp="1"/>
          </p:cNvSpPr>
          <p:nvPr>
            <p:ph idx="1"/>
          </p:nvPr>
        </p:nvSpPr>
        <p:spPr/>
        <p:txBody>
          <a:bodyPr/>
          <a:lstStyle/>
          <a:p>
            <a:r>
              <a:rPr lang="pl-PL" dirty="0"/>
              <a:t>Potrzebne przy module_4</a:t>
            </a:r>
          </a:p>
        </p:txBody>
      </p:sp>
      <p:sp>
        <p:nvSpPr>
          <p:cNvPr id="4" name="Symbol zastępczy daty 3">
            <a:extLst>
              <a:ext uri="{FF2B5EF4-FFF2-40B4-BE49-F238E27FC236}">
                <a16:creationId xmlns:a16="http://schemas.microsoft.com/office/drawing/2014/main" id="{AE93E82D-DABE-EC91-A36C-BA0C985B05B1}"/>
              </a:ext>
            </a:extLst>
          </p:cNvPr>
          <p:cNvSpPr>
            <a:spLocks noGrp="1"/>
          </p:cNvSpPr>
          <p:nvPr>
            <p:ph type="dt" sz="half" idx="10"/>
          </p:nvPr>
        </p:nvSpPr>
        <p:spPr/>
        <p:txBody>
          <a:bodyPr/>
          <a:lstStyle/>
          <a:p>
            <a:pPr rtl="0"/>
            <a:fld id="{1B23B4D2-AC56-4E03-B584-C7EE294BDCA4}" type="datetime1">
              <a:rPr lang="pl-PL" smtClean="0"/>
              <a:t>04.11.2024</a:t>
            </a:fld>
            <a:endParaRPr lang="en-US" dirty="0"/>
          </a:p>
        </p:txBody>
      </p:sp>
    </p:spTree>
    <p:extLst>
      <p:ext uri="{BB962C8B-B14F-4D97-AF65-F5344CB8AC3E}">
        <p14:creationId xmlns:p14="http://schemas.microsoft.com/office/powerpoint/2010/main" val="402281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12566</TotalTime>
  <Words>9899</Words>
  <Application>Microsoft Office PowerPoint</Application>
  <PresentationFormat>Panoramiczny</PresentationFormat>
  <Paragraphs>1098</Paragraphs>
  <Slides>86</Slides>
  <Notes>56</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86</vt:i4>
      </vt:variant>
    </vt:vector>
  </HeadingPairs>
  <TitlesOfParts>
    <vt:vector size="97"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Modularność</vt:lpstr>
      <vt:lpstr>Dependency Injection? Managerem zależności twojej aplikacji</vt:lpstr>
      <vt:lpstr>Dekoratory</vt:lpstr>
      <vt:lpstr>Bootstraping</vt:lpstr>
      <vt:lpstr>Pytania?</vt:lpstr>
      <vt:lpstr>Wprowadzenie do JavaScript</vt:lpstr>
      <vt:lpstr>JavaScript – Zmienne i Typy Danych</vt:lpstr>
      <vt:lpstr>JavaScript – Operatory</vt:lpstr>
      <vt:lpstr>JavaScript – Funkcje</vt:lpstr>
      <vt:lpstr>JavaScript – Tablice i Obiekty</vt:lpstr>
      <vt:lpstr>Prezentacja programu PowerPoint</vt:lpstr>
      <vt:lpstr>Pytania?</vt:lpstr>
      <vt:lpstr>TypeScript  - supermocny JavaScript!</vt:lpstr>
      <vt:lpstr>Dlaczego Angular kocha TypeScript?</vt:lpstr>
      <vt:lpstr>Różnice i zalety TypeScript?</vt:lpstr>
      <vt:lpstr>Szybki kurs TypeScript - podstawowe pojęcia</vt:lpstr>
      <vt:lpstr>Prezentacja programu PowerPoint</vt:lpstr>
      <vt:lpstr>Pytania?</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Mechanizm Wykrywania Zmian w angularze angular Change Detection</vt:lpstr>
      <vt:lpstr>Gdzie widzimy Change Detection w naszym projekcie?</vt:lpstr>
      <vt:lpstr>Zaawansowane Opcje Wykrywania Zmian może warto przenieść do 5.1?</vt:lpstr>
      <vt:lpstr>Zaawansowane</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Animacje - provideAnimationsAsync</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 lazy loading vs eager loading</vt:lpstr>
      <vt:lpstr>Funkcja inject() – inject context</vt:lpstr>
      <vt:lpstr>Angular Signals</vt:lpstr>
      <vt:lpstr>Module 5 - finish</vt:lpstr>
      <vt:lpstr>Module 6 - start</vt:lpstr>
      <vt:lpstr>Module 6 - finish</vt:lpstr>
      <vt:lpstr>Module 7 - start</vt:lpstr>
      <vt:lpstr>Module 7 - finish</vt:lpstr>
      <vt:lpstr>Module 8 - start</vt:lpstr>
      <vt:lpstr>Module 8 - finish</vt:lpstr>
      <vt:lpstr>Module 9 - start</vt:lpstr>
      <vt:lpstr>Module 9 - finish</vt:lpstr>
      <vt:lpstr>RxJS Serce Reaktywnego Programowania W Angularze</vt:lpstr>
      <vt:lpstr>Angular new control flow</vt:lpstr>
      <vt:lpstr>Animacje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100</cp:revision>
  <dcterms:created xsi:type="dcterms:W3CDTF">2024-08-12T12:14:23Z</dcterms:created>
  <dcterms:modified xsi:type="dcterms:W3CDTF">2024-11-04T20:16:19Z</dcterms:modified>
</cp:coreProperties>
</file>