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5E1B-99C6-485E-A936-43AB7CCBA2CB}"/>
              </a:ext>
            </a:extLst>
          </p:cNvPr>
          <p:cNvSpPr>
            <a:spLocks noGrp="1"/>
          </p:cNvSpPr>
          <p:nvPr>
            <p:ph type="ctrTitle"/>
          </p:nvPr>
        </p:nvSpPr>
        <p:spPr/>
        <p:txBody>
          <a:bodyPr/>
          <a:lstStyle/>
          <a:p>
            <a:r>
              <a:rPr lang="en-US" dirty="0"/>
              <a:t>Machine Learning applied to the Book of Mormon</a:t>
            </a:r>
          </a:p>
        </p:txBody>
      </p:sp>
      <p:sp>
        <p:nvSpPr>
          <p:cNvPr id="3" name="Subtitle 2">
            <a:extLst>
              <a:ext uri="{FF2B5EF4-FFF2-40B4-BE49-F238E27FC236}">
                <a16:creationId xmlns:a16="http://schemas.microsoft.com/office/drawing/2014/main" id="{4B59F45A-8D9A-4108-A0C7-73F583468543}"/>
              </a:ext>
            </a:extLst>
          </p:cNvPr>
          <p:cNvSpPr>
            <a:spLocks noGrp="1"/>
          </p:cNvSpPr>
          <p:nvPr>
            <p:ph type="subTitle" idx="1"/>
          </p:nvPr>
        </p:nvSpPr>
        <p:spPr/>
        <p:txBody>
          <a:bodyPr/>
          <a:lstStyle/>
          <a:p>
            <a:r>
              <a:rPr lang="en-US" dirty="0"/>
              <a:t>By Adam Lenning</a:t>
            </a:r>
          </a:p>
        </p:txBody>
      </p:sp>
    </p:spTree>
    <p:extLst>
      <p:ext uri="{BB962C8B-B14F-4D97-AF65-F5344CB8AC3E}">
        <p14:creationId xmlns:p14="http://schemas.microsoft.com/office/powerpoint/2010/main" val="876312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5A73-D301-433D-96C6-F15AF4E7D9D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B10B629-FDB6-4A7A-9452-32AA985B19B0}"/>
              </a:ext>
            </a:extLst>
          </p:cNvPr>
          <p:cNvSpPr>
            <a:spLocks noGrp="1"/>
          </p:cNvSpPr>
          <p:nvPr>
            <p:ph idx="1"/>
          </p:nvPr>
        </p:nvSpPr>
        <p:spPr/>
        <p:txBody>
          <a:bodyPr/>
          <a:lstStyle/>
          <a:p>
            <a:r>
              <a:rPr lang="en-US" dirty="0"/>
              <a:t>Surprising how low the gospel and laws and ordinances were ranked</a:t>
            </a:r>
          </a:p>
          <a:p>
            <a:r>
              <a:rPr lang="en-US" dirty="0"/>
              <a:t>I would like to further search these results and see why</a:t>
            </a:r>
          </a:p>
          <a:p>
            <a:r>
              <a:rPr lang="en-US" dirty="0"/>
              <a:t>It would be great to get this program on a website in the future!</a:t>
            </a:r>
          </a:p>
        </p:txBody>
      </p:sp>
    </p:spTree>
    <p:extLst>
      <p:ext uri="{BB962C8B-B14F-4D97-AF65-F5344CB8AC3E}">
        <p14:creationId xmlns:p14="http://schemas.microsoft.com/office/powerpoint/2010/main" val="401771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3FD4D-F62C-4690-8FF5-7208E73F8400}"/>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B4C49433-5F82-4A54-8B73-D9E53928B6E3}"/>
              </a:ext>
            </a:extLst>
          </p:cNvPr>
          <p:cNvSpPr>
            <a:spLocks noGrp="1"/>
          </p:cNvSpPr>
          <p:nvPr>
            <p:ph idx="1"/>
          </p:nvPr>
        </p:nvSpPr>
        <p:spPr/>
        <p:txBody>
          <a:bodyPr/>
          <a:lstStyle/>
          <a:p>
            <a:r>
              <a:rPr lang="en-US" dirty="0"/>
              <a:t>Give program a lot of words, sentences and paragraphs and tell it which category it belongs to.</a:t>
            </a:r>
          </a:p>
          <a:p>
            <a:r>
              <a:rPr lang="en-US" dirty="0"/>
              <a:t>Program learns patterns and word frequencies</a:t>
            </a:r>
          </a:p>
          <a:p>
            <a:r>
              <a:rPr lang="en-US" dirty="0"/>
              <a:t>You can use the program to predict categories on future words, sentences and paragraphs.</a:t>
            </a:r>
          </a:p>
        </p:txBody>
      </p:sp>
    </p:spTree>
    <p:extLst>
      <p:ext uri="{BB962C8B-B14F-4D97-AF65-F5344CB8AC3E}">
        <p14:creationId xmlns:p14="http://schemas.microsoft.com/office/powerpoint/2010/main" val="170206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A59E2025-97B6-43F5-A152-25C4DCEEF0F3}"/>
              </a:ext>
            </a:extLst>
          </p:cNvPr>
          <p:cNvSpPr>
            <a:spLocks noGrp="1" noChangeArrowheads="1"/>
          </p:cNvSpPr>
          <p:nvPr>
            <p:ph idx="1"/>
          </p:nvPr>
        </p:nvSpPr>
        <p:spPr bwMode="auto">
          <a:xfrm>
            <a:off x="2892423" y="0"/>
            <a:ext cx="4792053" cy="75713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9B7C6"/>
                </a:solidFill>
                <a:effectLst/>
                <a:latin typeface="Consolas" panose="020B0609020204030204" pitchFamily="49" charset="0"/>
              </a:rPr>
              <a:t>file1 = </a:t>
            </a:r>
            <a:r>
              <a:rPr kumimoji="0" lang="en-US" altLang="en-US" sz="900" b="0" i="0" u="none" strike="noStrike" cap="none" normalizeH="0" baseline="0" dirty="0">
                <a:ln>
                  <a:noFill/>
                </a:ln>
                <a:solidFill>
                  <a:srgbClr val="8888C6"/>
                </a:solidFill>
                <a:effectLst/>
                <a:latin typeface="Consolas" panose="020B0609020204030204" pitchFamily="49" charset="0"/>
              </a:rPr>
              <a:t>open</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A8759"/>
                </a:solidFill>
                <a:effectLst/>
                <a:latin typeface="Consolas" panose="020B0609020204030204" pitchFamily="49" charset="0"/>
              </a:rPr>
              <a:t>"./Lesson1.txt"</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A8759"/>
                </a:solidFill>
                <a:effectLst/>
                <a:latin typeface="Consolas" panose="020B0609020204030204" pitchFamily="49" charset="0"/>
              </a:rPr>
              <a:t>"r"</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train = file1.readlines()</a:t>
            </a:r>
            <a:br>
              <a:rPr kumimoji="0" lang="en-US" altLang="en-US" sz="900" b="0" i="0" u="none" strike="noStrike" cap="none" normalizeH="0" baseline="0" dirty="0">
                <a:ln>
                  <a:noFill/>
                </a:ln>
                <a:solidFill>
                  <a:srgbClr val="A9B7C6"/>
                </a:solidFill>
                <a:effectLst/>
                <a:latin typeface="Consolas" panose="020B0609020204030204" pitchFamily="49" charset="0"/>
              </a:rPr>
            </a:b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count_vect</a:t>
            </a:r>
            <a:r>
              <a:rPr kumimoji="0" lang="en-US" altLang="en-US" sz="900" b="0" i="0" u="none" strike="noStrike" cap="none" normalizeH="0" baseline="0" dirty="0">
                <a:ln>
                  <a:noFill/>
                </a:ln>
                <a:solidFill>
                  <a:srgbClr val="A9B7C6"/>
                </a:solidFill>
                <a:effectLst/>
                <a:latin typeface="Consolas" panose="020B0609020204030204" pitchFamily="49" charset="0"/>
              </a:rPr>
              <a:t> = </a:t>
            </a:r>
            <a:r>
              <a:rPr kumimoji="0" lang="en-US" altLang="en-US" sz="900" b="0" i="0" u="none" strike="noStrike" cap="none" normalizeH="0" baseline="0" dirty="0" err="1">
                <a:ln>
                  <a:noFill/>
                </a:ln>
                <a:solidFill>
                  <a:srgbClr val="A9B7C6"/>
                </a:solidFill>
                <a:effectLst/>
                <a:latin typeface="Consolas" panose="020B0609020204030204" pitchFamily="49" charset="0"/>
              </a:rPr>
              <a:t>CountVectorizer</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X_train_counts</a:t>
            </a:r>
            <a:r>
              <a:rPr kumimoji="0" lang="en-US" altLang="en-US" sz="900" b="0" i="0" u="none" strike="noStrike" cap="none" normalizeH="0" baseline="0" dirty="0">
                <a:ln>
                  <a:noFill/>
                </a:ln>
                <a:solidFill>
                  <a:srgbClr val="A9B7C6"/>
                </a:solidFill>
                <a:effectLst/>
                <a:latin typeface="Consolas" panose="020B0609020204030204" pitchFamily="49" charset="0"/>
              </a:rPr>
              <a:t> = </a:t>
            </a:r>
            <a:r>
              <a:rPr kumimoji="0" lang="en-US" altLang="en-US" sz="900" b="0" i="0" u="none" strike="noStrike" cap="none" normalizeH="0" baseline="0" dirty="0" err="1">
                <a:ln>
                  <a:noFill/>
                </a:ln>
                <a:solidFill>
                  <a:srgbClr val="A9B7C6"/>
                </a:solidFill>
                <a:effectLst/>
                <a:latin typeface="Consolas" panose="020B0609020204030204" pitchFamily="49" charset="0"/>
              </a:rPr>
              <a:t>count_vect.fit_transform</a:t>
            </a:r>
            <a:r>
              <a:rPr kumimoji="0" lang="en-US" altLang="en-US" sz="900" b="0" i="0" u="none" strike="noStrike" cap="none" normalizeH="0" baseline="0" dirty="0">
                <a:ln>
                  <a:noFill/>
                </a:ln>
                <a:solidFill>
                  <a:srgbClr val="A9B7C6"/>
                </a:solidFill>
                <a:effectLst/>
                <a:latin typeface="Consolas" panose="020B0609020204030204" pitchFamily="49" charset="0"/>
              </a:rPr>
              <a:t>(train::</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tfidf_transformer</a:t>
            </a:r>
            <a:r>
              <a:rPr kumimoji="0" lang="en-US" altLang="en-US" sz="900" b="0" i="0" u="none" strike="noStrike" cap="none" normalizeH="0" baseline="0" dirty="0">
                <a:ln>
                  <a:noFill/>
                </a:ln>
                <a:solidFill>
                  <a:srgbClr val="A9B7C6"/>
                </a:solidFill>
                <a:effectLst/>
                <a:latin typeface="Consolas" panose="020B0609020204030204" pitchFamily="49" charset="0"/>
              </a:rPr>
              <a:t> = </a:t>
            </a:r>
            <a:r>
              <a:rPr kumimoji="0" lang="en-US" altLang="en-US" sz="900" b="0" i="0" u="none" strike="noStrike" cap="none" normalizeH="0" baseline="0" dirty="0" err="1">
                <a:ln>
                  <a:noFill/>
                </a:ln>
                <a:solidFill>
                  <a:srgbClr val="A9B7C6"/>
                </a:solidFill>
                <a:effectLst/>
                <a:latin typeface="Consolas" panose="020B0609020204030204" pitchFamily="49" charset="0"/>
              </a:rPr>
              <a:t>TfidfTransformer</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X_train_tfidf</a:t>
            </a:r>
            <a:r>
              <a:rPr kumimoji="0" lang="en-US" altLang="en-US" sz="900" b="0" i="0" u="none" strike="noStrike" cap="none" normalizeH="0" baseline="0" dirty="0">
                <a:ln>
                  <a:noFill/>
                </a:ln>
                <a:solidFill>
                  <a:srgbClr val="A9B7C6"/>
                </a:solidFill>
                <a:effectLst/>
                <a:latin typeface="Consolas" panose="020B0609020204030204" pitchFamily="49" charset="0"/>
              </a:rPr>
              <a:t> = </a:t>
            </a:r>
            <a:r>
              <a:rPr kumimoji="0" lang="en-US" altLang="en-US" sz="900" b="0" i="0" u="none" strike="noStrike" cap="none" normalizeH="0" baseline="0" dirty="0" err="1">
                <a:ln>
                  <a:noFill/>
                </a:ln>
                <a:solidFill>
                  <a:srgbClr val="A9B7C6"/>
                </a:solidFill>
                <a:effectLst/>
                <a:latin typeface="Consolas" panose="020B0609020204030204" pitchFamily="49" charset="0"/>
              </a:rPr>
              <a:t>tfidf_transformer.fit_transform</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X_train_counts</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clf</a:t>
            </a:r>
            <a:r>
              <a:rPr kumimoji="0" lang="en-US" altLang="en-US" sz="900" b="0" i="0" u="none" strike="noStrike" cap="none" normalizeH="0" baseline="0" dirty="0">
                <a:ln>
                  <a:noFill/>
                </a:ln>
                <a:solidFill>
                  <a:srgbClr val="A9B7C6"/>
                </a:solidFill>
                <a:effectLst/>
                <a:latin typeface="Consolas" panose="020B0609020204030204" pitchFamily="49" charset="0"/>
              </a:rPr>
              <a:t> = </a:t>
            </a:r>
            <a:r>
              <a:rPr kumimoji="0" lang="en-US" altLang="en-US" sz="900" b="0" i="0" u="none" strike="noStrike" cap="none" normalizeH="0" baseline="0" dirty="0" err="1">
                <a:ln>
                  <a:noFill/>
                </a:ln>
                <a:solidFill>
                  <a:srgbClr val="A9B7C6"/>
                </a:solidFill>
                <a:effectLst/>
                <a:latin typeface="Consolas" panose="020B0609020204030204" pitchFamily="49" charset="0"/>
              </a:rPr>
              <a:t>ComplementNB</a:t>
            </a:r>
            <a:r>
              <a:rPr kumimoji="0" lang="en-US" altLang="en-US" sz="900" b="0" i="0" u="none" strike="noStrike" cap="none" normalizeH="0" baseline="0" dirty="0">
                <a:ln>
                  <a:noFill/>
                </a:ln>
                <a:solidFill>
                  <a:srgbClr val="A9B7C6"/>
                </a:solidFill>
                <a:effectLst/>
                <a:latin typeface="Consolas" panose="020B0609020204030204" pitchFamily="49" charset="0"/>
              </a:rPr>
              <a:t>().fit(</a:t>
            </a:r>
            <a:r>
              <a:rPr kumimoji="0" lang="en-US" altLang="en-US" sz="900" b="0" i="0" u="none" strike="noStrike" cap="none" normalizeH="0" baseline="0" dirty="0" err="1">
                <a:ln>
                  <a:noFill/>
                </a:ln>
                <a:solidFill>
                  <a:srgbClr val="A9B7C6"/>
                </a:solidFill>
                <a:effectLst/>
                <a:latin typeface="Consolas" panose="020B0609020204030204" pitchFamily="49" charset="0"/>
              </a:rPr>
              <a:t>X_train_tfidf</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np.array</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1</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3</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3</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3</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3</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3</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3</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3</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4</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4</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4</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4</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4</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4</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4</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4</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4</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4</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4</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4</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5</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5</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5</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5</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5</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5</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5</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dfObj</a:t>
            </a:r>
            <a:r>
              <a:rPr kumimoji="0" lang="en-US" altLang="en-US" sz="900" b="0" i="0" u="none" strike="noStrike" cap="none" normalizeH="0" baseline="0" dirty="0">
                <a:ln>
                  <a:noFill/>
                </a:ln>
                <a:solidFill>
                  <a:srgbClr val="A9B7C6"/>
                </a:solidFill>
                <a:effectLst/>
                <a:latin typeface="Consolas" panose="020B0609020204030204" pitchFamily="49" charset="0"/>
              </a:rPr>
              <a:t> = </a:t>
            </a:r>
            <a:r>
              <a:rPr kumimoji="0" lang="en-US" altLang="en-US" sz="900" b="0" i="0" u="none" strike="noStrike" cap="none" normalizeH="0" baseline="0" dirty="0" err="1">
                <a:ln>
                  <a:noFill/>
                </a:ln>
                <a:solidFill>
                  <a:srgbClr val="A9B7C6"/>
                </a:solidFill>
                <a:effectLst/>
                <a:latin typeface="Consolas" panose="020B0609020204030204" pitchFamily="49" charset="0"/>
              </a:rPr>
              <a:t>pd.DataFrame</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AA4926"/>
                </a:solidFill>
                <a:effectLst/>
                <a:latin typeface="Consolas" panose="020B0609020204030204" pitchFamily="49" charset="0"/>
              </a:rPr>
              <a:t>columns</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A8759"/>
                </a:solidFill>
                <a:effectLst/>
                <a:latin typeface="Consolas" panose="020B0609020204030204" pitchFamily="49" charset="0"/>
              </a:rPr>
              <a:t>'Book'</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A8759"/>
                </a:solidFill>
                <a:effectLst/>
                <a:latin typeface="Consolas" panose="020B0609020204030204" pitchFamily="49" charset="0"/>
              </a:rPr>
              <a:t>'Restoration'</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6A8759"/>
                </a:solidFill>
                <a:effectLst/>
                <a:latin typeface="Consolas" panose="020B0609020204030204" pitchFamily="49" charset="0"/>
              </a:rPr>
              <a:t>PoS</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A8759"/>
                </a:solidFill>
                <a:effectLst/>
                <a:latin typeface="Consolas" panose="020B0609020204030204" pitchFamily="49" charset="0"/>
              </a:rPr>
              <a:t>'Gospel'</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A8759"/>
                </a:solidFill>
                <a:effectLst/>
                <a:latin typeface="Consolas" panose="020B0609020204030204" pitchFamily="49" charset="0"/>
              </a:rPr>
              <a:t>'Commandments'</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A8759"/>
                </a:solidFill>
                <a:effectLst/>
                <a:latin typeface="Consolas" panose="020B0609020204030204" pitchFamily="49" charset="0"/>
              </a:rPr>
              <a:t>'Laws'</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i</a:t>
            </a:r>
            <a:r>
              <a:rPr kumimoji="0" lang="en-US" altLang="en-US" sz="900" b="0" i="0" u="none" strike="noStrike" cap="none" normalizeH="0" baseline="0" dirty="0">
                <a:ln>
                  <a:noFill/>
                </a:ln>
                <a:solidFill>
                  <a:srgbClr val="A9B7C6"/>
                </a:solidFill>
                <a:effectLst/>
                <a:latin typeface="Consolas" panose="020B0609020204030204" pitchFamily="49" charset="0"/>
              </a:rPr>
              <a:t> = </a:t>
            </a:r>
            <a:r>
              <a:rPr kumimoji="0" lang="en-US" altLang="en-US" sz="900" b="0" i="0" u="none" strike="noStrike" cap="none" normalizeH="0" baseline="0" dirty="0">
                <a:ln>
                  <a:noFill/>
                </a:ln>
                <a:solidFill>
                  <a:srgbClr val="6897BB"/>
                </a:solidFill>
                <a:effectLst/>
                <a:latin typeface="Consolas" panose="020B0609020204030204" pitchFamily="49" charset="0"/>
              </a:rPr>
              <a:t>0</a:t>
            </a:r>
            <a:br>
              <a:rPr kumimoji="0" lang="en-US" altLang="en-US" sz="900" b="0" i="0" u="none" strike="noStrike" cap="none" normalizeH="0" baseline="0" dirty="0">
                <a:ln>
                  <a:noFill/>
                </a:ln>
                <a:solidFill>
                  <a:srgbClr val="6897BB"/>
                </a:solidFill>
                <a:effectLst/>
                <a:latin typeface="Consolas" panose="020B0609020204030204" pitchFamily="49" charset="0"/>
              </a:rPr>
            </a:br>
            <a:br>
              <a:rPr kumimoji="0" lang="en-US" altLang="en-US" sz="900" b="0" i="0" u="none" strike="noStrike" cap="none" normalizeH="0" baseline="0" dirty="0">
                <a:ln>
                  <a:noFill/>
                </a:ln>
                <a:solidFill>
                  <a:srgbClr val="6897BB"/>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verse = "Insert Verse Here"</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808080"/>
                </a:solidFill>
                <a:effectLst/>
                <a:latin typeface="Consolas" panose="020B0609020204030204" pitchFamily="49" charset="0"/>
              </a:rPr>
              <a:t># print(</a:t>
            </a:r>
            <a:r>
              <a:rPr kumimoji="0" lang="en-US" altLang="en-US" sz="900" b="0" i="0" u="none" strike="noStrike" cap="none" normalizeH="0" baseline="0" dirty="0" err="1">
                <a:ln>
                  <a:noFill/>
                </a:ln>
                <a:solidFill>
                  <a:srgbClr val="808080"/>
                </a:solidFill>
                <a:effectLst/>
                <a:latin typeface="Consolas" panose="020B0609020204030204" pitchFamily="49" charset="0"/>
              </a:rPr>
              <a:t>clf.predict</a:t>
            </a:r>
            <a:r>
              <a:rPr kumimoji="0" lang="en-US" altLang="en-US" sz="900" b="0" i="0" u="none" strike="noStrike" cap="none" normalizeH="0" baseline="0" dirty="0">
                <a:ln>
                  <a:noFill/>
                </a:ln>
                <a:solidFill>
                  <a:srgbClr val="808080"/>
                </a:solidFill>
                <a:effectLst/>
                <a:latin typeface="Consolas" panose="020B0609020204030204" pitchFamily="49" charset="0"/>
              </a:rPr>
              <a:t>(</a:t>
            </a:r>
            <a:r>
              <a:rPr kumimoji="0" lang="en-US" altLang="en-US" sz="900" b="0" i="0" u="none" strike="noStrike" cap="none" normalizeH="0" baseline="0" dirty="0" err="1">
                <a:ln>
                  <a:noFill/>
                </a:ln>
                <a:solidFill>
                  <a:srgbClr val="808080"/>
                </a:solidFill>
                <a:effectLst/>
                <a:latin typeface="Consolas" panose="020B0609020204030204" pitchFamily="49" charset="0"/>
              </a:rPr>
              <a:t>count_vect.transform</a:t>
            </a:r>
            <a:r>
              <a:rPr kumimoji="0" lang="en-US" altLang="en-US" sz="900" b="0" i="0" u="none" strike="noStrike" cap="none" normalizeH="0" baseline="0" dirty="0">
                <a:ln>
                  <a:noFill/>
                </a:ln>
                <a:solidFill>
                  <a:srgbClr val="808080"/>
                </a:solidFill>
                <a:effectLst/>
                <a:latin typeface="Consolas" panose="020B0609020204030204" pitchFamily="49" charset="0"/>
              </a:rPr>
              <a:t>([verse])))</a:t>
            </a:r>
            <a:br>
              <a:rPr kumimoji="0" lang="en-US" altLang="en-US" sz="900" b="0" i="0" u="none" strike="noStrike" cap="none" normalizeH="0" baseline="0" dirty="0">
                <a:ln>
                  <a:noFill/>
                </a:ln>
                <a:solidFill>
                  <a:srgbClr val="808080"/>
                </a:solidFill>
                <a:effectLst/>
                <a:latin typeface="Consolas" panose="020B0609020204030204" pitchFamily="49" charset="0"/>
              </a:rPr>
            </a:b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for </a:t>
            </a:r>
            <a:r>
              <a:rPr kumimoji="0" lang="en-US" altLang="en-US" sz="900" b="0" i="0" u="none" strike="noStrike" cap="none" normalizeH="0" baseline="0" dirty="0">
                <a:ln>
                  <a:noFill/>
                </a:ln>
                <a:solidFill>
                  <a:srgbClr val="A9B7C6"/>
                </a:solidFill>
                <a:effectLst/>
                <a:latin typeface="Consolas" panose="020B0609020204030204" pitchFamily="49" charset="0"/>
              </a:rPr>
              <a:t>filename </a:t>
            </a:r>
            <a:r>
              <a:rPr kumimoji="0" lang="en-US" altLang="en-US" sz="900" b="0" i="0" u="none" strike="noStrike" cap="none" normalizeH="0" baseline="0" dirty="0">
                <a:ln>
                  <a:noFill/>
                </a:ln>
                <a:solidFill>
                  <a:srgbClr val="CC7832"/>
                </a:solidFill>
                <a:effectLst/>
                <a:latin typeface="Consolas" panose="020B0609020204030204" pitchFamily="49" charset="0"/>
              </a:rPr>
              <a:t>in </a:t>
            </a:r>
            <a:r>
              <a:rPr kumimoji="0" lang="en-US" altLang="en-US" sz="900" b="0" i="0" u="none" strike="noStrike" cap="none" normalizeH="0" baseline="0" dirty="0" err="1">
                <a:ln>
                  <a:noFill/>
                </a:ln>
                <a:solidFill>
                  <a:srgbClr val="A9B7C6"/>
                </a:solidFill>
                <a:effectLst/>
                <a:latin typeface="Consolas" panose="020B0609020204030204" pitchFamily="49" charset="0"/>
              </a:rPr>
              <a:t>os.listdir</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6A8759"/>
                </a:solidFill>
                <a:effectLst/>
                <a:latin typeface="Consolas" panose="020B0609020204030204" pitchFamily="49" charset="0"/>
              </a:rPr>
              <a:t>bom</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file1 = </a:t>
            </a:r>
            <a:r>
              <a:rPr kumimoji="0" lang="en-US" altLang="en-US" sz="900" b="0" i="0" u="none" strike="noStrike" cap="none" normalizeH="0" baseline="0" dirty="0">
                <a:ln>
                  <a:noFill/>
                </a:ln>
                <a:solidFill>
                  <a:srgbClr val="8888C6"/>
                </a:solidFill>
                <a:effectLst/>
                <a:latin typeface="Consolas" panose="020B0609020204030204" pitchFamily="49" charset="0"/>
              </a:rPr>
              <a:t>open</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6A8759"/>
                </a:solidFill>
                <a:effectLst/>
                <a:latin typeface="Consolas" panose="020B0609020204030204" pitchFamily="49" charset="0"/>
              </a:rPr>
              <a:t>bom</a:t>
            </a:r>
            <a:r>
              <a:rPr kumimoji="0" lang="en-US" altLang="en-US" sz="900" b="0" i="0" u="none" strike="noStrike" cap="none" normalizeH="0" baseline="0" dirty="0">
                <a:ln>
                  <a:noFill/>
                </a:ln>
                <a:solidFill>
                  <a:srgbClr val="6A8759"/>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 filename</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A8759"/>
                </a:solidFill>
                <a:effectLst/>
                <a:latin typeface="Consolas" panose="020B0609020204030204" pitchFamily="49" charset="0"/>
              </a:rPr>
              <a:t>"r"</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book = file1.readlines()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book = book[::</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resto = </a:t>
            </a:r>
            <a:r>
              <a:rPr kumimoji="0" lang="en-US" altLang="en-US" sz="900" b="0" i="0" u="none" strike="noStrike" cap="none" normalizeH="0" baseline="0" dirty="0">
                <a:ln>
                  <a:noFill/>
                </a:ln>
                <a:solidFill>
                  <a:srgbClr val="6897BB"/>
                </a:solidFill>
                <a:effectLst/>
                <a:latin typeface="Consolas" panose="020B0609020204030204" pitchFamily="49" charset="0"/>
              </a:rPr>
              <a:t>0</a:t>
            </a:r>
            <a:br>
              <a:rPr kumimoji="0" lang="en-US" altLang="en-US" sz="900" b="0" i="0" u="none" strike="noStrike" cap="none" normalizeH="0" baseline="0" dirty="0">
                <a:ln>
                  <a:noFill/>
                </a:ln>
                <a:solidFill>
                  <a:srgbClr val="6897BB"/>
                </a:solidFill>
                <a:effectLst/>
                <a:latin typeface="Consolas" panose="020B0609020204030204" pitchFamily="49" charset="0"/>
              </a:rPr>
            </a:br>
            <a:r>
              <a:rPr kumimoji="0" lang="en-US" altLang="en-US" sz="900" b="0" i="0" u="none" strike="noStrike" cap="none" normalizeH="0" baseline="0" dirty="0">
                <a:ln>
                  <a:noFill/>
                </a:ln>
                <a:solidFill>
                  <a:srgbClr val="6897BB"/>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pos = </a:t>
            </a:r>
            <a:r>
              <a:rPr kumimoji="0" lang="en-US" altLang="en-US" sz="900" b="0" i="0" u="none" strike="noStrike" cap="none" normalizeH="0" baseline="0" dirty="0">
                <a:ln>
                  <a:noFill/>
                </a:ln>
                <a:solidFill>
                  <a:srgbClr val="6897BB"/>
                </a:solidFill>
                <a:effectLst/>
                <a:latin typeface="Consolas" panose="020B0609020204030204" pitchFamily="49" charset="0"/>
              </a:rPr>
              <a:t>0</a:t>
            </a:r>
            <a:br>
              <a:rPr kumimoji="0" lang="en-US" altLang="en-US" sz="900" b="0" i="0" u="none" strike="noStrike" cap="none" normalizeH="0" baseline="0" dirty="0">
                <a:ln>
                  <a:noFill/>
                </a:ln>
                <a:solidFill>
                  <a:srgbClr val="6897BB"/>
                </a:solidFill>
                <a:effectLst/>
                <a:latin typeface="Consolas" panose="020B0609020204030204" pitchFamily="49" charset="0"/>
              </a:rPr>
            </a:br>
            <a:r>
              <a:rPr kumimoji="0" lang="en-US" altLang="en-US" sz="900" b="0" i="0" u="none" strike="noStrike" cap="none" normalizeH="0" baseline="0" dirty="0">
                <a:ln>
                  <a:noFill/>
                </a:ln>
                <a:solidFill>
                  <a:srgbClr val="6897BB"/>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gospel = </a:t>
            </a:r>
            <a:r>
              <a:rPr kumimoji="0" lang="en-US" altLang="en-US" sz="900" b="0" i="0" u="none" strike="noStrike" cap="none" normalizeH="0" baseline="0" dirty="0">
                <a:ln>
                  <a:noFill/>
                </a:ln>
                <a:solidFill>
                  <a:srgbClr val="6897BB"/>
                </a:solidFill>
                <a:effectLst/>
                <a:latin typeface="Consolas" panose="020B0609020204030204" pitchFamily="49" charset="0"/>
              </a:rPr>
              <a:t>0</a:t>
            </a:r>
            <a:br>
              <a:rPr kumimoji="0" lang="en-US" altLang="en-US" sz="900" b="0" i="0" u="none" strike="noStrike" cap="none" normalizeH="0" baseline="0" dirty="0">
                <a:ln>
                  <a:noFill/>
                </a:ln>
                <a:solidFill>
                  <a:srgbClr val="6897BB"/>
                </a:solidFill>
                <a:effectLst/>
                <a:latin typeface="Consolas" panose="020B0609020204030204" pitchFamily="49" charset="0"/>
              </a:rPr>
            </a:br>
            <a:r>
              <a:rPr kumimoji="0" lang="en-US" altLang="en-US" sz="900" b="0" i="0" u="none" strike="noStrike" cap="none" normalizeH="0" baseline="0" dirty="0">
                <a:ln>
                  <a:noFill/>
                </a:ln>
                <a:solidFill>
                  <a:srgbClr val="6897BB"/>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comm = </a:t>
            </a:r>
            <a:r>
              <a:rPr kumimoji="0" lang="en-US" altLang="en-US" sz="900" b="0" i="0" u="none" strike="noStrike" cap="none" normalizeH="0" baseline="0" dirty="0">
                <a:ln>
                  <a:noFill/>
                </a:ln>
                <a:solidFill>
                  <a:srgbClr val="6897BB"/>
                </a:solidFill>
                <a:effectLst/>
                <a:latin typeface="Consolas" panose="020B0609020204030204" pitchFamily="49" charset="0"/>
              </a:rPr>
              <a:t>0</a:t>
            </a:r>
            <a:br>
              <a:rPr kumimoji="0" lang="en-US" altLang="en-US" sz="900" b="0" i="0" u="none" strike="noStrike" cap="none" normalizeH="0" baseline="0" dirty="0">
                <a:ln>
                  <a:noFill/>
                </a:ln>
                <a:solidFill>
                  <a:srgbClr val="6897BB"/>
                </a:solidFill>
                <a:effectLst/>
                <a:latin typeface="Consolas" panose="020B0609020204030204" pitchFamily="49" charset="0"/>
              </a:rPr>
            </a:br>
            <a:r>
              <a:rPr kumimoji="0" lang="en-US" altLang="en-US" sz="900" b="0" i="0" u="none" strike="noStrike" cap="none" normalizeH="0" baseline="0" dirty="0">
                <a:ln>
                  <a:noFill/>
                </a:ln>
                <a:solidFill>
                  <a:srgbClr val="6897BB"/>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laws = </a:t>
            </a:r>
            <a:r>
              <a:rPr kumimoji="0" lang="en-US" altLang="en-US" sz="900" b="0" i="0" u="none" strike="noStrike" cap="none" normalizeH="0" baseline="0" dirty="0">
                <a:ln>
                  <a:noFill/>
                </a:ln>
                <a:solidFill>
                  <a:srgbClr val="6897BB"/>
                </a:solidFill>
                <a:effectLst/>
                <a:latin typeface="Consolas" panose="020B0609020204030204" pitchFamily="49" charset="0"/>
              </a:rPr>
              <a:t>0</a:t>
            </a:r>
            <a:br>
              <a:rPr kumimoji="0" lang="en-US" altLang="en-US" sz="900" b="0" i="0" u="none" strike="noStrike" cap="none" normalizeH="0" baseline="0" dirty="0">
                <a:ln>
                  <a:noFill/>
                </a:ln>
                <a:solidFill>
                  <a:srgbClr val="6897BB"/>
                </a:solidFill>
                <a:effectLst/>
                <a:latin typeface="Consolas" panose="020B0609020204030204" pitchFamily="49" charset="0"/>
              </a:rPr>
            </a:br>
            <a:br>
              <a:rPr kumimoji="0" lang="en-US" altLang="en-US" sz="900" b="0" i="0" u="none" strike="noStrike" cap="none" normalizeH="0" baseline="0" dirty="0">
                <a:ln>
                  <a:noFill/>
                </a:ln>
                <a:solidFill>
                  <a:srgbClr val="6897BB"/>
                </a:solidFill>
                <a:effectLst/>
                <a:latin typeface="Consolas" panose="020B0609020204030204" pitchFamily="49" charset="0"/>
              </a:rPr>
            </a:br>
            <a:r>
              <a:rPr kumimoji="0" lang="en-US" altLang="en-US" sz="900" b="0" i="0" u="none" strike="noStrike" cap="none" normalizeH="0" baseline="0" dirty="0">
                <a:ln>
                  <a:noFill/>
                </a:ln>
                <a:solidFill>
                  <a:srgbClr val="6897BB"/>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for </a:t>
            </a:r>
            <a:r>
              <a:rPr kumimoji="0" lang="en-US" altLang="en-US" sz="900" b="0" i="0" u="none" strike="noStrike" cap="none" normalizeH="0" baseline="0" dirty="0">
                <a:ln>
                  <a:noFill/>
                </a:ln>
                <a:solidFill>
                  <a:srgbClr val="A9B7C6"/>
                </a:solidFill>
                <a:effectLst/>
                <a:latin typeface="Consolas" panose="020B0609020204030204" pitchFamily="49" charset="0"/>
              </a:rPr>
              <a:t>verse </a:t>
            </a:r>
            <a:r>
              <a:rPr kumimoji="0" lang="en-US" altLang="en-US" sz="900" b="0" i="0" u="none" strike="noStrike" cap="none" normalizeH="0" baseline="0" dirty="0">
                <a:ln>
                  <a:noFill/>
                </a:ln>
                <a:solidFill>
                  <a:srgbClr val="CC7832"/>
                </a:solidFill>
                <a:effectLst/>
                <a:latin typeface="Consolas" panose="020B0609020204030204" pitchFamily="49" charset="0"/>
              </a:rPr>
              <a:t>in </a:t>
            </a:r>
            <a:r>
              <a:rPr kumimoji="0" lang="en-US" altLang="en-US" sz="900" b="0" i="0" u="none" strike="noStrike" cap="none" normalizeH="0" baseline="0" dirty="0">
                <a:ln>
                  <a:noFill/>
                </a:ln>
                <a:solidFill>
                  <a:srgbClr val="A9B7C6"/>
                </a:solidFill>
                <a:effectLst/>
                <a:latin typeface="Consolas" panose="020B0609020204030204" pitchFamily="49" charset="0"/>
              </a:rPr>
              <a:t>book:</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cat = </a:t>
            </a:r>
            <a:r>
              <a:rPr kumimoji="0" lang="en-US" altLang="en-US" sz="900" b="0" i="0" u="none" strike="noStrike" cap="none" normalizeH="0" baseline="0" dirty="0" err="1">
                <a:ln>
                  <a:noFill/>
                </a:ln>
                <a:solidFill>
                  <a:srgbClr val="A9B7C6"/>
                </a:solidFill>
                <a:effectLst/>
                <a:latin typeface="Consolas" panose="020B0609020204030204" pitchFamily="49" charset="0"/>
              </a:rPr>
              <a:t>clf.predict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count_vect.transform</a:t>
            </a:r>
            <a:r>
              <a:rPr kumimoji="0" lang="en-US" altLang="en-US" sz="900" b="0" i="0" u="none" strike="noStrike" cap="none" normalizeH="0" baseline="0" dirty="0">
                <a:ln>
                  <a:noFill/>
                </a:ln>
                <a:solidFill>
                  <a:srgbClr val="A9B7C6"/>
                </a:solidFill>
                <a:effectLst/>
                <a:latin typeface="Consolas" panose="020B0609020204030204" pitchFamily="49" charset="0"/>
              </a:rPr>
              <a:t>([verse]))</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if </a:t>
            </a:r>
            <a:r>
              <a:rPr kumimoji="0" lang="en-US" altLang="en-US" sz="900" b="0" i="0" u="none" strike="noStrike" cap="none" normalizeH="0" baseline="0" dirty="0">
                <a:ln>
                  <a:noFill/>
                </a:ln>
                <a:solidFill>
                  <a:srgbClr val="6897BB"/>
                </a:solidFill>
                <a:effectLst/>
                <a:latin typeface="Consolas" panose="020B0609020204030204" pitchFamily="49" charset="0"/>
              </a:rPr>
              <a:t>1 </a:t>
            </a:r>
            <a:r>
              <a:rPr kumimoji="0" lang="en-US" altLang="en-US" sz="900" b="0" i="0" u="none" strike="noStrike" cap="none" normalizeH="0" baseline="0" dirty="0">
                <a:ln>
                  <a:noFill/>
                </a:ln>
                <a:solidFill>
                  <a:srgbClr val="CC7832"/>
                </a:solidFill>
                <a:effectLst/>
                <a:latin typeface="Consolas" panose="020B0609020204030204" pitchFamily="49" charset="0"/>
              </a:rPr>
              <a:t>in </a:t>
            </a:r>
            <a:r>
              <a:rPr kumimoji="0" lang="en-US" altLang="en-US" sz="900" b="0" i="0" u="none" strike="noStrike" cap="none" normalizeH="0" baseline="0" dirty="0">
                <a:ln>
                  <a:noFill/>
                </a:ln>
                <a:solidFill>
                  <a:srgbClr val="A9B7C6"/>
                </a:solidFill>
                <a:effectLst/>
                <a:latin typeface="Consolas" panose="020B0609020204030204" pitchFamily="49" charset="0"/>
              </a:rPr>
              <a:t>cat: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resto = resto + </a:t>
            </a:r>
            <a:r>
              <a:rPr kumimoji="0" lang="en-US" altLang="en-US" sz="900" b="0" i="0" u="none" strike="noStrike" cap="none" normalizeH="0" baseline="0" dirty="0">
                <a:ln>
                  <a:noFill/>
                </a:ln>
                <a:solidFill>
                  <a:srgbClr val="6897BB"/>
                </a:solidFill>
                <a:effectLst/>
                <a:latin typeface="Consolas" panose="020B0609020204030204" pitchFamily="49" charset="0"/>
              </a:rPr>
              <a:t>1</a:t>
            </a:r>
            <a:br>
              <a:rPr kumimoji="0" lang="en-US" altLang="en-US" sz="900" b="0" i="0" u="none" strike="noStrike" cap="none" normalizeH="0" baseline="0" dirty="0">
                <a:ln>
                  <a:noFill/>
                </a:ln>
                <a:solidFill>
                  <a:srgbClr val="6897BB"/>
                </a:solidFill>
                <a:effectLst/>
                <a:latin typeface="Consolas" panose="020B0609020204030204" pitchFamily="49" charset="0"/>
              </a:rPr>
            </a:br>
            <a:r>
              <a:rPr kumimoji="0" lang="en-US" altLang="en-US" sz="900" b="0" i="0" u="none" strike="noStrike" cap="none" normalizeH="0" baseline="0" dirty="0">
                <a:ln>
                  <a:noFill/>
                </a:ln>
                <a:solidFill>
                  <a:srgbClr val="6897BB"/>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if </a:t>
            </a:r>
            <a:r>
              <a:rPr kumimoji="0" lang="en-US" altLang="en-US" sz="900" b="0" i="0" u="none" strike="noStrike" cap="none" normalizeH="0" baseline="0" dirty="0">
                <a:ln>
                  <a:noFill/>
                </a:ln>
                <a:solidFill>
                  <a:srgbClr val="6897BB"/>
                </a:solidFill>
                <a:effectLst/>
                <a:latin typeface="Consolas" panose="020B0609020204030204" pitchFamily="49" charset="0"/>
              </a:rPr>
              <a:t>2 </a:t>
            </a:r>
            <a:r>
              <a:rPr kumimoji="0" lang="en-US" altLang="en-US" sz="900" b="0" i="0" u="none" strike="noStrike" cap="none" normalizeH="0" baseline="0" dirty="0">
                <a:ln>
                  <a:noFill/>
                </a:ln>
                <a:solidFill>
                  <a:srgbClr val="CC7832"/>
                </a:solidFill>
                <a:effectLst/>
                <a:latin typeface="Consolas" panose="020B0609020204030204" pitchFamily="49" charset="0"/>
              </a:rPr>
              <a:t>in </a:t>
            </a:r>
            <a:r>
              <a:rPr kumimoji="0" lang="en-US" altLang="en-US" sz="900" b="0" i="0" u="none" strike="noStrike" cap="none" normalizeH="0" baseline="0" dirty="0">
                <a:ln>
                  <a:noFill/>
                </a:ln>
                <a:solidFill>
                  <a:srgbClr val="A9B7C6"/>
                </a:solidFill>
                <a:effectLst/>
                <a:latin typeface="Consolas" panose="020B0609020204030204" pitchFamily="49" charset="0"/>
              </a:rPr>
              <a:t>cat: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pos = pos + </a:t>
            </a:r>
            <a:r>
              <a:rPr kumimoji="0" lang="en-US" altLang="en-US" sz="900" b="0" i="0" u="none" strike="noStrike" cap="none" normalizeH="0" baseline="0" dirty="0">
                <a:ln>
                  <a:noFill/>
                </a:ln>
                <a:solidFill>
                  <a:srgbClr val="6897BB"/>
                </a:solidFill>
                <a:effectLst/>
                <a:latin typeface="Consolas" panose="020B0609020204030204" pitchFamily="49" charset="0"/>
              </a:rPr>
              <a:t>1</a:t>
            </a:r>
            <a:br>
              <a:rPr kumimoji="0" lang="en-US" altLang="en-US" sz="900" b="0" i="0" u="none" strike="noStrike" cap="none" normalizeH="0" baseline="0" dirty="0">
                <a:ln>
                  <a:noFill/>
                </a:ln>
                <a:solidFill>
                  <a:srgbClr val="6897BB"/>
                </a:solidFill>
                <a:effectLst/>
                <a:latin typeface="Consolas" panose="020B0609020204030204" pitchFamily="49" charset="0"/>
              </a:rPr>
            </a:br>
            <a:r>
              <a:rPr kumimoji="0" lang="en-US" altLang="en-US" sz="900" b="0" i="0" u="none" strike="noStrike" cap="none" normalizeH="0" baseline="0" dirty="0">
                <a:ln>
                  <a:noFill/>
                </a:ln>
                <a:solidFill>
                  <a:srgbClr val="6897BB"/>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if </a:t>
            </a:r>
            <a:r>
              <a:rPr kumimoji="0" lang="en-US" altLang="en-US" sz="900" b="0" i="0" u="none" strike="noStrike" cap="none" normalizeH="0" baseline="0" dirty="0">
                <a:ln>
                  <a:noFill/>
                </a:ln>
                <a:solidFill>
                  <a:srgbClr val="6897BB"/>
                </a:solidFill>
                <a:effectLst/>
                <a:latin typeface="Consolas" panose="020B0609020204030204" pitchFamily="49" charset="0"/>
              </a:rPr>
              <a:t>3 </a:t>
            </a:r>
            <a:r>
              <a:rPr kumimoji="0" lang="en-US" altLang="en-US" sz="900" b="0" i="0" u="none" strike="noStrike" cap="none" normalizeH="0" baseline="0" dirty="0">
                <a:ln>
                  <a:noFill/>
                </a:ln>
                <a:solidFill>
                  <a:srgbClr val="CC7832"/>
                </a:solidFill>
                <a:effectLst/>
                <a:latin typeface="Consolas" panose="020B0609020204030204" pitchFamily="49" charset="0"/>
              </a:rPr>
              <a:t>in </a:t>
            </a:r>
            <a:r>
              <a:rPr kumimoji="0" lang="en-US" altLang="en-US" sz="900" b="0" i="0" u="none" strike="noStrike" cap="none" normalizeH="0" baseline="0" dirty="0">
                <a:ln>
                  <a:noFill/>
                </a:ln>
                <a:solidFill>
                  <a:srgbClr val="A9B7C6"/>
                </a:solidFill>
                <a:effectLst/>
                <a:latin typeface="Consolas" panose="020B0609020204030204" pitchFamily="49" charset="0"/>
              </a:rPr>
              <a:t>cat: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gospel = gospel + </a:t>
            </a:r>
            <a:r>
              <a:rPr kumimoji="0" lang="en-US" altLang="en-US" sz="900" b="0" i="0" u="none" strike="noStrike" cap="none" normalizeH="0" baseline="0" dirty="0">
                <a:ln>
                  <a:noFill/>
                </a:ln>
                <a:solidFill>
                  <a:srgbClr val="6897BB"/>
                </a:solidFill>
                <a:effectLst/>
                <a:latin typeface="Consolas" panose="020B0609020204030204" pitchFamily="49" charset="0"/>
              </a:rPr>
              <a:t>1</a:t>
            </a:r>
            <a:br>
              <a:rPr kumimoji="0" lang="en-US" altLang="en-US" sz="900" b="0" i="0" u="none" strike="noStrike" cap="none" normalizeH="0" baseline="0" dirty="0">
                <a:ln>
                  <a:noFill/>
                </a:ln>
                <a:solidFill>
                  <a:srgbClr val="6897BB"/>
                </a:solidFill>
                <a:effectLst/>
                <a:latin typeface="Consolas" panose="020B0609020204030204" pitchFamily="49" charset="0"/>
              </a:rPr>
            </a:br>
            <a:r>
              <a:rPr kumimoji="0" lang="en-US" altLang="en-US" sz="900" b="0" i="0" u="none" strike="noStrike" cap="none" normalizeH="0" baseline="0" dirty="0">
                <a:ln>
                  <a:noFill/>
                </a:ln>
                <a:solidFill>
                  <a:srgbClr val="6897BB"/>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if </a:t>
            </a:r>
            <a:r>
              <a:rPr kumimoji="0" lang="en-US" altLang="en-US" sz="900" b="0" i="0" u="none" strike="noStrike" cap="none" normalizeH="0" baseline="0" dirty="0">
                <a:ln>
                  <a:noFill/>
                </a:ln>
                <a:solidFill>
                  <a:srgbClr val="6897BB"/>
                </a:solidFill>
                <a:effectLst/>
                <a:latin typeface="Consolas" panose="020B0609020204030204" pitchFamily="49" charset="0"/>
              </a:rPr>
              <a:t>4 </a:t>
            </a:r>
            <a:r>
              <a:rPr kumimoji="0" lang="en-US" altLang="en-US" sz="900" b="0" i="0" u="none" strike="noStrike" cap="none" normalizeH="0" baseline="0" dirty="0">
                <a:ln>
                  <a:noFill/>
                </a:ln>
                <a:solidFill>
                  <a:srgbClr val="CC7832"/>
                </a:solidFill>
                <a:effectLst/>
                <a:latin typeface="Consolas" panose="020B0609020204030204" pitchFamily="49" charset="0"/>
              </a:rPr>
              <a:t>in </a:t>
            </a:r>
            <a:r>
              <a:rPr kumimoji="0" lang="en-US" altLang="en-US" sz="900" b="0" i="0" u="none" strike="noStrike" cap="none" normalizeH="0" baseline="0" dirty="0">
                <a:ln>
                  <a:noFill/>
                </a:ln>
                <a:solidFill>
                  <a:srgbClr val="A9B7C6"/>
                </a:solidFill>
                <a:effectLst/>
                <a:latin typeface="Consolas" panose="020B0609020204030204" pitchFamily="49" charset="0"/>
              </a:rPr>
              <a:t>cat: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comm = comm + </a:t>
            </a:r>
            <a:r>
              <a:rPr kumimoji="0" lang="en-US" altLang="en-US" sz="900" b="0" i="0" u="none" strike="noStrike" cap="none" normalizeH="0" baseline="0" dirty="0">
                <a:ln>
                  <a:noFill/>
                </a:ln>
                <a:solidFill>
                  <a:srgbClr val="6897BB"/>
                </a:solidFill>
                <a:effectLst/>
                <a:latin typeface="Consolas" panose="020B0609020204030204" pitchFamily="49" charset="0"/>
              </a:rPr>
              <a:t>1</a:t>
            </a:r>
            <a:br>
              <a:rPr kumimoji="0" lang="en-US" altLang="en-US" sz="900" b="0" i="0" u="none" strike="noStrike" cap="none" normalizeH="0" baseline="0" dirty="0">
                <a:ln>
                  <a:noFill/>
                </a:ln>
                <a:solidFill>
                  <a:srgbClr val="6897BB"/>
                </a:solidFill>
                <a:effectLst/>
                <a:latin typeface="Consolas" panose="020B0609020204030204" pitchFamily="49" charset="0"/>
              </a:rPr>
            </a:br>
            <a:r>
              <a:rPr kumimoji="0" lang="en-US" altLang="en-US" sz="900" b="0" i="0" u="none" strike="noStrike" cap="none" normalizeH="0" baseline="0" dirty="0">
                <a:ln>
                  <a:noFill/>
                </a:ln>
                <a:solidFill>
                  <a:srgbClr val="6897BB"/>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if </a:t>
            </a:r>
            <a:r>
              <a:rPr kumimoji="0" lang="en-US" altLang="en-US" sz="900" b="0" i="0" u="none" strike="noStrike" cap="none" normalizeH="0" baseline="0" dirty="0">
                <a:ln>
                  <a:noFill/>
                </a:ln>
                <a:solidFill>
                  <a:srgbClr val="6897BB"/>
                </a:solidFill>
                <a:effectLst/>
                <a:latin typeface="Consolas" panose="020B0609020204030204" pitchFamily="49" charset="0"/>
              </a:rPr>
              <a:t>5 </a:t>
            </a:r>
            <a:r>
              <a:rPr kumimoji="0" lang="en-US" altLang="en-US" sz="900" b="0" i="0" u="none" strike="noStrike" cap="none" normalizeH="0" baseline="0" dirty="0">
                <a:ln>
                  <a:noFill/>
                </a:ln>
                <a:solidFill>
                  <a:srgbClr val="CC7832"/>
                </a:solidFill>
                <a:effectLst/>
                <a:latin typeface="Consolas" panose="020B0609020204030204" pitchFamily="49" charset="0"/>
              </a:rPr>
              <a:t>in </a:t>
            </a:r>
            <a:r>
              <a:rPr kumimoji="0" lang="en-US" altLang="en-US" sz="900" b="0" i="0" u="none" strike="noStrike" cap="none" normalizeH="0" baseline="0" dirty="0">
                <a:ln>
                  <a:noFill/>
                </a:ln>
                <a:solidFill>
                  <a:srgbClr val="A9B7C6"/>
                </a:solidFill>
                <a:effectLst/>
                <a:latin typeface="Consolas" panose="020B0609020204030204" pitchFamily="49" charset="0"/>
              </a:rPr>
              <a:t>cat: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laws = laws + </a:t>
            </a:r>
            <a:r>
              <a:rPr kumimoji="0" lang="en-US" altLang="en-US" sz="900" b="0" i="0" u="none" strike="noStrike" cap="none" normalizeH="0" baseline="0" dirty="0">
                <a:ln>
                  <a:noFill/>
                </a:ln>
                <a:solidFill>
                  <a:srgbClr val="6897BB"/>
                </a:solidFill>
                <a:effectLst/>
                <a:latin typeface="Consolas" panose="020B0609020204030204" pitchFamily="49" charset="0"/>
              </a:rPr>
              <a:t>1</a:t>
            </a:r>
            <a:br>
              <a:rPr kumimoji="0" lang="en-US" altLang="en-US" sz="900" b="0" i="0" u="none" strike="noStrike" cap="none" normalizeH="0" baseline="0" dirty="0">
                <a:ln>
                  <a:noFill/>
                </a:ln>
                <a:solidFill>
                  <a:srgbClr val="6897BB"/>
                </a:solidFill>
                <a:effectLst/>
                <a:latin typeface="Consolas" panose="020B0609020204030204" pitchFamily="49" charset="0"/>
              </a:rPr>
            </a:br>
            <a:br>
              <a:rPr kumimoji="0" lang="en-US" altLang="en-US" sz="900" b="0" i="0" u="none" strike="noStrike" cap="none" normalizeH="0" baseline="0" dirty="0">
                <a:ln>
                  <a:noFill/>
                </a:ln>
                <a:solidFill>
                  <a:srgbClr val="6897BB"/>
                </a:solidFill>
                <a:effectLst/>
                <a:latin typeface="Consolas" panose="020B0609020204030204" pitchFamily="49" charset="0"/>
              </a:rPr>
            </a:br>
            <a:r>
              <a:rPr kumimoji="0" lang="en-US" altLang="en-US" sz="900" b="0" i="0" u="none" strike="noStrike" cap="none" normalizeH="0" baseline="0" dirty="0">
                <a:ln>
                  <a:noFill/>
                </a:ln>
                <a:solidFill>
                  <a:srgbClr val="6897BB"/>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restoF</a:t>
            </a:r>
            <a:r>
              <a:rPr kumimoji="0" lang="en-US" altLang="en-US" sz="900" b="0" i="0" u="none" strike="noStrike" cap="none" normalizeH="0" baseline="0" dirty="0">
                <a:ln>
                  <a:noFill/>
                </a:ln>
                <a:solidFill>
                  <a:srgbClr val="A9B7C6"/>
                </a:solidFill>
                <a:effectLst/>
                <a:latin typeface="Consolas" panose="020B0609020204030204" pitchFamily="49" charset="0"/>
              </a:rPr>
              <a:t> = (resto / </a:t>
            </a:r>
            <a:r>
              <a:rPr kumimoji="0" lang="en-US" altLang="en-US" sz="900" b="0" i="0" u="none" strike="noStrike" cap="none" normalizeH="0" baseline="0" dirty="0" err="1">
                <a:ln>
                  <a:noFill/>
                </a:ln>
                <a:solidFill>
                  <a:srgbClr val="8888C6"/>
                </a:solidFill>
                <a:effectLst/>
                <a:latin typeface="Consolas" panose="020B0609020204030204" pitchFamily="49" charset="0"/>
              </a:rPr>
              <a:t>len</a:t>
            </a:r>
            <a:r>
              <a:rPr kumimoji="0" lang="en-US" altLang="en-US" sz="900" b="0" i="0" u="none" strike="noStrike" cap="none" normalizeH="0" baseline="0" dirty="0">
                <a:ln>
                  <a:noFill/>
                </a:ln>
                <a:solidFill>
                  <a:srgbClr val="A9B7C6"/>
                </a:solidFill>
                <a:effectLst/>
                <a:latin typeface="Consolas" panose="020B0609020204030204" pitchFamily="49" charset="0"/>
              </a:rPr>
              <a:t>(book))</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posF</a:t>
            </a:r>
            <a:r>
              <a:rPr kumimoji="0" lang="en-US" altLang="en-US" sz="900" b="0" i="0" u="none" strike="noStrike" cap="none" normalizeH="0" baseline="0" dirty="0">
                <a:ln>
                  <a:noFill/>
                </a:ln>
                <a:solidFill>
                  <a:srgbClr val="A9B7C6"/>
                </a:solidFill>
                <a:effectLst/>
                <a:latin typeface="Consolas" panose="020B0609020204030204" pitchFamily="49" charset="0"/>
              </a:rPr>
              <a:t> = (pos / </a:t>
            </a:r>
            <a:r>
              <a:rPr kumimoji="0" lang="en-US" altLang="en-US" sz="900" b="0" i="0" u="none" strike="noStrike" cap="none" normalizeH="0" baseline="0" dirty="0" err="1">
                <a:ln>
                  <a:noFill/>
                </a:ln>
                <a:solidFill>
                  <a:srgbClr val="8888C6"/>
                </a:solidFill>
                <a:effectLst/>
                <a:latin typeface="Consolas" panose="020B0609020204030204" pitchFamily="49" charset="0"/>
              </a:rPr>
              <a:t>len</a:t>
            </a:r>
            <a:r>
              <a:rPr kumimoji="0" lang="en-US" altLang="en-US" sz="900" b="0" i="0" u="none" strike="noStrike" cap="none" normalizeH="0" baseline="0" dirty="0">
                <a:ln>
                  <a:noFill/>
                </a:ln>
                <a:solidFill>
                  <a:srgbClr val="A9B7C6"/>
                </a:solidFill>
                <a:effectLst/>
                <a:latin typeface="Consolas" panose="020B0609020204030204" pitchFamily="49" charset="0"/>
              </a:rPr>
              <a:t>(book))</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gospelF</a:t>
            </a:r>
            <a:r>
              <a:rPr kumimoji="0" lang="en-US" altLang="en-US" sz="900" b="0" i="0" u="none" strike="noStrike" cap="none" normalizeH="0" baseline="0" dirty="0">
                <a:ln>
                  <a:noFill/>
                </a:ln>
                <a:solidFill>
                  <a:srgbClr val="A9B7C6"/>
                </a:solidFill>
                <a:effectLst/>
                <a:latin typeface="Consolas" panose="020B0609020204030204" pitchFamily="49" charset="0"/>
              </a:rPr>
              <a:t> = (gospel / </a:t>
            </a:r>
            <a:r>
              <a:rPr kumimoji="0" lang="en-US" altLang="en-US" sz="900" b="0" i="0" u="none" strike="noStrike" cap="none" normalizeH="0" baseline="0" dirty="0" err="1">
                <a:ln>
                  <a:noFill/>
                </a:ln>
                <a:solidFill>
                  <a:srgbClr val="8888C6"/>
                </a:solidFill>
                <a:effectLst/>
                <a:latin typeface="Consolas" panose="020B0609020204030204" pitchFamily="49" charset="0"/>
              </a:rPr>
              <a:t>len</a:t>
            </a:r>
            <a:r>
              <a:rPr kumimoji="0" lang="en-US" altLang="en-US" sz="900" b="0" i="0" u="none" strike="noStrike" cap="none" normalizeH="0" baseline="0" dirty="0">
                <a:ln>
                  <a:noFill/>
                </a:ln>
                <a:solidFill>
                  <a:srgbClr val="A9B7C6"/>
                </a:solidFill>
                <a:effectLst/>
                <a:latin typeface="Consolas" panose="020B0609020204030204" pitchFamily="49" charset="0"/>
              </a:rPr>
              <a:t>(book))</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commF</a:t>
            </a:r>
            <a:r>
              <a:rPr kumimoji="0" lang="en-US" altLang="en-US" sz="900" b="0" i="0" u="none" strike="noStrike" cap="none" normalizeH="0" baseline="0" dirty="0">
                <a:ln>
                  <a:noFill/>
                </a:ln>
                <a:solidFill>
                  <a:srgbClr val="A9B7C6"/>
                </a:solidFill>
                <a:effectLst/>
                <a:latin typeface="Consolas" panose="020B0609020204030204" pitchFamily="49" charset="0"/>
              </a:rPr>
              <a:t> = (comm / </a:t>
            </a:r>
            <a:r>
              <a:rPr kumimoji="0" lang="en-US" altLang="en-US" sz="900" b="0" i="0" u="none" strike="noStrike" cap="none" normalizeH="0" baseline="0" dirty="0" err="1">
                <a:ln>
                  <a:noFill/>
                </a:ln>
                <a:solidFill>
                  <a:srgbClr val="8888C6"/>
                </a:solidFill>
                <a:effectLst/>
                <a:latin typeface="Consolas" panose="020B0609020204030204" pitchFamily="49" charset="0"/>
              </a:rPr>
              <a:t>len</a:t>
            </a:r>
            <a:r>
              <a:rPr kumimoji="0" lang="en-US" altLang="en-US" sz="900" b="0" i="0" u="none" strike="noStrike" cap="none" normalizeH="0" baseline="0" dirty="0">
                <a:ln>
                  <a:noFill/>
                </a:ln>
                <a:solidFill>
                  <a:srgbClr val="A9B7C6"/>
                </a:solidFill>
                <a:effectLst/>
                <a:latin typeface="Consolas" panose="020B0609020204030204" pitchFamily="49" charset="0"/>
              </a:rPr>
              <a:t>(book))</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lawsF</a:t>
            </a:r>
            <a:r>
              <a:rPr kumimoji="0" lang="en-US" altLang="en-US" sz="900" b="0" i="0" u="none" strike="noStrike" cap="none" normalizeH="0" baseline="0" dirty="0">
                <a:ln>
                  <a:noFill/>
                </a:ln>
                <a:solidFill>
                  <a:srgbClr val="A9B7C6"/>
                </a:solidFill>
                <a:effectLst/>
                <a:latin typeface="Consolas" panose="020B0609020204030204" pitchFamily="49" charset="0"/>
              </a:rPr>
              <a:t> = (laws / </a:t>
            </a:r>
            <a:r>
              <a:rPr kumimoji="0" lang="en-US" altLang="en-US" sz="900" b="0" i="0" u="none" strike="noStrike" cap="none" normalizeH="0" baseline="0" dirty="0" err="1">
                <a:ln>
                  <a:noFill/>
                </a:ln>
                <a:solidFill>
                  <a:srgbClr val="8888C6"/>
                </a:solidFill>
                <a:effectLst/>
                <a:latin typeface="Consolas" panose="020B0609020204030204" pitchFamily="49" charset="0"/>
              </a:rPr>
              <a:t>len</a:t>
            </a:r>
            <a:r>
              <a:rPr kumimoji="0" lang="en-US" altLang="en-US" sz="900" b="0" i="0" u="none" strike="noStrike" cap="none" normalizeH="0" baseline="0" dirty="0">
                <a:ln>
                  <a:noFill/>
                </a:ln>
                <a:solidFill>
                  <a:srgbClr val="A9B7C6"/>
                </a:solidFill>
                <a:effectLst/>
                <a:latin typeface="Consolas" panose="020B0609020204030204" pitchFamily="49" charset="0"/>
              </a:rPr>
              <a:t>(book))</a:t>
            </a:r>
            <a:br>
              <a:rPr kumimoji="0" lang="en-US" altLang="en-US" sz="900" b="0" i="0" u="none" strike="noStrike" cap="none" normalizeH="0" baseline="0" dirty="0">
                <a:ln>
                  <a:noFill/>
                </a:ln>
                <a:solidFill>
                  <a:srgbClr val="A9B7C6"/>
                </a:solidFill>
                <a:effectLst/>
                <a:latin typeface="Consolas" panose="020B0609020204030204" pitchFamily="49" charset="0"/>
              </a:rPr>
            </a:b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dfObj.loc</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i</a:t>
            </a:r>
            <a:r>
              <a:rPr kumimoji="0" lang="en-US" altLang="en-US" sz="900" b="0" i="0" u="none" strike="noStrike" cap="none" normalizeH="0" baseline="0" dirty="0">
                <a:ln>
                  <a:noFill/>
                </a:ln>
                <a:solidFill>
                  <a:srgbClr val="A9B7C6"/>
                </a:solidFill>
                <a:effectLst/>
                <a:latin typeface="Consolas" panose="020B0609020204030204" pitchFamily="49" charset="0"/>
              </a:rPr>
              <a:t>] = [filename</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restoF</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posF</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gospelF</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commF</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lawsF</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i</a:t>
            </a:r>
            <a:r>
              <a:rPr kumimoji="0" lang="en-US" altLang="en-US" sz="900" b="0" i="0" u="none" strike="noStrike" cap="none" normalizeH="0" baseline="0" dirty="0">
                <a:ln>
                  <a:noFill/>
                </a:ln>
                <a:solidFill>
                  <a:srgbClr val="A9B7C6"/>
                </a:solidFill>
                <a:effectLst/>
                <a:latin typeface="Consolas" panose="020B0609020204030204" pitchFamily="49" charset="0"/>
              </a:rPr>
              <a:t> = </a:t>
            </a:r>
            <a:r>
              <a:rPr kumimoji="0" lang="en-US" altLang="en-US" sz="900" b="0" i="0" u="none" strike="noStrike" cap="none" normalizeH="0" baseline="0" dirty="0" err="1">
                <a:ln>
                  <a:noFill/>
                </a:ln>
                <a:solidFill>
                  <a:srgbClr val="A9B7C6"/>
                </a:solidFill>
                <a:effectLst/>
                <a:latin typeface="Consolas" panose="020B0609020204030204" pitchFamily="49" charset="0"/>
              </a:rPr>
              <a:t>i</a:t>
            </a:r>
            <a:r>
              <a:rPr kumimoji="0" lang="en-US" altLang="en-US" sz="900" b="0" i="0" u="none" strike="noStrike" cap="none" normalizeH="0" baseline="0" dirty="0">
                <a:ln>
                  <a:noFill/>
                </a:ln>
                <a:solidFill>
                  <a:srgbClr val="A9B7C6"/>
                </a:solidFill>
                <a:effectLst/>
                <a:latin typeface="Consolas" panose="020B0609020204030204" pitchFamily="49" charset="0"/>
              </a:rPr>
              <a:t> + </a:t>
            </a:r>
            <a:r>
              <a:rPr kumimoji="0" lang="en-US" altLang="en-US" sz="900" b="0" i="0" u="none" strike="noStrike" cap="none" normalizeH="0" baseline="0" dirty="0">
                <a:ln>
                  <a:noFill/>
                </a:ln>
                <a:solidFill>
                  <a:srgbClr val="6897BB"/>
                </a:solidFill>
                <a:effectLst/>
                <a:latin typeface="Consolas" panose="020B0609020204030204" pitchFamily="49"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3F3A1FC-1357-4F2D-A303-1E1F30D51A37}"/>
              </a:ext>
            </a:extLst>
          </p:cNvPr>
          <p:cNvSpPr txBox="1"/>
          <p:nvPr/>
        </p:nvSpPr>
        <p:spPr>
          <a:xfrm>
            <a:off x="8080131" y="2233246"/>
            <a:ext cx="2681654" cy="1477328"/>
          </a:xfrm>
          <a:prstGeom prst="rect">
            <a:avLst/>
          </a:prstGeom>
          <a:noFill/>
        </p:spPr>
        <p:txBody>
          <a:bodyPr wrap="square" rtlCol="0">
            <a:spAutoFit/>
          </a:bodyPr>
          <a:lstStyle/>
          <a:p>
            <a:r>
              <a:rPr lang="en-US" dirty="0"/>
              <a:t>Here is most of the code, which turned out to be short despite taking me close to 20 hours to research and write.</a:t>
            </a:r>
          </a:p>
        </p:txBody>
      </p:sp>
    </p:spTree>
    <p:extLst>
      <p:ext uri="{BB962C8B-B14F-4D97-AF65-F5344CB8AC3E}">
        <p14:creationId xmlns:p14="http://schemas.microsoft.com/office/powerpoint/2010/main" val="1561695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EFD2-C7A7-4366-854A-102E87DC9C24}"/>
              </a:ext>
            </a:extLst>
          </p:cNvPr>
          <p:cNvSpPr>
            <a:spLocks noGrp="1"/>
          </p:cNvSpPr>
          <p:nvPr>
            <p:ph type="title"/>
          </p:nvPr>
        </p:nvSpPr>
        <p:spPr/>
        <p:txBody>
          <a:bodyPr/>
          <a:lstStyle/>
          <a:p>
            <a:r>
              <a:rPr lang="en-US" dirty="0"/>
              <a:t>Testing Individual Verses</a:t>
            </a:r>
          </a:p>
        </p:txBody>
      </p:sp>
      <p:sp>
        <p:nvSpPr>
          <p:cNvPr id="3" name="Content Placeholder 2">
            <a:extLst>
              <a:ext uri="{FF2B5EF4-FFF2-40B4-BE49-F238E27FC236}">
                <a16:creationId xmlns:a16="http://schemas.microsoft.com/office/drawing/2014/main" id="{B8F1B486-CE5F-4583-9FF5-E4F87903DA6F}"/>
              </a:ext>
            </a:extLst>
          </p:cNvPr>
          <p:cNvSpPr>
            <a:spLocks noGrp="1"/>
          </p:cNvSpPr>
          <p:nvPr>
            <p:ph idx="1"/>
          </p:nvPr>
        </p:nvSpPr>
        <p:spPr/>
        <p:txBody>
          <a:bodyPr>
            <a:normAutofit fontScale="85000" lnSpcReduction="20000"/>
          </a:bodyPr>
          <a:lstStyle/>
          <a:p>
            <a:r>
              <a:rPr lang="en-US" dirty="0"/>
              <a:t>ALM 11:29 And he answered, No.</a:t>
            </a:r>
          </a:p>
          <a:p>
            <a:pPr lvl="1"/>
            <a:r>
              <a:rPr lang="en-US" dirty="0"/>
              <a:t>Restoration- The program doesn’t know what to do with verses like these since it doesn’t pertain to any of the lessons out of context, meaning that the verses around it influence where this should be placed.</a:t>
            </a:r>
          </a:p>
          <a:p>
            <a:r>
              <a:rPr lang="en-US" dirty="0"/>
              <a:t>NE1 2:15 And my father dwelt in a tent.</a:t>
            </a:r>
          </a:p>
          <a:p>
            <a:pPr lvl="1"/>
            <a:r>
              <a:rPr lang="en-US" dirty="0"/>
              <a:t>Plan of Salvation- This adds an interesting take on this scripture. Is the tent symbolic of our earthly existence that it is only temporary?</a:t>
            </a:r>
          </a:p>
          <a:p>
            <a:r>
              <a:rPr lang="en-US" dirty="0"/>
              <a:t>NE3 18:20 And whatsoever ye shall ask the Father in my name, which is right, believing that ye shall receive, behold it shall be given unto you.</a:t>
            </a:r>
          </a:p>
          <a:p>
            <a:pPr lvl="1"/>
            <a:r>
              <a:rPr lang="en-US" dirty="0"/>
              <a:t>Restoration- This is a great scripture to use to help someone understand that you can receive answers to prayers which is a central concept of the message of the Restoration.</a:t>
            </a:r>
          </a:p>
          <a:p>
            <a:endParaRPr lang="en-US" dirty="0"/>
          </a:p>
        </p:txBody>
      </p:sp>
    </p:spTree>
    <p:extLst>
      <p:ext uri="{BB962C8B-B14F-4D97-AF65-F5344CB8AC3E}">
        <p14:creationId xmlns:p14="http://schemas.microsoft.com/office/powerpoint/2010/main" val="343528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30697B20-67CE-431F-AB55-120DB636F39E}"/>
              </a:ext>
            </a:extLst>
          </p:cNvPr>
          <p:cNvSpPr>
            <a:spLocks noGrp="1"/>
          </p:cNvSpPr>
          <p:nvPr>
            <p:ph type="title"/>
          </p:nvPr>
        </p:nvSpPr>
        <p:spPr>
          <a:xfrm>
            <a:off x="8057397" y="1113283"/>
            <a:ext cx="3489569" cy="3225356"/>
          </a:xfrm>
        </p:spPr>
        <p:txBody>
          <a:bodyPr vert="horz" lIns="91440" tIns="45720" rIns="91440" bIns="45720" rtlCol="0" anchor="b">
            <a:normAutofit/>
          </a:bodyPr>
          <a:lstStyle/>
          <a:p>
            <a:r>
              <a:rPr lang="en-US" sz="2800" dirty="0"/>
              <a:t>What percentage of Verses were classified as pertaining to the Restoration?</a:t>
            </a:r>
          </a:p>
        </p:txBody>
      </p:sp>
      <p:sp>
        <p:nvSpPr>
          <p:cNvPr id="67" name="Round Diagonal Corner Rectangle 6">
            <a:extLst>
              <a:ext uri="{FF2B5EF4-FFF2-40B4-BE49-F238E27FC236}">
                <a16:creationId xmlns:a16="http://schemas.microsoft.com/office/drawing/2014/main" id="{EA9B643B-B316-4296-9F79-F2E085080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social media post&#10;&#10;Description automatically generated">
            <a:extLst>
              <a:ext uri="{FF2B5EF4-FFF2-40B4-BE49-F238E27FC236}">
                <a16:creationId xmlns:a16="http://schemas.microsoft.com/office/drawing/2014/main" id="{59608D61-9B95-4541-BF10-3E35E1738742}"/>
              </a:ext>
            </a:extLst>
          </p:cNvPr>
          <p:cNvPicPr>
            <a:picLocks noChangeAspect="1"/>
          </p:cNvPicPr>
          <p:nvPr/>
        </p:nvPicPr>
        <p:blipFill rotWithShape="1">
          <a:blip r:embed="rId4"/>
          <a:srcRect b="153"/>
          <a:stretch/>
        </p:blipFill>
        <p:spPr>
          <a:xfrm>
            <a:off x="1118988" y="1136606"/>
            <a:ext cx="6112382" cy="4577297"/>
          </a:xfrm>
          <a:prstGeom prst="rect">
            <a:avLst/>
          </a:prstGeom>
        </p:spPr>
      </p:pic>
    </p:spTree>
    <p:extLst>
      <p:ext uri="{BB962C8B-B14F-4D97-AF65-F5344CB8AC3E}">
        <p14:creationId xmlns:p14="http://schemas.microsoft.com/office/powerpoint/2010/main" val="397452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72"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74" name="Group 73">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75"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6"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9"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4"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6"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30697B20-67CE-431F-AB55-120DB636F39E}"/>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2800" dirty="0"/>
              <a:t>What percentage of Verses were classified as pertaining to the Plan of Salvation?</a:t>
            </a:r>
          </a:p>
        </p:txBody>
      </p:sp>
      <p:sp>
        <p:nvSpPr>
          <p:cNvPr id="130" name="Round Diagonal Corner Rectangle 6">
            <a:extLst>
              <a:ext uri="{FF2B5EF4-FFF2-40B4-BE49-F238E27FC236}">
                <a16:creationId xmlns:a16="http://schemas.microsoft.com/office/drawing/2014/main" id="{EA9B643B-B316-4296-9F79-F2E085080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BD616FF5-07EF-4033-91FF-AF286124B395}"/>
              </a:ext>
            </a:extLst>
          </p:cNvPr>
          <p:cNvPicPr>
            <a:picLocks noChangeAspect="1"/>
          </p:cNvPicPr>
          <p:nvPr/>
        </p:nvPicPr>
        <p:blipFill rotWithShape="1">
          <a:blip r:embed="rId4"/>
          <a:srcRect b="153"/>
          <a:stretch/>
        </p:blipFill>
        <p:spPr>
          <a:xfrm>
            <a:off x="1118988" y="1136606"/>
            <a:ext cx="6112382" cy="4577297"/>
          </a:xfrm>
          <a:prstGeom prst="rect">
            <a:avLst/>
          </a:prstGeom>
        </p:spPr>
      </p:pic>
    </p:spTree>
    <p:extLst>
      <p:ext uri="{BB962C8B-B14F-4D97-AF65-F5344CB8AC3E}">
        <p14:creationId xmlns:p14="http://schemas.microsoft.com/office/powerpoint/2010/main" val="254638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35"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7" name="Group 136">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38"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9"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2"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4"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9"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1"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7"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4"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5"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6"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7"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8"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9"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0"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1"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2"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4"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5"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30697B20-67CE-431F-AB55-120DB636F39E}"/>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3100"/>
              <a:t>What percentage of Verses were classified as pertaining to the Gospel?</a:t>
            </a:r>
          </a:p>
        </p:txBody>
      </p:sp>
      <p:sp>
        <p:nvSpPr>
          <p:cNvPr id="193" name="Round Diagonal Corner Rectangle 6">
            <a:extLst>
              <a:ext uri="{FF2B5EF4-FFF2-40B4-BE49-F238E27FC236}">
                <a16:creationId xmlns:a16="http://schemas.microsoft.com/office/drawing/2014/main" id="{EA9B643B-B316-4296-9F79-F2E085080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AB1F7165-509E-4CDD-A548-14F73AD529EE}"/>
              </a:ext>
            </a:extLst>
          </p:cNvPr>
          <p:cNvPicPr>
            <a:picLocks noChangeAspect="1"/>
          </p:cNvPicPr>
          <p:nvPr/>
        </p:nvPicPr>
        <p:blipFill rotWithShape="1">
          <a:blip r:embed="rId4"/>
          <a:srcRect b="153"/>
          <a:stretch/>
        </p:blipFill>
        <p:spPr>
          <a:xfrm>
            <a:off x="1118988" y="1136606"/>
            <a:ext cx="6112382" cy="4577297"/>
          </a:xfrm>
          <a:prstGeom prst="rect">
            <a:avLst/>
          </a:prstGeom>
        </p:spPr>
      </p:pic>
    </p:spTree>
    <p:extLst>
      <p:ext uri="{BB962C8B-B14F-4D97-AF65-F5344CB8AC3E}">
        <p14:creationId xmlns:p14="http://schemas.microsoft.com/office/powerpoint/2010/main" val="119601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98"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00" name="Group 199">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201"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2"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3"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4"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5"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2"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9"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0"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1"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2"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3"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4"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7"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8"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9"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0"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1"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2"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5"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2"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3"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4"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30697B20-67CE-431F-AB55-120DB636F39E}"/>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3100" dirty="0"/>
              <a:t>What percentage of Verses were classified as pertaining to the Commandments?</a:t>
            </a:r>
          </a:p>
        </p:txBody>
      </p:sp>
      <p:sp>
        <p:nvSpPr>
          <p:cNvPr id="256" name="Round Diagonal Corner Rectangle 6">
            <a:extLst>
              <a:ext uri="{FF2B5EF4-FFF2-40B4-BE49-F238E27FC236}">
                <a16:creationId xmlns:a16="http://schemas.microsoft.com/office/drawing/2014/main" id="{EA9B643B-B316-4296-9F79-F2E085080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5974189A-E228-45DA-9D09-B99E34FD3FF1}"/>
              </a:ext>
            </a:extLst>
          </p:cNvPr>
          <p:cNvPicPr>
            <a:picLocks noChangeAspect="1"/>
          </p:cNvPicPr>
          <p:nvPr/>
        </p:nvPicPr>
        <p:blipFill rotWithShape="1">
          <a:blip r:embed="rId4"/>
          <a:srcRect b="153"/>
          <a:stretch/>
        </p:blipFill>
        <p:spPr>
          <a:xfrm>
            <a:off x="1118988" y="1136606"/>
            <a:ext cx="6112382" cy="4577297"/>
          </a:xfrm>
          <a:prstGeom prst="rect">
            <a:avLst/>
          </a:prstGeom>
        </p:spPr>
      </p:pic>
    </p:spTree>
    <p:extLst>
      <p:ext uri="{BB962C8B-B14F-4D97-AF65-F5344CB8AC3E}">
        <p14:creationId xmlns:p14="http://schemas.microsoft.com/office/powerpoint/2010/main" val="230189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98"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00" name="Group 199">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201"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2"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3"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4"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5"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2"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9"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0"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1"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2"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3"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4"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7"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8"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9"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0"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1"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2"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5"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2"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3"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4"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30697B20-67CE-431F-AB55-120DB636F39E}"/>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2800"/>
              <a:t>What percentage of Verses were classified as pertaining to the Laws and Ordinances?</a:t>
            </a:r>
          </a:p>
        </p:txBody>
      </p:sp>
      <p:sp>
        <p:nvSpPr>
          <p:cNvPr id="256" name="Round Diagonal Corner Rectangle 6">
            <a:extLst>
              <a:ext uri="{FF2B5EF4-FFF2-40B4-BE49-F238E27FC236}">
                <a16:creationId xmlns:a16="http://schemas.microsoft.com/office/drawing/2014/main" id="{EA9B643B-B316-4296-9F79-F2E085080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0516AAEB-A16F-416A-A6AF-4F3B117E8537}"/>
              </a:ext>
            </a:extLst>
          </p:cNvPr>
          <p:cNvPicPr>
            <a:picLocks noChangeAspect="1"/>
          </p:cNvPicPr>
          <p:nvPr/>
        </p:nvPicPr>
        <p:blipFill rotWithShape="1">
          <a:blip r:embed="rId4"/>
          <a:srcRect b="153"/>
          <a:stretch/>
        </p:blipFill>
        <p:spPr>
          <a:xfrm>
            <a:off x="1118988" y="1136606"/>
            <a:ext cx="6112382" cy="4577297"/>
          </a:xfrm>
          <a:prstGeom prst="rect">
            <a:avLst/>
          </a:prstGeom>
        </p:spPr>
      </p:pic>
    </p:spTree>
    <p:extLst>
      <p:ext uri="{BB962C8B-B14F-4D97-AF65-F5344CB8AC3E}">
        <p14:creationId xmlns:p14="http://schemas.microsoft.com/office/powerpoint/2010/main" val="80059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7</TotalTime>
  <Words>821</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Consolas</vt:lpstr>
      <vt:lpstr>Tw Cen MT</vt:lpstr>
      <vt:lpstr>Circuit</vt:lpstr>
      <vt:lpstr>Machine Learning applied to the Book of Mormon</vt:lpstr>
      <vt:lpstr>How it works!</vt:lpstr>
      <vt:lpstr>PowerPoint Presentation</vt:lpstr>
      <vt:lpstr>Testing Individual Verses</vt:lpstr>
      <vt:lpstr>What percentage of Verses were classified as pertaining to the Restoration?</vt:lpstr>
      <vt:lpstr>What percentage of Verses were classified as pertaining to the Plan of Salvation?</vt:lpstr>
      <vt:lpstr>What percentage of Verses were classified as pertaining to the Gospel?</vt:lpstr>
      <vt:lpstr>What percentage of Verses were classified as pertaining to the Commandments?</vt:lpstr>
      <vt:lpstr>What percentage of Verses were classified as pertaining to the Laws and Ordinances?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applied to the Book of Mormon</dc:title>
  <dc:creator>Adam Lenning</dc:creator>
  <cp:lastModifiedBy>Adam Lenning</cp:lastModifiedBy>
  <cp:revision>2</cp:revision>
  <dcterms:created xsi:type="dcterms:W3CDTF">2019-12-05T06:47:14Z</dcterms:created>
  <dcterms:modified xsi:type="dcterms:W3CDTF">2019-12-05T06:54:35Z</dcterms:modified>
</cp:coreProperties>
</file>