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a34dcb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9a34dcb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Some questions about fake news detection that we asked using deep learning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a34dcb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9a34dcb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9a34dcb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9a34dcb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9a34dcb7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9a34dcb7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Before we focus on specific linguistic features, we wanted to do some benchmarking. How good can we get by using all the possible information?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do this too ways: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a34dcb7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a34dcb7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Training an MLP on the emotion scores, we achieved 74% accuracy - above chance (60%) but far from our benchmark accuracy. 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The F1 score is calculated as the harmonic mean of the precision and recall scores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9a34dcb7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9a34dcb7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900"/>
              <a:buAutoNum type="arabicPeriod"/>
            </a:pP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We found that certain topics were radically overrepresented in real news (e.g. Syria conflict) and fake news (e.g. gossip).</a:t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900"/>
              <a:buAutoNum type="arabicPeriod"/>
            </a:pP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Finally, we reliably classified fake news (92%) with a simple MLP using </a:t>
            </a:r>
            <a:r>
              <a:rPr i="1" lang="en" sz="1200">
                <a:solidFill>
                  <a:srgbClr val="323232"/>
                </a:solidFill>
                <a:highlight>
                  <a:srgbClr val="FFFFFF"/>
                </a:highlight>
              </a:rPr>
              <a:t>only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the vectors of topic scores as features.</a:t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AutoNum type="arabicPeriod"/>
            </a:pP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LDA - Latent Dirichlet Allocation: a probabilistic generative model - not a deep learning model</a:t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9a34dcb7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9a34dcb7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https://www.flickr.com/photos/24354425@N03/33023896856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e190a065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ee190a065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-2024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600" y="4821325"/>
            <a:ext cx="5280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Topic Trumps Emotionality in Fake News Detection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34325" y="48099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Exuberant Hibiscus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39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476250"/>
            <a:ext cx="8123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Topic </a:t>
            </a:r>
            <a:r>
              <a:rPr lang="en" sz="4000"/>
              <a:t>T</a:t>
            </a:r>
            <a:r>
              <a:rPr lang="en" sz="4000"/>
              <a:t>rumps </a:t>
            </a:r>
            <a:r>
              <a:rPr lang="en" sz="4000"/>
              <a:t>E</a:t>
            </a:r>
            <a:r>
              <a:rPr lang="en" sz="4000"/>
              <a:t>motionality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in </a:t>
            </a:r>
            <a:r>
              <a:rPr lang="en" sz="4000"/>
              <a:t>F</a:t>
            </a:r>
            <a:r>
              <a:rPr lang="en" sz="4000"/>
              <a:t>ake </a:t>
            </a:r>
            <a:r>
              <a:rPr lang="en" sz="4000"/>
              <a:t>N</a:t>
            </a:r>
            <a:r>
              <a:rPr lang="en" sz="4000"/>
              <a:t>ews </a:t>
            </a:r>
            <a:r>
              <a:rPr lang="en" sz="4000"/>
              <a:t>D</a:t>
            </a:r>
            <a:r>
              <a:rPr lang="en" sz="4000"/>
              <a:t>etection</a:t>
            </a:r>
            <a:endParaRPr sz="4000"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2953735"/>
            <a:ext cx="81231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By: Adam Harris, Adrian Duszkiewicz,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Elizaveta Baranova-Parfenova, Ismaila Elimane Ly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Exuberant Hibiscus (Pod id: 744)</a:t>
            </a:r>
            <a:endParaRPr sz="14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275" y="3053625"/>
            <a:ext cx="1987100" cy="19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90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5" name="Google Shape;145;p26"/>
          <p:cNvSpPr txBox="1"/>
          <p:nvPr/>
        </p:nvSpPr>
        <p:spPr>
          <a:xfrm>
            <a:off x="490700" y="943488"/>
            <a:ext cx="73563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Fake news are widespread and contribute to disinformation 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What features distinguish real news for fake news?</a:t>
            </a:r>
            <a:endParaRPr sz="16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6200" l="0" r="0" t="0"/>
          <a:stretch/>
        </p:blipFill>
        <p:spPr>
          <a:xfrm>
            <a:off x="637638" y="2451600"/>
            <a:ext cx="7868725" cy="226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6"/>
          <p:cNvGrpSpPr/>
          <p:nvPr/>
        </p:nvGrpSpPr>
        <p:grpSpPr>
          <a:xfrm>
            <a:off x="3806200" y="2878325"/>
            <a:ext cx="3659800" cy="1533525"/>
            <a:chOff x="3806200" y="2878325"/>
            <a:chExt cx="3659800" cy="1533525"/>
          </a:xfrm>
        </p:grpSpPr>
        <p:sp>
          <p:nvSpPr>
            <p:cNvPr id="148" name="Google Shape;148;p26"/>
            <p:cNvSpPr/>
            <p:nvPr/>
          </p:nvSpPr>
          <p:spPr>
            <a:xfrm>
              <a:off x="3806200" y="2903225"/>
              <a:ext cx="685800" cy="274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775975" y="3177425"/>
              <a:ext cx="685800" cy="324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194800" y="4088125"/>
              <a:ext cx="537300" cy="274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528300" y="4087850"/>
              <a:ext cx="593400" cy="324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697700" y="2878325"/>
              <a:ext cx="768300" cy="324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6"/>
          <p:cNvSpPr txBox="1"/>
          <p:nvPr/>
        </p:nvSpPr>
        <p:spPr>
          <a:xfrm>
            <a:off x="6908700" y="4411850"/>
            <a:ext cx="21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Source: www.theonion.com </a:t>
            </a:r>
            <a:endParaRPr sz="1200">
              <a:solidFill>
                <a:srgbClr val="1F2328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89075" y="1678925"/>
            <a:ext cx="510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</a:rPr>
              <a:t>Emotional language</a:t>
            </a:r>
            <a:endParaRPr sz="16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</a:rPr>
              <a:t>General topic (e.g. celebrity gossip)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777250" y="2484625"/>
            <a:ext cx="8126700" cy="226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23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23232"/>
                </a:solidFill>
              </a:rPr>
              <a:t>I</a:t>
            </a:r>
            <a:r>
              <a:rPr b="1" lang="en" sz="1700">
                <a:solidFill>
                  <a:srgbClr val="323232"/>
                </a:solidFill>
              </a:rPr>
              <a:t>s possible to detect fake news based on features</a:t>
            </a:r>
            <a:endParaRPr b="1" sz="1700">
              <a:solidFill>
                <a:srgbClr val="323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23232"/>
                </a:solidFill>
              </a:rPr>
              <a:t> like emotional valence or topic?</a:t>
            </a:r>
            <a:endParaRPr b="1" sz="1700">
              <a:solidFill>
                <a:srgbClr val="323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23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23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128825" y="1209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&amp; Preprocessing</a:t>
            </a:r>
            <a:endParaRPr b="1"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879550"/>
            <a:ext cx="49149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CAA0"/>
                </a:solidFill>
              </a:rPr>
              <a:t>Data source:</a:t>
            </a:r>
            <a:r>
              <a:rPr lang="en" sz="1500"/>
              <a:t> Fake News detection dataset from Kaggle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CAA0"/>
                </a:solidFill>
              </a:rPr>
              <a:t>Description of the dataset:</a:t>
            </a:r>
            <a:r>
              <a:rPr lang="en" sz="1500"/>
              <a:t> 44919</a:t>
            </a:r>
            <a:r>
              <a:rPr lang="en" sz="1500"/>
              <a:t> news articles: 23</a:t>
            </a:r>
            <a:r>
              <a:rPr lang="en" sz="1500"/>
              <a:t>502</a:t>
            </a:r>
            <a:r>
              <a:rPr lang="en" sz="1500"/>
              <a:t> fake, and 21</a:t>
            </a:r>
            <a:r>
              <a:rPr lang="en" sz="1500"/>
              <a:t>417</a:t>
            </a:r>
            <a:r>
              <a:rPr lang="en" sz="1500"/>
              <a:t> true.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CAA0"/>
                </a:solidFill>
              </a:rPr>
              <a:t>Preprocessing steps:</a:t>
            </a:r>
            <a:endParaRPr sz="1500">
              <a:solidFill>
                <a:srgbClr val="63CAA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</a:t>
            </a:r>
            <a:r>
              <a:rPr lang="en" sz="1500"/>
              <a:t>owercasing the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Remove: punctuation, stopwords &amp; web links, outlet tags (‘Reuters’)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</a:t>
            </a:r>
            <a:r>
              <a:rPr lang="en" sz="1500"/>
              <a:t>articles</a:t>
            </a:r>
            <a:r>
              <a:rPr lang="en" sz="1500"/>
              <a:t> &lt; 50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duplicates using cosine similarity of embedding vector with 0.98 threshold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CAA0"/>
                </a:solidFill>
              </a:rPr>
              <a:t>After preprocessing:</a:t>
            </a:r>
            <a:r>
              <a:rPr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28982 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articles (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11900 + 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17082) </a:t>
            </a:r>
            <a:endParaRPr sz="15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CAA0"/>
                </a:solidFill>
                <a:highlight>
                  <a:srgbClr val="FFFFFF"/>
                </a:highlight>
              </a:rPr>
              <a:t>Train\Test\Validation: 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6</a:t>
            </a:r>
            <a:r>
              <a:rPr lang="en" sz="1500">
                <a:solidFill>
                  <a:srgbClr val="666666"/>
                </a:solidFill>
                <a:highlight>
                  <a:srgbClr val="FFFFFF"/>
                </a:highlight>
              </a:rPr>
              <a:t>0/20/20</a:t>
            </a:r>
            <a:r>
              <a:rPr lang="en" sz="1500">
                <a:solidFill>
                  <a:srgbClr val="323232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175" y="1520175"/>
            <a:ext cx="4185273" cy="26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950" y="31600"/>
            <a:ext cx="5594352" cy="4733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type="title"/>
          </p:nvPr>
        </p:nvSpPr>
        <p:spPr>
          <a:xfrm>
            <a:off x="101825" y="89225"/>
            <a:ext cx="3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Benchmark</a:t>
            </a:r>
            <a:r>
              <a:rPr lang="en" sz="2400"/>
              <a:t>: </a:t>
            </a:r>
            <a:r>
              <a:rPr lang="en" sz="2400"/>
              <a:t>classification</a:t>
            </a:r>
            <a:r>
              <a:rPr lang="en" sz="2400"/>
              <a:t> using whole article </a:t>
            </a:r>
            <a:endParaRPr sz="24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01825" y="1695975"/>
            <a:ext cx="37296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3CAA0"/>
                </a:solidFill>
              </a:rPr>
              <a:t>Left</a:t>
            </a:r>
            <a:r>
              <a:rPr lang="en" sz="1400">
                <a:solidFill>
                  <a:srgbClr val="7DE3B9"/>
                </a:solidFill>
              </a:rPr>
              <a:t>:</a:t>
            </a:r>
            <a:r>
              <a:rPr lang="en" sz="1400"/>
              <a:t> </a:t>
            </a:r>
            <a:r>
              <a:rPr b="1" lang="en" sz="1400"/>
              <a:t>LSTM</a:t>
            </a:r>
            <a:r>
              <a:rPr lang="en" sz="1400"/>
              <a:t> network that learns its </a:t>
            </a:r>
            <a:r>
              <a:rPr b="1" lang="en" sz="1400"/>
              <a:t>own embedding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Precision, recall, F1-score all &gt;0.98 on Test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3CAA0"/>
                </a:solidFill>
              </a:rPr>
              <a:t>Right:</a:t>
            </a:r>
            <a:r>
              <a:rPr lang="en" sz="1400"/>
              <a:t> </a:t>
            </a:r>
            <a:r>
              <a:rPr b="1" lang="en" sz="1400"/>
              <a:t>MLP</a:t>
            </a:r>
            <a:r>
              <a:rPr lang="en" sz="1400"/>
              <a:t> with </a:t>
            </a:r>
            <a:r>
              <a:rPr b="1" lang="en" sz="1400"/>
              <a:t>Doc2Vec</a:t>
            </a:r>
            <a:r>
              <a:rPr lang="en" sz="1400"/>
              <a:t> </a:t>
            </a:r>
            <a:r>
              <a:rPr b="1" lang="en" sz="1400"/>
              <a:t>embedding</a:t>
            </a:r>
            <a:r>
              <a:rPr lang="en" sz="1400"/>
              <a:t> (200 features; </a:t>
            </a:r>
            <a:r>
              <a:rPr lang="en" sz="1400"/>
              <a:t>sensitive to word order).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Precision, recall, F1-score all &gt;0.95 on Test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2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1</a:t>
            </a:r>
            <a:r>
              <a:rPr lang="en"/>
              <a:t>: MLP model using emotion scores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11574" l="4161" r="53110" t="0"/>
          <a:stretch/>
        </p:blipFill>
        <p:spPr>
          <a:xfrm>
            <a:off x="6080750" y="1130850"/>
            <a:ext cx="3024500" cy="25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7369921" y="1314000"/>
            <a:ext cx="1790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Accuracy &gt; 74%</a:t>
            </a:r>
            <a:br>
              <a:rPr lang="en" sz="1500">
                <a:solidFill>
                  <a:schemeClr val="accent3"/>
                </a:solidFill>
              </a:rPr>
            </a:br>
            <a:r>
              <a:rPr lang="en" sz="1500">
                <a:solidFill>
                  <a:schemeClr val="accent3"/>
                </a:solidFill>
              </a:rPr>
              <a:t>F1 = 0.80, 0.63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0" t="1039"/>
          <a:stretch/>
        </p:blipFill>
        <p:spPr>
          <a:xfrm>
            <a:off x="311700" y="2419350"/>
            <a:ext cx="2834875" cy="22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92588" y="1417650"/>
            <a:ext cx="1120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3CAA0"/>
                </a:solidFill>
              </a:rPr>
              <a:t>NRCLex</a:t>
            </a:r>
            <a:endParaRPr b="1" sz="1800">
              <a:solidFill>
                <a:srgbClr val="63CAA0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531875" y="3917425"/>
            <a:ext cx="5517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Significantly above chance, but far from reliable!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5">
            <a:alphaModFix/>
          </a:blip>
          <a:srcRect b="0" l="11909" r="0" t="0"/>
          <a:stretch/>
        </p:blipFill>
        <p:spPr>
          <a:xfrm>
            <a:off x="1213110" y="1041475"/>
            <a:ext cx="1032071" cy="1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1875" y="1345200"/>
            <a:ext cx="2308875" cy="21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3886850" y="986550"/>
            <a:ext cx="18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10 emotion scores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0"/>
          <p:cNvGrpSpPr/>
          <p:nvPr/>
        </p:nvGrpSpPr>
        <p:grpSpPr>
          <a:xfrm>
            <a:off x="364125" y="570075"/>
            <a:ext cx="3002200" cy="1991025"/>
            <a:chOff x="2754275" y="2979850"/>
            <a:chExt cx="3002200" cy="1991025"/>
          </a:xfrm>
        </p:grpSpPr>
        <p:pic>
          <p:nvPicPr>
            <p:cNvPr id="188" name="Google Shape;188;p30"/>
            <p:cNvPicPr preferRelativeResize="0"/>
            <p:nvPr/>
          </p:nvPicPr>
          <p:blipFill rotWithShape="1">
            <a:blip r:embed="rId3">
              <a:alphaModFix/>
            </a:blip>
            <a:srcRect b="0" l="76147" r="0" t="0"/>
            <a:stretch/>
          </p:blipFill>
          <p:spPr>
            <a:xfrm>
              <a:off x="4731375" y="3084925"/>
              <a:ext cx="1025100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0"/>
            <p:cNvPicPr preferRelativeResize="0"/>
            <p:nvPr/>
          </p:nvPicPr>
          <p:blipFill rotWithShape="1">
            <a:blip r:embed="rId3">
              <a:alphaModFix/>
            </a:blip>
            <a:srcRect b="0" l="0" r="65758" t="0"/>
            <a:stretch/>
          </p:blipFill>
          <p:spPr>
            <a:xfrm>
              <a:off x="2754275" y="2979850"/>
              <a:ext cx="1471650" cy="188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30"/>
            <p:cNvSpPr/>
            <p:nvPr/>
          </p:nvSpPr>
          <p:spPr>
            <a:xfrm>
              <a:off x="4097100" y="3601775"/>
              <a:ext cx="715200" cy="66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LDA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</p:txBody>
        </p:sp>
      </p:grpSp>
      <p:sp>
        <p:nvSpPr>
          <p:cNvPr id="191" name="Google Shape;191;p30"/>
          <p:cNvSpPr txBox="1"/>
          <p:nvPr>
            <p:ph type="title"/>
          </p:nvPr>
        </p:nvSpPr>
        <p:spPr>
          <a:xfrm>
            <a:off x="78425" y="0"/>
            <a:ext cx="103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Results 2</a:t>
            </a:r>
            <a:r>
              <a:rPr lang="en" sz="2700"/>
              <a:t>: MLP model using latent ‘topics’</a:t>
            </a:r>
            <a:endParaRPr sz="2700"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4">
            <a:alphaModFix/>
          </a:blip>
          <a:srcRect b="10089" l="51959" r="4307" t="1485"/>
          <a:stretch/>
        </p:blipFill>
        <p:spPr>
          <a:xfrm>
            <a:off x="5920750" y="1225700"/>
            <a:ext cx="3211824" cy="25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7315350" y="1345200"/>
            <a:ext cx="19557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Accuracy &gt; 92%</a:t>
            </a:r>
            <a:br>
              <a:rPr lang="en" sz="1600">
                <a:solidFill>
                  <a:schemeClr val="accent3"/>
                </a:solidFill>
              </a:rPr>
            </a:br>
            <a:r>
              <a:rPr lang="en" sz="1600">
                <a:solidFill>
                  <a:schemeClr val="accent3"/>
                </a:solidFill>
              </a:rPr>
              <a:t>F1 = 0.94, 0.91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59950" y="1440175"/>
            <a:ext cx="1152000" cy="1121100"/>
          </a:xfrm>
          <a:prstGeom prst="ellipse">
            <a:avLst/>
          </a:prstGeom>
          <a:noFill/>
          <a:ln cap="flat" cmpd="sng" w="19050">
            <a:solidFill>
              <a:srgbClr val="63CA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30"/>
          <p:cNvGrpSpPr/>
          <p:nvPr/>
        </p:nvGrpSpPr>
        <p:grpSpPr>
          <a:xfrm>
            <a:off x="154625" y="2784975"/>
            <a:ext cx="3318901" cy="1979925"/>
            <a:chOff x="158325" y="2758975"/>
            <a:chExt cx="3318901" cy="1979925"/>
          </a:xfrm>
        </p:grpSpPr>
        <p:pic>
          <p:nvPicPr>
            <p:cNvPr id="196" name="Google Shape;19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8325" y="2758975"/>
              <a:ext cx="3318901" cy="197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0"/>
            <p:cNvSpPr txBox="1"/>
            <p:nvPr/>
          </p:nvSpPr>
          <p:spPr>
            <a:xfrm rot="-1819091">
              <a:off x="2334762" y="3149220"/>
              <a:ext cx="981772" cy="264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9900"/>
                  </a:solidFill>
                </a:rPr>
                <a:t>Fake </a:t>
              </a:r>
              <a:r>
                <a:rPr lang="en" sz="800">
                  <a:solidFill>
                    <a:schemeClr val="accent3"/>
                  </a:solidFill>
                </a:rPr>
                <a:t>(Social media gossip)</a:t>
              </a:r>
              <a:endParaRPr sz="800">
                <a:solidFill>
                  <a:schemeClr val="accent3"/>
                </a:solidFill>
              </a:endParaRPr>
            </a:p>
          </p:txBody>
        </p:sp>
        <p:sp>
          <p:nvSpPr>
            <p:cNvPr id="198" name="Google Shape;198;p30"/>
            <p:cNvSpPr txBox="1"/>
            <p:nvPr/>
          </p:nvSpPr>
          <p:spPr>
            <a:xfrm rot="-1828131">
              <a:off x="1530905" y="3570026"/>
              <a:ext cx="792199" cy="263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accent3"/>
                  </a:solidFill>
                </a:rPr>
                <a:t> </a:t>
              </a:r>
              <a:r>
                <a:rPr lang="en" sz="800">
                  <a:solidFill>
                    <a:srgbClr val="6FA8DC"/>
                  </a:solidFill>
                </a:rPr>
                <a:t>True</a:t>
              </a:r>
              <a:r>
                <a:rPr lang="en" sz="800">
                  <a:solidFill>
                    <a:schemeClr val="accent3"/>
                  </a:solidFill>
                </a:rPr>
                <a:t> (Syria)</a:t>
              </a:r>
              <a:endParaRPr sz="800">
                <a:solidFill>
                  <a:schemeClr val="accent3"/>
                </a:solidFill>
              </a:endParaRPr>
            </a:p>
          </p:txBody>
        </p:sp>
      </p:grpSp>
      <p:pic>
        <p:nvPicPr>
          <p:cNvPr id="199" name="Google Shape;19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1875" y="1345200"/>
            <a:ext cx="2308875" cy="21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4836743" y="3870800"/>
            <a:ext cx="2478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Works pretty well</a:t>
            </a:r>
            <a:r>
              <a:rPr lang="en" sz="1800">
                <a:solidFill>
                  <a:schemeClr val="accent3"/>
                </a:solidFill>
              </a:rPr>
              <a:t>!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3032425" y="2361525"/>
            <a:ext cx="590400" cy="2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 txBox="1"/>
          <p:nvPr/>
        </p:nvSpPr>
        <p:spPr>
          <a:xfrm>
            <a:off x="3886850" y="986550"/>
            <a:ext cx="18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10 topic scores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28825" y="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6200" y="94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Emotionality does distinguish fake from real news, but is less informative than the topic of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However! LSTM &gt; MLP(word embedding) &gt; MLP(topics) &gt; MLP(emotions)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CA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3CA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CAA0"/>
                </a:solidFill>
              </a:rPr>
              <a:t>Improvements:</a:t>
            </a:r>
            <a:endParaRPr b="1">
              <a:solidFill>
                <a:srgbClr val="63CAA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 for emotion detection (e.g. deep nets)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diverse dataset (e.g. real news from </a:t>
            </a:r>
            <a:r>
              <a:rPr lang="en"/>
              <a:t>Associated</a:t>
            </a:r>
            <a:r>
              <a:rPr lang="en"/>
              <a:t> Press, not just Reuters)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</a:t>
            </a:r>
            <a:r>
              <a:rPr lang="en"/>
              <a:t>inguistic</a:t>
            </a:r>
            <a:r>
              <a:rPr lang="en"/>
              <a:t> </a:t>
            </a:r>
            <a:r>
              <a:rPr lang="en"/>
              <a:t>features</a:t>
            </a:r>
            <a:r>
              <a:rPr lang="en"/>
              <a:t> (e.g. humor)</a:t>
            </a:r>
            <a:endParaRPr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3506413" y="2188400"/>
            <a:ext cx="2131175" cy="1220863"/>
            <a:chOff x="6339425" y="1917700"/>
            <a:chExt cx="2131175" cy="1220863"/>
          </a:xfrm>
        </p:grpSpPr>
        <p:pic>
          <p:nvPicPr>
            <p:cNvPr id="210" name="Google Shape;21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9425" y="2004938"/>
              <a:ext cx="1816174" cy="1133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1"/>
            <p:cNvSpPr txBox="1"/>
            <p:nvPr/>
          </p:nvSpPr>
          <p:spPr>
            <a:xfrm>
              <a:off x="7303300" y="1917700"/>
              <a:ext cx="11673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</a:rPr>
                <a:t>Emotio</a:t>
              </a:r>
              <a:r>
                <a:rPr lang="en" sz="1800">
                  <a:solidFill>
                    <a:schemeClr val="accent3"/>
                  </a:solidFill>
                </a:rPr>
                <a:t>n</a:t>
              </a:r>
              <a:endParaRPr sz="1800">
                <a:solidFill>
                  <a:schemeClr val="accent3"/>
                </a:solidFill>
              </a:endParaRPr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6339425" y="2189800"/>
              <a:ext cx="7572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</a:rPr>
                <a:t>Topic</a:t>
              </a:r>
              <a:endParaRPr sz="180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86500" y="-227825"/>
            <a:ext cx="8123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Thank you!</a:t>
            </a:r>
            <a:endParaRPr sz="4000"/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57775" y="1559760"/>
            <a:ext cx="81231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Tutor: Sasan Azimi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Project TA: Dalia Nasr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And our pod members!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Exuberant Hibiscus (Pod id: 744)</a:t>
            </a:r>
            <a:endParaRPr sz="160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275" y="3053625"/>
            <a:ext cx="1987100" cy="19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