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Medium"/>
      <p:regular r:id="rId27"/>
      <p:bold r:id="rId28"/>
      <p:italic r:id="rId29"/>
      <p:boldItalic r:id="rId30"/>
    </p:embeddedFon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Medium-bold.fntdata"/><Relationship Id="rId27" Type="http://schemas.openxmlformats.org/officeDocument/2006/relationships/font" Target="fonts/Roboto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obotoMedium-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rawings/d/13SchxSQB23ZvY7mZnqgTYlqdOjL547GGviyL3v3M4RE/edit?usp=sharin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c4b60d3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c4b60d3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Scheme: </a:t>
            </a:r>
            <a:r>
              <a:rPr lang="en" u="sng">
                <a:solidFill>
                  <a:schemeClr val="hlink"/>
                </a:solidFill>
                <a:hlinkClick r:id="rId2"/>
              </a:rPr>
              <a:t>https://docs.google.com/drawings/d/13SchxSQB23ZvY7mZnqgTYlqdOjL547GGviyL3v3M4RE/edit?usp=sharing</a:t>
            </a:r>
            <a:r>
              <a:rPr lang="en"/>
              <a:t> </a:t>
            </a:r>
            <a:endParaRPr/>
          </a:p>
          <a:p>
            <a:pPr indent="0" lvl="0" marL="0" rtl="0" algn="l">
              <a:spcBef>
                <a:spcPts val="0"/>
              </a:spcBef>
              <a:spcAft>
                <a:spcPts val="0"/>
              </a:spcAft>
              <a:buNone/>
            </a:pPr>
            <a:r>
              <a:rPr lang="en"/>
              <a:t>D</a:t>
            </a:r>
            <a:r>
              <a:rPr lang="en"/>
              <a:t>epression</a:t>
            </a:r>
            <a:r>
              <a:rPr lang="en"/>
              <a:t>, anxiety, bipolar, ptsd, ocd, </a:t>
            </a:r>
            <a:br>
              <a:rPr lang="en"/>
            </a:br>
            <a:br>
              <a:rPr lang="en"/>
            </a:br>
            <a:r>
              <a:rPr lang="en"/>
              <a:t>Development Process: Outline the key steps in development your solution. How was the model implemented, tested, or validated? Describe data sets accessed or used.</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1923a6f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1923a6f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(Validation and Metrics: Present any preliminary results or metrics (accuracy, effectiveness, scalability, etc) that are most relevant to your project.)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1923a6f4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1923a6f4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 project is at a stage or of a type where a live demo is possible, provide a live demo or video walkthrough of the solution in action.)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c4b60d30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c4b60d30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1923a6f4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1923a6f4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Interface/Interaction: Show how users (patients, clinicians, researchers, etc) would interact with the solution. What would it look like? How would it work?)</a:t>
            </a:r>
            <a:endParaRPr/>
          </a:p>
          <a:p>
            <a:pPr indent="0" lvl="0" marL="0" rtl="0" algn="l">
              <a:spcBef>
                <a:spcPts val="0"/>
              </a:spcBef>
              <a:spcAft>
                <a:spcPts val="0"/>
              </a:spcAft>
              <a:buNone/>
            </a:pPr>
            <a:r>
              <a:rPr lang="en"/>
              <a:t>(Human-AI Interface Points: Demonstrate at which boundaries humans and AI work together. What is the role of human intervention?)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1923a6f4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01923a6f4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(Real World Application: Explain how this solution will impact real world mental health care. How would it be implemented?)</a:t>
            </a:r>
            <a:endParaRPr/>
          </a:p>
          <a:p>
            <a:pPr indent="0" lvl="0" marL="0" rtl="0" algn="l">
              <a:spcBef>
                <a:spcPts val="0"/>
              </a:spcBef>
              <a:spcAft>
                <a:spcPts val="0"/>
              </a:spcAft>
              <a:buNone/>
            </a:pPr>
            <a:r>
              <a:rPr lang="en"/>
              <a:t>How will people know about it/ how will people access it? Are people comfortable using AI tools? Is this even across all demographics?</a:t>
            </a:r>
            <a:endParaRPr/>
          </a:p>
          <a:p>
            <a:pPr indent="0" lvl="0" marL="0" rtl="0" algn="l">
              <a:spcBef>
                <a:spcPts val="0"/>
              </a:spcBef>
              <a:spcAft>
                <a:spcPts val="0"/>
              </a:spcAft>
              <a:buNone/>
            </a:pPr>
            <a:r>
              <a:t/>
            </a:r>
            <a:endParaRPr/>
          </a:p>
          <a:p>
            <a:pPr indent="-342900" lvl="0" marL="457200" rtl="0" algn="l">
              <a:lnSpc>
                <a:spcPct val="115000"/>
              </a:lnSpc>
              <a:spcBef>
                <a:spcPts val="0"/>
              </a:spcBef>
              <a:spcAft>
                <a:spcPts val="0"/>
              </a:spcAft>
              <a:buClr>
                <a:srgbClr val="595959"/>
              </a:buClr>
              <a:buSzPts val="1800"/>
              <a:buFont typeface="Roboto"/>
              <a:buChar char="●"/>
            </a:pPr>
            <a:r>
              <a:rPr lang="en" sz="1800">
                <a:solidFill>
                  <a:srgbClr val="595959"/>
                </a:solidFill>
                <a:latin typeface="Roboto"/>
                <a:ea typeface="Roboto"/>
                <a:cs typeface="Roboto"/>
                <a:sym typeface="Roboto"/>
              </a:rPr>
              <a:t>In order to get to demographics less keen to computer interaction, we could add voice to the system and implement it like a phone-call service.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c4b60d30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c4b60d30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Font typeface="Roboto"/>
              <a:buChar char="●"/>
            </a:pPr>
            <a:r>
              <a:rPr lang="en" sz="1200">
                <a:solidFill>
                  <a:srgbClr val="595959"/>
                </a:solidFill>
                <a:latin typeface="Roboto"/>
                <a:ea typeface="Roboto"/>
                <a:cs typeface="Roboto"/>
                <a:sym typeface="Roboto"/>
              </a:rPr>
              <a:t>(Risk Assessment: Explain any risks or hazards of the technology in the proposed solution. What types of errors could happen?)</a:t>
            </a:r>
            <a:endParaRPr sz="1200">
              <a:solidFill>
                <a:srgbClr val="595959"/>
              </a:solidFill>
              <a:latin typeface="Roboto"/>
              <a:ea typeface="Roboto"/>
              <a:cs typeface="Roboto"/>
              <a:sym typeface="Roboto"/>
            </a:endParaRPr>
          </a:p>
          <a:p>
            <a:pPr indent="-304800" lvl="0" marL="457200" rtl="0" algn="l">
              <a:lnSpc>
                <a:spcPct val="115000"/>
              </a:lnSpc>
              <a:spcBef>
                <a:spcPts val="0"/>
              </a:spcBef>
              <a:spcAft>
                <a:spcPts val="0"/>
              </a:spcAft>
              <a:buClr>
                <a:srgbClr val="595959"/>
              </a:buClr>
              <a:buSzPts val="1200"/>
              <a:buFont typeface="Roboto"/>
              <a:buChar char="●"/>
            </a:pPr>
            <a:r>
              <a:rPr lang="en" sz="1200">
                <a:solidFill>
                  <a:srgbClr val="595959"/>
                </a:solidFill>
                <a:latin typeface="Roboto"/>
                <a:ea typeface="Roboto"/>
                <a:cs typeface="Roboto"/>
                <a:sym typeface="Roboto"/>
              </a:rPr>
              <a:t>(Risk Scoring and Mitigation: What types of ideas does the team have for addressing identified risks? Which ones are most critical to be addressed?)</a:t>
            </a:r>
            <a:endParaRPr sz="5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c4b60d30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c4b60d30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Font typeface="Roboto"/>
              <a:buChar char="●"/>
            </a:pPr>
            <a:r>
              <a:rPr lang="en" sz="1200">
                <a:solidFill>
                  <a:srgbClr val="595959"/>
                </a:solidFill>
                <a:latin typeface="Roboto"/>
                <a:ea typeface="Roboto"/>
                <a:cs typeface="Roboto"/>
                <a:sym typeface="Roboto"/>
              </a:rPr>
              <a:t>(Risk Assessment: Explain any risks or hazards of the technology in the proposed solution. What types of errors could happen?)</a:t>
            </a:r>
            <a:endParaRPr sz="1200">
              <a:solidFill>
                <a:srgbClr val="595959"/>
              </a:solidFill>
              <a:latin typeface="Roboto"/>
              <a:ea typeface="Roboto"/>
              <a:cs typeface="Roboto"/>
              <a:sym typeface="Roboto"/>
            </a:endParaRPr>
          </a:p>
          <a:p>
            <a:pPr indent="-304800" lvl="0" marL="457200" rtl="0" algn="l">
              <a:lnSpc>
                <a:spcPct val="115000"/>
              </a:lnSpc>
              <a:spcBef>
                <a:spcPts val="0"/>
              </a:spcBef>
              <a:spcAft>
                <a:spcPts val="0"/>
              </a:spcAft>
              <a:buClr>
                <a:srgbClr val="595959"/>
              </a:buClr>
              <a:buSzPts val="1200"/>
              <a:buFont typeface="Roboto"/>
              <a:buChar char="●"/>
            </a:pPr>
            <a:r>
              <a:rPr lang="en" sz="1200">
                <a:solidFill>
                  <a:srgbClr val="595959"/>
                </a:solidFill>
                <a:latin typeface="Roboto"/>
                <a:ea typeface="Roboto"/>
                <a:cs typeface="Roboto"/>
                <a:sym typeface="Roboto"/>
              </a:rPr>
              <a:t>(Risk Scoring and Mitigation: What types of ideas does the team have for addressing identified risks? Which ones are most critical to be addressed?)</a:t>
            </a:r>
            <a:endParaRPr sz="5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1923a6f4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1923a6f4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 Describe the next steps needed to improve this solution or fully implement it, or talk about what was learned and what a new, different solution might look like instead.)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c4b60d30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1c4b60d30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01923a6f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01923a6f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b4f433e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1b4f433e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(Does the project align with the needs and priorities of people with lived experience of anxiety/depression/psychosis?)</a:t>
            </a:r>
            <a:endParaRPr/>
          </a:p>
          <a:p>
            <a:pPr indent="0" lvl="0" marL="0" rtl="0" algn="l">
              <a:spcBef>
                <a:spcPts val="0"/>
              </a:spcBef>
              <a:spcAft>
                <a:spcPts val="0"/>
              </a:spcAft>
              <a:buClr>
                <a:schemeClr val="dk1"/>
              </a:buClr>
              <a:buSzPts val="1100"/>
              <a:buFont typeface="Arial"/>
              <a:buNone/>
            </a:pPr>
            <a:r>
              <a:rPr lang="en"/>
              <a:t>(Who will decide what is measured? How will measurements be used and by whom?)</a:t>
            </a:r>
            <a:endParaRPr/>
          </a:p>
          <a:p>
            <a:pPr indent="0" lvl="0" marL="0" rtl="0" algn="l">
              <a:spcBef>
                <a:spcPts val="0"/>
              </a:spcBef>
              <a:spcAft>
                <a:spcPts val="0"/>
              </a:spcAft>
              <a:buClr>
                <a:schemeClr val="dk1"/>
              </a:buClr>
              <a:buSzPts val="1100"/>
              <a:buFont typeface="Arial"/>
              <a:buNone/>
            </a:pPr>
            <a:r>
              <a:rPr lang="en"/>
              <a:t>(Where can you meaningfully involve perspectives of people with lived experience to shape the direction of the project?)</a:t>
            </a:r>
            <a:endParaRPr/>
          </a:p>
          <a:p>
            <a:pPr indent="0" lvl="0" marL="0" rtl="0" algn="l">
              <a:spcBef>
                <a:spcPts val="0"/>
              </a:spcBef>
              <a:spcAft>
                <a:spcPts val="0"/>
              </a:spcAft>
              <a:buNone/>
            </a:pPr>
            <a:r>
              <a:rPr lang="en"/>
              <a:t>(How will you engage lived experience experts?)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c4b60d30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1c4b60d30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Font typeface="Roboto"/>
              <a:buChar char="●"/>
            </a:pPr>
            <a:r>
              <a:rPr lang="en" sz="1200">
                <a:solidFill>
                  <a:srgbClr val="595959"/>
                </a:solidFill>
                <a:latin typeface="Roboto"/>
                <a:ea typeface="Roboto"/>
                <a:cs typeface="Roboto"/>
                <a:sym typeface="Roboto"/>
              </a:rPr>
              <a:t>(Risk Assessment: Explain any risks or hazards of the technology in the proposed solution. What types of errors could happen?)</a:t>
            </a:r>
            <a:endParaRPr sz="1200">
              <a:solidFill>
                <a:srgbClr val="595959"/>
              </a:solidFill>
              <a:latin typeface="Roboto"/>
              <a:ea typeface="Roboto"/>
              <a:cs typeface="Roboto"/>
              <a:sym typeface="Roboto"/>
            </a:endParaRPr>
          </a:p>
          <a:p>
            <a:pPr indent="-304800" lvl="0" marL="457200" rtl="0" algn="l">
              <a:lnSpc>
                <a:spcPct val="115000"/>
              </a:lnSpc>
              <a:spcBef>
                <a:spcPts val="0"/>
              </a:spcBef>
              <a:spcAft>
                <a:spcPts val="0"/>
              </a:spcAft>
              <a:buClr>
                <a:srgbClr val="595959"/>
              </a:buClr>
              <a:buSzPts val="1200"/>
              <a:buFont typeface="Roboto"/>
              <a:buChar char="●"/>
            </a:pPr>
            <a:r>
              <a:rPr lang="en" sz="1200">
                <a:solidFill>
                  <a:srgbClr val="595959"/>
                </a:solidFill>
                <a:latin typeface="Roboto"/>
                <a:ea typeface="Roboto"/>
                <a:cs typeface="Roboto"/>
                <a:sym typeface="Roboto"/>
              </a:rPr>
              <a:t>(Risk Scoring and Mitigation: What types of ideas does the team have for addressing identified risks? Which ones are most critical to be addressed?)</a:t>
            </a:r>
            <a:endParaRPr sz="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1923a6f4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1923a6f4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c4b60d300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c4b60d300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rgbClr val="595959"/>
              </a:buClr>
              <a:buSzPts val="1800"/>
              <a:buFont typeface="Roboto"/>
              <a:buChar char="●"/>
            </a:pPr>
            <a:r>
              <a:rPr lang="en" sz="1800">
                <a:solidFill>
                  <a:srgbClr val="595959"/>
                </a:solidFill>
                <a:latin typeface="Roboto"/>
                <a:ea typeface="Roboto"/>
                <a:cs typeface="Roboto"/>
                <a:sym typeface="Roboto"/>
              </a:rPr>
              <a:t>Alexithymia and the risk of psychopathology appears to be explained by emotional regulation deficits. These deficits can impair subsequent emotional regulation, predisposing individuals to disorders characterized by dysregulated affect levels (Gross, 2015; Preece et al., 2022).</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1923a6f4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1923a6f4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Font typeface="Roboto"/>
              <a:buChar char="●"/>
            </a:pPr>
            <a:r>
              <a:rPr lang="en" sz="1200">
                <a:solidFill>
                  <a:srgbClr val="595959"/>
                </a:solidFill>
                <a:latin typeface="Roboto"/>
                <a:ea typeface="Roboto"/>
                <a:cs typeface="Roboto"/>
                <a:sym typeface="Roboto"/>
              </a:rPr>
              <a:t>(Risk Assessment: Explain any risks or hazards of the technology in the proposed solution. What types of errors could happen?)</a:t>
            </a:r>
            <a:endParaRPr sz="1200">
              <a:solidFill>
                <a:srgbClr val="595959"/>
              </a:solidFill>
              <a:latin typeface="Roboto"/>
              <a:ea typeface="Roboto"/>
              <a:cs typeface="Roboto"/>
              <a:sym typeface="Roboto"/>
            </a:endParaRPr>
          </a:p>
          <a:p>
            <a:pPr indent="-304800" lvl="0" marL="457200" rtl="0" algn="l">
              <a:lnSpc>
                <a:spcPct val="115000"/>
              </a:lnSpc>
              <a:spcBef>
                <a:spcPts val="0"/>
              </a:spcBef>
              <a:spcAft>
                <a:spcPts val="0"/>
              </a:spcAft>
              <a:buClr>
                <a:srgbClr val="595959"/>
              </a:buClr>
              <a:buSzPts val="1200"/>
              <a:buFont typeface="Roboto"/>
              <a:buChar char="●"/>
            </a:pPr>
            <a:r>
              <a:rPr lang="en" sz="1200">
                <a:solidFill>
                  <a:srgbClr val="595959"/>
                </a:solidFill>
                <a:latin typeface="Roboto"/>
                <a:ea typeface="Roboto"/>
                <a:cs typeface="Roboto"/>
                <a:sym typeface="Roboto"/>
              </a:rPr>
              <a:t>(Risk Scoring and Mitigation: What types of ideas does the team have for addressing identified risks? Which ones are most critical to be addressed?)</a:t>
            </a:r>
            <a:endParaRPr sz="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1923a6f4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1923a6f4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1923a6f4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1923a6f4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c4b60d300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c4b60d300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1923a6f4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1923a6f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and Method: Describe the technical framework or model used. What technologies, APIs, or tools did you use?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XA">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6EAF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Roboto Medium"/>
              <a:buNone/>
              <a:defRPr sz="2800">
                <a:solidFill>
                  <a:schemeClr val="dk1"/>
                </a:solidFill>
                <a:latin typeface="Roboto Medium"/>
                <a:ea typeface="Roboto Medium"/>
                <a:cs typeface="Roboto Medium"/>
                <a:sym typeface="Roboto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hyperlink" Target="https://www.kaggle.com/datasets/infamouscoder/depression-reddit-cleaned/dat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hyperlink" Target="http://drive.google.com/file/d/11g791d_P9Yb9hE7iXPlsblc_oTsy01Q5/view" TargetMode="External"/><Relationship Id="rId5"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bhcsmt.com/blog/alexithymia-one-of-the-most-impactful-health-conditions-youve-never-heard-of" TargetMode="External"/><Relationship Id="rId4" Type="http://schemas.openxmlformats.org/officeDocument/2006/relationships/hyperlink" Target="https://doi.org/10.4081/ripppo.2018.292" TargetMode="External"/><Relationship Id="rId10" Type="http://schemas.openxmlformats.org/officeDocument/2006/relationships/hyperlink" Target="https://doi.org/10.1016/j.jad.2024.02.071" TargetMode="External"/><Relationship Id="rId9" Type="http://schemas.openxmlformats.org/officeDocument/2006/relationships/hyperlink" Target="https://doi.org/10.1016/j.jad.2021.09.085" TargetMode="External"/><Relationship Id="rId5" Type="http://schemas.openxmlformats.org/officeDocument/2006/relationships/hyperlink" Target="https://doi.org/10.1159/000325170" TargetMode="External"/><Relationship Id="rId6" Type="http://schemas.openxmlformats.org/officeDocument/2006/relationships/hyperlink" Target="https://doi.org/10.1016/j.psychres.2015.02.006" TargetMode="External"/><Relationship Id="rId7" Type="http://schemas.openxmlformats.org/officeDocument/2006/relationships/hyperlink" Target="https://doi.org/10.1097/00006842-199605000-00001" TargetMode="External"/><Relationship Id="rId8" Type="http://schemas.openxmlformats.org/officeDocument/2006/relationships/hyperlink" Target="https://doi.org/10.1002/jclp.2231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AdamLoydHarris/" TargetMode="External"/><Relationship Id="rId4" Type="http://schemas.openxmlformats.org/officeDocument/2006/relationships/hyperlink" Target="https://github.com/AdamLoydHarris/" TargetMode="External"/><Relationship Id="rId10" Type="http://schemas.openxmlformats.org/officeDocument/2006/relationships/image" Target="../media/image1.jpg"/><Relationship Id="rId9" Type="http://schemas.openxmlformats.org/officeDocument/2006/relationships/image" Target="../media/image16.png"/><Relationship Id="rId5" Type="http://schemas.openxmlformats.org/officeDocument/2006/relationships/hyperlink" Target="http://x.com/AdamLoydHarris" TargetMode="External"/><Relationship Id="rId6" Type="http://schemas.openxmlformats.org/officeDocument/2006/relationships/hyperlink" Target="http://www.linkedin.com/in/claudia-llinares" TargetMode="External"/><Relationship Id="rId7" Type="http://schemas.openxmlformats.org/officeDocument/2006/relationships/hyperlink" Target="https://mnavasloro.github.io/aboutme/" TargetMode="External"/><Relationship Id="rId8" Type="http://schemas.openxmlformats.org/officeDocument/2006/relationships/hyperlink" Target="https://www.linkedin.com/in/luistorra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rotWithShape="1">
          <a:blip r:embed="rId3">
            <a:alphaModFix/>
          </a:blip>
          <a:srcRect b="0" l="14994" r="0" t="0"/>
          <a:stretch/>
        </p:blipFill>
        <p:spPr>
          <a:xfrm rot="-5400000">
            <a:off x="2005074" y="-2005074"/>
            <a:ext cx="5149875" cy="9160023"/>
          </a:xfrm>
          <a:prstGeom prst="rect">
            <a:avLst/>
          </a:prstGeom>
          <a:noFill/>
          <a:ln>
            <a:noFill/>
          </a:ln>
        </p:spPr>
      </p:pic>
      <p:pic>
        <p:nvPicPr>
          <p:cNvPr id="57" name="Google Shape;57;p13" title="3.png"/>
          <p:cNvPicPr preferRelativeResize="0"/>
          <p:nvPr/>
        </p:nvPicPr>
        <p:blipFill>
          <a:blip r:embed="rId4">
            <a:alphaModFix/>
          </a:blip>
          <a:stretch>
            <a:fillRect/>
          </a:stretch>
        </p:blipFill>
        <p:spPr>
          <a:xfrm>
            <a:off x="2192700" y="2571748"/>
            <a:ext cx="6588273" cy="2174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Roboto"/>
                <a:ea typeface="Roboto"/>
                <a:cs typeface="Roboto"/>
                <a:sym typeface="Roboto"/>
              </a:rPr>
              <a:t>Technical Approach: Development Process</a:t>
            </a:r>
            <a:endParaRPr>
              <a:latin typeface="Roboto"/>
              <a:ea typeface="Roboto"/>
              <a:cs typeface="Roboto"/>
              <a:sym typeface="Roboto"/>
            </a:endParaRPr>
          </a:p>
          <a:p>
            <a:pPr indent="0" lvl="0" marL="0" rtl="0" algn="l">
              <a:spcBef>
                <a:spcPts val="0"/>
              </a:spcBef>
              <a:spcAft>
                <a:spcPts val="0"/>
              </a:spcAft>
              <a:buClr>
                <a:schemeClr val="dk1"/>
              </a:buClr>
              <a:buSzPct val="39285"/>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43" name="Google Shape;143;p22" title="3.png"/>
          <p:cNvPicPr preferRelativeResize="0"/>
          <p:nvPr/>
        </p:nvPicPr>
        <p:blipFill>
          <a:blip r:embed="rId3">
            <a:alphaModFix/>
          </a:blip>
          <a:stretch>
            <a:fillRect/>
          </a:stretch>
        </p:blipFill>
        <p:spPr>
          <a:xfrm>
            <a:off x="6769876" y="4096725"/>
            <a:ext cx="1864576" cy="615474"/>
          </a:xfrm>
          <a:prstGeom prst="rect">
            <a:avLst/>
          </a:prstGeom>
          <a:noFill/>
          <a:ln>
            <a:noFill/>
          </a:ln>
        </p:spPr>
      </p:pic>
      <p:pic>
        <p:nvPicPr>
          <p:cNvPr id="144" name="Google Shape;144;p22"/>
          <p:cNvPicPr preferRelativeResize="0"/>
          <p:nvPr/>
        </p:nvPicPr>
        <p:blipFill>
          <a:blip r:embed="rId4">
            <a:alphaModFix/>
          </a:blip>
          <a:stretch>
            <a:fillRect/>
          </a:stretch>
        </p:blipFill>
        <p:spPr>
          <a:xfrm>
            <a:off x="1339975" y="263600"/>
            <a:ext cx="6858000" cy="5143500"/>
          </a:xfrm>
          <a:prstGeom prst="rect">
            <a:avLst/>
          </a:prstGeom>
          <a:noFill/>
          <a:ln>
            <a:noFill/>
          </a:ln>
        </p:spPr>
      </p:pic>
      <p:sp>
        <p:nvSpPr>
          <p:cNvPr id="145" name="Google Shape;145;p22"/>
          <p:cNvSpPr txBox="1"/>
          <p:nvPr>
            <p:ph idx="1" type="body"/>
          </p:nvPr>
        </p:nvSpPr>
        <p:spPr>
          <a:xfrm>
            <a:off x="311700" y="4096725"/>
            <a:ext cx="7921200" cy="7008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We also checked different datasets, such as </a:t>
            </a:r>
            <a:r>
              <a:rPr lang="en" u="sng">
                <a:solidFill>
                  <a:schemeClr val="hlink"/>
                </a:solidFill>
                <a:hlinkClick r:id="rId5"/>
              </a:rPr>
              <a:t>the depression dataset</a:t>
            </a:r>
            <a:r>
              <a:rPr lang="en"/>
              <a:t>. For summarization evaluation we used ROUGE for summarization and precision/recall/F1-measure for classification.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Evaluation/Results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51" name="Google Shape;151;p23"/>
          <p:cNvSpPr txBox="1"/>
          <p:nvPr>
            <p:ph idx="1" type="body"/>
          </p:nvPr>
        </p:nvSpPr>
        <p:spPr>
          <a:xfrm>
            <a:off x="311700" y="1381075"/>
            <a:ext cx="5420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Performance of summarised simulated agent text: </a:t>
            </a:r>
            <a:r>
              <a:rPr lang="en"/>
              <a:t>ROUGE</a:t>
            </a:r>
            <a:endParaRPr/>
          </a:p>
          <a:p>
            <a:pPr indent="-342900" lvl="0" marL="457200" rtl="0" algn="l">
              <a:spcBef>
                <a:spcPts val="0"/>
              </a:spcBef>
              <a:spcAft>
                <a:spcPts val="0"/>
              </a:spcAft>
              <a:buSzPts val="1800"/>
              <a:buChar char="●"/>
            </a:pPr>
            <a:r>
              <a:rPr lang="en"/>
              <a:t>Classification performance: </a:t>
            </a:r>
            <a:endParaRPr/>
          </a:p>
          <a:p>
            <a:pPr indent="-317500" lvl="1" marL="914400" rtl="0" algn="l">
              <a:spcBef>
                <a:spcPts val="0"/>
              </a:spcBef>
              <a:spcAft>
                <a:spcPts val="0"/>
              </a:spcAft>
              <a:buSzPts val="1400"/>
              <a:buChar char="○"/>
            </a:pPr>
            <a:r>
              <a:rPr lang="en"/>
              <a:t>Precision</a:t>
            </a:r>
            <a:endParaRPr/>
          </a:p>
          <a:p>
            <a:pPr indent="-317500" lvl="1" marL="914400" rtl="0" algn="l">
              <a:spcBef>
                <a:spcPts val="0"/>
              </a:spcBef>
              <a:spcAft>
                <a:spcPts val="0"/>
              </a:spcAft>
              <a:buSzPts val="1400"/>
              <a:buChar char="○"/>
            </a:pPr>
            <a:r>
              <a:rPr lang="en"/>
              <a:t>Recall</a:t>
            </a:r>
            <a:endParaRPr/>
          </a:p>
          <a:p>
            <a:pPr indent="-317500" lvl="1" marL="914400" rtl="0" algn="l">
              <a:spcBef>
                <a:spcPts val="0"/>
              </a:spcBef>
              <a:spcAft>
                <a:spcPts val="0"/>
              </a:spcAft>
              <a:buSzPts val="1400"/>
              <a:buChar char="○"/>
            </a:pPr>
            <a:r>
              <a:rPr lang="en"/>
              <a:t>f1-measure</a:t>
            </a:r>
            <a:endParaRPr/>
          </a:p>
          <a:p>
            <a:pPr indent="-342900" lvl="0" marL="457200" rtl="0" algn="l">
              <a:spcBef>
                <a:spcPts val="0"/>
              </a:spcBef>
              <a:spcAft>
                <a:spcPts val="0"/>
              </a:spcAft>
              <a:buSzPts val="1800"/>
              <a:buChar char="●"/>
            </a:pPr>
            <a:r>
              <a:rPr lang="en"/>
              <a:t>Longer timescale: how many people that use the tool go on to access mental healthcare.</a:t>
            </a:r>
            <a:endParaRPr/>
          </a:p>
          <a:p>
            <a:pPr indent="-342900" lvl="0" marL="457200" rtl="0" algn="l">
              <a:spcBef>
                <a:spcPts val="0"/>
              </a:spcBef>
              <a:spcAft>
                <a:spcPts val="0"/>
              </a:spcAft>
              <a:buSzPts val="1800"/>
              <a:buChar char="●"/>
            </a:pPr>
            <a:r>
              <a:rPr lang="en"/>
              <a:t>User can keep interacting + refining until they are satisfied</a:t>
            </a:r>
            <a:endParaRPr/>
          </a:p>
        </p:txBody>
      </p:sp>
      <p:pic>
        <p:nvPicPr>
          <p:cNvPr id="152" name="Google Shape;152;p23" title="3.png"/>
          <p:cNvPicPr preferRelativeResize="0"/>
          <p:nvPr/>
        </p:nvPicPr>
        <p:blipFill>
          <a:blip r:embed="rId3">
            <a:alphaModFix/>
          </a:blip>
          <a:stretch>
            <a:fillRect/>
          </a:stretch>
        </p:blipFill>
        <p:spPr>
          <a:xfrm>
            <a:off x="6769876" y="4096725"/>
            <a:ext cx="1864576" cy="615474"/>
          </a:xfrm>
          <a:prstGeom prst="rect">
            <a:avLst/>
          </a:prstGeom>
          <a:noFill/>
          <a:ln>
            <a:noFill/>
          </a:ln>
        </p:spPr>
      </p:pic>
      <p:pic>
        <p:nvPicPr>
          <p:cNvPr id="153" name="Google Shape;153;p23"/>
          <p:cNvPicPr preferRelativeResize="0"/>
          <p:nvPr/>
        </p:nvPicPr>
        <p:blipFill rotWithShape="1">
          <a:blip r:embed="rId4">
            <a:alphaModFix/>
          </a:blip>
          <a:srcRect b="4780" l="0" r="0" t="0"/>
          <a:stretch/>
        </p:blipFill>
        <p:spPr>
          <a:xfrm>
            <a:off x="6038025" y="863550"/>
            <a:ext cx="2855700"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132400" y="366575"/>
            <a:ext cx="237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latin typeface="Roboto"/>
                <a:ea typeface="Roboto"/>
                <a:cs typeface="Roboto"/>
                <a:sym typeface="Roboto"/>
              </a:rPr>
              <a:t>Demo </a:t>
            </a:r>
            <a:endParaRPr sz="2020">
              <a:latin typeface="Roboto"/>
              <a:ea typeface="Roboto"/>
              <a:cs typeface="Roboto"/>
              <a:sym typeface="Roboto"/>
            </a:endParaRPr>
          </a:p>
          <a:p>
            <a:pPr indent="0" lvl="0" marL="0" rtl="0" algn="l">
              <a:spcBef>
                <a:spcPts val="0"/>
              </a:spcBef>
              <a:spcAft>
                <a:spcPts val="0"/>
              </a:spcAft>
              <a:buSzPts val="990"/>
              <a:buNone/>
            </a:pPr>
            <a:r>
              <a:t/>
            </a:r>
            <a:endParaRPr sz="2020">
              <a:latin typeface="Roboto"/>
              <a:ea typeface="Roboto"/>
              <a:cs typeface="Roboto"/>
              <a:sym typeface="Roboto"/>
            </a:endParaRPr>
          </a:p>
        </p:txBody>
      </p:sp>
      <p:pic>
        <p:nvPicPr>
          <p:cNvPr id="159" name="Google Shape;159;p24" title="3.png"/>
          <p:cNvPicPr preferRelativeResize="0"/>
          <p:nvPr/>
        </p:nvPicPr>
        <p:blipFill>
          <a:blip r:embed="rId3">
            <a:alphaModFix/>
          </a:blip>
          <a:stretch>
            <a:fillRect/>
          </a:stretch>
        </p:blipFill>
        <p:spPr>
          <a:xfrm>
            <a:off x="6769876" y="4096725"/>
            <a:ext cx="1864576" cy="615474"/>
          </a:xfrm>
          <a:prstGeom prst="rect">
            <a:avLst/>
          </a:prstGeom>
          <a:noFill/>
          <a:ln>
            <a:noFill/>
          </a:ln>
        </p:spPr>
      </p:pic>
      <p:pic>
        <p:nvPicPr>
          <p:cNvPr id="160" name="Google Shape;160;p24" title="robosmile_demo_.mp4">
            <a:hlinkClick r:id="rId4"/>
          </p:cNvPr>
          <p:cNvPicPr preferRelativeResize="0"/>
          <p:nvPr/>
        </p:nvPicPr>
        <p:blipFill>
          <a:blip r:embed="rId5">
            <a:alphaModFix/>
          </a:blip>
          <a:stretch>
            <a:fillRect/>
          </a:stretch>
        </p:blipFill>
        <p:spPr>
          <a:xfrm>
            <a:off x="2430525" y="0"/>
            <a:ext cx="3904662"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Roboto"/>
                <a:ea typeface="Roboto"/>
                <a:cs typeface="Roboto"/>
                <a:sym typeface="Roboto"/>
              </a:rPr>
              <a:t>Technical Approach: Challenges Faced</a:t>
            </a:r>
            <a:endParaRPr>
              <a:latin typeface="Roboto"/>
              <a:ea typeface="Roboto"/>
              <a:cs typeface="Roboto"/>
              <a:sym typeface="Roboto"/>
            </a:endParaRPr>
          </a:p>
          <a:p>
            <a:pPr indent="0" lvl="0" marL="0" rtl="0" algn="l">
              <a:spcBef>
                <a:spcPts val="0"/>
              </a:spcBef>
              <a:spcAft>
                <a:spcPts val="0"/>
              </a:spcAft>
              <a:buClr>
                <a:schemeClr val="dk1"/>
              </a:buClr>
              <a:buSzPct val="39285"/>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66" name="Google Shape;166;p25"/>
          <p:cNvSpPr txBox="1"/>
          <p:nvPr>
            <p:ph idx="1" type="body"/>
          </p:nvPr>
        </p:nvSpPr>
        <p:spPr>
          <a:xfrm>
            <a:off x="311700" y="1210050"/>
            <a:ext cx="79212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Quota reached: since we wanted to create synthetic data, we sent too many requests to Gemini.</a:t>
            </a:r>
            <a:endParaRPr/>
          </a:p>
          <a:p>
            <a:pPr indent="0" lvl="0" marL="457200" rtl="0" algn="l">
              <a:spcBef>
                <a:spcPts val="1200"/>
              </a:spcBef>
              <a:spcAft>
                <a:spcPts val="0"/>
              </a:spcAft>
              <a:buNone/>
            </a:pPr>
            <a:r>
              <a:rPr lang="en"/>
              <a:t>→ This was later solved.</a:t>
            </a:r>
            <a:endParaRPr/>
          </a:p>
          <a:p>
            <a:pPr indent="-342900" lvl="0" marL="457200" rtl="0" algn="l">
              <a:spcBef>
                <a:spcPts val="1200"/>
              </a:spcBef>
              <a:spcAft>
                <a:spcPts val="0"/>
              </a:spcAft>
              <a:buSzPts val="1800"/>
              <a:buChar char="●"/>
            </a:pPr>
            <a:r>
              <a:rPr lang="en"/>
              <a:t>Our simulated population's generated texts contain offensive material, and the GEMINI api blocks it.</a:t>
            </a:r>
            <a:endParaRPr/>
          </a:p>
          <a:p>
            <a:pPr indent="0" lvl="0" marL="457200" rtl="0" algn="l">
              <a:spcBef>
                <a:spcPts val="1200"/>
              </a:spcBef>
              <a:spcAft>
                <a:spcPts val="0"/>
              </a:spcAft>
              <a:buNone/>
            </a:pPr>
            <a:r>
              <a:rPr lang="en"/>
              <a:t>→ We had to limit the generation to non-offensive words, even if this is biased with regard to real patients.</a:t>
            </a:r>
            <a:endParaRPr/>
          </a:p>
          <a:p>
            <a:pPr indent="-342900" lvl="0" marL="457200" rtl="0" algn="l">
              <a:spcBef>
                <a:spcPts val="1200"/>
              </a:spcBef>
              <a:spcAft>
                <a:spcPts val="0"/>
              </a:spcAft>
              <a:buSzPts val="1800"/>
              <a:buChar char="●"/>
            </a:pPr>
            <a:r>
              <a:rPr lang="en"/>
              <a:t>List</a:t>
            </a:r>
            <a:r>
              <a:rPr lang="en"/>
              <a:t> kept falling out of character during user interaction.</a:t>
            </a:r>
            <a:endParaRPr/>
          </a:p>
          <a:p>
            <a:pPr indent="0" lvl="0" marL="457200" rtl="0" algn="l">
              <a:spcBef>
                <a:spcPts val="1200"/>
              </a:spcBef>
              <a:spcAft>
                <a:spcPts val="1200"/>
              </a:spcAft>
              <a:buNone/>
            </a:pPr>
            <a:r>
              <a:rPr lang="en"/>
              <a:t>→ Refined prompting between user inputs</a:t>
            </a:r>
            <a:endParaRPr/>
          </a:p>
        </p:txBody>
      </p:sp>
      <p:pic>
        <p:nvPicPr>
          <p:cNvPr id="167" name="Google Shape;167;p25" title="3.png"/>
          <p:cNvPicPr preferRelativeResize="0"/>
          <p:nvPr/>
        </p:nvPicPr>
        <p:blipFill>
          <a:blip r:embed="rId3">
            <a:alphaModFix/>
          </a:blip>
          <a:stretch>
            <a:fillRect/>
          </a:stretch>
        </p:blipFill>
        <p:spPr>
          <a:xfrm>
            <a:off x="6769876" y="4096725"/>
            <a:ext cx="1864576" cy="6154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User Experience and Interface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73" name="Google Shape;173;p26"/>
          <p:cNvSpPr txBox="1"/>
          <p:nvPr>
            <p:ph idx="1" type="body"/>
          </p:nvPr>
        </p:nvSpPr>
        <p:spPr>
          <a:xfrm>
            <a:off x="311700" y="1381075"/>
            <a:ext cx="7921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patient can easily interact with the web service.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When the user is happy with the summary, they can share it with the  clinician. The patient is the ultimate judge of the model’s success.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4" name="Google Shape;174;p26" title="3.png"/>
          <p:cNvPicPr preferRelativeResize="0"/>
          <p:nvPr/>
        </p:nvPicPr>
        <p:blipFill>
          <a:blip r:embed="rId3">
            <a:alphaModFix/>
          </a:blip>
          <a:stretch>
            <a:fillRect/>
          </a:stretch>
        </p:blipFill>
        <p:spPr>
          <a:xfrm>
            <a:off x="6769876" y="4096725"/>
            <a:ext cx="1864576" cy="6154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In the real world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80" name="Google Shape;180;p27"/>
          <p:cNvSpPr txBox="1"/>
          <p:nvPr>
            <p:ph idx="1" type="body"/>
          </p:nvPr>
        </p:nvSpPr>
        <p:spPr>
          <a:xfrm>
            <a:off x="311700" y="1190475"/>
            <a:ext cx="7921200" cy="3606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service will help patients to better understand their condition and communicate this with practitioners.</a:t>
            </a:r>
            <a:endParaRPr/>
          </a:p>
          <a:p>
            <a:pPr indent="-342900" lvl="0" marL="457200" rtl="0" algn="l">
              <a:spcBef>
                <a:spcPts val="0"/>
              </a:spcBef>
              <a:spcAft>
                <a:spcPts val="0"/>
              </a:spcAft>
              <a:buSzPts val="1800"/>
              <a:buChar char="●"/>
            </a:pPr>
            <a:r>
              <a:rPr lang="en"/>
              <a:t>Patient associations and health services would be key to spread the word.</a:t>
            </a:r>
            <a:endParaRPr/>
          </a:p>
          <a:p>
            <a:pPr indent="-342900" lvl="0" marL="457200" rtl="0" algn="l">
              <a:spcBef>
                <a:spcPts val="0"/>
              </a:spcBef>
              <a:spcAft>
                <a:spcPts val="0"/>
              </a:spcAft>
              <a:buSzPts val="1800"/>
              <a:buChar char="●"/>
            </a:pPr>
            <a:r>
              <a:rPr lang="en"/>
              <a:t>Since </a:t>
            </a:r>
            <a:r>
              <a:rPr lang="en"/>
              <a:t>the </a:t>
            </a:r>
            <a:r>
              <a:rPr lang="en"/>
              <a:t>chat prompting format has </a:t>
            </a:r>
            <a:r>
              <a:rPr lang="en"/>
              <a:t>become widely popular lately, the service will be comfortable and familiar to many potential users.</a:t>
            </a:r>
            <a:endParaRPr/>
          </a:p>
        </p:txBody>
      </p:sp>
      <p:pic>
        <p:nvPicPr>
          <p:cNvPr id="181" name="Google Shape;181;p27" title="3.png"/>
          <p:cNvPicPr preferRelativeResize="0"/>
          <p:nvPr/>
        </p:nvPicPr>
        <p:blipFill>
          <a:blip r:embed="rId3">
            <a:alphaModFix/>
          </a:blip>
          <a:stretch>
            <a:fillRect/>
          </a:stretch>
        </p:blipFill>
        <p:spPr>
          <a:xfrm>
            <a:off x="6769876" y="4096725"/>
            <a:ext cx="1864576" cy="6154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Identifying Risks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87" name="Google Shape;187;p28"/>
          <p:cNvSpPr txBox="1"/>
          <p:nvPr>
            <p:ph idx="1" type="body"/>
          </p:nvPr>
        </p:nvSpPr>
        <p:spPr>
          <a:xfrm>
            <a:off x="311700" y="1381075"/>
            <a:ext cx="79212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u="sng"/>
              <a:t>Variability in treatment responses</a:t>
            </a:r>
            <a:r>
              <a:rPr lang="en"/>
              <a:t>:</a:t>
            </a:r>
            <a:br>
              <a:rPr lang="en"/>
            </a:br>
            <a:r>
              <a:rPr lang="en"/>
              <a:t>- Some patients actively seek help, while others avoid it due to cognitive preferences or negative experiences</a:t>
            </a:r>
            <a:br>
              <a:rPr lang="en"/>
            </a:br>
            <a:endParaRPr/>
          </a:p>
          <a:p>
            <a:pPr indent="-342900" lvl="0" marL="457200" rtl="0" algn="l">
              <a:spcBef>
                <a:spcPts val="0"/>
              </a:spcBef>
              <a:spcAft>
                <a:spcPts val="0"/>
              </a:spcAft>
              <a:buSzPts val="1800"/>
              <a:buChar char="●"/>
            </a:pPr>
            <a:r>
              <a:rPr lang="en" u="sng"/>
              <a:t>System errors</a:t>
            </a:r>
            <a:r>
              <a:rPr lang="en"/>
              <a:t>:</a:t>
            </a:r>
            <a:br>
              <a:rPr lang="en"/>
            </a:br>
            <a:r>
              <a:rPr lang="en"/>
              <a:t>- Algorithms might fail to correctly identify key features traits, leading to inappropriate solution</a:t>
            </a:r>
            <a:r>
              <a:rPr lang="en"/>
              <a:t>s</a:t>
            </a:r>
            <a:endParaRPr/>
          </a:p>
          <a:p>
            <a:pPr indent="0" lvl="0" marL="457200" rtl="0" algn="l">
              <a:spcBef>
                <a:spcPts val="1200"/>
              </a:spcBef>
              <a:spcAft>
                <a:spcPts val="1200"/>
              </a:spcAft>
              <a:buNone/>
            </a:pPr>
            <a:r>
              <a:rPr lang="en"/>
              <a:t>- Even in our limited usage we’ve seen false-recognition effects. If the user describes a few symptoms of depression, the summary will likely include some extra </a:t>
            </a:r>
            <a:endParaRPr/>
          </a:p>
        </p:txBody>
      </p:sp>
      <p:pic>
        <p:nvPicPr>
          <p:cNvPr id="188" name="Google Shape;188;p28" title="3.png"/>
          <p:cNvPicPr preferRelativeResize="0"/>
          <p:nvPr/>
        </p:nvPicPr>
        <p:blipFill>
          <a:blip r:embed="rId3">
            <a:alphaModFix/>
          </a:blip>
          <a:stretch>
            <a:fillRect/>
          </a:stretch>
        </p:blipFill>
        <p:spPr>
          <a:xfrm>
            <a:off x="6967726" y="4438000"/>
            <a:ext cx="1864576" cy="6154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Risks Mitigation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94" name="Google Shape;194;p29"/>
          <p:cNvSpPr txBox="1"/>
          <p:nvPr>
            <p:ph idx="1" type="body"/>
          </p:nvPr>
        </p:nvSpPr>
        <p:spPr>
          <a:xfrm>
            <a:off x="311700" y="1381075"/>
            <a:ext cx="7921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t>Personalized solutions</a:t>
            </a:r>
            <a:r>
              <a:rPr lang="en"/>
              <a:t>. C</a:t>
            </a:r>
            <a:r>
              <a:rPr lang="en"/>
              <a:t>ollaborate with clinicians to:</a:t>
            </a:r>
            <a:br>
              <a:rPr lang="en"/>
            </a:br>
            <a:r>
              <a:rPr lang="en"/>
              <a:t>- Identify specific alexithymia traits/subtypes</a:t>
            </a:r>
            <a:br>
              <a:rPr lang="en"/>
            </a:br>
            <a:r>
              <a:rPr lang="en"/>
              <a:t>- Design tailored strategies based on these profiles</a:t>
            </a:r>
            <a:endParaRPr/>
          </a:p>
          <a:p>
            <a:pPr indent="-342900" lvl="0" marL="457200" rtl="0" algn="l">
              <a:spcBef>
                <a:spcPts val="0"/>
              </a:spcBef>
              <a:spcAft>
                <a:spcPts val="0"/>
              </a:spcAft>
              <a:buSzPts val="1800"/>
              <a:buChar char="●"/>
            </a:pPr>
            <a:r>
              <a:rPr lang="en"/>
              <a:t>Safeguarding to encourage immediate help if people seem to be a risk to </a:t>
            </a:r>
            <a:r>
              <a:rPr lang="en"/>
              <a:t>themselves</a:t>
            </a:r>
            <a:r>
              <a:rPr lang="en"/>
              <a:t> (emergency </a:t>
            </a:r>
            <a:r>
              <a:rPr lang="en"/>
              <a:t>services</a:t>
            </a:r>
            <a:r>
              <a:rPr lang="en"/>
              <a:t>, hotlines)</a:t>
            </a:r>
            <a:endParaRPr/>
          </a:p>
        </p:txBody>
      </p:sp>
      <p:pic>
        <p:nvPicPr>
          <p:cNvPr id="195" name="Google Shape;195;p29" title="3.png"/>
          <p:cNvPicPr preferRelativeResize="0"/>
          <p:nvPr/>
        </p:nvPicPr>
        <p:blipFill>
          <a:blip r:embed="rId3">
            <a:alphaModFix/>
          </a:blip>
          <a:stretch>
            <a:fillRect/>
          </a:stretch>
        </p:blipFill>
        <p:spPr>
          <a:xfrm>
            <a:off x="6769876" y="4096725"/>
            <a:ext cx="1864576" cy="6154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Future Work</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01" name="Google Shape;201;p30"/>
          <p:cNvSpPr txBox="1"/>
          <p:nvPr>
            <p:ph idx="1" type="body"/>
          </p:nvPr>
        </p:nvSpPr>
        <p:spPr>
          <a:xfrm>
            <a:off x="311700" y="1381075"/>
            <a:ext cx="7921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 more advanced agents to simulate the different discourse potential patients could produce, and use it to fine-tune a model.</a:t>
            </a:r>
            <a:endParaRPr/>
          </a:p>
          <a:p>
            <a:pPr indent="-342900" lvl="0" marL="457200" rtl="0" algn="l">
              <a:spcBef>
                <a:spcPts val="0"/>
              </a:spcBef>
              <a:spcAft>
                <a:spcPts val="0"/>
              </a:spcAft>
              <a:buSzPts val="1800"/>
              <a:buChar char="●"/>
            </a:pPr>
            <a:r>
              <a:rPr lang="en"/>
              <a:t>Add voice to the system to reach </a:t>
            </a:r>
            <a:r>
              <a:rPr lang="en"/>
              <a:t>people</a:t>
            </a:r>
            <a:r>
              <a:rPr lang="en"/>
              <a:t> reluctant to computer-interaction.</a:t>
            </a:r>
            <a:endParaRPr/>
          </a:p>
          <a:p>
            <a:pPr indent="-342900" lvl="0" marL="457200" rtl="0" algn="l">
              <a:spcBef>
                <a:spcPts val="0"/>
              </a:spcBef>
              <a:spcAft>
                <a:spcPts val="0"/>
              </a:spcAft>
              <a:buSzPts val="1800"/>
              <a:buChar char="●"/>
            </a:pPr>
            <a:r>
              <a:rPr lang="en"/>
              <a:t>Allow different styles of summary. For instance, a more personal message to send to a friend.</a:t>
            </a:r>
            <a:endParaRPr/>
          </a:p>
          <a:p>
            <a:pPr indent="-342900" lvl="0" marL="457200" rtl="0" algn="l">
              <a:spcBef>
                <a:spcPts val="0"/>
              </a:spcBef>
              <a:spcAft>
                <a:spcPts val="0"/>
              </a:spcAft>
              <a:buSzPts val="1800"/>
              <a:buChar char="●"/>
            </a:pPr>
            <a:r>
              <a:rPr lang="en"/>
              <a:t>Think explicitly about sociocultural barriers to emotional expression</a:t>
            </a:r>
            <a:endParaRPr/>
          </a:p>
          <a:p>
            <a:pPr indent="0" lvl="0" marL="0" rtl="0" algn="l">
              <a:spcBef>
                <a:spcPts val="1200"/>
              </a:spcBef>
              <a:spcAft>
                <a:spcPts val="1200"/>
              </a:spcAft>
              <a:buNone/>
            </a:pPr>
            <a:r>
              <a:t/>
            </a:r>
            <a:endParaRPr/>
          </a:p>
        </p:txBody>
      </p:sp>
      <p:pic>
        <p:nvPicPr>
          <p:cNvPr id="202" name="Google Shape;202;p30" title="3.png"/>
          <p:cNvPicPr preferRelativeResize="0"/>
          <p:nvPr/>
        </p:nvPicPr>
        <p:blipFill>
          <a:blip r:embed="rId3">
            <a:alphaModFix/>
          </a:blip>
          <a:stretch>
            <a:fillRect/>
          </a:stretch>
        </p:blipFill>
        <p:spPr>
          <a:xfrm>
            <a:off x="6769876" y="4096725"/>
            <a:ext cx="1864576" cy="6154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08" name="Google Shape;20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i="1" lang="en" sz="1000">
                <a:solidFill>
                  <a:schemeClr val="dk1"/>
                </a:solidFill>
                <a:latin typeface="Arial"/>
                <a:ea typeface="Arial"/>
                <a:cs typeface="Arial"/>
                <a:sym typeface="Arial"/>
              </a:rPr>
              <a:t>Alexithymia: One of the most impactful health </a:t>
            </a:r>
            <a:r>
              <a:rPr i="1" lang="en" sz="1000">
                <a:solidFill>
                  <a:schemeClr val="dk1"/>
                </a:solidFill>
                <a:latin typeface="Arial"/>
                <a:ea typeface="Arial"/>
                <a:cs typeface="Arial"/>
                <a:sym typeface="Arial"/>
              </a:rPr>
              <a:t>conditions</a:t>
            </a:r>
            <a:r>
              <a:rPr i="1" lang="en" sz="1000">
                <a:solidFill>
                  <a:schemeClr val="dk1"/>
                </a:solidFill>
                <a:latin typeface="Arial"/>
                <a:ea typeface="Arial"/>
                <a:cs typeface="Arial"/>
                <a:sym typeface="Arial"/>
              </a:rPr>
              <a:t> you’ve never heard of</a:t>
            </a:r>
            <a:r>
              <a:rPr lang="en" sz="1000">
                <a:solidFill>
                  <a:schemeClr val="dk1"/>
                </a:solidFill>
                <a:latin typeface="Arial"/>
                <a:ea typeface="Arial"/>
                <a:cs typeface="Arial"/>
                <a:sym typeface="Arial"/>
              </a:rPr>
              <a:t>. (s/f). Behavioral Health Consulting Solutions. </a:t>
            </a:r>
            <a:r>
              <a:rPr lang="en" sz="1000" u="sng">
                <a:solidFill>
                  <a:schemeClr val="hlink"/>
                </a:solidFill>
                <a:latin typeface="Arial"/>
                <a:ea typeface="Arial"/>
                <a:cs typeface="Arial"/>
                <a:sym typeface="Arial"/>
                <a:hlinkClick r:id="rId3"/>
              </a:rPr>
              <a:t>https://www.bhcsmt.com/blog/alexithymia-one-of-the-most-impactful-health-conditions-youve-never-heard-of</a:t>
            </a:r>
            <a:endParaRPr sz="1000">
              <a:solidFill>
                <a:schemeClr val="dk1"/>
              </a:solidFill>
              <a:latin typeface="Arial"/>
              <a:ea typeface="Arial"/>
              <a:cs typeface="Arial"/>
              <a:sym typeface="Arial"/>
            </a:endParaRPr>
          </a:p>
          <a:p>
            <a:pPr indent="0" lvl="0" marL="0" rtl="0" algn="l">
              <a:spcBef>
                <a:spcPts val="0"/>
              </a:spcBef>
              <a:spcAft>
                <a:spcPts val="0"/>
              </a:spcAft>
              <a:buClr>
                <a:schemeClr val="dk1"/>
              </a:buClr>
              <a:buSzPct val="110000"/>
              <a:buFont typeface="Arial"/>
              <a:buNone/>
            </a:pPr>
            <a:r>
              <a:t/>
            </a:r>
            <a:endParaRPr sz="1000">
              <a:solidFill>
                <a:schemeClr val="dk1"/>
              </a:solidFill>
              <a:latin typeface="Arial"/>
              <a:ea typeface="Arial"/>
              <a:cs typeface="Arial"/>
              <a:sym typeface="Arial"/>
            </a:endParaRPr>
          </a:p>
          <a:p>
            <a:pPr indent="0" lvl="0" marL="0" rtl="0" algn="l">
              <a:spcBef>
                <a:spcPts val="0"/>
              </a:spcBef>
              <a:spcAft>
                <a:spcPts val="0"/>
              </a:spcAft>
              <a:buNone/>
            </a:pPr>
            <a:r>
              <a:rPr lang="en" sz="1000">
                <a:solidFill>
                  <a:schemeClr val="dk1"/>
                </a:solidFill>
                <a:latin typeface="Arial"/>
                <a:ea typeface="Arial"/>
                <a:cs typeface="Arial"/>
                <a:sym typeface="Arial"/>
              </a:rPr>
              <a:t>Da Silva, A. N., Vasco, A. B., &amp; Watson, J. C. (2018). Alexithymia and emotional processing: a longitudinal mixed methods research. </a:t>
            </a:r>
            <a:r>
              <a:rPr i="1" lang="en" sz="1000">
                <a:solidFill>
                  <a:schemeClr val="dk1"/>
                </a:solidFill>
                <a:latin typeface="Arial"/>
                <a:ea typeface="Arial"/>
                <a:cs typeface="Arial"/>
                <a:sym typeface="Arial"/>
              </a:rPr>
              <a:t>Research in Psychotherapy Psychopathology Process and Outcome</a:t>
            </a:r>
            <a:r>
              <a:rPr lang="en" sz="1000">
                <a:solidFill>
                  <a:schemeClr val="dk1"/>
                </a:solidFill>
                <a:latin typeface="Arial"/>
                <a:ea typeface="Arial"/>
                <a:cs typeface="Arial"/>
                <a:sym typeface="Arial"/>
              </a:rPr>
              <a:t>. </a:t>
            </a:r>
            <a:r>
              <a:rPr lang="en" sz="1000" u="sng">
                <a:solidFill>
                  <a:schemeClr val="hlink"/>
                </a:solidFill>
                <a:latin typeface="Arial"/>
                <a:ea typeface="Arial"/>
                <a:cs typeface="Arial"/>
                <a:sym typeface="Arial"/>
                <a:hlinkClick r:id="rId4"/>
              </a:rPr>
              <a:t>https://doi.org/10.4081/ripppo.2018.292</a:t>
            </a:r>
            <a:endParaRPr sz="1000">
              <a:solidFill>
                <a:schemeClr val="dk1"/>
              </a:solidFill>
              <a:latin typeface="Arial"/>
              <a:ea typeface="Arial"/>
              <a:cs typeface="Arial"/>
              <a:sym typeface="Arial"/>
            </a:endParaRPr>
          </a:p>
          <a:p>
            <a:pPr indent="0" lvl="0" marL="0" rtl="0" algn="l">
              <a:spcBef>
                <a:spcPts val="0"/>
              </a:spcBef>
              <a:spcAft>
                <a:spcPts val="0"/>
              </a:spcAft>
              <a:buClr>
                <a:schemeClr val="dk1"/>
              </a:buClr>
              <a:buSzPct val="110000"/>
              <a:buFont typeface="Arial"/>
              <a:buNone/>
            </a:pPr>
            <a:r>
              <a:t/>
            </a:r>
            <a:endParaRPr sz="1000">
              <a:solidFill>
                <a:schemeClr val="dk1"/>
              </a:solidFill>
              <a:latin typeface="Arial"/>
              <a:ea typeface="Arial"/>
              <a:cs typeface="Arial"/>
              <a:sym typeface="Arial"/>
            </a:endParaRPr>
          </a:p>
          <a:p>
            <a:pPr indent="0" lvl="0" marL="0" rtl="0" algn="l">
              <a:spcBef>
                <a:spcPts val="0"/>
              </a:spcBef>
              <a:spcAft>
                <a:spcPts val="0"/>
              </a:spcAft>
              <a:buClr>
                <a:schemeClr val="dk1"/>
              </a:buClr>
              <a:buSzPct val="110000"/>
              <a:buFont typeface="Arial"/>
              <a:buNone/>
            </a:pPr>
            <a:r>
              <a:rPr lang="en" sz="1000">
                <a:solidFill>
                  <a:schemeClr val="dk1"/>
                </a:solidFill>
                <a:latin typeface="Arial"/>
                <a:ea typeface="Arial"/>
                <a:cs typeface="Arial"/>
                <a:sym typeface="Arial"/>
              </a:rPr>
              <a:t>Gross, J. J. (2015). Emotion regulation: Current status and future prospects. </a:t>
            </a:r>
            <a:r>
              <a:rPr i="1" lang="en" sz="1000">
                <a:solidFill>
                  <a:schemeClr val="dk1"/>
                </a:solidFill>
                <a:latin typeface="Arial"/>
                <a:ea typeface="Arial"/>
                <a:cs typeface="Arial"/>
                <a:sym typeface="Arial"/>
              </a:rPr>
              <a:t>Psychological Inquiry</a:t>
            </a:r>
            <a:r>
              <a:rPr lang="en" sz="1000">
                <a:solidFill>
                  <a:schemeClr val="dk1"/>
                </a:solidFill>
                <a:latin typeface="Arial"/>
                <a:ea typeface="Arial"/>
                <a:cs typeface="Arial"/>
                <a:sym typeface="Arial"/>
              </a:rPr>
              <a:t>, </a:t>
            </a:r>
            <a:r>
              <a:rPr i="1" lang="en" sz="1000">
                <a:solidFill>
                  <a:schemeClr val="dk1"/>
                </a:solidFill>
                <a:latin typeface="Arial"/>
                <a:ea typeface="Arial"/>
                <a:cs typeface="Arial"/>
                <a:sym typeface="Arial"/>
              </a:rPr>
              <a:t>26</a:t>
            </a:r>
            <a:r>
              <a:rPr lang="en" sz="1000">
                <a:solidFill>
                  <a:schemeClr val="dk1"/>
                </a:solidFill>
                <a:latin typeface="Arial"/>
                <a:ea typeface="Arial"/>
                <a:cs typeface="Arial"/>
                <a:sym typeface="Arial"/>
              </a:rPr>
              <a:t>(1), 1–26. https://doi.org/10.1080/1047840x.2014.940781</a:t>
            </a:r>
            <a:endParaRPr sz="1000">
              <a:solidFill>
                <a:schemeClr val="dk1"/>
              </a:solidFill>
              <a:latin typeface="Arial"/>
              <a:ea typeface="Arial"/>
              <a:cs typeface="Arial"/>
              <a:sym typeface="Arial"/>
            </a:endParaRPr>
          </a:p>
          <a:p>
            <a:pPr indent="0" lvl="0" marL="0" rtl="0" algn="l">
              <a:spcBef>
                <a:spcPts val="0"/>
              </a:spcBef>
              <a:spcAft>
                <a:spcPts val="0"/>
              </a:spcAft>
              <a:buNone/>
            </a:pPr>
            <a:r>
              <a:rPr lang="en" sz="1000">
                <a:solidFill>
                  <a:schemeClr val="dk1"/>
                </a:solidFill>
                <a:latin typeface="Arial"/>
                <a:ea typeface="Arial"/>
                <a:cs typeface="Arial"/>
                <a:sym typeface="Arial"/>
              </a:rPr>
              <a:t>Leweke, F., Leichsenring, F., Kruse, J., &amp; Hermes, S. (2012). Is alexithymia associated with specific mental disorders? </a:t>
            </a:r>
            <a:r>
              <a:rPr i="1" lang="en" sz="1000">
                <a:solidFill>
                  <a:schemeClr val="dk1"/>
                </a:solidFill>
                <a:latin typeface="Arial"/>
                <a:ea typeface="Arial"/>
                <a:cs typeface="Arial"/>
                <a:sym typeface="Arial"/>
              </a:rPr>
              <a:t>Psychopathology</a:t>
            </a:r>
            <a:r>
              <a:rPr lang="en" sz="1000">
                <a:solidFill>
                  <a:schemeClr val="dk1"/>
                </a:solidFill>
                <a:latin typeface="Arial"/>
                <a:ea typeface="Arial"/>
                <a:cs typeface="Arial"/>
                <a:sym typeface="Arial"/>
              </a:rPr>
              <a:t>, </a:t>
            </a:r>
            <a:r>
              <a:rPr i="1" lang="en" sz="1000">
                <a:solidFill>
                  <a:schemeClr val="dk1"/>
                </a:solidFill>
                <a:latin typeface="Arial"/>
                <a:ea typeface="Arial"/>
                <a:cs typeface="Arial"/>
                <a:sym typeface="Arial"/>
              </a:rPr>
              <a:t>45</a:t>
            </a:r>
            <a:r>
              <a:rPr lang="en" sz="1000">
                <a:solidFill>
                  <a:schemeClr val="dk1"/>
                </a:solidFill>
                <a:latin typeface="Arial"/>
                <a:ea typeface="Arial"/>
                <a:cs typeface="Arial"/>
                <a:sym typeface="Arial"/>
              </a:rPr>
              <a:t>(1), 22–28. </a:t>
            </a:r>
            <a:r>
              <a:rPr lang="en" sz="1000" u="sng">
                <a:solidFill>
                  <a:schemeClr val="hlink"/>
                </a:solidFill>
                <a:latin typeface="Arial"/>
                <a:ea typeface="Arial"/>
                <a:cs typeface="Arial"/>
                <a:sym typeface="Arial"/>
                <a:hlinkClick r:id="rId5"/>
              </a:rPr>
              <a:t>https://doi.org/10.1159/000325170</a:t>
            </a:r>
            <a:endParaRPr sz="1000">
              <a:solidFill>
                <a:schemeClr val="dk1"/>
              </a:solidFill>
              <a:latin typeface="Arial"/>
              <a:ea typeface="Arial"/>
              <a:cs typeface="Arial"/>
              <a:sym typeface="Arial"/>
            </a:endParaRPr>
          </a:p>
          <a:p>
            <a:pPr indent="0" lvl="0" marL="0" rtl="0" algn="l">
              <a:spcBef>
                <a:spcPts val="0"/>
              </a:spcBef>
              <a:spcAft>
                <a:spcPts val="0"/>
              </a:spcAft>
              <a:buClr>
                <a:schemeClr val="dk1"/>
              </a:buClr>
              <a:buSzPct val="110000"/>
              <a:buFont typeface="Arial"/>
              <a:buNone/>
            </a:pPr>
            <a:r>
              <a:t/>
            </a:r>
            <a:endParaRPr sz="1000">
              <a:solidFill>
                <a:schemeClr val="dk1"/>
              </a:solidFill>
              <a:latin typeface="Arial"/>
              <a:ea typeface="Arial"/>
              <a:cs typeface="Arial"/>
              <a:sym typeface="Arial"/>
            </a:endParaRPr>
          </a:p>
          <a:p>
            <a:pPr indent="0" lvl="0" marL="0" rtl="0" algn="l">
              <a:spcBef>
                <a:spcPts val="0"/>
              </a:spcBef>
              <a:spcAft>
                <a:spcPts val="0"/>
              </a:spcAft>
              <a:buNone/>
            </a:pPr>
            <a:r>
              <a:rPr lang="en" sz="1000">
                <a:solidFill>
                  <a:schemeClr val="dk1"/>
                </a:solidFill>
                <a:latin typeface="Arial"/>
                <a:ea typeface="Arial"/>
                <a:cs typeface="Arial"/>
                <a:sym typeface="Arial"/>
              </a:rPr>
              <a:t>Li, S., Zhang, B., Guo, Y., &amp; Zhang, J. (2015). The association between alexithymia as assessed by the 20-item Toronto Alexithymia Scale and depression: A meta-analysis. </a:t>
            </a:r>
            <a:r>
              <a:rPr i="1" lang="en" sz="1000">
                <a:solidFill>
                  <a:schemeClr val="dk1"/>
                </a:solidFill>
                <a:latin typeface="Arial"/>
                <a:ea typeface="Arial"/>
                <a:cs typeface="Arial"/>
                <a:sym typeface="Arial"/>
              </a:rPr>
              <a:t>Psychiatry Research</a:t>
            </a:r>
            <a:r>
              <a:rPr lang="en" sz="1000">
                <a:solidFill>
                  <a:schemeClr val="dk1"/>
                </a:solidFill>
                <a:latin typeface="Arial"/>
                <a:ea typeface="Arial"/>
                <a:cs typeface="Arial"/>
                <a:sym typeface="Arial"/>
              </a:rPr>
              <a:t>, </a:t>
            </a:r>
            <a:r>
              <a:rPr i="1" lang="en" sz="1000">
                <a:solidFill>
                  <a:schemeClr val="dk1"/>
                </a:solidFill>
                <a:latin typeface="Arial"/>
                <a:ea typeface="Arial"/>
                <a:cs typeface="Arial"/>
                <a:sym typeface="Arial"/>
              </a:rPr>
              <a:t>227</a:t>
            </a:r>
            <a:r>
              <a:rPr lang="en" sz="1000">
                <a:solidFill>
                  <a:schemeClr val="dk1"/>
                </a:solidFill>
                <a:latin typeface="Arial"/>
                <a:ea typeface="Arial"/>
                <a:cs typeface="Arial"/>
                <a:sym typeface="Arial"/>
              </a:rPr>
              <a:t>(1), 1–9. </a:t>
            </a:r>
            <a:r>
              <a:rPr lang="en" sz="1000" u="sng">
                <a:solidFill>
                  <a:schemeClr val="hlink"/>
                </a:solidFill>
                <a:latin typeface="Arial"/>
                <a:ea typeface="Arial"/>
                <a:cs typeface="Arial"/>
                <a:sym typeface="Arial"/>
                <a:hlinkClick r:id="rId6"/>
              </a:rPr>
              <a:t>https://doi.org/10.1016/j.psychres.2015.02.006</a:t>
            </a:r>
            <a:endParaRPr sz="1000">
              <a:solidFill>
                <a:schemeClr val="dk1"/>
              </a:solidFill>
              <a:latin typeface="Arial"/>
              <a:ea typeface="Arial"/>
              <a:cs typeface="Arial"/>
              <a:sym typeface="Arial"/>
            </a:endParaRPr>
          </a:p>
          <a:p>
            <a:pPr indent="0" lvl="0" marL="0" rtl="0" algn="l">
              <a:spcBef>
                <a:spcPts val="0"/>
              </a:spcBef>
              <a:spcAft>
                <a:spcPts val="0"/>
              </a:spcAft>
              <a:buClr>
                <a:schemeClr val="dk1"/>
              </a:buClr>
              <a:buSzPct val="110000"/>
              <a:buFont typeface="Arial"/>
              <a:buNone/>
            </a:pPr>
            <a:r>
              <a:t/>
            </a:r>
            <a:endParaRPr sz="1000">
              <a:solidFill>
                <a:schemeClr val="dk1"/>
              </a:solidFill>
              <a:latin typeface="Arial"/>
              <a:ea typeface="Arial"/>
              <a:cs typeface="Arial"/>
              <a:sym typeface="Arial"/>
            </a:endParaRPr>
          </a:p>
          <a:p>
            <a:pPr indent="0" lvl="0" marL="0" rtl="0" algn="l">
              <a:spcBef>
                <a:spcPts val="0"/>
              </a:spcBef>
              <a:spcAft>
                <a:spcPts val="0"/>
              </a:spcAft>
              <a:buNone/>
            </a:pPr>
            <a:r>
              <a:rPr lang="en" sz="1000">
                <a:solidFill>
                  <a:schemeClr val="dk1"/>
                </a:solidFill>
                <a:latin typeface="Arial"/>
                <a:ea typeface="Arial"/>
                <a:cs typeface="Arial"/>
                <a:sym typeface="Arial"/>
              </a:rPr>
              <a:t>Lumley, M. A., &amp; Norman, S. (1996). Alexithymia and health care utilization. </a:t>
            </a:r>
            <a:r>
              <a:rPr i="1" lang="en" sz="1000">
                <a:solidFill>
                  <a:schemeClr val="dk1"/>
                </a:solidFill>
                <a:latin typeface="Arial"/>
                <a:ea typeface="Arial"/>
                <a:cs typeface="Arial"/>
                <a:sym typeface="Arial"/>
              </a:rPr>
              <a:t>Psychosomatic Medicine</a:t>
            </a:r>
            <a:r>
              <a:rPr lang="en" sz="1000">
                <a:solidFill>
                  <a:schemeClr val="dk1"/>
                </a:solidFill>
                <a:latin typeface="Arial"/>
                <a:ea typeface="Arial"/>
                <a:cs typeface="Arial"/>
                <a:sym typeface="Arial"/>
              </a:rPr>
              <a:t>, </a:t>
            </a:r>
            <a:r>
              <a:rPr i="1" lang="en" sz="1000">
                <a:solidFill>
                  <a:schemeClr val="dk1"/>
                </a:solidFill>
                <a:latin typeface="Arial"/>
                <a:ea typeface="Arial"/>
                <a:cs typeface="Arial"/>
                <a:sym typeface="Arial"/>
              </a:rPr>
              <a:t>58</a:t>
            </a:r>
            <a:r>
              <a:rPr lang="en" sz="1000">
                <a:solidFill>
                  <a:schemeClr val="dk1"/>
                </a:solidFill>
                <a:latin typeface="Arial"/>
                <a:ea typeface="Arial"/>
                <a:cs typeface="Arial"/>
                <a:sym typeface="Arial"/>
              </a:rPr>
              <a:t>(3), 197–202. </a:t>
            </a:r>
            <a:r>
              <a:rPr lang="en" sz="1000" u="sng">
                <a:solidFill>
                  <a:schemeClr val="hlink"/>
                </a:solidFill>
                <a:latin typeface="Arial"/>
                <a:ea typeface="Arial"/>
                <a:cs typeface="Arial"/>
                <a:sym typeface="Arial"/>
                <a:hlinkClick r:id="rId7"/>
              </a:rPr>
              <a:t>https://doi.org/10.1097/00006842-199605000-00001</a:t>
            </a:r>
            <a:endParaRPr sz="1000">
              <a:solidFill>
                <a:schemeClr val="dk1"/>
              </a:solidFill>
              <a:latin typeface="Arial"/>
              <a:ea typeface="Arial"/>
              <a:cs typeface="Arial"/>
              <a:sym typeface="Arial"/>
            </a:endParaRPr>
          </a:p>
          <a:p>
            <a:pPr indent="0" lvl="0" marL="0" rtl="0" algn="l">
              <a:spcBef>
                <a:spcPts val="0"/>
              </a:spcBef>
              <a:spcAft>
                <a:spcPts val="0"/>
              </a:spcAft>
              <a:buClr>
                <a:schemeClr val="dk1"/>
              </a:buClr>
              <a:buSzPct val="110000"/>
              <a:buFont typeface="Arial"/>
              <a:buNone/>
            </a:pPr>
            <a:r>
              <a:t/>
            </a:r>
            <a:endParaRPr sz="1000">
              <a:solidFill>
                <a:schemeClr val="dk1"/>
              </a:solidFill>
              <a:latin typeface="Arial"/>
              <a:ea typeface="Arial"/>
              <a:cs typeface="Arial"/>
              <a:sym typeface="Arial"/>
            </a:endParaRPr>
          </a:p>
          <a:p>
            <a:pPr indent="0" lvl="0" marL="0" rtl="0" algn="l">
              <a:spcBef>
                <a:spcPts val="0"/>
              </a:spcBef>
              <a:spcAft>
                <a:spcPts val="0"/>
              </a:spcAft>
              <a:buNone/>
            </a:pPr>
            <a:r>
              <a:rPr lang="en" sz="1000">
                <a:solidFill>
                  <a:schemeClr val="dk1"/>
                </a:solidFill>
                <a:latin typeface="Arial"/>
                <a:ea typeface="Arial"/>
                <a:cs typeface="Arial"/>
                <a:sym typeface="Arial"/>
              </a:rPr>
              <a:t>McGillivray, L., Becerra, R., &amp; Harms, C. (2017). Prevalence and demographic correlates of alexithymia: A comparison between Australian psychiatric and community samples: Prevalence of alexithymia in Australian samples. </a:t>
            </a:r>
            <a:r>
              <a:rPr i="1" lang="en" sz="1000">
                <a:solidFill>
                  <a:schemeClr val="dk1"/>
                </a:solidFill>
                <a:latin typeface="Arial"/>
                <a:ea typeface="Arial"/>
                <a:cs typeface="Arial"/>
                <a:sym typeface="Arial"/>
              </a:rPr>
              <a:t>Journal of Clinical Psychology</a:t>
            </a:r>
            <a:r>
              <a:rPr lang="en" sz="1000">
                <a:solidFill>
                  <a:schemeClr val="dk1"/>
                </a:solidFill>
                <a:latin typeface="Arial"/>
                <a:ea typeface="Arial"/>
                <a:cs typeface="Arial"/>
                <a:sym typeface="Arial"/>
              </a:rPr>
              <a:t>, </a:t>
            </a:r>
            <a:r>
              <a:rPr i="1" lang="en" sz="1000">
                <a:solidFill>
                  <a:schemeClr val="dk1"/>
                </a:solidFill>
                <a:latin typeface="Arial"/>
                <a:ea typeface="Arial"/>
                <a:cs typeface="Arial"/>
                <a:sym typeface="Arial"/>
              </a:rPr>
              <a:t>73</a:t>
            </a:r>
            <a:r>
              <a:rPr lang="en" sz="1000">
                <a:solidFill>
                  <a:schemeClr val="dk1"/>
                </a:solidFill>
                <a:latin typeface="Arial"/>
                <a:ea typeface="Arial"/>
                <a:cs typeface="Arial"/>
                <a:sym typeface="Arial"/>
              </a:rPr>
              <a:t>(1), 76–87. </a:t>
            </a:r>
            <a:r>
              <a:rPr lang="en" sz="1000" u="sng">
                <a:solidFill>
                  <a:schemeClr val="hlink"/>
                </a:solidFill>
                <a:latin typeface="Arial"/>
                <a:ea typeface="Arial"/>
                <a:cs typeface="Arial"/>
                <a:sym typeface="Arial"/>
                <a:hlinkClick r:id="rId8"/>
              </a:rPr>
              <a:t>https://doi.org/10.1002/jclp.22314</a:t>
            </a:r>
            <a:endParaRPr sz="1000">
              <a:solidFill>
                <a:schemeClr val="dk1"/>
              </a:solidFill>
              <a:latin typeface="Arial"/>
              <a:ea typeface="Arial"/>
              <a:cs typeface="Arial"/>
              <a:sym typeface="Arial"/>
            </a:endParaRPr>
          </a:p>
          <a:p>
            <a:pPr indent="0" lvl="0" marL="0" rtl="0" algn="l">
              <a:spcBef>
                <a:spcPts val="0"/>
              </a:spcBef>
              <a:spcAft>
                <a:spcPts val="0"/>
              </a:spcAft>
              <a:buClr>
                <a:schemeClr val="dk1"/>
              </a:buClr>
              <a:buSzPct val="110000"/>
              <a:buFont typeface="Arial"/>
              <a:buNone/>
            </a:pPr>
            <a:r>
              <a:t/>
            </a:r>
            <a:endParaRPr sz="1000">
              <a:solidFill>
                <a:schemeClr val="dk1"/>
              </a:solidFill>
              <a:latin typeface="Arial"/>
              <a:ea typeface="Arial"/>
              <a:cs typeface="Arial"/>
              <a:sym typeface="Arial"/>
            </a:endParaRPr>
          </a:p>
          <a:p>
            <a:pPr indent="0" lvl="0" marL="0" rtl="0" algn="l">
              <a:spcBef>
                <a:spcPts val="0"/>
              </a:spcBef>
              <a:spcAft>
                <a:spcPts val="0"/>
              </a:spcAft>
              <a:buNone/>
            </a:pPr>
            <a:r>
              <a:rPr lang="en" sz="1000">
                <a:solidFill>
                  <a:schemeClr val="dk1"/>
                </a:solidFill>
                <a:latin typeface="Arial"/>
                <a:ea typeface="Arial"/>
                <a:cs typeface="Arial"/>
                <a:sym typeface="Arial"/>
              </a:rPr>
              <a:t>Preece, D. A., Mehta, A., Becerra, R., Chen, W., Allan, A., Robinson, K., Boyes, M., Hasking, P., &amp; Gross, J. J. (2022). Why is alexithymia a risk factor for affective disorder symptoms? The role of emotion regulation. </a:t>
            </a:r>
            <a:r>
              <a:rPr i="1" lang="en" sz="1000">
                <a:solidFill>
                  <a:schemeClr val="dk1"/>
                </a:solidFill>
                <a:latin typeface="Arial"/>
                <a:ea typeface="Arial"/>
                <a:cs typeface="Arial"/>
                <a:sym typeface="Arial"/>
              </a:rPr>
              <a:t>Journal of Affective Disorders</a:t>
            </a:r>
            <a:r>
              <a:rPr lang="en" sz="1000">
                <a:solidFill>
                  <a:schemeClr val="dk1"/>
                </a:solidFill>
                <a:latin typeface="Arial"/>
                <a:ea typeface="Arial"/>
                <a:cs typeface="Arial"/>
                <a:sym typeface="Arial"/>
              </a:rPr>
              <a:t>, </a:t>
            </a:r>
            <a:r>
              <a:rPr i="1" lang="en" sz="1000">
                <a:solidFill>
                  <a:schemeClr val="dk1"/>
                </a:solidFill>
                <a:latin typeface="Arial"/>
                <a:ea typeface="Arial"/>
                <a:cs typeface="Arial"/>
                <a:sym typeface="Arial"/>
              </a:rPr>
              <a:t>296</a:t>
            </a:r>
            <a:r>
              <a:rPr lang="en" sz="1000">
                <a:solidFill>
                  <a:schemeClr val="dk1"/>
                </a:solidFill>
                <a:latin typeface="Arial"/>
                <a:ea typeface="Arial"/>
                <a:cs typeface="Arial"/>
                <a:sym typeface="Arial"/>
              </a:rPr>
              <a:t>, 337–341. </a:t>
            </a:r>
            <a:r>
              <a:rPr lang="en" sz="1000" u="sng">
                <a:solidFill>
                  <a:schemeClr val="hlink"/>
                </a:solidFill>
                <a:latin typeface="Arial"/>
                <a:ea typeface="Arial"/>
                <a:cs typeface="Arial"/>
                <a:sym typeface="Arial"/>
                <a:hlinkClick r:id="rId9"/>
              </a:rPr>
              <a:t>https://doi.org/10.1016/j.jad.2021.09.085</a:t>
            </a:r>
            <a:endParaRPr sz="1000">
              <a:solidFill>
                <a:schemeClr val="dk1"/>
              </a:solidFill>
              <a:latin typeface="Arial"/>
              <a:ea typeface="Arial"/>
              <a:cs typeface="Arial"/>
              <a:sym typeface="Arial"/>
            </a:endParaRPr>
          </a:p>
          <a:p>
            <a:pPr indent="0" lvl="0" marL="0" rtl="0" algn="l">
              <a:spcBef>
                <a:spcPts val="0"/>
              </a:spcBef>
              <a:spcAft>
                <a:spcPts val="0"/>
              </a:spcAft>
              <a:buClr>
                <a:schemeClr val="dk1"/>
              </a:buClr>
              <a:buSzPct val="110000"/>
              <a:buFont typeface="Arial"/>
              <a:buNone/>
            </a:pPr>
            <a:r>
              <a:t/>
            </a:r>
            <a:endParaRPr sz="1000">
              <a:solidFill>
                <a:schemeClr val="dk1"/>
              </a:solidFill>
              <a:latin typeface="Arial"/>
              <a:ea typeface="Arial"/>
              <a:cs typeface="Arial"/>
              <a:sym typeface="Arial"/>
            </a:endParaRPr>
          </a:p>
          <a:p>
            <a:pPr indent="0" lvl="0" marL="0" rtl="0" algn="l">
              <a:spcBef>
                <a:spcPts val="0"/>
              </a:spcBef>
              <a:spcAft>
                <a:spcPts val="0"/>
              </a:spcAft>
              <a:buNone/>
            </a:pPr>
            <a:r>
              <a:rPr lang="en" sz="1000">
                <a:solidFill>
                  <a:schemeClr val="dk1"/>
                </a:solidFill>
                <a:latin typeface="Arial"/>
                <a:ea typeface="Arial"/>
                <a:cs typeface="Arial"/>
                <a:sym typeface="Arial"/>
              </a:rPr>
              <a:t>Preece, D. A., Mehta, A., Petrova, K., Sikka, P., Pemberton, E., &amp; Gross, J. J. (2024). Alexithymia profiles and depression, anxiety, and stress. </a:t>
            </a:r>
            <a:r>
              <a:rPr i="1" lang="en" sz="1000">
                <a:solidFill>
                  <a:schemeClr val="dk1"/>
                </a:solidFill>
                <a:latin typeface="Arial"/>
                <a:ea typeface="Arial"/>
                <a:cs typeface="Arial"/>
                <a:sym typeface="Arial"/>
              </a:rPr>
              <a:t>Journal of Affective Disorders</a:t>
            </a:r>
            <a:r>
              <a:rPr lang="en" sz="1000">
                <a:solidFill>
                  <a:schemeClr val="dk1"/>
                </a:solidFill>
                <a:latin typeface="Arial"/>
                <a:ea typeface="Arial"/>
                <a:cs typeface="Arial"/>
                <a:sym typeface="Arial"/>
              </a:rPr>
              <a:t>, </a:t>
            </a:r>
            <a:r>
              <a:rPr i="1" lang="en" sz="1000">
                <a:solidFill>
                  <a:schemeClr val="dk1"/>
                </a:solidFill>
                <a:latin typeface="Arial"/>
                <a:ea typeface="Arial"/>
                <a:cs typeface="Arial"/>
                <a:sym typeface="Arial"/>
              </a:rPr>
              <a:t>357</a:t>
            </a:r>
            <a:r>
              <a:rPr lang="en" sz="1000">
                <a:solidFill>
                  <a:schemeClr val="dk1"/>
                </a:solidFill>
                <a:latin typeface="Arial"/>
                <a:ea typeface="Arial"/>
                <a:cs typeface="Arial"/>
                <a:sym typeface="Arial"/>
              </a:rPr>
              <a:t>, 116–125. </a:t>
            </a:r>
            <a:r>
              <a:rPr lang="en" sz="1000" u="sng">
                <a:solidFill>
                  <a:schemeClr val="hlink"/>
                </a:solidFill>
                <a:latin typeface="Arial"/>
                <a:ea typeface="Arial"/>
                <a:cs typeface="Arial"/>
                <a:sym typeface="Arial"/>
                <a:hlinkClick r:id="rId10"/>
              </a:rPr>
              <a:t>https://doi.org/10.1016/j.jad.2024.02.071</a:t>
            </a:r>
            <a:endParaRPr sz="1000">
              <a:solidFill>
                <a:schemeClr val="dk1"/>
              </a:solidFill>
              <a:latin typeface="Arial"/>
              <a:ea typeface="Arial"/>
              <a:cs typeface="Arial"/>
              <a:sym typeface="Arial"/>
            </a:endParaRPr>
          </a:p>
          <a:p>
            <a:pPr indent="0" lvl="0" marL="0" rtl="0" algn="l">
              <a:spcBef>
                <a:spcPts val="0"/>
              </a:spcBef>
              <a:spcAft>
                <a:spcPts val="0"/>
              </a:spcAft>
              <a:buNone/>
            </a:pPr>
            <a:r>
              <a:t/>
            </a:r>
            <a:endParaRPr sz="1000">
              <a:solidFill>
                <a:schemeClr val="dk1"/>
              </a:solidFill>
              <a:latin typeface="Arial"/>
              <a:ea typeface="Arial"/>
              <a:cs typeface="Arial"/>
              <a:sym typeface="Arial"/>
            </a:endParaRPr>
          </a:p>
          <a:p>
            <a:pPr indent="0" lvl="0" marL="0" rtl="0" algn="l">
              <a:spcBef>
                <a:spcPts val="0"/>
              </a:spcBef>
              <a:spcAft>
                <a:spcPts val="0"/>
              </a:spcAft>
              <a:buNone/>
            </a:pPr>
            <a:r>
              <a:rPr lang="en" sz="1000">
                <a:solidFill>
                  <a:schemeClr val="dk1"/>
                </a:solidFill>
                <a:latin typeface="Arial"/>
                <a:ea typeface="Arial"/>
                <a:cs typeface="Arial"/>
                <a:sym typeface="Arial"/>
              </a:rPr>
              <a:t>Lumley MA, Neely LC, Burger AJ. The assessment of alexithymia in medical settings: implications for understanding and treating health problems. J Pers Assess 2007;89:230–46. 12. </a:t>
            </a:r>
            <a:endParaRPr sz="1000">
              <a:solidFill>
                <a:schemeClr val="dk1"/>
              </a:solidFill>
              <a:latin typeface="Arial"/>
              <a:ea typeface="Arial"/>
              <a:cs typeface="Arial"/>
              <a:sym typeface="Arial"/>
            </a:endParaRPr>
          </a:p>
          <a:p>
            <a:pPr indent="0" lvl="0" marL="0" rtl="0" algn="l">
              <a:spcBef>
                <a:spcPts val="0"/>
              </a:spcBef>
              <a:spcAft>
                <a:spcPts val="0"/>
              </a:spcAft>
              <a:buNone/>
            </a:pPr>
            <a:r>
              <a:t/>
            </a:r>
            <a:endParaRPr sz="1000">
              <a:solidFill>
                <a:schemeClr val="dk1"/>
              </a:solidFill>
              <a:latin typeface="Arial"/>
              <a:ea typeface="Arial"/>
              <a:cs typeface="Arial"/>
              <a:sym typeface="Arial"/>
            </a:endParaRPr>
          </a:p>
          <a:p>
            <a:pPr indent="0" lvl="0" marL="0" rtl="0" algn="l">
              <a:spcBef>
                <a:spcPts val="0"/>
              </a:spcBef>
              <a:spcAft>
                <a:spcPts val="0"/>
              </a:spcAft>
              <a:buNone/>
            </a:pPr>
            <a:r>
              <a:rPr lang="en" sz="1000">
                <a:solidFill>
                  <a:schemeClr val="dk1"/>
                </a:solidFill>
                <a:latin typeface="Arial"/>
                <a:ea typeface="Arial"/>
                <a:cs typeface="Arial"/>
                <a:sym typeface="Arial"/>
              </a:rPr>
              <a:t>Ogrodniczuk JS, Piper WE, Joyce AS. Effect of alexithymia on the process and outcome of psychotherapy: a programmatic review. Psychiatry Res 2011;190:43–8.</a:t>
            </a:r>
            <a:endParaRPr sz="10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3" name="Google Shape;63;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4" name="Google Shape;64;p14"/>
          <p:cNvPicPr preferRelativeResize="0"/>
          <p:nvPr/>
        </p:nvPicPr>
        <p:blipFill rotWithShape="1">
          <a:blip r:embed="rId3">
            <a:alphaModFix/>
          </a:blip>
          <a:srcRect b="0" l="14994" r="0" t="0"/>
          <a:stretch/>
        </p:blipFill>
        <p:spPr>
          <a:xfrm rot="-5400000">
            <a:off x="2005074" y="-2005074"/>
            <a:ext cx="5149875" cy="9160023"/>
          </a:xfrm>
          <a:prstGeom prst="rect">
            <a:avLst/>
          </a:prstGeom>
          <a:noFill/>
          <a:ln>
            <a:noFill/>
          </a:ln>
        </p:spPr>
      </p:pic>
      <p:sp>
        <p:nvSpPr>
          <p:cNvPr id="65" name="Google Shape;65;p14"/>
          <p:cNvSpPr/>
          <p:nvPr/>
        </p:nvSpPr>
        <p:spPr>
          <a:xfrm>
            <a:off x="541563" y="460650"/>
            <a:ext cx="8076900" cy="4222200"/>
          </a:xfrm>
          <a:prstGeom prst="rect">
            <a:avLst/>
          </a:prstGeom>
          <a:solidFill>
            <a:srgbClr val="152A49">
              <a:alpha val="550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7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n" sz="4400">
                <a:solidFill>
                  <a:schemeClr val="lt1"/>
                </a:solidFill>
                <a:latin typeface="Roboto Medium"/>
                <a:ea typeface="Roboto Medium"/>
                <a:cs typeface="Roboto Medium"/>
                <a:sym typeface="Roboto Medium"/>
              </a:rPr>
              <a:t>Help2GetHelp</a:t>
            </a:r>
            <a:endParaRPr sz="44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n" sz="3100">
                <a:solidFill>
                  <a:schemeClr val="lt1"/>
                </a:solidFill>
                <a:latin typeface="Roboto Medium"/>
                <a:ea typeface="Roboto Medium"/>
                <a:cs typeface="Roboto Medium"/>
                <a:sym typeface="Roboto Medium"/>
              </a:rPr>
              <a:t>by</a:t>
            </a:r>
            <a:r>
              <a:rPr lang="en" sz="3100">
                <a:solidFill>
                  <a:schemeClr val="lt1"/>
                </a:solidFill>
                <a:latin typeface="Roboto Medium"/>
                <a:ea typeface="Roboto Medium"/>
                <a:cs typeface="Roboto Medium"/>
                <a:sym typeface="Roboto Medium"/>
              </a:rPr>
              <a:t> </a:t>
            </a:r>
            <a:r>
              <a:rPr lang="en" sz="3100">
                <a:solidFill>
                  <a:schemeClr val="lt1"/>
                </a:solidFill>
                <a:latin typeface="Roboto Medium"/>
                <a:ea typeface="Roboto Medium"/>
                <a:cs typeface="Roboto Medium"/>
                <a:sym typeface="Roboto Medium"/>
              </a:rPr>
              <a:t>RoboSmile </a:t>
            </a:r>
            <a:endParaRPr sz="31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n" sz="4400">
                <a:solidFill>
                  <a:schemeClr val="lt1"/>
                </a:solidFill>
                <a:latin typeface="Roboto Medium"/>
                <a:ea typeface="Roboto Medium"/>
                <a:cs typeface="Roboto Medium"/>
                <a:sym typeface="Roboto Medium"/>
              </a:rPr>
              <a:t>MEXA Hackathon</a:t>
            </a:r>
            <a:endParaRPr sz="4400">
              <a:solidFill>
                <a:schemeClr val="lt1"/>
              </a:solidFill>
              <a:latin typeface="Roboto Medium"/>
              <a:ea typeface="Roboto Medium"/>
              <a:cs typeface="Roboto Medium"/>
              <a:sym typeface="Roboto Medium"/>
            </a:endParaRPr>
          </a:p>
          <a:p>
            <a:pPr indent="0" lvl="0" marL="0" rtl="0" algn="l">
              <a:spcBef>
                <a:spcPts val="0"/>
              </a:spcBef>
              <a:spcAft>
                <a:spcPts val="0"/>
              </a:spcAft>
              <a:buNone/>
            </a:pPr>
            <a:r>
              <a:t/>
            </a:r>
            <a:endParaRPr sz="4400">
              <a:solidFill>
                <a:schemeClr val="lt1"/>
              </a:solidFill>
              <a:latin typeface="Roboto Medium"/>
              <a:ea typeface="Roboto Medium"/>
              <a:cs typeface="Roboto Medium"/>
              <a:sym typeface="Roboto Medium"/>
            </a:endParaRPr>
          </a:p>
        </p:txBody>
      </p:sp>
      <p:pic>
        <p:nvPicPr>
          <p:cNvPr id="66" name="Google Shape;66;p14" title="3.png"/>
          <p:cNvPicPr preferRelativeResize="0"/>
          <p:nvPr/>
        </p:nvPicPr>
        <p:blipFill>
          <a:blip r:embed="rId4">
            <a:alphaModFix/>
          </a:blip>
          <a:stretch>
            <a:fillRect/>
          </a:stretch>
        </p:blipFill>
        <p:spPr>
          <a:xfrm>
            <a:off x="5107050" y="3390675"/>
            <a:ext cx="3170877" cy="10466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Roboto"/>
                <a:ea typeface="Roboto"/>
                <a:cs typeface="Roboto"/>
                <a:sym typeface="Roboto"/>
              </a:rPr>
              <a:t>Plans to Embed Lived Experience</a:t>
            </a:r>
            <a:endParaRPr>
              <a:latin typeface="Roboto"/>
              <a:ea typeface="Roboto"/>
              <a:cs typeface="Roboto"/>
              <a:sym typeface="Roboto"/>
            </a:endParaRPr>
          </a:p>
          <a:p>
            <a:pPr indent="0" lvl="0" marL="0" rtl="0" algn="l">
              <a:spcBef>
                <a:spcPts val="0"/>
              </a:spcBef>
              <a:spcAft>
                <a:spcPts val="0"/>
              </a:spcAft>
              <a:buClr>
                <a:schemeClr val="dk1"/>
              </a:buClr>
              <a:buSzPct val="39285"/>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14" name="Google Shape;214;p32"/>
          <p:cNvSpPr txBox="1"/>
          <p:nvPr>
            <p:ph idx="1" type="body"/>
          </p:nvPr>
        </p:nvSpPr>
        <p:spPr>
          <a:xfrm>
            <a:off x="311700" y="1076275"/>
            <a:ext cx="7921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People who lived the experience would be key to the testing and improvement of the service</a:t>
            </a:r>
            <a:endParaRPr/>
          </a:p>
          <a:p>
            <a:pPr indent="-342900" lvl="0" marL="457200" rtl="0" algn="l">
              <a:spcBef>
                <a:spcPts val="0"/>
              </a:spcBef>
              <a:spcAft>
                <a:spcPts val="0"/>
              </a:spcAft>
              <a:buSzPts val="1800"/>
              <a:buChar char="●"/>
            </a:pPr>
            <a:r>
              <a:t/>
            </a:r>
            <a:endParaRPr/>
          </a:p>
        </p:txBody>
      </p:sp>
      <p:pic>
        <p:nvPicPr>
          <p:cNvPr id="215" name="Google Shape;215;p32" title="3.png"/>
          <p:cNvPicPr preferRelativeResize="0"/>
          <p:nvPr/>
        </p:nvPicPr>
        <p:blipFill>
          <a:blip r:embed="rId3">
            <a:alphaModFix/>
          </a:blip>
          <a:stretch>
            <a:fillRect/>
          </a:stretch>
        </p:blipFill>
        <p:spPr>
          <a:xfrm>
            <a:off x="6769876" y="4096725"/>
            <a:ext cx="1864576" cy="6154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Relationship with the Healthcare System</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21" name="Google Shape;221;p33"/>
          <p:cNvSpPr txBox="1"/>
          <p:nvPr>
            <p:ph idx="1" type="body"/>
          </p:nvPr>
        </p:nvSpPr>
        <p:spPr>
          <a:xfrm>
            <a:off x="311700" y="1381075"/>
            <a:ext cx="7921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Depending on alexithymia </a:t>
            </a:r>
            <a:r>
              <a:rPr lang="en"/>
              <a:t>traits, two patterns emerge:</a:t>
            </a:r>
            <a:endParaRPr/>
          </a:p>
          <a:p>
            <a:pPr indent="-342900" lvl="0" marL="457200" rtl="0" algn="l">
              <a:spcBef>
                <a:spcPts val="1200"/>
              </a:spcBef>
              <a:spcAft>
                <a:spcPts val="0"/>
              </a:spcAft>
              <a:buSzPts val="1800"/>
              <a:buAutoNum type="arabicPeriod"/>
            </a:pPr>
            <a:r>
              <a:rPr lang="en" u="sng"/>
              <a:t>Difficulty identifying feelings</a:t>
            </a:r>
            <a:r>
              <a:rPr lang="en"/>
              <a:t>:</a:t>
            </a:r>
            <a:br>
              <a:rPr lang="en"/>
            </a:br>
            <a:r>
              <a:rPr lang="en"/>
              <a:t>- More likely to seek outpatient treatment.</a:t>
            </a:r>
            <a:br>
              <a:rPr lang="en"/>
            </a:br>
            <a:r>
              <a:rPr lang="en"/>
              <a:t>- Increased use of over-the-counter pain relievers.</a:t>
            </a:r>
            <a:br>
              <a:rPr lang="en"/>
            </a:br>
            <a:r>
              <a:rPr lang="en"/>
              <a:t>- Frequent participation in psychotherapy.</a:t>
            </a:r>
            <a:br>
              <a:rPr lang="en"/>
            </a:br>
            <a:endParaRPr/>
          </a:p>
          <a:p>
            <a:pPr indent="-342900" lvl="0" marL="457200" rtl="0" algn="l">
              <a:spcBef>
                <a:spcPts val="0"/>
              </a:spcBef>
              <a:spcAft>
                <a:spcPts val="0"/>
              </a:spcAft>
              <a:buSzPts val="1800"/>
              <a:buAutoNum type="arabicPeriod"/>
            </a:pPr>
            <a:r>
              <a:rPr lang="en" u="sng"/>
              <a:t>Externally oriented thinking</a:t>
            </a:r>
            <a:r>
              <a:rPr lang="en"/>
              <a:t>:</a:t>
            </a:r>
            <a:br>
              <a:rPr lang="en"/>
            </a:br>
            <a:r>
              <a:rPr lang="en"/>
              <a:t>- Less likely to attend therapy or outpatient treatment.</a:t>
            </a:r>
            <a:br>
              <a:rPr lang="en"/>
            </a:br>
            <a:r>
              <a:rPr lang="en"/>
              <a:t>- More likely to engage in preventive health services</a:t>
            </a:r>
            <a:endParaRPr/>
          </a:p>
        </p:txBody>
      </p:sp>
      <p:pic>
        <p:nvPicPr>
          <p:cNvPr id="222" name="Google Shape;222;p33" title="3.png"/>
          <p:cNvPicPr preferRelativeResize="0"/>
          <p:nvPr/>
        </p:nvPicPr>
        <p:blipFill>
          <a:blip r:embed="rId3">
            <a:alphaModFix/>
          </a:blip>
          <a:stretch>
            <a:fillRect/>
          </a:stretch>
        </p:blipFill>
        <p:spPr>
          <a:xfrm>
            <a:off x="6769876" y="4096725"/>
            <a:ext cx="1864576" cy="6154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Help2GetHelp - </a:t>
            </a:r>
            <a:r>
              <a:rPr lang="en">
                <a:latin typeface="Roboto"/>
                <a:ea typeface="Roboto"/>
                <a:cs typeface="Roboto"/>
                <a:sym typeface="Roboto"/>
              </a:rPr>
              <a:t>RoboSmile</a:t>
            </a:r>
            <a:endParaRPr>
              <a:latin typeface="Roboto"/>
              <a:ea typeface="Roboto"/>
              <a:cs typeface="Roboto"/>
              <a:sym typeface="Roboto"/>
            </a:endParaRPr>
          </a:p>
        </p:txBody>
      </p:sp>
      <p:sp>
        <p:nvSpPr>
          <p:cNvPr id="72" name="Google Shape;72;p15"/>
          <p:cNvSpPr txBox="1"/>
          <p:nvPr>
            <p:ph idx="1" type="body"/>
          </p:nvPr>
        </p:nvSpPr>
        <p:spPr>
          <a:xfrm>
            <a:off x="311700" y="1381075"/>
            <a:ext cx="68175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Help2GetHelp: helping people to express their condition</a:t>
            </a:r>
            <a:endParaRPr/>
          </a:p>
          <a:p>
            <a:pPr indent="0" lvl="0" marL="0" rtl="0" algn="l">
              <a:spcBef>
                <a:spcPts val="1200"/>
              </a:spcBef>
              <a:spcAft>
                <a:spcPts val="0"/>
              </a:spcAft>
              <a:buNone/>
            </a:pPr>
            <a:r>
              <a:t/>
            </a:r>
            <a:endParaRPr sz="100"/>
          </a:p>
          <a:p>
            <a:pPr indent="-342900" lvl="0" marL="457200" rtl="0" algn="l">
              <a:spcBef>
                <a:spcPts val="1200"/>
              </a:spcBef>
              <a:spcAft>
                <a:spcPts val="0"/>
              </a:spcAft>
              <a:buSzPts val="1800"/>
              <a:buChar char="●"/>
            </a:pPr>
            <a:r>
              <a:rPr lang="en"/>
              <a:t>RoboSmile members (in alphabetical order):</a:t>
            </a:r>
            <a:endParaRPr/>
          </a:p>
          <a:p>
            <a:pPr indent="-317500" lvl="1" marL="914400" rtl="0" algn="l">
              <a:spcBef>
                <a:spcPts val="0"/>
              </a:spcBef>
              <a:spcAft>
                <a:spcPts val="0"/>
              </a:spcAft>
              <a:buSzPts val="1400"/>
              <a:buChar char="○"/>
            </a:pPr>
            <a:r>
              <a:rPr lang="en"/>
              <a:t>Limou Dembele</a:t>
            </a:r>
            <a:endParaRPr/>
          </a:p>
          <a:p>
            <a:pPr indent="-317500" lvl="1" marL="914400" rtl="0" algn="l">
              <a:spcBef>
                <a:spcPts val="0"/>
              </a:spcBef>
              <a:spcAft>
                <a:spcPts val="0"/>
              </a:spcAft>
              <a:buSzPts val="1400"/>
              <a:buChar char="○"/>
            </a:pPr>
            <a:r>
              <a:rPr lang="en"/>
              <a:t>Adam Harris. </a:t>
            </a:r>
            <a:r>
              <a:rPr i="1" lang="en"/>
              <a:t>Conceptualisation, Software, Writing 		</a:t>
            </a:r>
            <a:r>
              <a:rPr lang="en"/>
              <a:t>(</a:t>
            </a:r>
            <a:r>
              <a:rPr lang="en" u="sng">
                <a:solidFill>
                  <a:schemeClr val="hlink"/>
                </a:solidFill>
                <a:hlinkClick r:id="rId3"/>
              </a:rPr>
              <a:t>github.com/</a:t>
            </a:r>
            <a:r>
              <a:rPr lang="en" u="sng">
                <a:solidFill>
                  <a:schemeClr val="hlink"/>
                </a:solidFill>
                <a:hlinkClick r:id="rId4"/>
              </a:rPr>
              <a:t>AdamLoydHarris</a:t>
            </a:r>
            <a:r>
              <a:rPr lang="en"/>
              <a:t>, </a:t>
            </a:r>
            <a:r>
              <a:rPr lang="en" u="sng">
                <a:solidFill>
                  <a:schemeClr val="hlink"/>
                </a:solidFill>
                <a:hlinkClick r:id="rId5"/>
              </a:rPr>
              <a:t>x.com/AdamLoydHarris</a:t>
            </a:r>
            <a:r>
              <a:rPr lang="en"/>
              <a:t>) </a:t>
            </a:r>
            <a:endParaRPr/>
          </a:p>
          <a:p>
            <a:pPr indent="-317500" lvl="1" marL="914400" rtl="0" algn="l">
              <a:spcBef>
                <a:spcPts val="0"/>
              </a:spcBef>
              <a:spcAft>
                <a:spcPts val="0"/>
              </a:spcAft>
              <a:buSzPts val="1400"/>
              <a:buChar char="○"/>
            </a:pPr>
            <a:r>
              <a:rPr lang="en"/>
              <a:t>Clàudia Llinares. </a:t>
            </a:r>
            <a:r>
              <a:rPr i="1" lang="en"/>
              <a:t>Investigation, Writing</a:t>
            </a:r>
            <a:r>
              <a:rPr lang="en"/>
              <a:t> 		(</a:t>
            </a:r>
            <a:r>
              <a:rPr lang="en" u="sng">
                <a:solidFill>
                  <a:schemeClr val="hlink"/>
                </a:solidFill>
                <a:hlinkClick r:id="rId6"/>
              </a:rPr>
              <a:t>www.linkedin.com/in/claudia-llinares</a:t>
            </a:r>
            <a:r>
              <a:rPr lang="en"/>
              <a:t>) </a:t>
            </a:r>
            <a:endParaRPr/>
          </a:p>
          <a:p>
            <a:pPr indent="-317500" lvl="1" marL="914400" rtl="0" algn="l">
              <a:spcBef>
                <a:spcPts val="0"/>
              </a:spcBef>
              <a:spcAft>
                <a:spcPts val="0"/>
              </a:spcAft>
              <a:buSzPts val="1400"/>
              <a:buChar char="○"/>
            </a:pPr>
            <a:r>
              <a:rPr lang="en"/>
              <a:t>María Navas-Loro. </a:t>
            </a:r>
            <a:r>
              <a:rPr i="1" lang="en"/>
              <a:t>Software, Writing</a:t>
            </a:r>
            <a:r>
              <a:rPr lang="en"/>
              <a:t> 		(</a:t>
            </a:r>
            <a:r>
              <a:rPr lang="en" u="sng">
                <a:solidFill>
                  <a:schemeClr val="accent5"/>
                </a:solidFill>
                <a:hlinkClick r:id="rId7">
                  <a:extLst>
                    <a:ext uri="{A12FA001-AC4F-418D-AE19-62706E023703}">
                      <ahyp:hlinkClr val="tx"/>
                    </a:ext>
                  </a:extLst>
                </a:hlinkClick>
              </a:rPr>
              <a:t>https://mnavasloro.github.io/aboutme/</a:t>
            </a:r>
            <a:r>
              <a:rPr lang="en"/>
              <a:t>) </a:t>
            </a:r>
            <a:endParaRPr/>
          </a:p>
          <a:p>
            <a:pPr indent="-317500" lvl="1" marL="914400" rtl="0" algn="l">
              <a:spcBef>
                <a:spcPts val="0"/>
              </a:spcBef>
              <a:spcAft>
                <a:spcPts val="0"/>
              </a:spcAft>
              <a:buSzPts val="1400"/>
              <a:buChar char="○"/>
            </a:pPr>
            <a:r>
              <a:rPr lang="en"/>
              <a:t>Luis Torrao. </a:t>
            </a:r>
            <a:r>
              <a:rPr i="1" lang="en"/>
              <a:t>Software</a:t>
            </a:r>
            <a:r>
              <a:rPr lang="en"/>
              <a:t> 				(</a:t>
            </a:r>
            <a:r>
              <a:rPr lang="en" u="sng">
                <a:solidFill>
                  <a:schemeClr val="hlink"/>
                </a:solidFill>
                <a:hlinkClick r:id="rId8"/>
              </a:rPr>
              <a:t>https://www.linkedin.com/in/luistorrao/</a:t>
            </a:r>
            <a:r>
              <a:rPr lang="en"/>
              <a:t>)</a:t>
            </a:r>
            <a:endParaRPr/>
          </a:p>
          <a:p>
            <a:pPr indent="0" lvl="0" marL="0" rtl="0" algn="l">
              <a:spcBef>
                <a:spcPts val="1200"/>
              </a:spcBef>
              <a:spcAft>
                <a:spcPts val="1200"/>
              </a:spcAft>
              <a:buNone/>
            </a:pPr>
            <a:r>
              <a:t/>
            </a:r>
            <a:endParaRPr/>
          </a:p>
        </p:txBody>
      </p:sp>
      <p:pic>
        <p:nvPicPr>
          <p:cNvPr id="73" name="Google Shape;73;p15" title="3.png"/>
          <p:cNvPicPr preferRelativeResize="0"/>
          <p:nvPr/>
        </p:nvPicPr>
        <p:blipFill>
          <a:blip r:embed="rId9">
            <a:alphaModFix/>
          </a:blip>
          <a:stretch>
            <a:fillRect/>
          </a:stretch>
        </p:blipFill>
        <p:spPr>
          <a:xfrm>
            <a:off x="6769876" y="4096725"/>
            <a:ext cx="1864576" cy="615474"/>
          </a:xfrm>
          <a:prstGeom prst="rect">
            <a:avLst/>
          </a:prstGeom>
          <a:noFill/>
          <a:ln>
            <a:noFill/>
          </a:ln>
        </p:spPr>
      </p:pic>
      <p:pic>
        <p:nvPicPr>
          <p:cNvPr id="74" name="Google Shape;74;p15"/>
          <p:cNvPicPr preferRelativeResize="0"/>
          <p:nvPr/>
        </p:nvPicPr>
        <p:blipFill>
          <a:blip r:embed="rId10">
            <a:alphaModFix/>
          </a:blip>
          <a:stretch>
            <a:fillRect/>
          </a:stretch>
        </p:blipFill>
        <p:spPr>
          <a:xfrm>
            <a:off x="6769924" y="1732450"/>
            <a:ext cx="1864500" cy="1864500"/>
          </a:xfrm>
          <a:prstGeom prst="ellipse">
            <a:avLst/>
          </a:prstGeom>
          <a:noFill/>
          <a:ln>
            <a:noFill/>
          </a:ln>
          <a:effectLst>
            <a:outerShdw blurRad="1014413" rotWithShape="0" algn="bl">
              <a:srgbClr val="000000"/>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Problem Statement </a:t>
            </a:r>
            <a:endParaRPr>
              <a:latin typeface="Roboto"/>
              <a:ea typeface="Roboto"/>
              <a:cs typeface="Roboto"/>
              <a:sym typeface="Roboto"/>
            </a:endParaRPr>
          </a:p>
        </p:txBody>
      </p:sp>
      <p:sp>
        <p:nvSpPr>
          <p:cNvPr id="80" name="Google Shape;80;p16"/>
          <p:cNvSpPr txBox="1"/>
          <p:nvPr>
            <p:ph idx="1" type="body"/>
          </p:nvPr>
        </p:nvSpPr>
        <p:spPr>
          <a:xfrm>
            <a:off x="311700" y="1017725"/>
            <a:ext cx="8382600" cy="3539100"/>
          </a:xfrm>
          <a:prstGeom prst="rect">
            <a:avLst/>
          </a:prstGeom>
        </p:spPr>
        <p:txBody>
          <a:bodyPr anchorCtr="0" anchor="t" bIns="91425" lIns="91425" spcFirstLastPara="1" rIns="91425" wrap="square" tIns="91425">
            <a:normAutofit lnSpcReduction="20000"/>
          </a:bodyPr>
          <a:lstStyle/>
          <a:p>
            <a:pPr indent="-342900" lvl="0" marL="457200" rtl="0" algn="l">
              <a:spcBef>
                <a:spcPts val="1200"/>
              </a:spcBef>
              <a:spcAft>
                <a:spcPts val="0"/>
              </a:spcAft>
              <a:buSzPts val="1800"/>
              <a:buChar char="●"/>
            </a:pPr>
            <a:r>
              <a:rPr b="1" lang="en"/>
              <a:t>Alexithymia: </a:t>
            </a:r>
            <a:r>
              <a:rPr lang="en"/>
              <a:t>difficulties identifying and</a:t>
            </a:r>
            <a:r>
              <a:rPr lang="en"/>
              <a:t> describing </a:t>
            </a:r>
            <a:r>
              <a:rPr lang="en"/>
              <a:t>feelings. Affects approximately 30-50% of patients with clinical mental health conditions (McGillivray et al., 2017).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Alexithymia is a transdiagnostic </a:t>
            </a:r>
            <a:r>
              <a:rPr b="1" lang="en"/>
              <a:t>risk factor </a:t>
            </a:r>
            <a:r>
              <a:rPr lang="en"/>
              <a:t>for a variety of emotion-based psychopathologies, such as </a:t>
            </a:r>
            <a:r>
              <a:rPr b="1" lang="en"/>
              <a:t>depression and anxiety</a:t>
            </a:r>
            <a:r>
              <a:rPr lang="en"/>
              <a:t> (Preece, D. et al., 2024). (Li et al., 2015).</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The presence of alexithymia can present a </a:t>
            </a:r>
            <a:r>
              <a:rPr b="1" lang="en"/>
              <a:t>barrier to psychotherapeutic treatment </a:t>
            </a:r>
            <a:r>
              <a:rPr lang="en"/>
              <a:t> (Lumley et al., 2007)</a:t>
            </a:r>
            <a:endParaRPr/>
          </a:p>
        </p:txBody>
      </p:sp>
      <p:pic>
        <p:nvPicPr>
          <p:cNvPr id="81" name="Google Shape;81;p16" title="3.png"/>
          <p:cNvPicPr preferRelativeResize="0"/>
          <p:nvPr/>
        </p:nvPicPr>
        <p:blipFill>
          <a:blip r:embed="rId3">
            <a:alphaModFix/>
          </a:blip>
          <a:stretch>
            <a:fillRect/>
          </a:stretch>
        </p:blipFill>
        <p:spPr>
          <a:xfrm>
            <a:off x="6777101" y="4386100"/>
            <a:ext cx="1864576" cy="615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Impact of Alexithymia on the Patient - Therapist Relationship</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87" name="Google Shape;87;p17"/>
          <p:cNvSpPr txBox="1"/>
          <p:nvPr>
            <p:ph idx="1" type="body"/>
          </p:nvPr>
        </p:nvSpPr>
        <p:spPr>
          <a:xfrm>
            <a:off x="311700" y="1381075"/>
            <a:ext cx="7921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t>Frustration and negative perceptions</a:t>
            </a:r>
            <a:r>
              <a:rPr lang="en"/>
              <a:t>:</a:t>
            </a:r>
            <a:br>
              <a:rPr lang="en"/>
            </a:br>
            <a:r>
              <a:rPr lang="en"/>
              <a:t>Patients with alexithymia often experience shame and frustration in therapy due to negative past experiences, leading them to believe they cannot succeed  (Da Silva et al., 2018)</a:t>
            </a:r>
            <a:br>
              <a:rPr lang="en"/>
            </a:br>
            <a:endParaRPr/>
          </a:p>
          <a:p>
            <a:pPr indent="-342900" lvl="0" marL="457200" rtl="0" algn="l">
              <a:spcBef>
                <a:spcPts val="0"/>
              </a:spcBef>
              <a:spcAft>
                <a:spcPts val="0"/>
              </a:spcAft>
              <a:buSzPts val="1800"/>
              <a:buChar char="●"/>
            </a:pPr>
            <a:r>
              <a:rPr lang="en" u="sng"/>
              <a:t>Therapist bias:</a:t>
            </a:r>
            <a:br>
              <a:rPr lang="en" u="sng"/>
            </a:br>
            <a:r>
              <a:rPr lang="en"/>
              <a:t>Clinicians may develop negative perceptions of alexithymic patients, considering them unsuitable for therapy </a:t>
            </a:r>
            <a:endParaRPr/>
          </a:p>
        </p:txBody>
      </p:sp>
      <p:pic>
        <p:nvPicPr>
          <p:cNvPr id="88" name="Google Shape;88;p17" title="3.png"/>
          <p:cNvPicPr preferRelativeResize="0"/>
          <p:nvPr/>
        </p:nvPicPr>
        <p:blipFill>
          <a:blip r:embed="rId3">
            <a:alphaModFix/>
          </a:blip>
          <a:stretch>
            <a:fillRect/>
          </a:stretch>
        </p:blipFill>
        <p:spPr>
          <a:xfrm>
            <a:off x="6769876" y="4096725"/>
            <a:ext cx="1864576" cy="615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1800">
                <a:solidFill>
                  <a:schemeClr val="dk2"/>
                </a:solidFill>
                <a:latin typeface="Roboto"/>
                <a:ea typeface="Roboto"/>
                <a:cs typeface="Roboto"/>
                <a:sym typeface="Roboto"/>
              </a:rPr>
              <a:t>Our goal:</a:t>
            </a:r>
            <a:endParaRPr>
              <a:latin typeface="Roboto"/>
              <a:ea typeface="Roboto"/>
              <a:cs typeface="Roboto"/>
              <a:sym typeface="Roboto"/>
            </a:endParaRPr>
          </a:p>
        </p:txBody>
      </p:sp>
      <p:sp>
        <p:nvSpPr>
          <p:cNvPr id="94" name="Google Shape;94;p18"/>
          <p:cNvSpPr txBox="1"/>
          <p:nvPr>
            <p:ph idx="1" type="body"/>
          </p:nvPr>
        </p:nvSpPr>
        <p:spPr>
          <a:xfrm>
            <a:off x="387900" y="1188250"/>
            <a:ext cx="8382600" cy="377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 fine-tuned LLMs to help patients identify and express their mental state clearly in early stages of mental health care.</a:t>
            </a:r>
            <a:endParaRPr/>
          </a:p>
        </p:txBody>
      </p:sp>
      <p:pic>
        <p:nvPicPr>
          <p:cNvPr id="95" name="Google Shape;95;p18" title="3.png"/>
          <p:cNvPicPr preferRelativeResize="0"/>
          <p:nvPr/>
        </p:nvPicPr>
        <p:blipFill>
          <a:blip r:embed="rId3">
            <a:alphaModFix/>
          </a:blip>
          <a:stretch>
            <a:fillRect/>
          </a:stretch>
        </p:blipFill>
        <p:spPr>
          <a:xfrm>
            <a:off x="6777101" y="4386100"/>
            <a:ext cx="1864576" cy="615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Concept</a:t>
            </a:r>
            <a:endParaRPr>
              <a:latin typeface="Roboto"/>
              <a:ea typeface="Roboto"/>
              <a:cs typeface="Roboto"/>
              <a:sym typeface="Roboto"/>
            </a:endParaRPr>
          </a:p>
        </p:txBody>
      </p:sp>
      <p:sp>
        <p:nvSpPr>
          <p:cNvPr id="101" name="Google Shape;101;p19"/>
          <p:cNvSpPr txBox="1"/>
          <p:nvPr>
            <p:ph idx="1" type="body"/>
          </p:nvPr>
        </p:nvSpPr>
        <p:spPr>
          <a:xfrm>
            <a:off x="311700" y="1136275"/>
            <a:ext cx="8520600" cy="1836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 the UK, a GP appointment is just 15 minutes.</a:t>
            </a:r>
            <a:endParaRPr/>
          </a:p>
          <a:p>
            <a:pPr indent="-342900" lvl="0" marL="457200" rtl="0" algn="l">
              <a:spcBef>
                <a:spcPts val="0"/>
              </a:spcBef>
              <a:spcAft>
                <a:spcPts val="0"/>
              </a:spcAft>
              <a:buSzPts val="1800"/>
              <a:buChar char="●"/>
            </a:pPr>
            <a:r>
              <a:rPr lang="en"/>
              <a:t>LLMs can converse with people over long time scales (asynchronously). </a:t>
            </a:r>
            <a:endParaRPr sz="600"/>
          </a:p>
          <a:p>
            <a:pPr indent="-342900" lvl="0" marL="457200" rtl="0" algn="l">
              <a:spcBef>
                <a:spcPts val="0"/>
              </a:spcBef>
              <a:spcAft>
                <a:spcPts val="0"/>
              </a:spcAft>
              <a:buSzPts val="1800"/>
              <a:buChar char="●"/>
            </a:pPr>
            <a:r>
              <a:rPr lang="en"/>
              <a:t>This will </a:t>
            </a:r>
            <a:r>
              <a:rPr lang="en"/>
              <a:t>help patients refine their thoughts outside of a potentially stressful clinical setting.</a:t>
            </a:r>
            <a:br>
              <a:rPr lang="en"/>
            </a:br>
            <a:endParaRPr sz="1100"/>
          </a:p>
          <a:p>
            <a:pPr indent="-342900" lvl="0" marL="457200" rtl="0" algn="l">
              <a:spcBef>
                <a:spcPts val="0"/>
              </a:spcBef>
              <a:spcAft>
                <a:spcPts val="0"/>
              </a:spcAft>
              <a:buSzPts val="1800"/>
              <a:buChar char="●"/>
            </a:pPr>
            <a:r>
              <a:rPr lang="en"/>
              <a:t>The benefit is twofold:</a:t>
            </a:r>
            <a:endParaRPr/>
          </a:p>
        </p:txBody>
      </p:sp>
      <p:pic>
        <p:nvPicPr>
          <p:cNvPr id="102" name="Google Shape;102;p19" title="3.png"/>
          <p:cNvPicPr preferRelativeResize="0"/>
          <p:nvPr/>
        </p:nvPicPr>
        <p:blipFill>
          <a:blip r:embed="rId3">
            <a:alphaModFix/>
          </a:blip>
          <a:stretch>
            <a:fillRect/>
          </a:stretch>
        </p:blipFill>
        <p:spPr>
          <a:xfrm>
            <a:off x="6769876" y="4096725"/>
            <a:ext cx="1864576" cy="615474"/>
          </a:xfrm>
          <a:prstGeom prst="rect">
            <a:avLst/>
          </a:prstGeom>
          <a:noFill/>
          <a:ln>
            <a:noFill/>
          </a:ln>
        </p:spPr>
      </p:pic>
      <p:pic>
        <p:nvPicPr>
          <p:cNvPr id="103" name="Google Shape;103;p19"/>
          <p:cNvPicPr preferRelativeResize="0"/>
          <p:nvPr/>
        </p:nvPicPr>
        <p:blipFill>
          <a:blip r:embed="rId4">
            <a:alphaModFix/>
          </a:blip>
          <a:stretch>
            <a:fillRect/>
          </a:stretch>
        </p:blipFill>
        <p:spPr>
          <a:xfrm>
            <a:off x="1923706" y="2707528"/>
            <a:ext cx="1449427" cy="1449594"/>
          </a:xfrm>
          <a:prstGeom prst="rect">
            <a:avLst/>
          </a:prstGeom>
          <a:noFill/>
          <a:ln>
            <a:noFill/>
          </a:ln>
        </p:spPr>
      </p:pic>
      <p:grpSp>
        <p:nvGrpSpPr>
          <p:cNvPr id="104" name="Google Shape;104;p19"/>
          <p:cNvGrpSpPr/>
          <p:nvPr/>
        </p:nvGrpSpPr>
        <p:grpSpPr>
          <a:xfrm>
            <a:off x="5320456" y="2707528"/>
            <a:ext cx="1449427" cy="1449594"/>
            <a:chOff x="5371356" y="3347878"/>
            <a:chExt cx="1449427" cy="1449594"/>
          </a:xfrm>
        </p:grpSpPr>
        <p:pic>
          <p:nvPicPr>
            <p:cNvPr id="105" name="Google Shape;105;p19"/>
            <p:cNvPicPr preferRelativeResize="0"/>
            <p:nvPr/>
          </p:nvPicPr>
          <p:blipFill>
            <a:blip r:embed="rId4">
              <a:alphaModFix/>
            </a:blip>
            <a:stretch>
              <a:fillRect/>
            </a:stretch>
          </p:blipFill>
          <p:spPr>
            <a:xfrm>
              <a:off x="5371356" y="3347878"/>
              <a:ext cx="1449427" cy="1449594"/>
            </a:xfrm>
            <a:prstGeom prst="rect">
              <a:avLst/>
            </a:prstGeom>
            <a:noFill/>
            <a:ln>
              <a:noFill/>
            </a:ln>
          </p:spPr>
        </p:pic>
        <p:pic>
          <p:nvPicPr>
            <p:cNvPr id="106" name="Google Shape;106;p19"/>
            <p:cNvPicPr preferRelativeResize="0"/>
            <p:nvPr/>
          </p:nvPicPr>
          <p:blipFill rotWithShape="1">
            <a:blip r:embed="rId5">
              <a:alphaModFix/>
            </a:blip>
            <a:srcRect b="0" l="0" r="0" t="30449"/>
            <a:stretch/>
          </p:blipFill>
          <p:spPr>
            <a:xfrm>
              <a:off x="5830339" y="3912343"/>
              <a:ext cx="823400" cy="572700"/>
            </a:xfrm>
            <a:prstGeom prst="rect">
              <a:avLst/>
            </a:prstGeom>
            <a:noFill/>
            <a:ln>
              <a:noFill/>
            </a:ln>
          </p:spPr>
        </p:pic>
      </p:grpSp>
      <p:sp>
        <p:nvSpPr>
          <p:cNvPr id="107" name="Google Shape;107;p19"/>
          <p:cNvSpPr txBox="1"/>
          <p:nvPr/>
        </p:nvSpPr>
        <p:spPr>
          <a:xfrm>
            <a:off x="1062975" y="4032763"/>
            <a:ext cx="3000000" cy="895800"/>
          </a:xfrm>
          <a:prstGeom prst="rect">
            <a:avLst/>
          </a:prstGeom>
          <a:noFill/>
          <a:ln>
            <a:noFill/>
          </a:ln>
        </p:spPr>
        <p:txBody>
          <a:bodyPr anchorCtr="0" anchor="t" bIns="91425" lIns="91425" spcFirstLastPara="1" rIns="91425" wrap="square" tIns="91425">
            <a:normAutofit fontScale="92500"/>
          </a:bodyPr>
          <a:lstStyle/>
          <a:p>
            <a:pPr indent="0" lvl="0" marL="0" rtl="0" algn="ctr">
              <a:lnSpc>
                <a:spcPct val="115000"/>
              </a:lnSpc>
              <a:spcBef>
                <a:spcPts val="0"/>
              </a:spcBef>
              <a:spcAft>
                <a:spcPts val="1200"/>
              </a:spcAft>
              <a:buNone/>
            </a:pPr>
            <a:r>
              <a:rPr lang="en">
                <a:solidFill>
                  <a:schemeClr val="dk2"/>
                </a:solidFill>
                <a:latin typeface="Roboto"/>
                <a:ea typeface="Roboto"/>
                <a:cs typeface="Roboto"/>
                <a:sym typeface="Roboto"/>
              </a:rPr>
              <a:t>The patient understands better their own situation and how to express it to others, empowering them to seek help</a:t>
            </a:r>
            <a:endParaRPr/>
          </a:p>
        </p:txBody>
      </p:sp>
      <p:sp>
        <p:nvSpPr>
          <p:cNvPr id="108" name="Google Shape;108;p19"/>
          <p:cNvSpPr txBox="1"/>
          <p:nvPr/>
        </p:nvSpPr>
        <p:spPr>
          <a:xfrm>
            <a:off x="4572000" y="4050763"/>
            <a:ext cx="3396600" cy="707400"/>
          </a:xfrm>
          <a:prstGeom prst="rect">
            <a:avLst/>
          </a:prstGeom>
          <a:noFill/>
          <a:ln>
            <a:noFill/>
          </a:ln>
        </p:spPr>
        <p:txBody>
          <a:bodyPr anchorCtr="0" anchor="t" bIns="91425" lIns="91425" spcFirstLastPara="1" rIns="91425" wrap="square" tIns="91425">
            <a:normAutofit fontScale="92500"/>
          </a:bodyPr>
          <a:lstStyle/>
          <a:p>
            <a:pPr indent="0" lvl="0" marL="0" rtl="0" algn="ctr">
              <a:lnSpc>
                <a:spcPct val="115000"/>
              </a:lnSpc>
              <a:spcBef>
                <a:spcPts val="0"/>
              </a:spcBef>
              <a:spcAft>
                <a:spcPts val="1200"/>
              </a:spcAft>
              <a:buNone/>
            </a:pPr>
            <a:r>
              <a:rPr lang="en">
                <a:solidFill>
                  <a:srgbClr val="595959"/>
                </a:solidFill>
              </a:rPr>
              <a:t>The summary can be helpful to a doctor for understanding the context of the patient</a:t>
            </a:r>
            <a:endParaRPr>
              <a:solidFill>
                <a:srgbClr val="595959"/>
              </a:solidFill>
            </a:endParaRPr>
          </a:p>
        </p:txBody>
      </p:sp>
      <p:sp>
        <p:nvSpPr>
          <p:cNvPr id="109" name="Google Shape;109;p19"/>
          <p:cNvSpPr/>
          <p:nvPr/>
        </p:nvSpPr>
        <p:spPr>
          <a:xfrm>
            <a:off x="3854794" y="3185350"/>
            <a:ext cx="896700" cy="18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0" name="Google Shape;110;p19"/>
          <p:cNvSpPr/>
          <p:nvPr/>
        </p:nvSpPr>
        <p:spPr>
          <a:xfrm rot="10800000">
            <a:off x="3840562" y="3577750"/>
            <a:ext cx="896700" cy="18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Solution Overview: </a:t>
            </a:r>
            <a:r>
              <a:rPr lang="en">
                <a:latin typeface="Roboto"/>
                <a:ea typeface="Roboto"/>
                <a:cs typeface="Roboto"/>
                <a:sym typeface="Roboto"/>
              </a:rPr>
              <a:t>Innovation</a:t>
            </a:r>
            <a:r>
              <a:rPr lang="en">
                <a:latin typeface="Roboto"/>
                <a:ea typeface="Roboto"/>
                <a:cs typeface="Roboto"/>
                <a:sym typeface="Roboto"/>
              </a:rPr>
              <a:t> </a:t>
            </a:r>
            <a:endParaRPr>
              <a:latin typeface="Roboto"/>
              <a:ea typeface="Roboto"/>
              <a:cs typeface="Roboto"/>
              <a:sym typeface="Roboto"/>
            </a:endParaRPr>
          </a:p>
        </p:txBody>
      </p:sp>
      <p:sp>
        <p:nvSpPr>
          <p:cNvPr id="116" name="Google Shape;116;p20"/>
          <p:cNvSpPr txBox="1"/>
          <p:nvPr>
            <p:ph idx="1" type="body"/>
          </p:nvPr>
        </p:nvSpPr>
        <p:spPr>
          <a:xfrm>
            <a:off x="311700" y="1150750"/>
            <a:ext cx="7921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web service based on LLMs with which the patient can gradually work out how to express themselves. </a:t>
            </a:r>
            <a:endParaRPr/>
          </a:p>
          <a:p>
            <a:pPr indent="-342900" lvl="0" marL="457200" rtl="0" algn="l">
              <a:spcBef>
                <a:spcPts val="0"/>
              </a:spcBef>
              <a:spcAft>
                <a:spcPts val="0"/>
              </a:spcAft>
              <a:buSzPts val="1800"/>
              <a:buChar char="●"/>
            </a:pPr>
            <a:r>
              <a:rPr lang="en"/>
              <a:t>The LLM can then write a personalised message to a mental health professional to get the ball rolling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7" name="Google Shape;117;p20" title="3.png"/>
          <p:cNvPicPr preferRelativeResize="0"/>
          <p:nvPr/>
        </p:nvPicPr>
        <p:blipFill>
          <a:blip r:embed="rId3">
            <a:alphaModFix/>
          </a:blip>
          <a:stretch>
            <a:fillRect/>
          </a:stretch>
        </p:blipFill>
        <p:spPr>
          <a:xfrm>
            <a:off x="6769876" y="4096725"/>
            <a:ext cx="1864576" cy="615474"/>
          </a:xfrm>
          <a:prstGeom prst="rect">
            <a:avLst/>
          </a:prstGeom>
          <a:noFill/>
          <a:ln>
            <a:noFill/>
          </a:ln>
        </p:spPr>
      </p:pic>
      <p:grpSp>
        <p:nvGrpSpPr>
          <p:cNvPr id="118" name="Google Shape;118;p20"/>
          <p:cNvGrpSpPr/>
          <p:nvPr/>
        </p:nvGrpSpPr>
        <p:grpSpPr>
          <a:xfrm>
            <a:off x="1847506" y="2600745"/>
            <a:ext cx="4357915" cy="2039786"/>
            <a:chOff x="1471675" y="2016525"/>
            <a:chExt cx="5022375" cy="2350525"/>
          </a:xfrm>
        </p:grpSpPr>
        <p:pic>
          <p:nvPicPr>
            <p:cNvPr id="119" name="Google Shape;119;p20"/>
            <p:cNvPicPr preferRelativeResize="0"/>
            <p:nvPr/>
          </p:nvPicPr>
          <p:blipFill>
            <a:blip r:embed="rId4">
              <a:alphaModFix/>
            </a:blip>
            <a:stretch>
              <a:fillRect/>
            </a:stretch>
          </p:blipFill>
          <p:spPr>
            <a:xfrm>
              <a:off x="1471675" y="2666425"/>
              <a:ext cx="1670425" cy="1670425"/>
            </a:xfrm>
            <a:prstGeom prst="rect">
              <a:avLst/>
            </a:prstGeom>
            <a:noFill/>
            <a:ln>
              <a:noFill/>
            </a:ln>
          </p:spPr>
        </p:pic>
        <p:pic>
          <p:nvPicPr>
            <p:cNvPr id="120" name="Google Shape;120;p20"/>
            <p:cNvPicPr preferRelativeResize="0"/>
            <p:nvPr/>
          </p:nvPicPr>
          <p:blipFill>
            <a:blip r:embed="rId5">
              <a:alphaModFix/>
            </a:blip>
            <a:stretch>
              <a:fillRect/>
            </a:stretch>
          </p:blipFill>
          <p:spPr>
            <a:xfrm>
              <a:off x="4982000" y="2824800"/>
              <a:ext cx="1512050" cy="1512050"/>
            </a:xfrm>
            <a:prstGeom prst="rect">
              <a:avLst/>
            </a:prstGeom>
            <a:noFill/>
            <a:ln>
              <a:noFill/>
            </a:ln>
          </p:spPr>
        </p:pic>
        <p:pic>
          <p:nvPicPr>
            <p:cNvPr id="121" name="Google Shape;121;p20"/>
            <p:cNvPicPr preferRelativeResize="0"/>
            <p:nvPr/>
          </p:nvPicPr>
          <p:blipFill>
            <a:blip r:embed="rId6">
              <a:alphaModFix/>
            </a:blip>
            <a:stretch>
              <a:fillRect/>
            </a:stretch>
          </p:blipFill>
          <p:spPr>
            <a:xfrm>
              <a:off x="2599900" y="2016525"/>
              <a:ext cx="1005400" cy="1005400"/>
            </a:xfrm>
            <a:prstGeom prst="rect">
              <a:avLst/>
            </a:prstGeom>
            <a:noFill/>
            <a:ln>
              <a:noFill/>
            </a:ln>
          </p:spPr>
        </p:pic>
        <p:pic>
          <p:nvPicPr>
            <p:cNvPr id="122" name="Google Shape;122;p20"/>
            <p:cNvPicPr preferRelativeResize="0"/>
            <p:nvPr/>
          </p:nvPicPr>
          <p:blipFill>
            <a:blip r:embed="rId6">
              <a:alphaModFix/>
            </a:blip>
            <a:stretch>
              <a:fillRect/>
            </a:stretch>
          </p:blipFill>
          <p:spPr>
            <a:xfrm flipH="1">
              <a:off x="3976588" y="2356250"/>
              <a:ext cx="1005400" cy="1005400"/>
            </a:xfrm>
            <a:prstGeom prst="rect">
              <a:avLst/>
            </a:prstGeom>
            <a:noFill/>
            <a:ln>
              <a:noFill/>
            </a:ln>
          </p:spPr>
        </p:pic>
        <p:grpSp>
          <p:nvGrpSpPr>
            <p:cNvPr id="123" name="Google Shape;123;p20"/>
            <p:cNvGrpSpPr/>
            <p:nvPr/>
          </p:nvGrpSpPr>
          <p:grpSpPr>
            <a:xfrm>
              <a:off x="2971205" y="3361650"/>
              <a:ext cx="1005400" cy="1005400"/>
              <a:chOff x="3109380" y="3437850"/>
              <a:chExt cx="1005400" cy="1005400"/>
            </a:xfrm>
          </p:grpSpPr>
          <p:pic>
            <p:nvPicPr>
              <p:cNvPr id="124" name="Google Shape;124;p20"/>
              <p:cNvPicPr preferRelativeResize="0"/>
              <p:nvPr/>
            </p:nvPicPr>
            <p:blipFill rotWithShape="1">
              <a:blip r:embed="rId7">
                <a:alphaModFix/>
              </a:blip>
              <a:srcRect b="31234" l="29552" r="27593" t="15483"/>
              <a:stretch/>
            </p:blipFill>
            <p:spPr>
              <a:xfrm>
                <a:off x="3398300" y="3741050"/>
                <a:ext cx="460600" cy="572700"/>
              </a:xfrm>
              <a:prstGeom prst="rect">
                <a:avLst/>
              </a:prstGeom>
              <a:noFill/>
              <a:ln>
                <a:noFill/>
              </a:ln>
            </p:spPr>
          </p:pic>
          <p:pic>
            <p:nvPicPr>
              <p:cNvPr id="125" name="Google Shape;125;p20"/>
              <p:cNvPicPr preferRelativeResize="0"/>
              <p:nvPr/>
            </p:nvPicPr>
            <p:blipFill>
              <a:blip r:embed="rId6">
                <a:alphaModFix/>
              </a:blip>
              <a:stretch>
                <a:fillRect/>
              </a:stretch>
            </p:blipFill>
            <p:spPr>
              <a:xfrm flipH="1" rot="10800000">
                <a:off x="3109380" y="3437850"/>
                <a:ext cx="1005400" cy="1005400"/>
              </a:xfrm>
              <a:prstGeom prst="rect">
                <a:avLst/>
              </a:prstGeom>
              <a:noFill/>
              <a:ln>
                <a:noFill/>
              </a:ln>
            </p:spPr>
          </p:pic>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1" title="3.png"/>
          <p:cNvPicPr preferRelativeResize="0"/>
          <p:nvPr/>
        </p:nvPicPr>
        <p:blipFill>
          <a:blip r:embed="rId3">
            <a:alphaModFix/>
          </a:blip>
          <a:stretch>
            <a:fillRect/>
          </a:stretch>
        </p:blipFill>
        <p:spPr>
          <a:xfrm>
            <a:off x="6769876" y="4096725"/>
            <a:ext cx="1864576" cy="615474"/>
          </a:xfrm>
          <a:prstGeom prst="rect">
            <a:avLst/>
          </a:prstGeom>
          <a:noFill/>
          <a:ln>
            <a:noFill/>
          </a:ln>
        </p:spPr>
      </p:pic>
      <p:sp>
        <p:nvSpPr>
          <p:cNvPr id="131" name="Google Shape;13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Roboto"/>
                <a:ea typeface="Roboto"/>
                <a:cs typeface="Roboto"/>
                <a:sym typeface="Roboto"/>
              </a:rPr>
              <a:t>Technical Approach: Model and Method</a:t>
            </a:r>
            <a:endParaRPr>
              <a:latin typeface="Roboto"/>
              <a:ea typeface="Roboto"/>
              <a:cs typeface="Roboto"/>
              <a:sym typeface="Roboto"/>
            </a:endParaRPr>
          </a:p>
          <a:p>
            <a:pPr indent="0" lvl="0" marL="0" rtl="0" algn="l">
              <a:spcBef>
                <a:spcPts val="0"/>
              </a:spcBef>
              <a:spcAft>
                <a:spcPts val="0"/>
              </a:spcAft>
              <a:buClr>
                <a:schemeClr val="dk1"/>
              </a:buClr>
              <a:buSzPct val="39285"/>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32" name="Google Shape;132;p21"/>
          <p:cNvSpPr txBox="1"/>
          <p:nvPr>
            <p:ph idx="1" type="body"/>
          </p:nvPr>
        </p:nvSpPr>
        <p:spPr>
          <a:xfrm>
            <a:off x="311700" y="1381075"/>
            <a:ext cx="70245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Gemini API with zero or few- shot prompting was used for:</a:t>
            </a:r>
            <a:endParaRPr/>
          </a:p>
          <a:p>
            <a:pPr indent="-342900" lvl="0" marL="457200" rtl="0" algn="l">
              <a:spcBef>
                <a:spcPts val="1200"/>
              </a:spcBef>
              <a:spcAft>
                <a:spcPts val="0"/>
              </a:spcAft>
              <a:buSzPts val="1800"/>
              <a:buChar char="●"/>
            </a:pPr>
            <a:r>
              <a:rPr lang="en"/>
              <a:t>Simulating texts from patients with various mental health issues, with varying levels of communication ability.</a:t>
            </a:r>
            <a:endParaRPr/>
          </a:p>
          <a:p>
            <a:pPr indent="-342900" lvl="0" marL="457200" rtl="0" algn="l">
              <a:spcBef>
                <a:spcPts val="0"/>
              </a:spcBef>
              <a:spcAft>
                <a:spcPts val="0"/>
              </a:spcAft>
              <a:buSzPts val="1800"/>
              <a:buChar char="●"/>
            </a:pPr>
            <a:r>
              <a:rPr lang="en"/>
              <a:t>Summarization of the text entries.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additionally used:</a:t>
            </a:r>
            <a:endParaRPr/>
          </a:p>
          <a:p>
            <a:pPr indent="-342900" lvl="0" marL="457200" rtl="0" algn="l">
              <a:spcBef>
                <a:spcPts val="1200"/>
              </a:spcBef>
              <a:spcAft>
                <a:spcPts val="0"/>
              </a:spcAft>
              <a:buSzPts val="1800"/>
              <a:buChar char="●"/>
            </a:pPr>
            <a:r>
              <a:rPr lang="en"/>
              <a:t>Machine learning algorithms (sklearn) to build classification models</a:t>
            </a:r>
            <a:endParaRPr/>
          </a:p>
          <a:p>
            <a:pPr indent="-342900" lvl="0" marL="457200" rtl="0" algn="l">
              <a:spcBef>
                <a:spcPts val="0"/>
              </a:spcBef>
              <a:spcAft>
                <a:spcPts val="0"/>
              </a:spcAft>
              <a:buSzPts val="1800"/>
              <a:buChar char="●"/>
            </a:pPr>
            <a:r>
              <a:rPr lang="en"/>
              <a:t>Flask to make a web interface for our tool.</a:t>
            </a:r>
            <a:endParaRPr/>
          </a:p>
        </p:txBody>
      </p:sp>
      <p:pic>
        <p:nvPicPr>
          <p:cNvPr id="133" name="Google Shape;133;p21"/>
          <p:cNvPicPr preferRelativeResize="0"/>
          <p:nvPr/>
        </p:nvPicPr>
        <p:blipFill>
          <a:blip r:embed="rId4">
            <a:alphaModFix/>
          </a:blip>
          <a:stretch>
            <a:fillRect/>
          </a:stretch>
        </p:blipFill>
        <p:spPr>
          <a:xfrm>
            <a:off x="7336353" y="2275484"/>
            <a:ext cx="978565" cy="1345029"/>
          </a:xfrm>
          <a:prstGeom prst="rect">
            <a:avLst/>
          </a:prstGeom>
          <a:noFill/>
          <a:ln>
            <a:noFill/>
          </a:ln>
        </p:spPr>
      </p:pic>
      <p:pic>
        <p:nvPicPr>
          <p:cNvPr id="134" name="Google Shape;134;p21"/>
          <p:cNvPicPr preferRelativeResize="0"/>
          <p:nvPr/>
        </p:nvPicPr>
        <p:blipFill>
          <a:blip r:embed="rId5">
            <a:alphaModFix/>
          </a:blip>
          <a:stretch>
            <a:fillRect/>
          </a:stretch>
        </p:blipFill>
        <p:spPr>
          <a:xfrm>
            <a:off x="7137167" y="3769246"/>
            <a:ext cx="1376939" cy="987118"/>
          </a:xfrm>
          <a:prstGeom prst="rect">
            <a:avLst/>
          </a:prstGeom>
          <a:noFill/>
          <a:ln>
            <a:noFill/>
          </a:ln>
        </p:spPr>
      </p:pic>
      <p:grpSp>
        <p:nvGrpSpPr>
          <p:cNvPr id="135" name="Google Shape;135;p21"/>
          <p:cNvGrpSpPr/>
          <p:nvPr/>
        </p:nvGrpSpPr>
        <p:grpSpPr>
          <a:xfrm>
            <a:off x="6971460" y="606507"/>
            <a:ext cx="1708361" cy="1345165"/>
            <a:chOff x="7047950" y="826025"/>
            <a:chExt cx="1506624" cy="1108774"/>
          </a:xfrm>
        </p:grpSpPr>
        <p:pic>
          <p:nvPicPr>
            <p:cNvPr id="136" name="Google Shape;136;p21"/>
            <p:cNvPicPr preferRelativeResize="0"/>
            <p:nvPr/>
          </p:nvPicPr>
          <p:blipFill rotWithShape="1">
            <a:blip r:embed="rId6">
              <a:alphaModFix/>
            </a:blip>
            <a:srcRect b="41079" l="0" r="0" t="0"/>
            <a:stretch/>
          </p:blipFill>
          <p:spPr>
            <a:xfrm>
              <a:off x="7047950" y="826025"/>
              <a:ext cx="1494149" cy="813725"/>
            </a:xfrm>
            <a:prstGeom prst="rect">
              <a:avLst/>
            </a:prstGeom>
            <a:noFill/>
            <a:ln>
              <a:noFill/>
            </a:ln>
          </p:spPr>
        </p:pic>
        <p:pic>
          <p:nvPicPr>
            <p:cNvPr id="137" name="Google Shape;137;p21"/>
            <p:cNvPicPr preferRelativeResize="0"/>
            <p:nvPr/>
          </p:nvPicPr>
          <p:blipFill rotWithShape="1">
            <a:blip r:embed="rId6">
              <a:alphaModFix/>
            </a:blip>
            <a:srcRect b="0" l="0" r="0" t="58532"/>
            <a:stretch/>
          </p:blipFill>
          <p:spPr>
            <a:xfrm>
              <a:off x="7060425" y="1362100"/>
              <a:ext cx="1494149" cy="572699"/>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