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Medium"/>
      <p:regular r:id="rId32"/>
      <p:bold r:id="rId33"/>
      <p:italic r:id="rId34"/>
      <p:boldItalic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edium-bold.fntdata"/><Relationship Id="rId10" Type="http://schemas.openxmlformats.org/officeDocument/2006/relationships/slide" Target="slides/slide5.xml"/><Relationship Id="rId32" Type="http://schemas.openxmlformats.org/officeDocument/2006/relationships/font" Target="fonts/RobotoMedium-regular.fntdata"/><Relationship Id="rId13" Type="http://schemas.openxmlformats.org/officeDocument/2006/relationships/slide" Target="slides/slide8.xml"/><Relationship Id="rId35" Type="http://schemas.openxmlformats.org/officeDocument/2006/relationships/font" Target="fonts/RobotoMedium-boldItalic.fntdata"/><Relationship Id="rId12" Type="http://schemas.openxmlformats.org/officeDocument/2006/relationships/slide" Target="slides/slide7.xml"/><Relationship Id="rId34" Type="http://schemas.openxmlformats.org/officeDocument/2006/relationships/font" Target="fonts/RobotoMedium-italic.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a479abec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a479abec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a479abec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a479abec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a479abec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a479abec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1923a6f4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1923a6f4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b4f433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b4f433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1923a6f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1923a6f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1923a6f4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1923a6f4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a526b962a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a526b962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1923a6f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1923a6f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1923a6f4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1923a6f4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1923a6f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1923a6f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Welcome to our Kick-Off event for the MEXA community! We have a really exciting event planned for you today.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a479abec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a479abec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a526b962a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2a526b962a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9b634686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29b634686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9b634686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9b634686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a526b962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2a526b962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9b6346864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29b634686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1923a6f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1923a6f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1923a6f4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1923a6f4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a479abec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a479abec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1923a6f4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1923a6f4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a479abec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a479abec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1923a6f4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1923a6f4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1923a6f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1923a6f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a479abec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a479abec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XA">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6EAF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hyperlink" Target="http://drive.google.com/file/d/1ac3GN4bwKr8dlJhVxNCmph7zgRYRCueJ/view" TargetMode="External"/><Relationship Id="rId5"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AdamLoydHarris/" TargetMode="External"/><Relationship Id="rId4" Type="http://schemas.openxmlformats.org/officeDocument/2006/relationships/hyperlink" Target="http://x.com/AdamLoydHarris" TargetMode="External"/><Relationship Id="rId5" Type="http://schemas.openxmlformats.org/officeDocument/2006/relationships/hyperlink" Target="http://x.com/AdamLoydHarris" TargetMode="External"/><Relationship Id="rId6" Type="http://schemas.openxmlformats.org/officeDocument/2006/relationships/hyperlink" Target="https://www.researchgate.net/profile/Luis-Torrao" TargetMode="External"/><Relationship Id="rId7"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rotWithShape="1">
          <a:blip r:embed="rId3">
            <a:alphaModFix/>
          </a:blip>
          <a:srcRect b="0" l="14994" r="0" t="0"/>
          <a:stretch/>
        </p:blipFill>
        <p:spPr>
          <a:xfrm rot="-5400000">
            <a:off x="2005074" y="-2005074"/>
            <a:ext cx="5149875" cy="9160023"/>
          </a:xfrm>
          <a:prstGeom prst="rect">
            <a:avLst/>
          </a:prstGeom>
          <a:noFill/>
          <a:ln>
            <a:noFill/>
          </a:ln>
        </p:spPr>
      </p:pic>
      <p:pic>
        <p:nvPicPr>
          <p:cNvPr id="57" name="Google Shape;57;p13" title="3.png"/>
          <p:cNvPicPr preferRelativeResize="0"/>
          <p:nvPr/>
        </p:nvPicPr>
        <p:blipFill>
          <a:blip r:embed="rId4">
            <a:alphaModFix/>
          </a:blip>
          <a:stretch>
            <a:fillRect/>
          </a:stretch>
        </p:blipFill>
        <p:spPr>
          <a:xfrm>
            <a:off x="2192700" y="2571748"/>
            <a:ext cx="6588273" cy="217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ELLIE listens to conversation</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start, </a:t>
            </a:r>
            <a:r>
              <a:rPr b="1" lang="en"/>
              <a:t>ELLIE is given each user’s bio</a:t>
            </a:r>
            <a:r>
              <a:rPr lang="en"/>
              <a:t> and provides a brief introduction. It is prompted to be a personable, informal, and inclusive mediator.</a:t>
            </a:r>
            <a:endParaRPr/>
          </a:p>
        </p:txBody>
      </p:sp>
      <p:pic>
        <p:nvPicPr>
          <p:cNvPr id="127" name="Google Shape;127;p22"/>
          <p:cNvPicPr preferRelativeResize="0"/>
          <p:nvPr/>
        </p:nvPicPr>
        <p:blipFill>
          <a:blip r:embed="rId3">
            <a:alphaModFix/>
          </a:blip>
          <a:stretch>
            <a:fillRect/>
          </a:stretch>
        </p:blipFill>
        <p:spPr>
          <a:xfrm>
            <a:off x="3022813" y="2075125"/>
            <a:ext cx="3098374" cy="267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text users in blue are agents based on their bio in the database These would be real people also using the service.</a:t>
            </a:r>
            <a:endParaRPr/>
          </a:p>
          <a:p>
            <a:pPr indent="0" lvl="0" marL="0" rtl="0" algn="l">
              <a:spcBef>
                <a:spcPts val="1200"/>
              </a:spcBef>
              <a:spcAft>
                <a:spcPts val="1200"/>
              </a:spcAft>
              <a:buNone/>
            </a:pPr>
            <a:r>
              <a:t/>
            </a:r>
            <a:endParaRPr/>
          </a:p>
        </p:txBody>
      </p:sp>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Conversation between users</a:t>
            </a:r>
            <a:endParaRPr/>
          </a:p>
        </p:txBody>
      </p:sp>
      <p:pic>
        <p:nvPicPr>
          <p:cNvPr id="134" name="Google Shape;134;p23"/>
          <p:cNvPicPr preferRelativeResize="0"/>
          <p:nvPr/>
        </p:nvPicPr>
        <p:blipFill rotWithShape="1">
          <a:blip r:embed="rId3">
            <a:alphaModFix/>
          </a:blip>
          <a:srcRect b="25240" l="0" r="0" t="38769"/>
          <a:stretch/>
        </p:blipFill>
        <p:spPr>
          <a:xfrm>
            <a:off x="176290" y="2486099"/>
            <a:ext cx="2882897" cy="1631387"/>
          </a:xfrm>
          <a:prstGeom prst="rect">
            <a:avLst/>
          </a:prstGeom>
          <a:noFill/>
          <a:ln>
            <a:noFill/>
          </a:ln>
        </p:spPr>
      </p:pic>
      <p:pic>
        <p:nvPicPr>
          <p:cNvPr id="135" name="Google Shape;135;p23"/>
          <p:cNvPicPr preferRelativeResize="0"/>
          <p:nvPr/>
        </p:nvPicPr>
        <p:blipFill rotWithShape="1">
          <a:blip r:embed="rId3">
            <a:alphaModFix/>
          </a:blip>
          <a:srcRect b="72724" l="0" r="0" t="1409"/>
          <a:stretch/>
        </p:blipFill>
        <p:spPr>
          <a:xfrm>
            <a:off x="3130550" y="2517813"/>
            <a:ext cx="2882897" cy="1172474"/>
          </a:xfrm>
          <a:prstGeom prst="rect">
            <a:avLst/>
          </a:prstGeom>
          <a:noFill/>
          <a:ln>
            <a:noFill/>
          </a:ln>
        </p:spPr>
      </p:pic>
      <p:grpSp>
        <p:nvGrpSpPr>
          <p:cNvPr id="136" name="Google Shape;136;p23"/>
          <p:cNvGrpSpPr/>
          <p:nvPr/>
        </p:nvGrpSpPr>
        <p:grpSpPr>
          <a:xfrm>
            <a:off x="6120077" y="2491539"/>
            <a:ext cx="2882872" cy="1620489"/>
            <a:chOff x="6173925" y="2353801"/>
            <a:chExt cx="3009575" cy="1838749"/>
          </a:xfrm>
        </p:grpSpPr>
        <p:pic>
          <p:nvPicPr>
            <p:cNvPr id="137" name="Google Shape;137;p23"/>
            <p:cNvPicPr preferRelativeResize="0"/>
            <p:nvPr/>
          </p:nvPicPr>
          <p:blipFill rotWithShape="1">
            <a:blip r:embed="rId3">
              <a:alphaModFix/>
            </a:blip>
            <a:srcRect b="0" l="0" r="0" t="86286"/>
            <a:stretch/>
          </p:blipFill>
          <p:spPr>
            <a:xfrm>
              <a:off x="6173925" y="2353801"/>
              <a:ext cx="3009550" cy="705350"/>
            </a:xfrm>
            <a:prstGeom prst="rect">
              <a:avLst/>
            </a:prstGeom>
            <a:noFill/>
            <a:ln>
              <a:noFill/>
            </a:ln>
          </p:spPr>
        </p:pic>
        <p:pic>
          <p:nvPicPr>
            <p:cNvPr id="138" name="Google Shape;138;p23"/>
            <p:cNvPicPr preferRelativeResize="0"/>
            <p:nvPr/>
          </p:nvPicPr>
          <p:blipFill>
            <a:blip r:embed="rId4">
              <a:alphaModFix/>
            </a:blip>
            <a:stretch>
              <a:fillRect/>
            </a:stretch>
          </p:blipFill>
          <p:spPr>
            <a:xfrm>
              <a:off x="6173950" y="3059150"/>
              <a:ext cx="3009550" cy="11334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ELLIE has access to chat history and provides its own posts</a:t>
            </a:r>
            <a:endParaRPr/>
          </a:p>
        </p:txBody>
      </p:sp>
      <p:sp>
        <p:nvSpPr>
          <p:cNvPr id="144" name="Google Shape;144;p24"/>
          <p:cNvSpPr txBox="1"/>
          <p:nvPr>
            <p:ph idx="1" type="body"/>
          </p:nvPr>
        </p:nvSpPr>
        <p:spPr>
          <a:xfrm>
            <a:off x="311700" y="1371075"/>
            <a:ext cx="8520600" cy="31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address specific users to counterbalance imbalances in how often people contribute</a:t>
            </a:r>
            <a:endParaRPr/>
          </a:p>
        </p:txBody>
      </p:sp>
      <p:pic>
        <p:nvPicPr>
          <p:cNvPr id="145" name="Google Shape;145;p24"/>
          <p:cNvPicPr preferRelativeResize="0"/>
          <p:nvPr/>
        </p:nvPicPr>
        <p:blipFill>
          <a:blip r:embed="rId3">
            <a:alphaModFix/>
          </a:blip>
          <a:stretch>
            <a:fillRect/>
          </a:stretch>
        </p:blipFill>
        <p:spPr>
          <a:xfrm>
            <a:off x="2686675" y="2244900"/>
            <a:ext cx="3447499" cy="229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Demo: Streamlit app.</a:t>
            </a:r>
            <a:endParaRPr>
              <a:latin typeface="Roboto"/>
              <a:ea typeface="Roboto"/>
              <a:cs typeface="Roboto"/>
              <a:sym typeface="Roboto"/>
            </a:endParaRPr>
          </a:p>
        </p:txBody>
      </p:sp>
      <p:pic>
        <p:nvPicPr>
          <p:cNvPr id="151" name="Google Shape;151;p25" title="3.png"/>
          <p:cNvPicPr preferRelativeResize="0"/>
          <p:nvPr/>
        </p:nvPicPr>
        <p:blipFill>
          <a:blip r:embed="rId3">
            <a:alphaModFix/>
          </a:blip>
          <a:stretch>
            <a:fillRect/>
          </a:stretch>
        </p:blipFill>
        <p:spPr>
          <a:xfrm>
            <a:off x="6769876" y="4096725"/>
            <a:ext cx="1864576" cy="615474"/>
          </a:xfrm>
          <a:prstGeom prst="rect">
            <a:avLst/>
          </a:prstGeom>
          <a:noFill/>
          <a:ln>
            <a:noFill/>
          </a:ln>
        </p:spPr>
      </p:pic>
      <p:pic>
        <p:nvPicPr>
          <p:cNvPr id="152" name="Google Shape;152;p25" title="safecircles_final (1).mov">
            <a:hlinkClick r:id="rId4"/>
          </p:cNvPr>
          <p:cNvPicPr preferRelativeResize="0"/>
          <p:nvPr/>
        </p:nvPicPr>
        <p:blipFill>
          <a:blip r:embed="rId5">
            <a:alphaModFix/>
          </a:blip>
          <a:stretch>
            <a:fillRect/>
          </a:stretch>
        </p:blipFill>
        <p:spPr>
          <a:xfrm>
            <a:off x="1238150" y="1017725"/>
            <a:ext cx="6465079" cy="36257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Plans to Embed Lived Experience</a:t>
            </a:r>
            <a:endParaRPr>
              <a:latin typeface="Roboto"/>
              <a:ea typeface="Roboto"/>
              <a:cs typeface="Roboto"/>
              <a:sym typeface="Roboto"/>
            </a:endParaRPr>
          </a:p>
          <a:p>
            <a:pPr indent="0" lvl="0" marL="0" rtl="0" algn="l">
              <a:spcBef>
                <a:spcPts val="0"/>
              </a:spcBef>
              <a:spcAft>
                <a:spcPts val="0"/>
              </a:spcAft>
              <a:buClr>
                <a:schemeClr val="dk1"/>
              </a:buClr>
              <a:buSzPct val="39285"/>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58" name="Google Shape;158;p26"/>
          <p:cNvSpPr txBox="1"/>
          <p:nvPr>
            <p:ph idx="1" type="body"/>
          </p:nvPr>
        </p:nvSpPr>
        <p:spPr>
          <a:xfrm>
            <a:off x="311700" y="1324225"/>
            <a:ext cx="7921200" cy="4035600"/>
          </a:xfrm>
          <a:prstGeom prst="rect">
            <a:avLst/>
          </a:prstGeom>
        </p:spPr>
        <p:txBody>
          <a:bodyPr anchorCtr="0" anchor="t" bIns="91425" lIns="91425" spcFirstLastPara="1" rIns="91425" wrap="square" tIns="91425">
            <a:normAutofit fontScale="25000"/>
          </a:bodyPr>
          <a:lstStyle/>
          <a:p>
            <a:pPr indent="-333375" lvl="0" marL="914400" rtl="0" algn="l">
              <a:spcBef>
                <a:spcPts val="0"/>
              </a:spcBef>
              <a:spcAft>
                <a:spcPts val="0"/>
              </a:spcAft>
              <a:buSzPct val="100000"/>
              <a:buChar char="●"/>
            </a:pPr>
            <a:r>
              <a:rPr lang="en" sz="6600"/>
              <a:t>C</a:t>
            </a:r>
            <a:r>
              <a:rPr lang="en" sz="6600"/>
              <a:t>o-designed with people with lived experience of anxiety, depression and psychosis to identify barriers and opportunities for engagement</a:t>
            </a:r>
            <a:endParaRPr sz="6600"/>
          </a:p>
          <a:p>
            <a:pPr indent="-333375" lvl="0" marL="914400" rtl="0" algn="l">
              <a:spcBef>
                <a:spcPts val="0"/>
              </a:spcBef>
              <a:spcAft>
                <a:spcPts val="0"/>
              </a:spcAft>
              <a:buSzPct val="100000"/>
              <a:buChar char="●"/>
            </a:pPr>
            <a:r>
              <a:rPr lang="en" sz="6600"/>
              <a:t>LE experts and practitioners design prompts to get optimal behaviour.</a:t>
            </a:r>
            <a:endParaRPr sz="6600"/>
          </a:p>
          <a:p>
            <a:pPr indent="-333375" lvl="0" marL="914400" rtl="0" algn="l">
              <a:spcBef>
                <a:spcPts val="0"/>
              </a:spcBef>
              <a:spcAft>
                <a:spcPts val="0"/>
              </a:spcAft>
              <a:buSzPct val="97058"/>
              <a:buChar char="●"/>
            </a:pPr>
            <a:r>
              <a:rPr lang="en" sz="6800"/>
              <a:t>Considering intersectionality community </a:t>
            </a:r>
            <a:r>
              <a:rPr lang="en" sz="6600"/>
              <a:t>experiences of social dynamics of race, gender, class, sexuality and how they shape response to mental health issues</a:t>
            </a:r>
            <a:endParaRPr b="1" sz="5846"/>
          </a:p>
          <a:p>
            <a:pPr indent="-336550" lvl="0" marL="914400" rtl="0" algn="l">
              <a:spcBef>
                <a:spcPts val="0"/>
              </a:spcBef>
              <a:spcAft>
                <a:spcPts val="0"/>
              </a:spcAft>
              <a:buSzPct val="100000"/>
              <a:buChar char="●"/>
            </a:pPr>
            <a:r>
              <a:rPr lang="en" sz="6800"/>
              <a:t>LE experts will also be able to join a monitoring committee and engage in  periodic auditing process (ex: cyber guardians)</a:t>
            </a:r>
            <a:endParaRPr sz="6800"/>
          </a:p>
          <a:p>
            <a:pPr indent="0" lvl="0" marL="0" rtl="0" algn="l">
              <a:spcBef>
                <a:spcPts val="1200"/>
              </a:spcBef>
              <a:spcAft>
                <a:spcPts val="0"/>
              </a:spcAft>
              <a:buNone/>
            </a:pPr>
            <a:r>
              <a:t/>
            </a:r>
            <a:endParaRPr sz="6600"/>
          </a:p>
          <a:p>
            <a:pPr indent="0" lvl="0" marL="914400" rtl="0" algn="l">
              <a:spcBef>
                <a:spcPts val="1200"/>
              </a:spcBef>
              <a:spcAft>
                <a:spcPts val="0"/>
              </a:spcAft>
              <a:buNone/>
            </a:pPr>
            <a:r>
              <a:rPr lang="en" sz="6600"/>
              <a:t> </a:t>
            </a:r>
            <a:endParaRPr sz="6600"/>
          </a:p>
          <a:p>
            <a:pPr indent="0" lvl="0" marL="457200" rtl="0" algn="l">
              <a:spcBef>
                <a:spcPts val="1200"/>
              </a:spcBef>
              <a:spcAft>
                <a:spcPts val="1200"/>
              </a:spcAft>
              <a:buNone/>
            </a:pPr>
            <a:r>
              <a:t/>
            </a:r>
            <a:endParaRPr sz="6600"/>
          </a:p>
        </p:txBody>
      </p:sp>
      <p:pic>
        <p:nvPicPr>
          <p:cNvPr id="159" name="Google Shape;159;p26"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Impact and Relevance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65" name="Google Shape;165;p27"/>
          <p:cNvSpPr txBox="1"/>
          <p:nvPr>
            <p:ph idx="1" type="body"/>
          </p:nvPr>
        </p:nvSpPr>
        <p:spPr>
          <a:xfrm>
            <a:off x="311700" y="1106750"/>
            <a:ext cx="7921200" cy="3673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t/>
            </a:r>
            <a:endParaRPr sz="1190"/>
          </a:p>
          <a:p>
            <a:pPr indent="-326782" lvl="0" marL="457200" rtl="0" algn="l">
              <a:lnSpc>
                <a:spcPct val="95000"/>
              </a:lnSpc>
              <a:spcBef>
                <a:spcPts val="1200"/>
              </a:spcBef>
              <a:spcAft>
                <a:spcPts val="0"/>
              </a:spcAft>
              <a:buSzPts val="1546"/>
              <a:buChar char="●"/>
            </a:pPr>
            <a:r>
              <a:rPr lang="en" sz="1546"/>
              <a:t>The LLM is only there to mediate community cohesion. People are still ultimately helping each other.</a:t>
            </a:r>
            <a:endParaRPr sz="1546"/>
          </a:p>
          <a:p>
            <a:pPr indent="-326782" lvl="0" marL="457200" rtl="0" algn="l">
              <a:lnSpc>
                <a:spcPct val="95000"/>
              </a:lnSpc>
              <a:spcBef>
                <a:spcPts val="0"/>
              </a:spcBef>
              <a:spcAft>
                <a:spcPts val="0"/>
              </a:spcAft>
              <a:buSzPts val="1546"/>
              <a:buChar char="●"/>
            </a:pPr>
            <a:r>
              <a:rPr lang="en" sz="1546"/>
              <a:t>Breaking barriers regarding AI mental health support as they’re mostly talking with real people</a:t>
            </a:r>
            <a:endParaRPr sz="1546"/>
          </a:p>
          <a:p>
            <a:pPr indent="-326782" lvl="0" marL="457200" rtl="0" algn="l">
              <a:lnSpc>
                <a:spcPct val="95000"/>
              </a:lnSpc>
              <a:spcBef>
                <a:spcPts val="0"/>
              </a:spcBef>
              <a:spcAft>
                <a:spcPts val="0"/>
              </a:spcAft>
              <a:buSzPts val="1546"/>
              <a:buChar char="●"/>
            </a:pPr>
            <a:r>
              <a:rPr lang="en" sz="1546"/>
              <a:t>Added value of supporting mental health in the community </a:t>
            </a:r>
            <a:r>
              <a:rPr lang="en" sz="1546"/>
              <a:t>- peer support </a:t>
            </a:r>
            <a:r>
              <a:rPr lang="en" sz="1546"/>
              <a:t>- filling a gap left by traditional treatment avenues of talking therapy and medication</a:t>
            </a:r>
            <a:endParaRPr sz="1546"/>
          </a:p>
          <a:p>
            <a:pPr indent="-326782" lvl="0" marL="457200" rtl="0" algn="l">
              <a:lnSpc>
                <a:spcPct val="95000"/>
              </a:lnSpc>
              <a:spcBef>
                <a:spcPts val="0"/>
              </a:spcBef>
              <a:spcAft>
                <a:spcPts val="0"/>
              </a:spcAft>
              <a:buSzPts val="1546"/>
              <a:buChar char="●"/>
            </a:pPr>
            <a:r>
              <a:rPr lang="en" sz="1546"/>
              <a:t>Addressing the risks inherent  to social discrimination and stigmatisation </a:t>
            </a:r>
            <a:endParaRPr sz="1546"/>
          </a:p>
          <a:p>
            <a:pPr indent="-326782" lvl="0" marL="457200" rtl="0" algn="l">
              <a:lnSpc>
                <a:spcPct val="95000"/>
              </a:lnSpc>
              <a:spcBef>
                <a:spcPts val="0"/>
              </a:spcBef>
              <a:spcAft>
                <a:spcPts val="0"/>
              </a:spcAft>
              <a:buSzPts val="1546"/>
              <a:buChar char="●"/>
            </a:pPr>
            <a:r>
              <a:rPr lang="en" sz="1546"/>
              <a:t>Encourage resilience and help seeking behaviours (Agency) even in times when the traditional mental health structures are saturated </a:t>
            </a:r>
            <a:endParaRPr sz="1546"/>
          </a:p>
          <a:p>
            <a:pPr indent="-326782" lvl="0" marL="457200" rtl="0" algn="l">
              <a:lnSpc>
                <a:spcPct val="95000"/>
              </a:lnSpc>
              <a:spcBef>
                <a:spcPts val="0"/>
              </a:spcBef>
              <a:spcAft>
                <a:spcPts val="0"/>
              </a:spcAft>
              <a:buSzPts val="1546"/>
              <a:buChar char="●"/>
            </a:pPr>
            <a:r>
              <a:rPr lang="en" sz="1546"/>
              <a:t>Embedding lived experience expertise all the way to enhance care, inclusion, and community </a:t>
            </a:r>
            <a:r>
              <a:rPr lang="en" sz="1546"/>
              <a:t>cohesion</a:t>
            </a:r>
            <a:r>
              <a:rPr lang="en" sz="1546"/>
              <a:t> around mental health</a:t>
            </a:r>
            <a:endParaRPr sz="1190">
              <a:solidFill>
                <a:srgbClr val="FF0000"/>
              </a:solidFill>
            </a:endParaRPr>
          </a:p>
          <a:p>
            <a:pPr indent="0" lvl="0" marL="0" rtl="0" algn="l">
              <a:lnSpc>
                <a:spcPct val="95000"/>
              </a:lnSpc>
              <a:spcBef>
                <a:spcPts val="1200"/>
              </a:spcBef>
              <a:spcAft>
                <a:spcPts val="0"/>
              </a:spcAft>
              <a:buSzPts val="605"/>
              <a:buNone/>
            </a:pPr>
            <a:r>
              <a:t/>
            </a:r>
            <a:endParaRPr sz="1090"/>
          </a:p>
          <a:p>
            <a:pPr indent="0" lvl="0" marL="0" rtl="0" algn="l">
              <a:lnSpc>
                <a:spcPct val="95000"/>
              </a:lnSpc>
              <a:spcBef>
                <a:spcPts val="1200"/>
              </a:spcBef>
              <a:spcAft>
                <a:spcPts val="1200"/>
              </a:spcAft>
              <a:buSzPts val="605"/>
              <a:buNone/>
            </a:pPr>
            <a:r>
              <a:t/>
            </a:r>
            <a:endParaRPr sz="1090"/>
          </a:p>
        </p:txBody>
      </p:sp>
      <p:pic>
        <p:nvPicPr>
          <p:cNvPr id="166" name="Google Shape;166;p27"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Risks and Ethics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2" name="Google Shape;172;p28"/>
          <p:cNvSpPr txBox="1"/>
          <p:nvPr>
            <p:ph idx="1" type="body"/>
          </p:nvPr>
        </p:nvSpPr>
        <p:spPr>
          <a:xfrm>
            <a:off x="366100" y="1202900"/>
            <a:ext cx="7921200" cy="3762300"/>
          </a:xfrm>
          <a:prstGeom prst="rect">
            <a:avLst/>
          </a:prstGeom>
        </p:spPr>
        <p:txBody>
          <a:bodyPr anchorCtr="0" anchor="t" bIns="91425" lIns="91425" spcFirstLastPara="1" rIns="91425" wrap="square" tIns="91425">
            <a:normAutofit fontScale="25000"/>
          </a:bodyPr>
          <a:lstStyle/>
          <a:p>
            <a:pPr indent="-257175" lvl="0" marL="457200" rtl="0" algn="l">
              <a:spcBef>
                <a:spcPts val="0"/>
              </a:spcBef>
              <a:spcAft>
                <a:spcPts val="0"/>
              </a:spcAft>
              <a:buSzPct val="100000"/>
              <a:buChar char="●"/>
            </a:pPr>
            <a:r>
              <a:t/>
            </a:r>
            <a:endParaRPr/>
          </a:p>
          <a:p>
            <a:pPr indent="0" lvl="0" marL="457200" rtl="0" algn="l">
              <a:spcBef>
                <a:spcPts val="1200"/>
              </a:spcBef>
              <a:spcAft>
                <a:spcPts val="0"/>
              </a:spcAft>
              <a:buNone/>
            </a:pPr>
            <a:r>
              <a:t/>
            </a:r>
            <a:endParaRPr sz="6032"/>
          </a:p>
          <a:p>
            <a:pPr indent="-324360" lvl="0" marL="457200" rtl="0" algn="l">
              <a:spcBef>
                <a:spcPts val="1200"/>
              </a:spcBef>
              <a:spcAft>
                <a:spcPts val="0"/>
              </a:spcAft>
              <a:buSzPct val="100000"/>
              <a:buChar char="●"/>
            </a:pPr>
            <a:r>
              <a:rPr lang="en" sz="6032"/>
              <a:t>Error bias - hence the engagement plan with lived experience experts </a:t>
            </a:r>
            <a:endParaRPr sz="6032"/>
          </a:p>
          <a:p>
            <a:pPr indent="-324360" lvl="0" marL="457200" rtl="0" algn="l">
              <a:spcBef>
                <a:spcPts val="0"/>
              </a:spcBef>
              <a:spcAft>
                <a:spcPts val="0"/>
              </a:spcAft>
              <a:buSzPct val="100000"/>
              <a:buChar char="●"/>
            </a:pPr>
            <a:r>
              <a:rPr lang="en" sz="6032"/>
              <a:t>Maintaining</a:t>
            </a:r>
            <a:r>
              <a:rPr lang="en" sz="6032"/>
              <a:t> empathy </a:t>
            </a:r>
            <a:endParaRPr sz="6032"/>
          </a:p>
          <a:p>
            <a:pPr indent="-324360" lvl="0" marL="457200" rtl="0" algn="l">
              <a:spcBef>
                <a:spcPts val="0"/>
              </a:spcBef>
              <a:spcAft>
                <a:spcPts val="0"/>
              </a:spcAft>
              <a:buSzPct val="100000"/>
              <a:buChar char="●"/>
            </a:pPr>
            <a:r>
              <a:rPr lang="en" sz="6032"/>
              <a:t>Bridge of privacy or misuse of content compromising </a:t>
            </a:r>
            <a:r>
              <a:rPr lang="en" sz="6032"/>
              <a:t>personal</a:t>
            </a:r>
            <a:r>
              <a:rPr lang="en" sz="6032"/>
              <a:t> and mental health integrity </a:t>
            </a:r>
            <a:endParaRPr sz="6032"/>
          </a:p>
          <a:p>
            <a:pPr indent="-324360" lvl="0" marL="457200" rtl="0" algn="l">
              <a:spcBef>
                <a:spcPts val="0"/>
              </a:spcBef>
              <a:spcAft>
                <a:spcPts val="0"/>
              </a:spcAft>
              <a:buSzPct val="100000"/>
              <a:buChar char="●"/>
            </a:pPr>
            <a:r>
              <a:rPr lang="en" sz="6032"/>
              <a:t>Failing safeguarding processes - missing or </a:t>
            </a:r>
            <a:r>
              <a:rPr lang="en" sz="6032"/>
              <a:t>misinterpreted</a:t>
            </a:r>
            <a:r>
              <a:rPr lang="en" sz="6032"/>
              <a:t> signs of potential harm to self, to others </a:t>
            </a:r>
            <a:endParaRPr sz="6032"/>
          </a:p>
          <a:p>
            <a:pPr indent="-324360" lvl="0" marL="457200" rtl="0" algn="l">
              <a:spcBef>
                <a:spcPts val="0"/>
              </a:spcBef>
              <a:spcAft>
                <a:spcPts val="0"/>
              </a:spcAft>
              <a:buSzPct val="100000"/>
              <a:buChar char="●"/>
            </a:pPr>
            <a:r>
              <a:rPr lang="en" sz="6032"/>
              <a:t>In some places access will be disrupted (connectivity, electricity…) - how to make sure users and supporters do not lose at crucial moments (when the need is stronger?)</a:t>
            </a:r>
            <a:endParaRPr sz="6032"/>
          </a:p>
          <a:p>
            <a:pPr indent="0" lvl="0" marL="0" rtl="0" algn="l">
              <a:spcBef>
                <a:spcPts val="1200"/>
              </a:spcBef>
              <a:spcAft>
                <a:spcPts val="1200"/>
              </a:spcAft>
              <a:buNone/>
            </a:pPr>
            <a:r>
              <a:t/>
            </a:r>
            <a:endParaRPr/>
          </a:p>
        </p:txBody>
      </p:sp>
      <p:pic>
        <p:nvPicPr>
          <p:cNvPr id="173" name="Google Shape;173;p28"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75"/>
              <a:buFont typeface="Arial"/>
              <a:buNone/>
            </a:pPr>
            <a:r>
              <a:t/>
            </a:r>
            <a:endParaRPr b="1" sz="1050">
              <a:solidFill>
                <a:srgbClr val="0394EE"/>
              </a:solidFill>
            </a:endParaRPr>
          </a:p>
          <a:p>
            <a:pPr indent="-323850" lvl="0" marL="457200" rtl="0" algn="l">
              <a:spcBef>
                <a:spcPts val="1200"/>
              </a:spcBef>
              <a:spcAft>
                <a:spcPts val="0"/>
              </a:spcAft>
              <a:buSzPts val="1500"/>
              <a:buChar char="●"/>
            </a:pPr>
            <a:r>
              <a:rPr lang="en" sz="1500"/>
              <a:t>LLM performing content review for harmful topics like suicide and self harm. Can be further reviewed by human experts. Also helpful to keep generating content that inspires empathetic behaviours/engagements, build trust,  consider emotions and ethics</a:t>
            </a:r>
            <a:endParaRPr sz="1500"/>
          </a:p>
          <a:p>
            <a:pPr indent="-323850" lvl="0" marL="457200" rtl="0" algn="l">
              <a:spcBef>
                <a:spcPts val="0"/>
              </a:spcBef>
              <a:spcAft>
                <a:spcPts val="0"/>
              </a:spcAft>
              <a:buSzPts val="1500"/>
              <a:buChar char="●"/>
            </a:pPr>
            <a:r>
              <a:rPr lang="en" sz="1500"/>
              <a:t>Referral mechanism/safeguarding to prevent service being abused to access potentially vulnerable people</a:t>
            </a:r>
            <a:endParaRPr sz="1500"/>
          </a:p>
          <a:p>
            <a:pPr indent="-323850" lvl="0" marL="457200" rtl="0" algn="l">
              <a:spcBef>
                <a:spcPts val="0"/>
              </a:spcBef>
              <a:spcAft>
                <a:spcPts val="0"/>
              </a:spcAft>
              <a:buSzPts val="1500"/>
              <a:buChar char="●"/>
            </a:pPr>
            <a:r>
              <a:rPr lang="en" sz="1500"/>
              <a:t>Maintaining anonymity using avatars</a:t>
            </a:r>
            <a:endParaRPr sz="1500"/>
          </a:p>
          <a:p>
            <a:pPr indent="-323850" lvl="0" marL="457200" rtl="0" algn="l">
              <a:spcBef>
                <a:spcPts val="0"/>
              </a:spcBef>
              <a:spcAft>
                <a:spcPts val="0"/>
              </a:spcAft>
              <a:buSzPts val="1500"/>
              <a:buChar char="●"/>
            </a:pPr>
            <a:r>
              <a:rPr lang="en" sz="1500"/>
              <a:t>Code of conduct /awareness raising  and user friendly guidance on how to interact and protect oneself from sharing data that can give away their identity </a:t>
            </a:r>
            <a:endParaRPr sz="1500"/>
          </a:p>
          <a:p>
            <a:pPr indent="0" lvl="0" marL="0" rtl="0" algn="l">
              <a:spcBef>
                <a:spcPts val="1200"/>
              </a:spcBef>
              <a:spcAft>
                <a:spcPts val="0"/>
              </a:spcAft>
              <a:buSzPts val="275"/>
              <a:buNone/>
            </a:pPr>
            <a:r>
              <a:t/>
            </a:r>
            <a:endParaRPr sz="1500"/>
          </a:p>
          <a:p>
            <a:pPr indent="0" lvl="0" marL="0" rtl="0" algn="l">
              <a:spcBef>
                <a:spcPts val="1200"/>
              </a:spcBef>
              <a:spcAft>
                <a:spcPts val="0"/>
              </a:spcAft>
              <a:buClr>
                <a:schemeClr val="dk1"/>
              </a:buClr>
              <a:buSzPts val="275"/>
              <a:buFont typeface="Arial"/>
              <a:buNone/>
            </a:pPr>
            <a:r>
              <a:t/>
            </a:r>
            <a:endParaRPr sz="550">
              <a:solidFill>
                <a:srgbClr val="0394EE"/>
              </a:solidFill>
            </a:endParaRPr>
          </a:p>
          <a:p>
            <a:pPr indent="0" lvl="0" marL="0" rtl="0" algn="l">
              <a:spcBef>
                <a:spcPts val="1200"/>
              </a:spcBef>
              <a:spcAft>
                <a:spcPts val="0"/>
              </a:spcAft>
              <a:buClr>
                <a:schemeClr val="dk1"/>
              </a:buClr>
              <a:buSzPts val="275"/>
              <a:buFont typeface="Arial"/>
              <a:buNone/>
            </a:pPr>
            <a:r>
              <a:t/>
            </a:r>
            <a:endParaRPr sz="550"/>
          </a:p>
          <a:p>
            <a:pPr indent="0" lvl="0" marL="0" rtl="0" algn="l">
              <a:spcBef>
                <a:spcPts val="1200"/>
              </a:spcBef>
              <a:spcAft>
                <a:spcPts val="1200"/>
              </a:spcAft>
              <a:buSzPts val="275"/>
              <a:buNone/>
            </a:pPr>
            <a:r>
              <a:t/>
            </a:r>
            <a:endParaRPr sz="550"/>
          </a:p>
        </p:txBody>
      </p:sp>
      <p:sp>
        <p:nvSpPr>
          <p:cNvPr id="179" name="Google Shape;179;p29"/>
          <p:cNvSpPr txBox="1"/>
          <p:nvPr>
            <p:ph type="title"/>
          </p:nvPr>
        </p:nvSpPr>
        <p:spPr>
          <a:xfrm>
            <a:off x="464100" y="351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20">
                <a:latin typeface="Roboto"/>
                <a:ea typeface="Roboto"/>
                <a:cs typeface="Roboto"/>
                <a:sym typeface="Roboto"/>
              </a:rPr>
              <a:t>Risk mitigation</a:t>
            </a:r>
            <a:endParaRPr sz="262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Uptake and Scalability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30"/>
          <p:cNvSpPr txBox="1"/>
          <p:nvPr>
            <p:ph idx="1" type="body"/>
          </p:nvPr>
        </p:nvSpPr>
        <p:spPr>
          <a:xfrm>
            <a:off x="311700" y="1381075"/>
            <a:ext cx="7921200" cy="3416400"/>
          </a:xfrm>
          <a:prstGeom prst="rect">
            <a:avLst/>
          </a:prstGeom>
        </p:spPr>
        <p:txBody>
          <a:bodyPr anchorCtr="0" anchor="t" bIns="91425" lIns="91425" spcFirstLastPara="1" rIns="91425" wrap="square" tIns="91425">
            <a:noAutofit/>
          </a:bodyPr>
          <a:lstStyle/>
          <a:p>
            <a:pPr indent="-336232" lvl="0" marL="457200" rtl="0" algn="l">
              <a:lnSpc>
                <a:spcPct val="95000"/>
              </a:lnSpc>
              <a:spcBef>
                <a:spcPts val="0"/>
              </a:spcBef>
              <a:spcAft>
                <a:spcPts val="0"/>
              </a:spcAft>
              <a:buSzPts val="1695"/>
              <a:buChar char="●"/>
            </a:pPr>
            <a:r>
              <a:rPr lang="en" sz="1695"/>
              <a:t>Online support networks are clearly an appealing resource for people seeking help (see Reddit examples)</a:t>
            </a:r>
            <a:endParaRPr sz="1695"/>
          </a:p>
          <a:p>
            <a:pPr indent="-336232" lvl="0" marL="457200" rtl="0" algn="l">
              <a:lnSpc>
                <a:spcPct val="95000"/>
              </a:lnSpc>
              <a:spcBef>
                <a:spcPts val="0"/>
              </a:spcBef>
              <a:spcAft>
                <a:spcPts val="0"/>
              </a:spcAft>
              <a:buSzPts val="1695"/>
              <a:buChar char="●"/>
            </a:pPr>
            <a:r>
              <a:rPr lang="en" sz="1695"/>
              <a:t>LLMs are costly to deploy at scale, although this is likely to get cheaper (see new DeepSeek R1 model as an example) </a:t>
            </a:r>
            <a:endParaRPr sz="1695"/>
          </a:p>
          <a:p>
            <a:pPr indent="-336232" lvl="0" marL="457200" rtl="0" algn="l">
              <a:lnSpc>
                <a:spcPct val="95000"/>
              </a:lnSpc>
              <a:spcBef>
                <a:spcPts val="0"/>
              </a:spcBef>
              <a:spcAft>
                <a:spcPts val="0"/>
              </a:spcAft>
              <a:buSzPts val="1695"/>
              <a:buChar char="●"/>
            </a:pPr>
            <a:r>
              <a:rPr lang="en" sz="1695"/>
              <a:t>N</a:t>
            </a:r>
            <a:r>
              <a:rPr lang="en" sz="1695"/>
              <a:t>euromatch have already solved efficient matching for worldwide collaboration</a:t>
            </a:r>
            <a:endParaRPr sz="1695"/>
          </a:p>
          <a:p>
            <a:pPr indent="-336232" lvl="0" marL="457200" rtl="0" algn="l">
              <a:lnSpc>
                <a:spcPct val="95000"/>
              </a:lnSpc>
              <a:spcBef>
                <a:spcPts val="0"/>
              </a:spcBef>
              <a:spcAft>
                <a:spcPts val="0"/>
              </a:spcAft>
              <a:buSzPts val="1695"/>
              <a:buChar char="●"/>
            </a:pPr>
            <a:r>
              <a:rPr lang="en" sz="1695"/>
              <a:t>Could integrate with existing social apps to use their infrastructure rather than reinventing social networking from scratch</a:t>
            </a:r>
            <a:endParaRPr sz="1695"/>
          </a:p>
          <a:p>
            <a:pPr indent="0" lvl="0" marL="0" rtl="0" algn="l">
              <a:lnSpc>
                <a:spcPct val="95000"/>
              </a:lnSpc>
              <a:spcBef>
                <a:spcPts val="1200"/>
              </a:spcBef>
              <a:spcAft>
                <a:spcPts val="0"/>
              </a:spcAft>
              <a:buSzPts val="852"/>
              <a:buNone/>
            </a:pPr>
            <a:r>
              <a:t/>
            </a:r>
            <a:endParaRPr sz="1695"/>
          </a:p>
          <a:p>
            <a:pPr indent="0" lvl="0" marL="0" rtl="0" algn="l">
              <a:lnSpc>
                <a:spcPct val="95000"/>
              </a:lnSpc>
              <a:spcBef>
                <a:spcPts val="1200"/>
              </a:spcBef>
              <a:spcAft>
                <a:spcPts val="0"/>
              </a:spcAft>
              <a:buSzPts val="852"/>
              <a:buNone/>
            </a:pPr>
            <a:r>
              <a:t/>
            </a:r>
            <a:endParaRPr sz="1695"/>
          </a:p>
          <a:p>
            <a:pPr indent="0" lvl="0" marL="0" rtl="0" algn="l">
              <a:lnSpc>
                <a:spcPct val="95000"/>
              </a:lnSpc>
              <a:spcBef>
                <a:spcPts val="1200"/>
              </a:spcBef>
              <a:spcAft>
                <a:spcPts val="1200"/>
              </a:spcAft>
              <a:buSzPts val="852"/>
              <a:buNone/>
            </a:pPr>
            <a:r>
              <a:t/>
            </a:r>
            <a:endParaRPr sz="1695"/>
          </a:p>
        </p:txBody>
      </p:sp>
      <p:pic>
        <p:nvPicPr>
          <p:cNvPr id="186" name="Google Shape;186;p30"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623400" y="410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Future Work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92" name="Google Shape;192;p31"/>
          <p:cNvSpPr txBox="1"/>
          <p:nvPr>
            <p:ph idx="1" type="body"/>
          </p:nvPr>
        </p:nvSpPr>
        <p:spPr>
          <a:xfrm>
            <a:off x="346000" y="983325"/>
            <a:ext cx="7921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i="1"/>
          </a:p>
          <a:p>
            <a:pPr indent="-342900" lvl="0" marL="457200" rtl="0" algn="l">
              <a:spcBef>
                <a:spcPts val="1200"/>
              </a:spcBef>
              <a:spcAft>
                <a:spcPts val="0"/>
              </a:spcAft>
              <a:buSzPts val="1800"/>
              <a:buChar char="●"/>
            </a:pPr>
            <a:r>
              <a:rPr lang="en"/>
              <a:t>Integrate into existing social platforms, like Meta’s Groups app</a:t>
            </a:r>
            <a:endParaRPr/>
          </a:p>
          <a:p>
            <a:pPr indent="-342900" lvl="0" marL="457200" rtl="0" algn="l">
              <a:spcBef>
                <a:spcPts val="0"/>
              </a:spcBef>
              <a:spcAft>
                <a:spcPts val="0"/>
              </a:spcAft>
              <a:buSzPts val="1800"/>
              <a:buChar char="●"/>
            </a:pPr>
            <a:r>
              <a:rPr lang="en"/>
              <a:t>LLM adapts its communication style based on how the group speak to each other</a:t>
            </a:r>
            <a:endParaRPr/>
          </a:p>
          <a:p>
            <a:pPr indent="-342900" lvl="0" marL="457200" rtl="0" algn="l">
              <a:spcBef>
                <a:spcPts val="0"/>
              </a:spcBef>
              <a:spcAft>
                <a:spcPts val="0"/>
              </a:spcAft>
              <a:buSzPts val="1800"/>
              <a:buChar char="●"/>
            </a:pPr>
            <a:r>
              <a:rPr lang="en"/>
              <a:t>Have multiple agents in a conversation with different personalities and roles</a:t>
            </a:r>
            <a:endParaRPr/>
          </a:p>
          <a:p>
            <a:pPr indent="-342900" lvl="0" marL="457200" rtl="0" algn="l">
              <a:spcBef>
                <a:spcPts val="0"/>
              </a:spcBef>
              <a:spcAft>
                <a:spcPts val="0"/>
              </a:spcAft>
              <a:buSzPts val="1800"/>
              <a:buChar char="●"/>
            </a:pPr>
            <a:r>
              <a:rPr lang="en"/>
              <a:t>Use LE experts to design</a:t>
            </a:r>
            <a:r>
              <a:rPr lang="en"/>
              <a:t> types of interjection, identify types of toxic interaction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3" name="Google Shape;193;p31"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4" name="Google Shape;64;p14"/>
          <p:cNvPicPr preferRelativeResize="0"/>
          <p:nvPr/>
        </p:nvPicPr>
        <p:blipFill rotWithShape="1">
          <a:blip r:embed="rId3">
            <a:alphaModFix/>
          </a:blip>
          <a:srcRect b="0" l="14994" r="0" t="0"/>
          <a:stretch/>
        </p:blipFill>
        <p:spPr>
          <a:xfrm rot="-5400000">
            <a:off x="2005074" y="-2005074"/>
            <a:ext cx="5149875" cy="9160023"/>
          </a:xfrm>
          <a:prstGeom prst="rect">
            <a:avLst/>
          </a:prstGeom>
          <a:noFill/>
          <a:ln>
            <a:noFill/>
          </a:ln>
        </p:spPr>
      </p:pic>
      <p:sp>
        <p:nvSpPr>
          <p:cNvPr id="65" name="Google Shape;65;p14"/>
          <p:cNvSpPr/>
          <p:nvPr/>
        </p:nvSpPr>
        <p:spPr>
          <a:xfrm>
            <a:off x="541563" y="460650"/>
            <a:ext cx="8076900" cy="4222200"/>
          </a:xfrm>
          <a:prstGeom prst="rect">
            <a:avLst/>
          </a:prstGeom>
          <a:solidFill>
            <a:srgbClr val="152A49">
              <a:alpha val="55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7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n" sz="4400">
                <a:solidFill>
                  <a:schemeClr val="lt1"/>
                </a:solidFill>
                <a:latin typeface="Roboto Medium"/>
                <a:ea typeface="Roboto Medium"/>
                <a:cs typeface="Roboto Medium"/>
                <a:sym typeface="Roboto Medium"/>
              </a:rPr>
              <a:t>Team RoboSmile</a:t>
            </a:r>
            <a:endParaRPr sz="4400">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n" sz="4400">
                <a:solidFill>
                  <a:schemeClr val="lt1"/>
                </a:solidFill>
                <a:latin typeface="Roboto Medium"/>
                <a:ea typeface="Roboto Medium"/>
                <a:cs typeface="Roboto Medium"/>
                <a:sym typeface="Roboto Medium"/>
              </a:rPr>
              <a:t>SafeCircles</a:t>
            </a:r>
            <a:endParaRPr sz="4400">
              <a:solidFill>
                <a:schemeClr val="lt1"/>
              </a:solidFill>
              <a:latin typeface="Roboto Medium"/>
              <a:ea typeface="Roboto Medium"/>
              <a:cs typeface="Roboto Medium"/>
              <a:sym typeface="Roboto Medium"/>
            </a:endParaRPr>
          </a:p>
          <a:p>
            <a:pPr indent="0" lvl="0" marL="0" rtl="0" algn="l">
              <a:spcBef>
                <a:spcPts val="0"/>
              </a:spcBef>
              <a:spcAft>
                <a:spcPts val="0"/>
              </a:spcAft>
              <a:buNone/>
            </a:pPr>
            <a:r>
              <a:t/>
            </a:r>
            <a:endParaRPr sz="4400">
              <a:solidFill>
                <a:schemeClr val="lt1"/>
              </a:solidFill>
              <a:latin typeface="Roboto Medium"/>
              <a:ea typeface="Roboto Medium"/>
              <a:cs typeface="Roboto Medium"/>
              <a:sym typeface="Roboto Medium"/>
            </a:endParaRPr>
          </a:p>
        </p:txBody>
      </p:sp>
      <p:pic>
        <p:nvPicPr>
          <p:cNvPr id="66" name="Google Shape;66;p14" title="3.png"/>
          <p:cNvPicPr preferRelativeResize="0"/>
          <p:nvPr/>
        </p:nvPicPr>
        <p:blipFill>
          <a:blip r:embed="rId4">
            <a:alphaModFix/>
          </a:blip>
          <a:stretch>
            <a:fillRect/>
          </a:stretch>
        </p:blipFill>
        <p:spPr>
          <a:xfrm>
            <a:off x="5107050" y="3390675"/>
            <a:ext cx="3170877" cy="1046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group notes - background</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Online supportive communities for mental health issues have formed online on platforms like Reddit. These see people discussing things like management strategies, experiences with medication, outlook. </a:t>
            </a:r>
            <a:endParaRPr/>
          </a:p>
          <a:p>
            <a:pPr indent="-342900" lvl="0" marL="457200" rtl="0" algn="l">
              <a:spcBef>
                <a:spcPts val="0"/>
              </a:spcBef>
              <a:spcAft>
                <a:spcPts val="0"/>
              </a:spcAft>
              <a:buSzPts val="1800"/>
              <a:buChar char="-"/>
            </a:pPr>
            <a:r>
              <a:rPr lang="en"/>
              <a:t>However, the openness and high number of users of these forums can prevent people sharing their issues if they don’t want it to be seen by so many people. (I know this because I </a:t>
            </a:r>
            <a:r>
              <a:rPr lang="en"/>
              <a:t>occasionally</a:t>
            </a:r>
            <a:r>
              <a:rPr lang="en"/>
              <a:t> visit these forums, and never want to post!)</a:t>
            </a:r>
            <a:endParaRPr/>
          </a:p>
          <a:p>
            <a:pPr indent="-342900" lvl="0" marL="457200" rtl="0" algn="l">
              <a:spcBef>
                <a:spcPts val="0"/>
              </a:spcBef>
              <a:spcAft>
                <a:spcPts val="0"/>
              </a:spcAft>
              <a:buSzPts val="1800"/>
              <a:buChar char="-"/>
            </a:pPr>
            <a:r>
              <a:rPr lang="en"/>
              <a:t>Also risk of ‘blackpilling’ - where </a:t>
            </a:r>
            <a:r>
              <a:rPr lang="en"/>
              <a:t>negative</a:t>
            </a:r>
            <a:r>
              <a:rPr lang="en"/>
              <a:t> experiences and emotions are reinforced.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group notes: proposal</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Small, anonymous, online support groups that bring together people going through similar struggles. </a:t>
            </a:r>
            <a:endParaRPr/>
          </a:p>
          <a:p>
            <a:pPr indent="-342900" lvl="0" marL="457200" rtl="0" algn="l">
              <a:spcBef>
                <a:spcPts val="0"/>
              </a:spcBef>
              <a:spcAft>
                <a:spcPts val="0"/>
              </a:spcAft>
              <a:buSzPts val="1800"/>
              <a:buChar char="-"/>
            </a:pPr>
            <a:r>
              <a:rPr lang="en"/>
              <a:t>Users provide bios (self input); demographic information; language spoken; how well they are managing their particular mental health problems</a:t>
            </a:r>
            <a:endParaRPr/>
          </a:p>
          <a:p>
            <a:pPr indent="-342900" lvl="0" marL="457200" rtl="0" algn="l">
              <a:spcBef>
                <a:spcPts val="0"/>
              </a:spcBef>
              <a:spcAft>
                <a:spcPts val="0"/>
              </a:spcAft>
              <a:buSzPts val="1800"/>
              <a:buChar char="-"/>
            </a:pPr>
            <a:r>
              <a:rPr lang="en"/>
              <a:t>A neuromatch style algorithm puts the user into a small group of say ~10 people with balance of levels experience with their issues and how well they deem themselves to be managing </a:t>
            </a:r>
            <a:endParaRPr/>
          </a:p>
          <a:p>
            <a:pPr indent="-342900" lvl="0" marL="457200" rtl="0" algn="l">
              <a:spcBef>
                <a:spcPts val="0"/>
              </a:spcBef>
              <a:spcAft>
                <a:spcPts val="0"/>
              </a:spcAft>
              <a:buSzPts val="1800"/>
              <a:buChar char="-"/>
            </a:pPr>
            <a:r>
              <a:rPr lang="en"/>
              <a:t>A LLM can mediate and guide conversation based on previous conversation history. Ideally, it will be fine tuned on a dataset of real human support group sessions.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Roboto"/>
                <a:ea typeface="Roboto"/>
                <a:cs typeface="Roboto"/>
                <a:sym typeface="Roboto"/>
              </a:rPr>
              <a:t>Plans to Embed Lived Experience</a:t>
            </a:r>
            <a:endParaRPr>
              <a:latin typeface="Roboto"/>
              <a:ea typeface="Roboto"/>
              <a:cs typeface="Roboto"/>
              <a:sym typeface="Roboto"/>
            </a:endParaRPr>
          </a:p>
          <a:p>
            <a:pPr indent="0" lvl="0" marL="0" rtl="0" algn="l">
              <a:spcBef>
                <a:spcPts val="0"/>
              </a:spcBef>
              <a:spcAft>
                <a:spcPts val="0"/>
              </a:spcAft>
              <a:buClr>
                <a:schemeClr val="dk1"/>
              </a:buClr>
              <a:buSzPct val="39285"/>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23" name="Google Shape;223;p36"/>
          <p:cNvSpPr txBox="1"/>
          <p:nvPr>
            <p:ph idx="1" type="body"/>
          </p:nvPr>
        </p:nvSpPr>
        <p:spPr>
          <a:xfrm>
            <a:off x="311700" y="912750"/>
            <a:ext cx="7921200" cy="4035600"/>
          </a:xfrm>
          <a:prstGeom prst="rect">
            <a:avLst/>
          </a:prstGeom>
        </p:spPr>
        <p:txBody>
          <a:bodyPr anchorCtr="0" anchor="t" bIns="91425" lIns="91425" spcFirstLastPara="1" rIns="91425" wrap="square" tIns="91425">
            <a:normAutofit fontScale="25000" lnSpcReduction="20000"/>
          </a:bodyPr>
          <a:lstStyle/>
          <a:p>
            <a:pPr indent="-333375" lvl="0" marL="914400" rtl="0" algn="l">
              <a:spcBef>
                <a:spcPts val="0"/>
              </a:spcBef>
              <a:spcAft>
                <a:spcPts val="0"/>
              </a:spcAft>
              <a:buSzPct val="100000"/>
              <a:buChar char="●"/>
            </a:pPr>
            <a:r>
              <a:rPr lang="en" sz="6600"/>
              <a:t>Co-designed with people with lived experience of anxiety, depression and psychosis to identify barriers and opportunities for engagement,  maximizing a human centred design process and leverage their expert views from idea to prototyping and testing.  Their review will strengthen the benchmarking of the LLM </a:t>
            </a:r>
            <a:endParaRPr sz="6600"/>
          </a:p>
          <a:p>
            <a:pPr indent="-333375" lvl="0" marL="914400" rtl="0" algn="l">
              <a:spcBef>
                <a:spcPts val="0"/>
              </a:spcBef>
              <a:spcAft>
                <a:spcPts val="0"/>
              </a:spcAft>
              <a:buSzPct val="100000"/>
              <a:buChar char="●"/>
            </a:pPr>
            <a:r>
              <a:rPr lang="en" sz="6600"/>
              <a:t>Iterative review in place</a:t>
            </a:r>
            <a:endParaRPr sz="6600"/>
          </a:p>
          <a:p>
            <a:pPr indent="-333375" lvl="0" marL="914400" rtl="0" algn="l">
              <a:spcBef>
                <a:spcPts val="0"/>
              </a:spcBef>
              <a:spcAft>
                <a:spcPts val="0"/>
              </a:spcAft>
              <a:buSzPct val="100000"/>
              <a:buChar char="●"/>
            </a:pPr>
            <a:r>
              <a:rPr lang="en" sz="6600"/>
              <a:t>Their engagement and expertise will be instrumental  for the LLM design to be set up for success and navigate the complexity of human identity, experiences of social dynamics and the interconnectedness of race, gender, class, sexuality and how they shape response to mental health issues</a:t>
            </a:r>
            <a:endParaRPr sz="6600"/>
          </a:p>
          <a:p>
            <a:pPr indent="-336550" lvl="0" marL="914400" rtl="0" algn="l">
              <a:spcBef>
                <a:spcPts val="0"/>
              </a:spcBef>
              <a:spcAft>
                <a:spcPts val="0"/>
              </a:spcAft>
              <a:buSzPct val="100000"/>
              <a:buChar char="●"/>
            </a:pPr>
            <a:r>
              <a:rPr lang="en" sz="6800"/>
              <a:t>Intersectionality is a lens that should be considered for community support,  the dynamics are not stable personality traits</a:t>
            </a:r>
            <a:endParaRPr sz="6800"/>
          </a:p>
          <a:p>
            <a:pPr indent="-336550" lvl="0" marL="914400" rtl="0" algn="l">
              <a:spcBef>
                <a:spcPts val="0"/>
              </a:spcBef>
              <a:spcAft>
                <a:spcPts val="0"/>
              </a:spcAft>
              <a:buSzPct val="100000"/>
              <a:buChar char="●"/>
            </a:pPr>
            <a:r>
              <a:rPr lang="en" sz="6800"/>
              <a:t>Their inputs will help LLM to be adaptive and agile </a:t>
            </a:r>
            <a:endParaRPr b="1" sz="5846"/>
          </a:p>
          <a:p>
            <a:pPr indent="-336550" lvl="0" marL="914400" rtl="0" algn="l">
              <a:spcBef>
                <a:spcPts val="0"/>
              </a:spcBef>
              <a:spcAft>
                <a:spcPts val="0"/>
              </a:spcAft>
              <a:buSzPct val="100000"/>
              <a:buChar char="●"/>
            </a:pPr>
            <a:r>
              <a:rPr lang="en" sz="6800"/>
              <a:t>Lived experience experts will also be able to join a monitoring committee and good engage in  periodic auditing process (ex: cyber guardians)</a:t>
            </a:r>
            <a:endParaRPr sz="6800"/>
          </a:p>
          <a:p>
            <a:pPr indent="-333375" lvl="0" marL="914400" rtl="0" algn="l">
              <a:spcBef>
                <a:spcPts val="0"/>
              </a:spcBef>
              <a:spcAft>
                <a:spcPts val="0"/>
              </a:spcAft>
              <a:buSzPct val="100000"/>
              <a:buChar char="●"/>
            </a:pPr>
            <a:r>
              <a:t/>
            </a:r>
            <a:endParaRPr sz="6600"/>
          </a:p>
          <a:p>
            <a:pPr indent="0" lvl="0" marL="914400" rtl="0" algn="l">
              <a:spcBef>
                <a:spcPts val="1200"/>
              </a:spcBef>
              <a:spcAft>
                <a:spcPts val="0"/>
              </a:spcAft>
              <a:buNone/>
            </a:pPr>
            <a:r>
              <a:rPr lang="en" sz="6600"/>
              <a:t> </a:t>
            </a:r>
            <a:endParaRPr sz="6600"/>
          </a:p>
          <a:p>
            <a:pPr indent="0" lvl="0" marL="457200" rtl="0" algn="l">
              <a:spcBef>
                <a:spcPts val="1200"/>
              </a:spcBef>
              <a:spcAft>
                <a:spcPts val="1200"/>
              </a:spcAft>
              <a:buNone/>
            </a:pPr>
            <a:r>
              <a:t/>
            </a:r>
            <a:endParaRPr sz="6600"/>
          </a:p>
        </p:txBody>
      </p:sp>
      <p:pic>
        <p:nvPicPr>
          <p:cNvPr id="224" name="Google Shape;224;p36"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Support group notes: potential problems</a:t>
            </a:r>
            <a:endParaRPr/>
          </a:p>
          <a:p>
            <a:pPr indent="0" lvl="0" marL="0" rtl="0" algn="l">
              <a:spcBef>
                <a:spcPts val="0"/>
              </a:spcBef>
              <a:spcAft>
                <a:spcPts val="0"/>
              </a:spcAft>
              <a:buNone/>
            </a:pPr>
            <a:r>
              <a:t/>
            </a:r>
            <a:endParaRPr/>
          </a:p>
        </p:txBody>
      </p:sp>
      <p:sp>
        <p:nvSpPr>
          <p:cNvPr id="230" name="Google Shape;23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strong moderation and safeguards for high-risk situations like mentions of self harm or suicide</a:t>
            </a:r>
            <a:endParaRPr/>
          </a:p>
          <a:p>
            <a:pPr indent="-342900" lvl="0" marL="457200" rtl="0" algn="l">
              <a:spcBef>
                <a:spcPts val="0"/>
              </a:spcBef>
              <a:spcAft>
                <a:spcPts val="0"/>
              </a:spcAft>
              <a:buSzPts val="1800"/>
              <a:buChar char="-"/>
            </a:pPr>
            <a:r>
              <a:rPr lang="en"/>
              <a:t>Differences in the population (particularly across countries and cultures) in recognising and discussing mental health.  </a:t>
            </a:r>
            <a:endParaRPr/>
          </a:p>
          <a:p>
            <a:pPr indent="-342900" lvl="0" marL="457200" rtl="0" algn="l">
              <a:spcBef>
                <a:spcPts val="0"/>
              </a:spcBef>
              <a:spcAft>
                <a:spcPts val="0"/>
              </a:spcAft>
              <a:buSzPts val="1800"/>
              <a:buChar char="-"/>
            </a:pPr>
            <a:r>
              <a:rPr lang="en"/>
              <a:t>Maintaining anonymity to highest extent practicable. Serviced could be abused to access vulnerable people?</a:t>
            </a:r>
            <a:endParaRPr/>
          </a:p>
          <a:p>
            <a:pPr indent="-342900" lvl="0" marL="457200" rtl="0" algn="l">
              <a:spcBef>
                <a:spcPts val="0"/>
              </a:spcBef>
              <a:spcAft>
                <a:spcPts val="0"/>
              </a:spcAft>
              <a:buSzPts val="1800"/>
              <a:buChar char="-"/>
            </a:pPr>
            <a:r>
              <a:rPr lang="en"/>
              <a:t>This is a great opportunity to explore how Lived Experience and intersectionality could be embedded into LLM design </a:t>
            </a:r>
            <a:endParaRPr/>
          </a:p>
          <a:p>
            <a:pPr indent="-342900" lvl="0" marL="457200" rtl="0" algn="l">
              <a:spcBef>
                <a:spcPts val="0"/>
              </a:spcBef>
              <a:spcAft>
                <a:spcPts val="0"/>
              </a:spcAft>
              <a:buSzPts val="1800"/>
              <a:buChar char="-"/>
            </a:pPr>
            <a:r>
              <a:rPr lang="en"/>
              <a:t>Find  how  LLM could be an alternative to overcome mental toll of human online mental health safeguardians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User Experience and Interface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36" name="Google Shape;236;p38"/>
          <p:cNvSpPr txBox="1"/>
          <p:nvPr>
            <p:ph idx="1" type="body"/>
          </p:nvPr>
        </p:nvSpPr>
        <p:spPr>
          <a:xfrm>
            <a:off x="311700" y="1381075"/>
            <a:ext cx="7921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The service would work like a social media group chat, with one or more of the members being a mediator LLM</a:t>
            </a:r>
            <a:endParaRPr/>
          </a:p>
          <a:p>
            <a:pPr indent="-342900" lvl="0" marL="457200" rtl="0" algn="l">
              <a:spcBef>
                <a:spcPts val="0"/>
              </a:spcBef>
              <a:spcAft>
                <a:spcPts val="0"/>
              </a:spcAft>
              <a:buSzPts val="1800"/>
              <a:buChar char="●"/>
            </a:pPr>
            <a:r>
              <a:rPr lang="en"/>
              <a:t>LE experts and clinical practitioners design LLM prompts to get optimal behaviour. Could even model distinct personalities based on real people.</a:t>
            </a:r>
            <a:endParaRPr/>
          </a:p>
          <a:p>
            <a:pPr indent="-342900" lvl="0" marL="457200" rtl="0" algn="l">
              <a:spcBef>
                <a:spcPts val="0"/>
              </a:spcBef>
              <a:spcAft>
                <a:spcPts val="0"/>
              </a:spcAft>
              <a:buSzPts val="1800"/>
              <a:buChar char="●"/>
            </a:pPr>
            <a:r>
              <a:rPr lang="en"/>
              <a:t>Automated content moderation will flag problematic topics to human mental health practitioners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7" name="Google Shape;237;p38"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Team RoboSmile</a:t>
            </a:r>
            <a:endParaRPr>
              <a:latin typeface="Roboto"/>
              <a:ea typeface="Roboto"/>
              <a:cs typeface="Roboto"/>
              <a:sym typeface="Roboto"/>
            </a:endParaRPr>
          </a:p>
        </p:txBody>
      </p:sp>
      <p:sp>
        <p:nvSpPr>
          <p:cNvPr id="72" name="Google Shape;72;p15"/>
          <p:cNvSpPr txBox="1"/>
          <p:nvPr>
            <p:ph idx="1" type="body"/>
          </p:nvPr>
        </p:nvSpPr>
        <p:spPr>
          <a:xfrm>
            <a:off x="311700" y="1381075"/>
            <a:ext cx="792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Safe Circles: LMM-</a:t>
            </a:r>
            <a:r>
              <a:rPr lang="en"/>
              <a:t>facilitated</a:t>
            </a:r>
            <a:r>
              <a:rPr lang="en"/>
              <a:t> personalised online support groups </a:t>
            </a:r>
            <a:endParaRPr/>
          </a:p>
          <a:p>
            <a:pPr indent="-342900" lvl="0" marL="457200" rtl="0" algn="l">
              <a:spcBef>
                <a:spcPts val="0"/>
              </a:spcBef>
              <a:spcAft>
                <a:spcPts val="0"/>
              </a:spcAft>
              <a:buSzPts val="1800"/>
              <a:buChar char="●"/>
            </a:pPr>
            <a:r>
              <a:rPr lang="en"/>
              <a:t>Team members and roles:</a:t>
            </a:r>
            <a:endParaRPr/>
          </a:p>
          <a:p>
            <a:pPr indent="-317500" lvl="1" marL="914400" rtl="0" algn="l">
              <a:lnSpc>
                <a:spcPct val="115000"/>
              </a:lnSpc>
              <a:spcBef>
                <a:spcPts val="0"/>
              </a:spcBef>
              <a:spcAft>
                <a:spcPts val="0"/>
              </a:spcAft>
              <a:buSzPts val="1400"/>
              <a:buChar char="○"/>
            </a:pPr>
            <a:r>
              <a:rPr lang="en"/>
              <a:t>Adam Loyd Harris. </a:t>
            </a:r>
            <a:r>
              <a:rPr i="1" lang="en"/>
              <a:t>Software lead, </a:t>
            </a:r>
            <a:r>
              <a:rPr lang="en"/>
              <a:t> </a:t>
            </a:r>
            <a:r>
              <a:rPr i="1" lang="en"/>
              <a:t>Conceptualisation, </a:t>
            </a:r>
            <a:r>
              <a:rPr i="1" lang="en"/>
              <a:t>Writing, LE  </a:t>
            </a:r>
            <a:r>
              <a:rPr lang="en"/>
              <a:t>(</a:t>
            </a:r>
            <a:r>
              <a:rPr lang="en" u="sng">
                <a:solidFill>
                  <a:schemeClr val="hlink"/>
                </a:solidFill>
                <a:hlinkClick r:id="rId3"/>
              </a:rPr>
              <a:t>github.com/AdamLoydHarris</a:t>
            </a:r>
            <a:r>
              <a:rPr lang="en"/>
              <a:t>,</a:t>
            </a:r>
            <a:r>
              <a:rPr lang="en">
                <a:uFill>
                  <a:noFill/>
                </a:uFill>
                <a:hlinkClick r:id="rId4"/>
              </a:rPr>
              <a:t> </a:t>
            </a:r>
            <a:r>
              <a:rPr lang="en" u="sng">
                <a:solidFill>
                  <a:schemeClr val="hlink"/>
                </a:solidFill>
                <a:hlinkClick r:id="rId5"/>
              </a:rPr>
              <a:t>x.com/AdamLoydHarris</a:t>
            </a:r>
            <a:r>
              <a:rPr lang="en"/>
              <a:t>) </a:t>
            </a:r>
            <a:endParaRPr/>
          </a:p>
          <a:p>
            <a:pPr indent="-317500" lvl="1" marL="914400" rtl="0" algn="l">
              <a:lnSpc>
                <a:spcPct val="115000"/>
              </a:lnSpc>
              <a:spcBef>
                <a:spcPts val="0"/>
              </a:spcBef>
              <a:spcAft>
                <a:spcPts val="0"/>
              </a:spcAft>
              <a:buSzPts val="1400"/>
              <a:buChar char="○"/>
            </a:pPr>
            <a:r>
              <a:rPr lang="en"/>
              <a:t>Limou Dembele. </a:t>
            </a:r>
            <a:r>
              <a:rPr i="1" lang="en"/>
              <a:t>Investigation, Writing</a:t>
            </a:r>
            <a:r>
              <a:rPr lang="en"/>
              <a:t> </a:t>
            </a:r>
            <a:endParaRPr/>
          </a:p>
          <a:p>
            <a:pPr indent="-317500" lvl="1" marL="914400" rtl="0" algn="l">
              <a:lnSpc>
                <a:spcPct val="115000"/>
              </a:lnSpc>
              <a:spcBef>
                <a:spcPts val="0"/>
              </a:spcBef>
              <a:spcAft>
                <a:spcPts val="0"/>
              </a:spcAft>
              <a:buSzPts val="1400"/>
              <a:buChar char="○"/>
            </a:pPr>
            <a:r>
              <a:rPr lang="en"/>
              <a:t>Luis Torrao. </a:t>
            </a:r>
            <a:r>
              <a:rPr i="1" lang="en"/>
              <a:t>Software review (</a:t>
            </a:r>
            <a:r>
              <a:rPr i="1" lang="en" u="sng">
                <a:solidFill>
                  <a:schemeClr val="hlink"/>
                </a:solidFill>
                <a:hlinkClick r:id="rId6"/>
              </a:rPr>
              <a:t>https://www.researchgate.net/profile/Luis-Torrao</a:t>
            </a:r>
            <a:r>
              <a:rPr i="1" lang="en"/>
              <a:t> )</a:t>
            </a:r>
            <a:endParaRPr i="1"/>
          </a:p>
          <a:p>
            <a:pPr indent="-317500" lvl="1" marL="914400" rtl="0" algn="l">
              <a:spcBef>
                <a:spcPts val="0"/>
              </a:spcBef>
              <a:spcAft>
                <a:spcPts val="0"/>
              </a:spcAft>
              <a:buSzPts val="1400"/>
              <a:buChar char="○"/>
            </a:pPr>
            <a:r>
              <a:rPr lang="en"/>
              <a:t>Clàudia Llinares.</a:t>
            </a:r>
            <a:endParaRPr/>
          </a:p>
          <a:p>
            <a:pPr indent="-317500" lvl="1" marL="914400" rtl="0" algn="l">
              <a:spcBef>
                <a:spcPts val="0"/>
              </a:spcBef>
              <a:spcAft>
                <a:spcPts val="0"/>
              </a:spcAft>
              <a:buSzPts val="1400"/>
              <a:buChar char="○"/>
            </a:pPr>
            <a:r>
              <a:rPr lang="en"/>
              <a:t>María Navas-Loro.</a:t>
            </a:r>
            <a:r>
              <a:rPr i="1" lang="en"/>
              <a:t> Ideation</a:t>
            </a:r>
            <a:endParaRPr i="1"/>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73" name="Google Shape;73;p15" title="3.png"/>
          <p:cNvPicPr preferRelativeResize="0"/>
          <p:nvPr/>
        </p:nvPicPr>
        <p:blipFill>
          <a:blip r:embed="rId7">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Online support communities for mental health form spontaneously. </a:t>
            </a:r>
            <a:endParaRPr>
              <a:latin typeface="Roboto"/>
              <a:ea typeface="Roboto"/>
              <a:cs typeface="Roboto"/>
              <a:sym typeface="Roboto"/>
            </a:endParaRPr>
          </a:p>
        </p:txBody>
      </p:sp>
      <p:pic>
        <p:nvPicPr>
          <p:cNvPr id="79" name="Google Shape;79;p16" title="3.png"/>
          <p:cNvPicPr preferRelativeResize="0"/>
          <p:nvPr/>
        </p:nvPicPr>
        <p:blipFill>
          <a:blip r:embed="rId3">
            <a:alphaModFix/>
          </a:blip>
          <a:stretch>
            <a:fillRect/>
          </a:stretch>
        </p:blipFill>
        <p:spPr>
          <a:xfrm>
            <a:off x="6769876" y="4096725"/>
            <a:ext cx="1864576" cy="615474"/>
          </a:xfrm>
          <a:prstGeom prst="rect">
            <a:avLst/>
          </a:prstGeom>
          <a:noFill/>
          <a:ln>
            <a:noFill/>
          </a:ln>
        </p:spPr>
      </p:pic>
      <p:pic>
        <p:nvPicPr>
          <p:cNvPr id="80" name="Google Shape;80;p16"/>
          <p:cNvPicPr preferRelativeResize="0"/>
          <p:nvPr/>
        </p:nvPicPr>
        <p:blipFill>
          <a:blip r:embed="rId4">
            <a:alphaModFix/>
          </a:blip>
          <a:stretch>
            <a:fillRect/>
          </a:stretch>
        </p:blipFill>
        <p:spPr>
          <a:xfrm>
            <a:off x="2247150" y="2597075"/>
            <a:ext cx="4440123" cy="870600"/>
          </a:xfrm>
          <a:prstGeom prst="rect">
            <a:avLst/>
          </a:prstGeom>
          <a:noFill/>
          <a:ln>
            <a:noFill/>
          </a:ln>
        </p:spPr>
      </p:pic>
      <p:pic>
        <p:nvPicPr>
          <p:cNvPr id="81" name="Google Shape;81;p16"/>
          <p:cNvPicPr preferRelativeResize="0"/>
          <p:nvPr/>
        </p:nvPicPr>
        <p:blipFill>
          <a:blip r:embed="rId5">
            <a:alphaModFix/>
          </a:blip>
          <a:stretch>
            <a:fillRect/>
          </a:stretch>
        </p:blipFill>
        <p:spPr>
          <a:xfrm>
            <a:off x="5744023" y="1508163"/>
            <a:ext cx="2705068" cy="814687"/>
          </a:xfrm>
          <a:prstGeom prst="rect">
            <a:avLst/>
          </a:prstGeom>
          <a:noFill/>
          <a:ln>
            <a:noFill/>
          </a:ln>
        </p:spPr>
      </p:pic>
      <p:pic>
        <p:nvPicPr>
          <p:cNvPr id="82" name="Google Shape;82;p16"/>
          <p:cNvPicPr preferRelativeResize="0"/>
          <p:nvPr/>
        </p:nvPicPr>
        <p:blipFill>
          <a:blip r:embed="rId6">
            <a:alphaModFix/>
          </a:blip>
          <a:stretch>
            <a:fillRect/>
          </a:stretch>
        </p:blipFill>
        <p:spPr>
          <a:xfrm>
            <a:off x="435125" y="3762600"/>
            <a:ext cx="5544382" cy="870600"/>
          </a:xfrm>
          <a:prstGeom prst="rect">
            <a:avLst/>
          </a:prstGeom>
          <a:noFill/>
          <a:ln>
            <a:noFill/>
          </a:ln>
        </p:spPr>
      </p:pic>
      <p:pic>
        <p:nvPicPr>
          <p:cNvPr id="83" name="Google Shape;83;p16"/>
          <p:cNvPicPr preferRelativeResize="0"/>
          <p:nvPr/>
        </p:nvPicPr>
        <p:blipFill>
          <a:blip r:embed="rId7">
            <a:alphaModFix/>
          </a:blip>
          <a:stretch>
            <a:fillRect/>
          </a:stretch>
        </p:blipFill>
        <p:spPr>
          <a:xfrm>
            <a:off x="435123" y="1508175"/>
            <a:ext cx="3993472" cy="793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Online Support Forums</a:t>
            </a:r>
            <a:endParaRPr>
              <a:latin typeface="Roboto"/>
              <a:ea typeface="Roboto"/>
              <a:cs typeface="Roboto"/>
              <a:sym typeface="Roboto"/>
            </a:endParaRPr>
          </a:p>
        </p:txBody>
      </p:sp>
      <p:sp>
        <p:nvSpPr>
          <p:cNvPr id="89" name="Google Shape;89;p17"/>
          <p:cNvSpPr txBox="1"/>
          <p:nvPr>
            <p:ph idx="1" type="body"/>
          </p:nvPr>
        </p:nvSpPr>
        <p:spPr>
          <a:xfrm>
            <a:off x="311700" y="1381075"/>
            <a:ext cx="792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sharing experiences with medications, outlook, just venting</a:t>
            </a:r>
            <a:endParaRPr/>
          </a:p>
          <a:p>
            <a:pPr indent="-342900" lvl="0" marL="457200" rtl="0" algn="l">
              <a:spcBef>
                <a:spcPts val="0"/>
              </a:spcBef>
              <a:spcAft>
                <a:spcPts val="0"/>
              </a:spcAft>
              <a:buSzPts val="1800"/>
              <a:buChar char="●"/>
            </a:pPr>
            <a:r>
              <a:rPr lang="en"/>
              <a:t>Have huge membership:</a:t>
            </a:r>
            <a:endParaRPr/>
          </a:p>
          <a:p>
            <a:pPr indent="-317500" lvl="1" marL="914400" rtl="0" algn="l">
              <a:spcBef>
                <a:spcPts val="0"/>
              </a:spcBef>
              <a:spcAft>
                <a:spcPts val="0"/>
              </a:spcAft>
              <a:buSzPts val="1400"/>
              <a:buChar char="○"/>
            </a:pPr>
            <a:r>
              <a:rPr lang="en"/>
              <a:t>Great for </a:t>
            </a:r>
            <a:r>
              <a:rPr lang="en"/>
              <a:t>breadth</a:t>
            </a:r>
            <a:r>
              <a:rPr lang="en"/>
              <a:t> of experiences shared</a:t>
            </a:r>
            <a:endParaRPr/>
          </a:p>
          <a:p>
            <a:pPr indent="-317500" lvl="1" marL="914400" rtl="0" algn="l">
              <a:spcBef>
                <a:spcPts val="0"/>
              </a:spcBef>
              <a:spcAft>
                <a:spcPts val="0"/>
              </a:spcAft>
              <a:buSzPts val="1400"/>
              <a:buChar char="○"/>
            </a:pPr>
            <a:r>
              <a:rPr lang="en"/>
              <a:t>Can make people uncomfortable posting to such a vast audience</a:t>
            </a:r>
            <a:endParaRPr/>
          </a:p>
          <a:p>
            <a:pPr indent="-342900" lvl="0" marL="457200" rtl="0" algn="l">
              <a:spcBef>
                <a:spcPts val="0"/>
              </a:spcBef>
              <a:spcAft>
                <a:spcPts val="0"/>
              </a:spcAft>
              <a:buSzPts val="1800"/>
              <a:buChar char="●"/>
            </a:pPr>
            <a:r>
              <a:rPr lang="en"/>
              <a:t>Unstructured and unguided conversations can lead to ‘blackpilling’ or toxic </a:t>
            </a:r>
            <a:r>
              <a:rPr lang="en"/>
              <a:t>conversations</a:t>
            </a:r>
            <a:r>
              <a:rPr lang="en"/>
              <a:t>, where negative thought and feelings are reinforced </a:t>
            </a:r>
            <a:endParaRPr/>
          </a:p>
          <a:p>
            <a:pPr indent="0" lvl="0" marL="0" rtl="0" algn="l">
              <a:spcBef>
                <a:spcPts val="1200"/>
              </a:spcBef>
              <a:spcAft>
                <a:spcPts val="1200"/>
              </a:spcAft>
              <a:buNone/>
            </a:pPr>
            <a:r>
              <a:t/>
            </a:r>
            <a:endParaRPr/>
          </a:p>
        </p:txBody>
      </p:sp>
      <p:pic>
        <p:nvPicPr>
          <p:cNvPr id="90" name="Google Shape;90;p17"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84275" y="22418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1800">
                <a:solidFill>
                  <a:schemeClr val="dk2"/>
                </a:solidFill>
                <a:latin typeface="Roboto"/>
                <a:ea typeface="Roboto"/>
                <a:cs typeface="Roboto"/>
                <a:sym typeface="Roboto"/>
              </a:rPr>
              <a:t>Social solutions are not a priority for health services</a:t>
            </a:r>
            <a:endParaRPr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SafeCircles: Small group messaging with conversations </a:t>
            </a:r>
            <a:r>
              <a:rPr lang="en">
                <a:latin typeface="Roboto"/>
                <a:ea typeface="Roboto"/>
                <a:cs typeface="Roboto"/>
                <a:sym typeface="Roboto"/>
              </a:rPr>
              <a:t>facilitated</a:t>
            </a:r>
            <a:r>
              <a:rPr lang="en">
                <a:latin typeface="Roboto"/>
                <a:ea typeface="Roboto"/>
                <a:cs typeface="Roboto"/>
                <a:sym typeface="Roboto"/>
              </a:rPr>
              <a:t> by language model </a:t>
            </a:r>
            <a:endParaRPr>
              <a:latin typeface="Roboto"/>
              <a:ea typeface="Roboto"/>
              <a:cs typeface="Roboto"/>
              <a:sym typeface="Roboto"/>
            </a:endParaRPr>
          </a:p>
        </p:txBody>
      </p:sp>
      <p:sp>
        <p:nvSpPr>
          <p:cNvPr id="101" name="Google Shape;101;p19"/>
          <p:cNvSpPr txBox="1"/>
          <p:nvPr>
            <p:ph idx="1" type="body"/>
          </p:nvPr>
        </p:nvSpPr>
        <p:spPr>
          <a:xfrm>
            <a:off x="311700" y="1381075"/>
            <a:ext cx="79212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t/>
            </a:r>
            <a:endParaRPr sz="1020"/>
          </a:p>
          <a:p>
            <a:pPr indent="0" lvl="0" marL="0" rtl="0" algn="l">
              <a:lnSpc>
                <a:spcPct val="95000"/>
              </a:lnSpc>
              <a:spcBef>
                <a:spcPts val="1200"/>
              </a:spcBef>
              <a:spcAft>
                <a:spcPts val="0"/>
              </a:spcAft>
              <a:buSzPts val="440"/>
              <a:buNone/>
            </a:pPr>
            <a:r>
              <a:t/>
            </a:r>
            <a:endParaRPr sz="1020"/>
          </a:p>
          <a:p>
            <a:pPr indent="0" lvl="0" marL="0" rtl="0" algn="l">
              <a:lnSpc>
                <a:spcPct val="95000"/>
              </a:lnSpc>
              <a:spcBef>
                <a:spcPts val="1200"/>
              </a:spcBef>
              <a:spcAft>
                <a:spcPts val="0"/>
              </a:spcAft>
              <a:buSzPts val="440"/>
              <a:buNone/>
            </a:pPr>
            <a:r>
              <a:t/>
            </a:r>
            <a:endParaRPr sz="1020"/>
          </a:p>
          <a:p>
            <a:pPr indent="0" lvl="0" marL="0" rtl="0" algn="l">
              <a:lnSpc>
                <a:spcPct val="95000"/>
              </a:lnSpc>
              <a:spcBef>
                <a:spcPts val="1200"/>
              </a:spcBef>
              <a:spcAft>
                <a:spcPts val="0"/>
              </a:spcAft>
              <a:buSzPts val="440"/>
              <a:buNone/>
            </a:pPr>
            <a:r>
              <a:t/>
            </a:r>
            <a:endParaRPr sz="1020"/>
          </a:p>
          <a:p>
            <a:pPr indent="0" lvl="0" marL="457200" rtl="0" algn="l">
              <a:lnSpc>
                <a:spcPct val="95000"/>
              </a:lnSpc>
              <a:spcBef>
                <a:spcPts val="1200"/>
              </a:spcBef>
              <a:spcAft>
                <a:spcPts val="0"/>
              </a:spcAft>
              <a:buSzPts val="440"/>
              <a:buNone/>
            </a:pPr>
            <a:r>
              <a:t/>
            </a:r>
            <a:endParaRPr sz="1020"/>
          </a:p>
          <a:p>
            <a:pPr indent="-319416" lvl="0" marL="457200" rtl="0" algn="l">
              <a:lnSpc>
                <a:spcPct val="95000"/>
              </a:lnSpc>
              <a:spcBef>
                <a:spcPts val="1200"/>
              </a:spcBef>
              <a:spcAft>
                <a:spcPts val="0"/>
              </a:spcAft>
              <a:buSzPts val="1430"/>
              <a:buChar char="●"/>
            </a:pPr>
            <a:r>
              <a:rPr lang="en" sz="1430"/>
              <a:t>Use natural language </a:t>
            </a:r>
            <a:r>
              <a:rPr lang="en" sz="1430"/>
              <a:t>processing</a:t>
            </a:r>
            <a:r>
              <a:rPr lang="en" sz="1430"/>
              <a:t> to group people with similar problems, and mix people who are managing well with those not managing so well.</a:t>
            </a:r>
            <a:endParaRPr sz="1430"/>
          </a:p>
          <a:p>
            <a:pPr indent="-319416" lvl="0" marL="457200" rtl="0" algn="l">
              <a:lnSpc>
                <a:spcPct val="95000"/>
              </a:lnSpc>
              <a:spcBef>
                <a:spcPts val="0"/>
              </a:spcBef>
              <a:spcAft>
                <a:spcPts val="0"/>
              </a:spcAft>
              <a:buSzPts val="1430"/>
              <a:buChar char="●"/>
            </a:pPr>
            <a:r>
              <a:rPr lang="en" sz="1430"/>
              <a:t>Language model, modelled on Lived Experience experts, suggest topics, post polls, and build models of the group members.</a:t>
            </a:r>
            <a:endParaRPr sz="1430"/>
          </a:p>
          <a:p>
            <a:pPr indent="-319416" lvl="0" marL="457200" rtl="0" algn="l">
              <a:lnSpc>
                <a:spcPct val="95000"/>
              </a:lnSpc>
              <a:spcBef>
                <a:spcPts val="0"/>
              </a:spcBef>
              <a:spcAft>
                <a:spcPts val="0"/>
              </a:spcAft>
              <a:buSzPts val="1430"/>
              <a:buChar char="●"/>
            </a:pPr>
            <a:r>
              <a:rPr lang="en" sz="1430"/>
              <a:t>Keep people engaged and conversations moving in healthy directions.</a:t>
            </a:r>
            <a:endParaRPr sz="1430"/>
          </a:p>
          <a:p>
            <a:pPr indent="0" lvl="0" marL="0" rtl="0" algn="l">
              <a:lnSpc>
                <a:spcPct val="95000"/>
              </a:lnSpc>
              <a:spcBef>
                <a:spcPts val="1200"/>
              </a:spcBef>
              <a:spcAft>
                <a:spcPts val="0"/>
              </a:spcAft>
              <a:buSzPts val="440"/>
              <a:buNone/>
            </a:pPr>
            <a:r>
              <a:t/>
            </a:r>
            <a:endParaRPr sz="1020"/>
          </a:p>
          <a:p>
            <a:pPr indent="0" lvl="0" marL="457200" rtl="0" algn="l">
              <a:lnSpc>
                <a:spcPct val="95000"/>
              </a:lnSpc>
              <a:spcBef>
                <a:spcPts val="1200"/>
              </a:spcBef>
              <a:spcAft>
                <a:spcPts val="0"/>
              </a:spcAft>
              <a:buSzPts val="440"/>
              <a:buNone/>
            </a:pPr>
            <a:r>
              <a:t/>
            </a:r>
            <a:endParaRPr sz="1020"/>
          </a:p>
          <a:p>
            <a:pPr indent="0" lvl="0" marL="0" rtl="0" algn="l">
              <a:lnSpc>
                <a:spcPct val="95000"/>
              </a:lnSpc>
              <a:spcBef>
                <a:spcPts val="1200"/>
              </a:spcBef>
              <a:spcAft>
                <a:spcPts val="0"/>
              </a:spcAft>
              <a:buSzPts val="440"/>
              <a:buNone/>
            </a:pPr>
            <a:r>
              <a:t/>
            </a:r>
            <a:endParaRPr sz="1020"/>
          </a:p>
          <a:p>
            <a:pPr indent="0" lvl="0" marL="0" rtl="0" algn="l">
              <a:lnSpc>
                <a:spcPct val="95000"/>
              </a:lnSpc>
              <a:spcBef>
                <a:spcPts val="1200"/>
              </a:spcBef>
              <a:spcAft>
                <a:spcPts val="1200"/>
              </a:spcAft>
              <a:buSzPts val="440"/>
              <a:buNone/>
            </a:pPr>
            <a:r>
              <a:t/>
            </a:r>
            <a:endParaRPr sz="1020"/>
          </a:p>
        </p:txBody>
      </p:sp>
      <p:pic>
        <p:nvPicPr>
          <p:cNvPr id="102" name="Google Shape;102;p19" title="3.png"/>
          <p:cNvPicPr preferRelativeResize="0"/>
          <p:nvPr/>
        </p:nvPicPr>
        <p:blipFill>
          <a:blip r:embed="rId3">
            <a:alphaModFix/>
          </a:blip>
          <a:stretch>
            <a:fillRect/>
          </a:stretch>
        </p:blipFill>
        <p:spPr>
          <a:xfrm>
            <a:off x="6769876" y="4096725"/>
            <a:ext cx="1864576" cy="615474"/>
          </a:xfrm>
          <a:prstGeom prst="rect">
            <a:avLst/>
          </a:prstGeom>
          <a:noFill/>
          <a:ln>
            <a:noFill/>
          </a:ln>
        </p:spPr>
      </p:pic>
      <p:pic>
        <p:nvPicPr>
          <p:cNvPr id="103" name="Google Shape;103;p19"/>
          <p:cNvPicPr preferRelativeResize="0"/>
          <p:nvPr/>
        </p:nvPicPr>
        <p:blipFill>
          <a:blip r:embed="rId4">
            <a:alphaModFix/>
          </a:blip>
          <a:stretch>
            <a:fillRect/>
          </a:stretch>
        </p:blipFill>
        <p:spPr>
          <a:xfrm>
            <a:off x="1241262" y="1625997"/>
            <a:ext cx="2851550" cy="1038563"/>
          </a:xfrm>
          <a:prstGeom prst="rect">
            <a:avLst/>
          </a:prstGeom>
          <a:noFill/>
          <a:ln>
            <a:noFill/>
          </a:ln>
        </p:spPr>
      </p:pic>
      <p:pic>
        <p:nvPicPr>
          <p:cNvPr id="104" name="Google Shape;104;p19"/>
          <p:cNvPicPr preferRelativeResize="0"/>
          <p:nvPr/>
        </p:nvPicPr>
        <p:blipFill>
          <a:blip r:embed="rId5">
            <a:alphaModFix/>
          </a:blip>
          <a:stretch>
            <a:fillRect/>
          </a:stretch>
        </p:blipFill>
        <p:spPr>
          <a:xfrm>
            <a:off x="4058500" y="1626001"/>
            <a:ext cx="3376374" cy="1038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5000850" y="1262200"/>
            <a:ext cx="3724800" cy="3416400"/>
          </a:xfrm>
          <a:prstGeom prst="rect">
            <a:avLst/>
          </a:prstGeom>
        </p:spPr>
        <p:txBody>
          <a:bodyPr anchorCtr="0" anchor="t" bIns="91425" lIns="91425" spcFirstLastPara="1" rIns="91425" wrap="square" tIns="91425">
            <a:noAutofit/>
          </a:bodyPr>
          <a:lstStyle/>
          <a:p>
            <a:pPr indent="-338455" lvl="0" marL="457200" rtl="0" algn="l">
              <a:lnSpc>
                <a:spcPct val="105000"/>
              </a:lnSpc>
              <a:spcBef>
                <a:spcPts val="0"/>
              </a:spcBef>
              <a:spcAft>
                <a:spcPts val="0"/>
              </a:spcAft>
              <a:buSzPts val="1730"/>
              <a:buChar char="●"/>
            </a:pPr>
            <a:r>
              <a:rPr lang="en" sz="1729"/>
              <a:t>300 synthetic users with </a:t>
            </a:r>
            <a:r>
              <a:rPr b="1" lang="en" sz="1729"/>
              <a:t>depression, anxiety or psychosis</a:t>
            </a:r>
            <a:r>
              <a:rPr lang="en" sz="1729"/>
              <a:t>, with varied demographic information and treatment strategies</a:t>
            </a:r>
            <a:endParaRPr sz="1729"/>
          </a:p>
          <a:p>
            <a:pPr indent="-338455" lvl="0" marL="457200" rtl="0" algn="l">
              <a:lnSpc>
                <a:spcPct val="105000"/>
              </a:lnSpc>
              <a:spcBef>
                <a:spcPts val="0"/>
              </a:spcBef>
              <a:spcAft>
                <a:spcPts val="0"/>
              </a:spcAft>
              <a:buSzPts val="1730"/>
              <a:buChar char="●"/>
            </a:pPr>
            <a:r>
              <a:rPr lang="en" sz="1729"/>
              <a:t>Used Gemini-1.5-flash to write bios</a:t>
            </a:r>
            <a:endParaRPr sz="1729"/>
          </a:p>
          <a:p>
            <a:pPr indent="-338455" lvl="0" marL="457200" rtl="0" algn="l">
              <a:lnSpc>
                <a:spcPct val="105000"/>
              </a:lnSpc>
              <a:spcBef>
                <a:spcPts val="0"/>
              </a:spcBef>
              <a:spcAft>
                <a:spcPts val="0"/>
              </a:spcAft>
              <a:buSzPts val="1730"/>
              <a:buChar char="●"/>
            </a:pPr>
            <a:r>
              <a:rPr lang="en" sz="1729"/>
              <a:t>Gemini text-embedding-004 to make vector representation</a:t>
            </a:r>
            <a:endParaRPr sz="1729"/>
          </a:p>
          <a:p>
            <a:pPr indent="0" lvl="0" marL="457200" rtl="0" algn="l">
              <a:lnSpc>
                <a:spcPct val="105000"/>
              </a:lnSpc>
              <a:spcBef>
                <a:spcPts val="1200"/>
              </a:spcBef>
              <a:spcAft>
                <a:spcPts val="0"/>
              </a:spcAft>
              <a:buSzPts val="935"/>
              <a:buNone/>
            </a:pPr>
            <a:r>
              <a:t/>
            </a:r>
            <a:endParaRPr sz="1729"/>
          </a:p>
          <a:p>
            <a:pPr indent="0" lvl="0" marL="0" rtl="0" algn="l">
              <a:lnSpc>
                <a:spcPct val="105000"/>
              </a:lnSpc>
              <a:spcBef>
                <a:spcPts val="1200"/>
              </a:spcBef>
              <a:spcAft>
                <a:spcPts val="0"/>
              </a:spcAft>
              <a:buSzPts val="935"/>
              <a:buNone/>
            </a:pPr>
            <a:r>
              <a:t/>
            </a:r>
            <a:endParaRPr sz="1729"/>
          </a:p>
          <a:p>
            <a:pPr indent="0" lvl="0" marL="0" rtl="0" algn="l">
              <a:lnSpc>
                <a:spcPct val="105000"/>
              </a:lnSpc>
              <a:spcBef>
                <a:spcPts val="1200"/>
              </a:spcBef>
              <a:spcAft>
                <a:spcPts val="1200"/>
              </a:spcAft>
              <a:buSzPts val="935"/>
              <a:buNone/>
            </a:pPr>
            <a:r>
              <a:t/>
            </a:r>
            <a:endParaRPr sz="1729"/>
          </a:p>
        </p:txBody>
      </p:sp>
      <p:pic>
        <p:nvPicPr>
          <p:cNvPr id="110" name="Google Shape;110;p20" title="3.png"/>
          <p:cNvPicPr preferRelativeResize="0"/>
          <p:nvPr/>
        </p:nvPicPr>
        <p:blipFill>
          <a:blip r:embed="rId3">
            <a:alphaModFix/>
          </a:blip>
          <a:stretch>
            <a:fillRect/>
          </a:stretch>
        </p:blipFill>
        <p:spPr>
          <a:xfrm>
            <a:off x="6769876" y="4096725"/>
            <a:ext cx="1864576" cy="615474"/>
          </a:xfrm>
          <a:prstGeom prst="rect">
            <a:avLst/>
          </a:prstGeom>
          <a:noFill/>
          <a:ln>
            <a:noFill/>
          </a:ln>
        </p:spPr>
      </p:pic>
      <p:sp>
        <p:nvSpPr>
          <p:cNvPr id="111" name="Google Shape;111;p20"/>
          <p:cNvSpPr txBox="1"/>
          <p:nvPr>
            <p:ph type="title"/>
          </p:nvPr>
        </p:nvSpPr>
        <p:spPr>
          <a:xfrm>
            <a:off x="311700" y="39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a:t>
            </a:r>
            <a:r>
              <a:rPr lang="en"/>
              <a:t> Approach: Making dataset</a:t>
            </a:r>
            <a:endParaRPr/>
          </a:p>
        </p:txBody>
      </p:sp>
      <p:pic>
        <p:nvPicPr>
          <p:cNvPr id="112" name="Google Shape;112;p20"/>
          <p:cNvPicPr preferRelativeResize="0"/>
          <p:nvPr/>
        </p:nvPicPr>
        <p:blipFill>
          <a:blip r:embed="rId4">
            <a:alphaModFix/>
          </a:blip>
          <a:stretch>
            <a:fillRect/>
          </a:stretch>
        </p:blipFill>
        <p:spPr>
          <a:xfrm>
            <a:off x="1063800" y="968200"/>
            <a:ext cx="3439604" cy="387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Matching users with text embeddings</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Find and group users close to each other in embedding space </a:t>
            </a:r>
            <a:r>
              <a:rPr lang="en"/>
              <a:t>using simple cosine similarity measure in sk-learn. Here displayed in 3 dimensions by PCA.</a:t>
            </a:r>
            <a:endParaRPr/>
          </a:p>
        </p:txBody>
      </p:sp>
      <p:pic>
        <p:nvPicPr>
          <p:cNvPr id="119" name="Google Shape;119;p21"/>
          <p:cNvPicPr preferRelativeResize="0"/>
          <p:nvPr/>
        </p:nvPicPr>
        <p:blipFill rotWithShape="1">
          <a:blip r:embed="rId3">
            <a:alphaModFix/>
          </a:blip>
          <a:srcRect b="0" l="0" r="0" t="5455"/>
          <a:stretch/>
        </p:blipFill>
        <p:spPr>
          <a:xfrm>
            <a:off x="1174550" y="2030675"/>
            <a:ext cx="2757091" cy="2692775"/>
          </a:xfrm>
          <a:prstGeom prst="rect">
            <a:avLst/>
          </a:prstGeom>
          <a:noFill/>
          <a:ln>
            <a:noFill/>
          </a:ln>
        </p:spPr>
      </p:pic>
      <p:pic>
        <p:nvPicPr>
          <p:cNvPr id="120" name="Google Shape;120;p21"/>
          <p:cNvPicPr preferRelativeResize="0"/>
          <p:nvPr/>
        </p:nvPicPr>
        <p:blipFill>
          <a:blip r:embed="rId4">
            <a:alphaModFix/>
          </a:blip>
          <a:stretch>
            <a:fillRect/>
          </a:stretch>
        </p:blipFill>
        <p:spPr>
          <a:xfrm>
            <a:off x="4572000" y="2030675"/>
            <a:ext cx="3713950" cy="2692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