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310" r:id="rId4"/>
    <p:sldId id="266" r:id="rId5"/>
    <p:sldId id="264" r:id="rId6"/>
    <p:sldId id="276" r:id="rId7"/>
    <p:sldId id="277" r:id="rId8"/>
    <p:sldId id="278" r:id="rId9"/>
    <p:sldId id="259" r:id="rId10"/>
    <p:sldId id="260" r:id="rId11"/>
    <p:sldId id="261" r:id="rId12"/>
    <p:sldId id="279" r:id="rId13"/>
    <p:sldId id="281" r:id="rId14"/>
    <p:sldId id="282" r:id="rId15"/>
    <p:sldId id="283" r:id="rId16"/>
    <p:sldId id="286" r:id="rId17"/>
    <p:sldId id="295" r:id="rId18"/>
    <p:sldId id="287" r:id="rId19"/>
    <p:sldId id="267" r:id="rId20"/>
    <p:sldId id="292" r:id="rId21"/>
    <p:sldId id="284" r:id="rId22"/>
    <p:sldId id="289" r:id="rId23"/>
    <p:sldId id="285" r:id="rId24"/>
    <p:sldId id="288" r:id="rId25"/>
    <p:sldId id="307" r:id="rId26"/>
    <p:sldId id="308" r:id="rId27"/>
    <p:sldId id="309" r:id="rId28"/>
    <p:sldId id="294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11" r:id="rId39"/>
    <p:sldId id="290" r:id="rId40"/>
    <p:sldId id="272" r:id="rId41"/>
    <p:sldId id="262" r:id="rId42"/>
    <p:sldId id="291" r:id="rId43"/>
    <p:sldId id="270" r:id="rId44"/>
    <p:sldId id="306" r:id="rId45"/>
    <p:sldId id="269" r:id="rId4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Martin-Côté" initials="AM" lastIdx="1" clrIdx="0">
    <p:extLst>
      <p:ext uri="{19B8F6BF-5375-455C-9EA6-DF929625EA0E}">
        <p15:presenceInfo xmlns:p15="http://schemas.microsoft.com/office/powerpoint/2012/main" userId="S::adam.martin-cote@polymtl.ca::11f30af2-76d9-4b97-9903-c683c7b82e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BB73F-3824-09FF-3F1F-11AC1380C519}" v="434" dt="2018-11-29T18:05:18.335"/>
    <p1510:client id="{BAFD728B-A7DE-445D-ACE2-C1DFD33681C2}" v="34" dt="2018-11-28T23:25:33.601"/>
    <p1510:client id="{469634DD-B0B0-4765-8F60-645ECFD1BFAB}" v="503" dt="2018-11-29T01:03:45.615"/>
    <p1510:client id="{8F83A0F0-351E-4CF2-84CE-7C6D1E6B1C0B}" v="1674" dt="2018-11-29T18:05:02.154"/>
    <p1510:client id="{FB056DC1-1777-4DC9-BCB9-75DB2971CAAD}" v="6" dt="2018-11-28T23:23:39.083"/>
    <p1510:client id="{F4359763-6C84-45E3-9A05-707844795097}" v="185" dt="2018-11-29T01:01:49.844"/>
    <p1510:client id="{6B847198-9406-4A17-9769-4DDD75E75694}" v="584" dt="2018-11-28T23:53:46.107"/>
    <p1510:client id="{A0E9B92E-E71A-AD99-7FA9-E1721073F21D}" v="44" dt="2018-11-28T23:43:10.497"/>
    <p1510:client id="{3EA1851D-1B74-5984-1B6D-10F1B2DB0A37}" v="1378" dt="2018-11-29T18:19:55.798"/>
    <p1510:client id="{EEF6D10B-78D3-9B6F-51AA-0899182EA0CB}" v="3" dt="2018-11-28T23:45:13.123"/>
    <p1510:client id="{D8F45937-2521-FD02-EB22-8927A40B559D}" v="35" dt="2018-11-29T00:07:28.622"/>
    <p1510:client id="{453C3286-1E75-1B20-7312-18E6C0C4EACC}" v="2" dt="2018-11-29T03:29:21.371"/>
    <p1510:client id="{F202023C-CA09-025D-F7BB-3C8776463749}" v="1272" dt="2018-11-29T05:02:09.571"/>
    <p1510:client id="{05965E4B-9522-8C6E-8185-CBF5D48658C6}" v="838" dt="2018-11-29T15:26:36.515"/>
    <p1510:client id="{0E192EDD-6E3B-B591-E740-857F8EFF7610}" v="761" dt="2018-11-29T14:27:57.058"/>
    <p1510:client id="{690ED5DE-AB6B-00AD-4081-B74CB8C067C1}" v="56" dt="2018-11-29T05:02:58.397"/>
    <p1510:client id="{C43A20CE-653E-52B7-06D2-53B4BD40F094}" v="1" dt="2018-11-29T05:33:31.442"/>
    <p1510:client id="{407A2861-48AE-55ED-3432-A18EB6E905AE}" v="6" dt="2018-11-29T11:04:28.874"/>
    <p1510:client id="{04ED0269-465F-4551-55AB-F48122EBF49F}" v="171" dt="2018-11-29T16:14:23.115"/>
    <p1510:client id="{CDA9B3CA-9A70-8BA7-4F02-1EFA986EBDCC}" v="1661" dt="2018-11-29T17:33:58.662"/>
    <p1510:client id="{B842A569-D7C7-8962-A47F-7B4F047A60E2}" v="12" dt="2018-11-29T15:32:26.544"/>
    <p1510:client id="{60B693A2-11D6-6D15-6EC0-6F5BE57D300C}" v="192" dt="2018-11-29T18:16:32.734"/>
    <p1510:client id="{A0DADEB5-34A8-B7C2-F5EC-4FD7346198C5}" v="3" dt="2018-11-29T15:41:58.634"/>
    <p1510:client id="{07D953C1-D52D-8274-029A-D54F011DEE96}" v="77" dt="2018-11-29T18:35:24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3B8D-E8ED-4514-AE62-EA66D70E0824}" type="datetimeFigureOut">
              <a:rPr lang="en-CA" smtClean="0"/>
              <a:t>28/11/2018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C2E4C-8FEF-4CBD-B2A9-7BACA32FC30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algn="just">
              <a:buChar char="•"/>
            </a:pPr>
            <a:r>
              <a:rPr lang="fr-CA"/>
              <a:t>Nombre chansons </a:t>
            </a:r>
            <a:r>
              <a:rPr lang="fr-CA" b="1"/>
              <a:t>soumises</a:t>
            </a:r>
            <a:endParaRPr lang="fr-FR"/>
          </a:p>
          <a:p>
            <a:pPr marL="800100" lvl="1" indent="-342900" algn="just">
              <a:buChar char="•"/>
            </a:pPr>
            <a:r>
              <a:rPr lang="fr-CA"/>
              <a:t>Nombre d'</a:t>
            </a:r>
            <a:r>
              <a:rPr lang="fr-CA" b="1"/>
              <a:t>utilisateurs</a:t>
            </a:r>
            <a:endParaRPr lang="fr-CA"/>
          </a:p>
          <a:p>
            <a:pPr marL="800100" lvl="1" indent="-342900" algn="just">
              <a:buChar char="•"/>
            </a:pPr>
            <a:r>
              <a:rPr lang="fr-CA"/>
              <a:t>Nombre de  chansons </a:t>
            </a:r>
            <a:r>
              <a:rPr lang="fr-CA" b="1"/>
              <a:t>retirées </a:t>
            </a:r>
            <a:endParaRPr lang="en-US"/>
          </a:p>
          <a:p>
            <a:pPr marL="800100" lvl="1" indent="-342900" algn="just">
              <a:buChar char="•"/>
            </a:pPr>
            <a:r>
              <a:rPr lang="fr-CA" b="1"/>
              <a:t>Durée moyenne</a:t>
            </a:r>
            <a:r>
              <a:rPr lang="fr-CA"/>
              <a:t> des chansons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0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pour </a:t>
            </a:r>
            <a:r>
              <a:rPr lang="en-US" err="1"/>
              <a:t>suivre</a:t>
            </a:r>
            <a:r>
              <a:rPr lang="en-US"/>
              <a:t> les </a:t>
            </a:r>
            <a:r>
              <a:rPr lang="en-US" err="1"/>
              <a:t>activités</a:t>
            </a:r>
            <a:r>
              <a:rPr lang="en-US"/>
              <a:t> du </a:t>
            </a:r>
            <a:r>
              <a:rPr lang="en-US" err="1"/>
              <a:t>serveur</a:t>
            </a:r>
            <a:r>
              <a:rPr lang="en-US"/>
              <a:t> en console</a:t>
            </a:r>
            <a:endParaRPr lang="fr-FR"/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1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Grâce à </a:t>
            </a:r>
            <a:r>
              <a:rPr lang="en-US" err="1">
                <a:cs typeface="Calibri"/>
              </a:rPr>
              <a:t>l'implémentation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adéquate</a:t>
            </a:r>
            <a:r>
              <a:rPr lang="en-US">
                <a:cs typeface="Calibri"/>
              </a:rPr>
              <a:t> du </a:t>
            </a:r>
            <a:r>
              <a:rPr lang="en-US" err="1">
                <a:cs typeface="Calibri"/>
              </a:rPr>
              <a:t>serveur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il</a:t>
            </a:r>
            <a:r>
              <a:rPr lang="en-US">
                <a:cs typeface="Calibri"/>
              </a:rPr>
              <a:t> nous </a:t>
            </a:r>
            <a:r>
              <a:rPr lang="en-US" err="1">
                <a:cs typeface="Calibri"/>
              </a:rPr>
              <a:t>suffit</a:t>
            </a:r>
            <a:r>
              <a:rPr lang="en-US">
                <a:cs typeface="Calibri"/>
              </a:rPr>
              <a:t> de faire </a:t>
            </a:r>
            <a:r>
              <a:rPr lang="en-US" err="1">
                <a:cs typeface="Calibri"/>
              </a:rPr>
              <a:t>l'image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l'état</a:t>
            </a:r>
            <a:r>
              <a:rPr lang="en-US">
                <a:cs typeface="Calibri"/>
              </a:rPr>
              <a:t> du </a:t>
            </a:r>
            <a:r>
              <a:rPr lang="en-US" err="1">
                <a:cs typeface="Calibri"/>
              </a:rPr>
              <a:t>serveur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- Seul avec minimum </a:t>
            </a:r>
            <a:r>
              <a:rPr lang="en-US" err="1">
                <a:cs typeface="Calibri"/>
              </a:rPr>
              <a:t>d'expérience</a:t>
            </a:r>
            <a:r>
              <a:rPr lang="en-US">
                <a:cs typeface="Calibri"/>
              </a:rPr>
              <a:t> Android</a:t>
            </a:r>
          </a:p>
          <a:p>
            <a:r>
              <a:rPr lang="en-US">
                <a:cs typeface="Calibri"/>
              </a:rPr>
              <a:t>- Limitation </a:t>
            </a:r>
            <a:r>
              <a:rPr lang="en-US" err="1">
                <a:cs typeface="Calibri"/>
              </a:rPr>
              <a:t>exemple</a:t>
            </a:r>
            <a:r>
              <a:rPr lang="en-US">
                <a:cs typeface="Calibri"/>
              </a:rPr>
              <a:t> : </a:t>
            </a:r>
            <a:r>
              <a:rPr lang="en-US" err="1">
                <a:cs typeface="Calibri"/>
              </a:rPr>
              <a:t>Activité</a:t>
            </a:r>
            <a:r>
              <a:rPr lang="en-US">
                <a:cs typeface="Calibri"/>
              </a:rPr>
              <a:t> [explication] </a:t>
            </a:r>
            <a:r>
              <a:rPr lang="en-US" err="1">
                <a:cs typeface="Calibri"/>
              </a:rPr>
              <a:t>détruite</a:t>
            </a:r>
            <a:r>
              <a:rPr lang="en-US">
                <a:cs typeface="Calibri"/>
              </a:rPr>
              <a:t> &amp; </a:t>
            </a:r>
            <a:r>
              <a:rPr lang="en-US" err="1">
                <a:cs typeface="Calibri"/>
              </a:rPr>
              <a:t>recréée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Combinaisons</a:t>
            </a:r>
            <a:r>
              <a:rPr lang="en-US">
                <a:cs typeface="Calibri"/>
              </a:rPr>
              <a:t> de planification + patron </a:t>
            </a:r>
            <a:r>
              <a:rPr lang="en-US" err="1">
                <a:cs typeface="Calibri"/>
              </a:rPr>
              <a:t>convenables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38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MVCP -&gt; </a:t>
            </a:r>
            <a:r>
              <a:rPr lang="en-US" err="1">
                <a:cs typeface="Calibri"/>
              </a:rPr>
              <a:t>Synchronisation</a:t>
            </a:r>
          </a:p>
          <a:p>
            <a:r>
              <a:rPr lang="en-US">
                <a:cs typeface="Calibri"/>
              </a:rPr>
              <a:t>- Injection -&gt; Pour </a:t>
            </a:r>
            <a:r>
              <a:rPr lang="en-US" err="1">
                <a:cs typeface="Calibri"/>
              </a:rPr>
              <a:t>remédier</a:t>
            </a:r>
            <a:r>
              <a:rPr lang="en-US">
                <a:cs typeface="Calibri"/>
              </a:rPr>
              <a:t> au </a:t>
            </a:r>
            <a:r>
              <a:rPr lang="en-US" err="1">
                <a:cs typeface="Calibri"/>
              </a:rPr>
              <a:t>problème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activités</a:t>
            </a:r>
          </a:p>
          <a:p>
            <a:r>
              <a:rPr lang="en-US">
                <a:cs typeface="Calibri"/>
              </a:rPr>
              <a:t>- État -&gt; </a:t>
            </a:r>
            <a:r>
              <a:rPr lang="en-US" err="1">
                <a:cs typeface="Calibri"/>
              </a:rPr>
              <a:t>Usager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Superviseur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Événement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Observateur</a:t>
            </a:r>
            <a:r>
              <a:rPr lang="en-US">
                <a:cs typeface="Calibri"/>
              </a:rPr>
              <a:t> -&gt; trivial pour MVCP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1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Scrum master -&gt; </a:t>
            </a:r>
            <a:r>
              <a:rPr lang="en-CA" dirty="0" err="1"/>
              <a:t>gere</a:t>
            </a:r>
            <a:r>
              <a:rPr lang="en-CA" dirty="0"/>
              <a:t> la </a:t>
            </a:r>
            <a:r>
              <a:rPr lang="en-CA" dirty="0" err="1"/>
              <a:t>discution</a:t>
            </a:r>
            <a:r>
              <a:rPr lang="en-CA" dirty="0"/>
              <a:t> et timeout</a:t>
            </a:r>
          </a:p>
          <a:p>
            <a:r>
              <a:rPr lang="en-CA" dirty="0" err="1"/>
              <a:t>Animateur</a:t>
            </a:r>
            <a:r>
              <a:rPr lang="en-CA" dirty="0"/>
              <a:t> de </a:t>
            </a:r>
            <a:r>
              <a:rPr lang="en-CA" dirty="0" err="1"/>
              <a:t>gestion</a:t>
            </a:r>
            <a:r>
              <a:rPr lang="en-CA" dirty="0"/>
              <a:t> -&gt; Division et interdependence des taches -&gt; on la pas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finalement</a:t>
            </a:r>
            <a:r>
              <a:rPr lang="en-CA" dirty="0"/>
              <a:t> car  on </a:t>
            </a:r>
            <a:r>
              <a:rPr lang="en-CA" dirty="0" err="1"/>
              <a:t>avait</a:t>
            </a:r>
            <a:r>
              <a:rPr lang="en-CA" dirty="0"/>
              <a:t> </a:t>
            </a:r>
            <a:r>
              <a:rPr lang="en-CA" dirty="0" err="1"/>
              <a:t>deja</a:t>
            </a:r>
            <a:r>
              <a:rPr lang="en-CA" dirty="0"/>
              <a:t> </a:t>
            </a:r>
            <a:r>
              <a:rPr lang="en-CA" dirty="0" err="1"/>
              <a:t>refait</a:t>
            </a:r>
            <a:r>
              <a:rPr lang="en-CA" dirty="0"/>
              <a:t> la </a:t>
            </a:r>
            <a:r>
              <a:rPr lang="en-CA" dirty="0" err="1"/>
              <a:t>decoupe</a:t>
            </a:r>
            <a:endParaRPr lang="en-CA" dirty="0"/>
          </a:p>
          <a:p>
            <a:endParaRPr lang="en-CA" dirty="0"/>
          </a:p>
          <a:p>
            <a:r>
              <a:rPr lang="en-CA" dirty="0"/>
              <a:t>Big brother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98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Tache</a:t>
            </a:r>
            <a:r>
              <a:rPr lang="en-CA" dirty="0"/>
              <a:t> CREATION DU SQUELETTE DU CONTROLLER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66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TESTS: </a:t>
            </a:r>
          </a:p>
          <a:p>
            <a:r>
              <a:rPr lang="en-CA" dirty="0"/>
              <a:t>1- Python : Integration a </a:t>
            </a:r>
            <a:r>
              <a:rPr lang="en-CA" dirty="0" err="1"/>
              <a:t>haut</a:t>
            </a:r>
            <a:r>
              <a:rPr lang="en-CA" dirty="0"/>
              <a:t> </a:t>
            </a:r>
            <a:r>
              <a:rPr lang="en-CA" dirty="0" err="1"/>
              <a:t>niveau</a:t>
            </a:r>
            <a:endParaRPr lang="en-CA" dirty="0"/>
          </a:p>
          <a:p>
            <a:r>
              <a:rPr lang="en-CA" dirty="0"/>
              <a:t>2- </a:t>
            </a:r>
            <a:r>
              <a:rPr lang="en-CA" dirty="0" err="1"/>
              <a:t>Unitaire</a:t>
            </a:r>
            <a:r>
              <a:rPr lang="en-CA" dirty="0"/>
              <a:t> pour les function critiques -&gt; DB avec BOOST</a:t>
            </a:r>
          </a:p>
          <a:p>
            <a:r>
              <a:rPr lang="en-CA" dirty="0"/>
              <a:t>3- Test </a:t>
            </a:r>
            <a:r>
              <a:rPr lang="en-CA" dirty="0" err="1"/>
              <a:t>manuels</a:t>
            </a:r>
            <a:r>
              <a:rPr lang="en-CA" dirty="0"/>
              <a:t> avec des curls -&gt; plus pour les </a:t>
            </a:r>
            <a:r>
              <a:rPr lang="en-CA" dirty="0" err="1"/>
              <a:t>branche</a:t>
            </a:r>
            <a:r>
              <a:rPr lang="en-CA" dirty="0"/>
              <a:t> de </a:t>
            </a:r>
            <a:r>
              <a:rPr lang="en-CA" dirty="0" err="1"/>
              <a:t>fonctionnalite</a:t>
            </a:r>
            <a:endParaRPr lang="en-CA" dirty="0"/>
          </a:p>
          <a:p>
            <a:r>
              <a:rPr lang="en-CA" dirty="0"/>
              <a:t>4- Test de perf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21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2E4C-8FEF-4CBD-B2A9-7BACA32FC30E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0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23408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23408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7576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7576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97576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23408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23408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7576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7576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75760"/>
            <a:ext cx="274320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286160" y="0"/>
            <a:ext cx="72000" cy="5143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4358520" y="0"/>
            <a:ext cx="3852720" cy="5143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CA" sz="6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27E7598-ECA3-422A-8878-CA7126A14EE8}" type="slidenum"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‹N°›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CA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F1BA033-D536-4F7A-89E2-0DF2274025A9}" type="slidenum"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‹N°›</a:t>
            </a:fld>
            <a:endParaRPr lang="en-CA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xebia.fr/wp-content/uploads/2018/03/Image.png" TargetMode="Externa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xebia.fr/wp-content/uploads/2018/03/Image.png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xebia.fr/wp-content/uploads/2018/03/Image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tutorialedge.net/general/what-is-a-rest-ap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lstStyle/>
          <a:p>
            <a:pPr algn="ctr"/>
            <a:r>
              <a:rPr lang="en-CA" sz="6800" b="1" spc="-1">
                <a:solidFill>
                  <a:srgbClr val="000000"/>
                </a:solidFill>
                <a:latin typeface="Playfair Display"/>
                <a:ea typeface="Playfair Display"/>
              </a:rPr>
              <a:t>Café-Bistro </a:t>
            </a:r>
            <a:r>
              <a:rPr lang="en-CA" sz="6800" b="1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Élévation</a:t>
            </a:r>
            <a:endParaRPr lang="en-CA" sz="6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44160" y="3550680"/>
            <a:ext cx="4909680" cy="577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CA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Présenté par Team One inc.</a:t>
            </a: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10B4FC5-FEAD-4267-9DDA-F5A3D958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4" name="CustomShape 6">
            <a:extLst>
              <a:ext uri="{FF2B5EF4-FFF2-40B4-BE49-F238E27FC236}">
                <a16:creationId xmlns:a16="http://schemas.microsoft.com/office/drawing/2014/main" id="{301EEDBB-EA9E-4938-822B-36E95D270168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10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Processus </a:t>
            </a:r>
            <a:r>
              <a:rPr lang="en-CA" sz="1400" spc="-1">
                <a:solidFill>
                  <a:srgbClr val="000000"/>
                </a:solidFill>
                <a:latin typeface="Arial"/>
                <a:ea typeface="Arial"/>
              </a:rPr>
              <a:t>du </a:t>
            </a:r>
            <a:r>
              <a:rPr lang="en-CA" sz="1400" b="1" spc="-1" err="1">
                <a:solidFill>
                  <a:srgbClr val="000000"/>
                </a:solidFill>
                <a:latin typeface="Arial"/>
                <a:ea typeface="Arial"/>
              </a:rPr>
              <a:t>serveur</a:t>
            </a:r>
            <a:r>
              <a:rPr lang="en-CA" sz="1400" b="1" strike="noStrike" spc="-1">
                <a:solidFill>
                  <a:srgbClr val="000000"/>
                </a:solidFill>
                <a:latin typeface="Arial"/>
                <a:ea typeface="Arial"/>
              </a:rPr>
              <a:t> HTTP 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CA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CA" sz="1400" b="0" strike="noStrike" spc="-1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CA" sz="1400" spc="-1">
                <a:latin typeface="Arial"/>
                <a:cs typeface="Arial"/>
              </a:rPr>
              <a:t>Utilise le </a:t>
            </a:r>
            <a:r>
              <a:rPr lang="en-CA" sz="1400" spc="-1" err="1">
                <a:latin typeface="Arial"/>
                <a:cs typeface="Arial"/>
              </a:rPr>
              <a:t>cadriciel</a:t>
            </a:r>
            <a:r>
              <a:rPr lang="en-CA" sz="1400" spc="-1">
                <a:latin typeface="Arial"/>
                <a:cs typeface="Arial"/>
              </a:rPr>
              <a:t> </a:t>
            </a:r>
            <a:r>
              <a:rPr lang="en-CA" sz="1400" spc="-1" err="1">
                <a:latin typeface="Arial"/>
                <a:cs typeface="Arial"/>
              </a:rPr>
              <a:t>Pistache</a:t>
            </a:r>
            <a:r>
              <a:rPr lang="en-CA" sz="1400" spc="-1">
                <a:latin typeface="Arial"/>
                <a:cs typeface="Arial"/>
              </a:rPr>
              <a:t> pour </a:t>
            </a:r>
            <a:r>
              <a:rPr lang="en-CA" sz="1400" spc="-1" err="1">
                <a:latin typeface="Arial"/>
                <a:cs typeface="Arial"/>
              </a:rPr>
              <a:t>rép</a:t>
            </a:r>
            <a:r>
              <a:rPr lang="en-CA" sz="1400" b="1" spc="-1" err="1">
                <a:latin typeface="Arial"/>
                <a:cs typeface="Arial"/>
              </a:rPr>
              <a:t>ond</a:t>
            </a:r>
            <a:r>
              <a:rPr lang="en-CA" sz="1400" b="1" spc="-1">
                <a:latin typeface="Arial"/>
                <a:cs typeface="Arial"/>
              </a:rPr>
              <a:t> aux </a:t>
            </a:r>
            <a:r>
              <a:rPr lang="en-CA" sz="1400" b="1" spc="-1" err="1">
                <a:latin typeface="Arial"/>
                <a:cs typeface="Arial"/>
              </a:rPr>
              <a:t>requêtes</a:t>
            </a:r>
            <a:r>
              <a:rPr lang="en-CA" sz="1400" b="1" spc="-1">
                <a:latin typeface="Arial"/>
                <a:cs typeface="Arial"/>
              </a:rPr>
              <a:t> REST de </a:t>
            </a:r>
            <a:r>
              <a:rPr lang="en-CA" sz="1400" b="1" spc="-1" err="1">
                <a:latin typeface="Arial"/>
                <a:cs typeface="Arial"/>
              </a:rPr>
              <a:t>l'utilisateur</a:t>
            </a:r>
            <a:r>
              <a:rPr lang="en-CA" sz="1400" spc="-1">
                <a:latin typeface="Arial"/>
                <a:cs typeface="Arial"/>
              </a:rPr>
              <a:t> standard </a:t>
            </a:r>
            <a:r>
              <a:rPr lang="en-CA" sz="1400" spc="-1" err="1">
                <a:latin typeface="Arial"/>
                <a:cs typeface="Arial"/>
              </a:rPr>
              <a:t>Exemple</a:t>
            </a:r>
            <a:r>
              <a:rPr lang="en-CA" sz="1400" spc="-1">
                <a:latin typeface="Arial"/>
                <a:cs typeface="Arial"/>
              </a:rPr>
              <a:t> : </a:t>
            </a:r>
            <a:r>
              <a:rPr lang="en-CA" sz="1400" spc="-1" err="1">
                <a:latin typeface="Arial"/>
                <a:cs typeface="Arial"/>
              </a:rPr>
              <a:t>Réception</a:t>
            </a:r>
            <a:r>
              <a:rPr lang="en-CA" sz="1400" spc="-1">
                <a:latin typeface="Arial"/>
                <a:cs typeface="Arial"/>
              </a:rPr>
              <a:t> des MP3 :</a:t>
            </a:r>
          </a:p>
          <a:p>
            <a:pPr algn="just"/>
            <a:endParaRPr lang="en-CA" sz="1400" spc="-1">
              <a:latin typeface="Arial"/>
              <a:cs typeface="Arial"/>
            </a:endParaRPr>
          </a:p>
          <a:p>
            <a:pPr marL="514350" lvl="1" indent="-342900" algn="just">
              <a:buAutoNum type="arabicPeriod"/>
            </a:pPr>
            <a:r>
              <a:rPr lang="en-CA" sz="1400" spc="-1" err="1">
                <a:latin typeface="Arial"/>
                <a:cs typeface="Arial"/>
              </a:rPr>
              <a:t>Décodage</a:t>
            </a:r>
            <a:r>
              <a:rPr lang="en-CA" sz="1400" spc="-1">
                <a:latin typeface="Arial"/>
                <a:cs typeface="Arial"/>
              </a:rPr>
              <a:t> base64 du </a:t>
            </a:r>
            <a:r>
              <a:rPr lang="en-CA" sz="1400" spc="-1" err="1">
                <a:latin typeface="Arial"/>
                <a:cs typeface="Arial"/>
              </a:rPr>
              <a:t>fichier</a:t>
            </a:r>
            <a:r>
              <a:rPr lang="en-CA" sz="1400" spc="-1">
                <a:latin typeface="Arial"/>
                <a:cs typeface="Arial"/>
              </a:rPr>
              <a:t> MP3 ;</a:t>
            </a:r>
          </a:p>
          <a:p>
            <a:pPr marL="514350" lvl="1" indent="-342900" algn="just">
              <a:buAutoNum type="arabicPeriod"/>
            </a:pPr>
            <a:r>
              <a:rPr lang="en-CA" sz="1400" spc="-1">
                <a:latin typeface="Arial"/>
                <a:cs typeface="Arial"/>
              </a:rPr>
              <a:t>Obtention de </a:t>
            </a:r>
            <a:r>
              <a:rPr lang="en-CA" sz="1400" spc="-1" err="1">
                <a:latin typeface="Arial"/>
                <a:cs typeface="Arial"/>
              </a:rPr>
              <a:t>l'en</a:t>
            </a:r>
            <a:r>
              <a:rPr lang="en-CA" sz="1400" spc="-1">
                <a:latin typeface="Arial"/>
                <a:cs typeface="Arial"/>
              </a:rPr>
              <a:t>-tête du MP3 ;</a:t>
            </a:r>
            <a:endParaRPr lang="en-CA" sz="1400" spc="-1">
              <a:cs typeface="Arial"/>
            </a:endParaRPr>
          </a:p>
          <a:p>
            <a:pPr marL="514350" lvl="1" indent="-342900" algn="just">
              <a:buAutoNum type="arabicPeriod"/>
            </a:pPr>
            <a:r>
              <a:rPr lang="en-CA" sz="1400" spc="-1" err="1">
                <a:latin typeface="Arial"/>
                <a:cs typeface="Arial"/>
              </a:rPr>
              <a:t>Enregistrement</a:t>
            </a:r>
            <a:r>
              <a:rPr lang="en-CA" sz="1400" spc="-1">
                <a:latin typeface="Arial"/>
                <a:cs typeface="Arial"/>
              </a:rPr>
              <a:t> du </a:t>
            </a:r>
            <a:r>
              <a:rPr lang="en-CA" sz="1400" spc="-1" err="1">
                <a:latin typeface="Arial"/>
                <a:cs typeface="Arial"/>
              </a:rPr>
              <a:t>fichier</a:t>
            </a:r>
            <a:r>
              <a:rPr lang="en-CA" sz="1400" spc="-1">
                <a:latin typeface="Arial"/>
                <a:cs typeface="Arial"/>
              </a:rPr>
              <a:t> MP3 sur le </a:t>
            </a:r>
            <a:r>
              <a:rPr lang="en-CA" sz="1400" spc="-1" err="1">
                <a:latin typeface="Arial"/>
                <a:cs typeface="Arial"/>
              </a:rPr>
              <a:t>système</a:t>
            </a:r>
            <a:r>
              <a:rPr lang="en-CA" sz="1400" spc="-1">
                <a:latin typeface="Arial"/>
                <a:cs typeface="Arial"/>
              </a:rPr>
              <a:t> de </a:t>
            </a:r>
            <a:r>
              <a:rPr lang="en-CA" sz="1400" spc="-1" err="1">
                <a:latin typeface="Arial"/>
                <a:cs typeface="Arial"/>
              </a:rPr>
              <a:t>fichiers</a:t>
            </a:r>
            <a:r>
              <a:rPr lang="en-CA" sz="1400" spc="-1">
                <a:latin typeface="Arial"/>
                <a:cs typeface="Arial"/>
              </a:rPr>
              <a:t> et des </a:t>
            </a:r>
            <a:r>
              <a:rPr lang="en-CA" sz="1400" spc="-1" err="1">
                <a:latin typeface="Arial"/>
                <a:cs typeface="Arial"/>
              </a:rPr>
              <a:t>informations</a:t>
            </a:r>
            <a:r>
              <a:rPr lang="en-CA" sz="1400" spc="-1">
                <a:latin typeface="Arial"/>
                <a:cs typeface="Arial"/>
              </a:rPr>
              <a:t> de </a:t>
            </a:r>
            <a:r>
              <a:rPr lang="en-CA" sz="1400" spc="-1" err="1">
                <a:latin typeface="Arial"/>
                <a:cs typeface="Arial"/>
              </a:rPr>
              <a:t>l'en</a:t>
            </a:r>
            <a:r>
              <a:rPr lang="en-CA" sz="1400" spc="-1">
                <a:latin typeface="Arial"/>
                <a:cs typeface="Arial"/>
              </a:rPr>
              <a:t>-tête en DB SQLite.</a:t>
            </a:r>
          </a:p>
          <a:p>
            <a:pPr marL="285750" indent="-285750" algn="just">
              <a:buFont typeface="Arial"/>
              <a:buChar char="•"/>
            </a:pPr>
            <a:endParaRPr lang="en-CA" sz="1400" spc="-1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CA" sz="1400" spc="-1">
                <a:latin typeface="Arial"/>
                <a:cs typeface="Arial"/>
              </a:rPr>
              <a:t>La </a:t>
            </a:r>
            <a:r>
              <a:rPr lang="en-CA" sz="1400" spc="-1" err="1">
                <a:latin typeface="Arial"/>
                <a:cs typeface="Arial"/>
              </a:rPr>
              <a:t>sérialisation</a:t>
            </a:r>
            <a:r>
              <a:rPr lang="en-CA" sz="1400" spc="-1">
                <a:latin typeface="Arial"/>
                <a:cs typeface="Arial"/>
              </a:rPr>
              <a:t>/</a:t>
            </a:r>
            <a:r>
              <a:rPr lang="en-CA" sz="1400" spc="-1" err="1">
                <a:latin typeface="Arial"/>
                <a:cs typeface="Arial"/>
              </a:rPr>
              <a:t>désérialisation</a:t>
            </a:r>
            <a:r>
              <a:rPr lang="en-CA" sz="1400" spc="-1">
                <a:latin typeface="Arial"/>
                <a:cs typeface="Arial"/>
              </a:rPr>
              <a:t> des JSON se fait avec </a:t>
            </a:r>
            <a:r>
              <a:rPr lang="en-CA" sz="1400" spc="-1" err="1">
                <a:latin typeface="Arial"/>
                <a:cs typeface="Arial"/>
              </a:rPr>
              <a:t>RapidJson</a:t>
            </a:r>
            <a:r>
              <a:rPr lang="en-CA" sz="1400" spc="-1">
                <a:latin typeface="Arial"/>
                <a:cs typeface="Arial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CA" sz="1400" spc="-1">
              <a:latin typeface="Arial"/>
              <a:cs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100295" y="1397113"/>
            <a:ext cx="836640" cy="4716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>
                <a:latin typeface="Oswald"/>
              </a:rPr>
              <a:t>Spécifications fonctionnelles</a:t>
            </a:r>
            <a:endParaRPr lang="fr-CA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3D33E4-521D-452F-A615-F36B1FD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11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Processus </a:t>
            </a:r>
            <a:r>
              <a:rPr lang="fr-CA" sz="1400" spc="-1" dirty="0">
                <a:solidFill>
                  <a:srgbClr val="000000"/>
                </a:solidFill>
                <a:latin typeface="Arial"/>
                <a:ea typeface="Arial"/>
              </a:rPr>
              <a:t>du </a:t>
            </a:r>
            <a:r>
              <a:rPr lang="fr-CA" sz="1400" b="1" spc="-1" dirty="0">
                <a:solidFill>
                  <a:srgbClr val="000000"/>
                </a:solidFill>
                <a:latin typeface="Arial"/>
                <a:ea typeface="Arial"/>
              </a:rPr>
              <a:t>serveur</a:t>
            </a:r>
            <a:r>
              <a:rPr lang="fr-CA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r-CA" sz="1400" b="1" spc="-1" dirty="0">
                <a:solidFill>
                  <a:srgbClr val="000000"/>
                </a:solidFill>
                <a:latin typeface="Arial"/>
                <a:ea typeface="Arial"/>
              </a:rPr>
              <a:t>HTTPS 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fr-CA" sz="1400" b="0" strike="noStrike" spc="-1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fr-CA" sz="1400" b="0" strike="noStrike" spc="-1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 dirty="0">
                <a:latin typeface="Arial"/>
                <a:cs typeface="Arial"/>
              </a:rPr>
              <a:t>Réutilise le code source pour le serveur HTTP, et y ajoute l'</a:t>
            </a:r>
            <a:r>
              <a:rPr lang="fr-CA" sz="1400" b="1" spc="-1" dirty="0">
                <a:latin typeface="Arial"/>
                <a:cs typeface="Arial"/>
              </a:rPr>
              <a:t>implémentation de la partie d'administration</a:t>
            </a:r>
            <a:r>
              <a:rPr lang="fr-CA" sz="1400" spc="-1" dirty="0">
                <a:latin typeface="Arial"/>
                <a:cs typeface="Arial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 dirty="0">
                <a:latin typeface="Arial"/>
                <a:cs typeface="Arial"/>
              </a:rPr>
              <a:t>Possède un socket privé vers le lecteur de MP3 afin de lui envoyer des événements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b="1" spc="-1" dirty="0">
                <a:latin typeface="Arial"/>
                <a:cs typeface="Arial"/>
              </a:rPr>
              <a:t>N'effectue pas de cryptographie</a:t>
            </a:r>
            <a:r>
              <a:rPr lang="fr-CA" sz="1400" spc="-1" dirty="0">
                <a:latin typeface="Arial"/>
                <a:cs typeface="Arial"/>
              </a:rPr>
              <a:t> ; reçoit les données en clair (déchiffré) du démon de chiffrement / déchiffrement et les y transmet en clair via un socket privé.</a:t>
            </a:r>
          </a:p>
        </p:txBody>
      </p:sp>
      <p:sp>
        <p:nvSpPr>
          <p:cNvPr id="108" name="CustomShape 7"/>
          <p:cNvSpPr/>
          <p:nvPr/>
        </p:nvSpPr>
        <p:spPr>
          <a:xfrm>
            <a:off x="6088263" y="2185181"/>
            <a:ext cx="836640" cy="459569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>
                <a:solidFill>
                  <a:srgbClr val="000000"/>
                </a:solidFill>
                <a:latin typeface="Oswald"/>
                <a:ea typeface="Oswald"/>
              </a:rPr>
              <a:t>Spécifications fonctionnelles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3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3D33E4-521D-452F-A615-F36B1FD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12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Processus </a:t>
            </a:r>
            <a:r>
              <a:rPr lang="fr-CA" sz="1400" spc="-1" dirty="0">
                <a:solidFill>
                  <a:srgbClr val="000000"/>
                </a:solidFill>
                <a:latin typeface="Arial"/>
                <a:ea typeface="Arial"/>
              </a:rPr>
              <a:t>du </a:t>
            </a:r>
            <a:r>
              <a:rPr lang="fr-CA" sz="1400" b="1" spc="-1" dirty="0">
                <a:solidFill>
                  <a:srgbClr val="000000"/>
                </a:solidFill>
                <a:latin typeface="Arial"/>
                <a:ea typeface="Arial"/>
              </a:rPr>
              <a:t>serveur</a:t>
            </a:r>
            <a:r>
              <a:rPr lang="fr-CA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fr-CA" sz="1400" b="1" spc="-1" dirty="0">
                <a:solidFill>
                  <a:srgbClr val="000000"/>
                </a:solidFill>
                <a:latin typeface="Arial"/>
                <a:ea typeface="Arial"/>
              </a:rPr>
              <a:t>HTTPS</a:t>
            </a:r>
            <a:r>
              <a:rPr lang="fr-CA" sz="1400" spc="-1" dirty="0">
                <a:solidFill>
                  <a:srgbClr val="000000"/>
                </a:solidFill>
                <a:latin typeface="Arial"/>
                <a:ea typeface="Arial"/>
              </a:rPr>
              <a:t> (suite) </a:t>
            </a:r>
            <a:r>
              <a:rPr lang="fr-CA" sz="1400" spc="-1" dirty="0">
                <a:latin typeface="Arial"/>
                <a:cs typeface="Arial"/>
              </a:rPr>
              <a:t>:</a:t>
            </a:r>
            <a:endParaRPr lang="fr-CA" sz="1400" b="0" strike="noStrike" spc="-1" dirty="0">
              <a:latin typeface="Arial"/>
              <a:cs typeface="Arial"/>
            </a:endParaRPr>
          </a:p>
          <a:p>
            <a:pPr algn="just"/>
            <a:endParaRPr lang="fr-CA" sz="1400" spc="-1" dirty="0">
              <a:latin typeface="Arial"/>
              <a:cs typeface="Arial"/>
            </a:endParaRPr>
          </a:p>
          <a:p>
            <a:pPr algn="just"/>
            <a:r>
              <a:rPr lang="fr-CA" sz="1400" spc="-1" dirty="0">
                <a:cs typeface="Arial"/>
              </a:rPr>
              <a:t>Exemple</a:t>
            </a:r>
            <a:r>
              <a:rPr lang="fr-CA" sz="1400" spc="-1">
                <a:cs typeface="Arial"/>
              </a:rPr>
              <a:t> </a:t>
            </a:r>
            <a:r>
              <a:rPr lang="fr-CA" sz="1400" spc="-1" dirty="0">
                <a:cs typeface="Arial"/>
              </a:rPr>
              <a:t>: Obtention du volume :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 dirty="0">
              <a:latin typeface="Arial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fr-CA" sz="1400" spc="-1" dirty="0">
                <a:latin typeface="Arial"/>
                <a:cs typeface="Arial"/>
              </a:rPr>
              <a:t>Vérifie les privilèges d'administration</a:t>
            </a:r>
          </a:p>
          <a:p>
            <a:pPr marL="342900" indent="-342900" algn="just">
              <a:buAutoNum type="arabicPeriod"/>
            </a:pPr>
            <a:endParaRPr lang="fr-CA" sz="1400" spc="-1" dirty="0">
              <a:latin typeface="Arial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fr-CA" sz="1400" spc="-1" dirty="0">
                <a:cs typeface="Arial"/>
              </a:rPr>
              <a:t>Envoie un événement au lecteur MP3 via le socket privé pour demander le volume</a:t>
            </a:r>
          </a:p>
          <a:p>
            <a:pPr marL="342900" indent="-342900" algn="just">
              <a:buAutoNum type="arabicPeriod"/>
            </a:pPr>
            <a:endParaRPr lang="fr-CA" sz="1400" spc="-1" dirty="0"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fr-CA" sz="1400" spc="-1" dirty="0">
                <a:cs typeface="Arial"/>
              </a:rPr>
              <a:t>Attend la réponse au plus un certain délai</a:t>
            </a:r>
          </a:p>
          <a:p>
            <a:pPr marL="342900" indent="-342900" algn="just">
              <a:buAutoNum type="arabicPeriod"/>
            </a:pPr>
            <a:endParaRPr lang="fr-CA" sz="1400" spc="-1" dirty="0"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fr-CA" sz="1400" spc="-1" dirty="0">
                <a:cs typeface="Arial"/>
              </a:rPr>
              <a:t>Une fois l'événement de réponse reçu du lecteur MP3, renvoie les valeurs retournées à l'administrateur</a:t>
            </a:r>
          </a:p>
        </p:txBody>
      </p:sp>
      <p:sp>
        <p:nvSpPr>
          <p:cNvPr id="108" name="CustomShape 7"/>
          <p:cNvSpPr/>
          <p:nvPr/>
        </p:nvSpPr>
        <p:spPr>
          <a:xfrm>
            <a:off x="6088263" y="2185181"/>
            <a:ext cx="836640" cy="459569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>
                <a:solidFill>
                  <a:srgbClr val="000000"/>
                </a:solidFill>
                <a:latin typeface="Oswald"/>
                <a:ea typeface="Oswald"/>
              </a:rPr>
              <a:t>Spécifications fonctionnelles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314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3D33E4-521D-452F-A615-F36B1FD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14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Processus </a:t>
            </a:r>
            <a:r>
              <a:rPr lang="fr-CA" sz="1400" spc="-1">
                <a:solidFill>
                  <a:srgbClr val="000000"/>
                </a:solidFill>
                <a:latin typeface="Arial"/>
                <a:ea typeface="Arial"/>
              </a:rPr>
              <a:t>du </a:t>
            </a:r>
            <a:r>
              <a:rPr lang="fr-CA" sz="1400" b="1" spc="-1">
                <a:solidFill>
                  <a:srgbClr val="000000"/>
                </a:solidFill>
                <a:latin typeface="Arial"/>
                <a:ea typeface="Arial"/>
              </a:rPr>
              <a:t>démon de chiffrement / déchiffrement</a:t>
            </a:r>
            <a:r>
              <a:rPr lang="fr-CA" sz="1400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lang="fr-CA" sz="1400" spc="-1">
                <a:latin typeface="Arial"/>
                <a:cs typeface="Arial"/>
              </a:rPr>
              <a:t>:</a:t>
            </a:r>
            <a:endParaRPr lang="fr-CA" sz="1400" b="0" strike="noStrike" spc="-1">
              <a:latin typeface="Arial"/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Utilise </a:t>
            </a:r>
            <a:r>
              <a:rPr lang="fr-CA" sz="1400" b="1" spc="-1" err="1">
                <a:cs typeface="Arial"/>
              </a:rPr>
              <a:t>OpenSSL</a:t>
            </a:r>
            <a:r>
              <a:rPr lang="fr-CA" sz="1400" b="1" spc="-1">
                <a:cs typeface="Arial"/>
              </a:rPr>
              <a:t> </a:t>
            </a:r>
            <a:r>
              <a:rPr lang="fr-CA" sz="1400" spc="-1">
                <a:cs typeface="Arial"/>
              </a:rPr>
              <a:t>directement pour effectuer le chiffrement / déchiffrement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Utilise un certificat signé par un certificat d'autorité (CA) de Team One, Inc., en lequel le client a confiance.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Les </a:t>
            </a:r>
            <a:r>
              <a:rPr lang="fr-CA" sz="1400" b="1" spc="-1">
                <a:cs typeface="Arial"/>
              </a:rPr>
              <a:t>données en clair ne transitent pas sur le réseau</a:t>
            </a:r>
            <a:r>
              <a:rPr lang="fr-CA" sz="1400" spc="-1">
                <a:cs typeface="Arial"/>
              </a:rPr>
              <a:t> mais sont écrites vers / lues du socket privé vers le serveur HTTPS.</a:t>
            </a:r>
          </a:p>
        </p:txBody>
      </p:sp>
      <p:sp>
        <p:nvSpPr>
          <p:cNvPr id="108" name="CustomShape 7"/>
          <p:cNvSpPr/>
          <p:nvPr/>
        </p:nvSpPr>
        <p:spPr>
          <a:xfrm>
            <a:off x="5053548" y="2161118"/>
            <a:ext cx="890783" cy="507695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 dirty="0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 dirty="0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 dirty="0">
                <a:solidFill>
                  <a:srgbClr val="000000"/>
                </a:solidFill>
                <a:latin typeface="Oswald"/>
                <a:ea typeface="Oswald"/>
              </a:rPr>
              <a:t>Spécifications fonctionnelles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571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3D33E4-521D-452F-A615-F36B1FD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15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Processus </a:t>
            </a:r>
            <a:r>
              <a:rPr lang="fr-CA" sz="1400" spc="-1">
                <a:solidFill>
                  <a:srgbClr val="000000"/>
                </a:solidFill>
                <a:latin typeface="Arial"/>
                <a:ea typeface="Arial"/>
              </a:rPr>
              <a:t>du </a:t>
            </a:r>
            <a:r>
              <a:rPr lang="fr-CA" sz="1400" b="1" spc="-1">
                <a:solidFill>
                  <a:srgbClr val="000000"/>
                </a:solidFill>
                <a:latin typeface="Arial"/>
                <a:ea typeface="Arial"/>
              </a:rPr>
              <a:t>lecteur MP3</a:t>
            </a:r>
            <a:r>
              <a:rPr lang="fr-CA" sz="1400" spc="-1">
                <a:latin typeface="Arial"/>
                <a:cs typeface="Arial"/>
              </a:rPr>
              <a:t> :</a:t>
            </a:r>
            <a:endParaRPr lang="fr-CA" sz="1400" b="0" strike="noStrike" spc="-1">
              <a:latin typeface="Arial"/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Décodage : </a:t>
            </a:r>
            <a:r>
              <a:rPr lang="fr-CA" sz="1400" spc="-1" err="1">
                <a:cs typeface="Arial"/>
              </a:rPr>
              <a:t>libmad</a:t>
            </a:r>
            <a:r>
              <a:rPr lang="fr-CA" sz="1400" spc="-1">
                <a:cs typeface="Arial"/>
              </a:rPr>
              <a:t> ; Lecture / contrôle du volume : </a:t>
            </a:r>
            <a:r>
              <a:rPr lang="fr-CA" sz="1400" spc="-1" err="1">
                <a:cs typeface="Arial"/>
              </a:rPr>
              <a:t>PulseAudio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Procédé de </a:t>
            </a:r>
            <a:r>
              <a:rPr lang="fr-CA" sz="1400" b="1" spc="-1">
                <a:cs typeface="Arial"/>
              </a:rPr>
              <a:t>lecture des chansons</a:t>
            </a:r>
            <a:r>
              <a:rPr lang="fr-CA" sz="1400" spc="-1">
                <a:cs typeface="Arial"/>
              </a:rPr>
              <a:t> :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fr-CA" sz="1400" spc="-1">
                <a:cs typeface="Arial"/>
              </a:rPr>
              <a:t>Tant qu'aucune chanson n'est jouée et que la file de chansons dans la base de données SQLite est vide, attendre 1s.</a:t>
            </a:r>
          </a:p>
          <a:p>
            <a:pPr marL="342900" indent="-342900" algn="just">
              <a:buAutoNum type="arabicPeriod"/>
            </a:pPr>
            <a:r>
              <a:rPr lang="fr-CA" sz="1400" spc="-1">
                <a:cs typeface="Arial"/>
              </a:rPr>
              <a:t>Jouer la chanson obtenue.</a:t>
            </a:r>
          </a:p>
          <a:p>
            <a:pPr marL="342900" indent="-342900" algn="just">
              <a:buAutoNum type="arabicPeriod"/>
            </a:pPr>
            <a:r>
              <a:rPr lang="fr-CA" sz="1400" spc="-1">
                <a:cs typeface="Arial"/>
              </a:rPr>
              <a:t>Indiquer à la DB SQLite que la chanson est terminée et supprimer le fichier MP3 du </a:t>
            </a:r>
            <a:r>
              <a:rPr lang="fr-CA" sz="1400" spc="-1" err="1">
                <a:cs typeface="Arial"/>
              </a:rPr>
              <a:t>sytème</a:t>
            </a:r>
            <a:r>
              <a:rPr lang="fr-CA" sz="1400" spc="-1">
                <a:cs typeface="Arial"/>
              </a:rPr>
              <a:t> de fichiers.</a:t>
            </a:r>
          </a:p>
        </p:txBody>
      </p:sp>
      <p:sp>
        <p:nvSpPr>
          <p:cNvPr id="108" name="CustomShape 7"/>
          <p:cNvSpPr/>
          <p:nvPr/>
        </p:nvSpPr>
        <p:spPr>
          <a:xfrm>
            <a:off x="7110948" y="2197213"/>
            <a:ext cx="770468" cy="423474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>
                <a:solidFill>
                  <a:srgbClr val="000000"/>
                </a:solidFill>
                <a:latin typeface="Oswald"/>
                <a:ea typeface="Oswald"/>
              </a:rPr>
              <a:t>Spécifications fonctionnelles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961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3D33E4-521D-452F-A615-F36B1FD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>
                <a:latin typeface="Playfair Display"/>
                <a:ea typeface="Playfair Display"/>
              </a:rPr>
              <a:t>16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Processus </a:t>
            </a:r>
            <a:r>
              <a:rPr lang="fr-CA" sz="1400" spc="-1">
                <a:solidFill>
                  <a:srgbClr val="000000"/>
                </a:solidFill>
                <a:latin typeface="Arial"/>
                <a:ea typeface="Arial"/>
              </a:rPr>
              <a:t>du </a:t>
            </a:r>
            <a:r>
              <a:rPr lang="fr-CA" sz="1400" b="1" spc="-1">
                <a:solidFill>
                  <a:srgbClr val="000000"/>
                </a:solidFill>
                <a:latin typeface="Arial"/>
                <a:ea typeface="Arial"/>
              </a:rPr>
              <a:t>lecteur MP3</a:t>
            </a:r>
            <a:r>
              <a:rPr lang="fr-CA" sz="1400" spc="-1">
                <a:latin typeface="Arial"/>
                <a:cs typeface="Arial"/>
              </a:rPr>
              <a:t> (suite) :</a:t>
            </a:r>
            <a:endParaRPr lang="fr-CA" sz="1400" b="0" strike="noStrike" spc="-1">
              <a:latin typeface="Arial"/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En parallèle à la lecture, répond aux événements envoyés par le serveur HTTPS (changement / obtention de volume, sourdine, …) via le socket privé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7110948" y="2197213"/>
            <a:ext cx="770468" cy="423474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>
                <a:solidFill>
                  <a:srgbClr val="000000"/>
                </a:solidFill>
                <a:latin typeface="Oswald"/>
                <a:ea typeface="Oswald"/>
              </a:rPr>
              <a:t>Spécifications fonctionnelles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403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3D33E4-521D-452F-A615-F36B1FD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16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Processus </a:t>
            </a:r>
            <a:r>
              <a:rPr lang="fr-CA" sz="1400" spc="-1">
                <a:solidFill>
                  <a:srgbClr val="000000"/>
                </a:solidFill>
                <a:latin typeface="Arial"/>
                <a:ea typeface="Arial"/>
              </a:rPr>
              <a:t>du </a:t>
            </a:r>
            <a:r>
              <a:rPr lang="fr-CA" sz="1400" b="1" spc="-1">
                <a:solidFill>
                  <a:srgbClr val="000000"/>
                </a:solidFill>
                <a:latin typeface="Arial"/>
                <a:ea typeface="Arial"/>
              </a:rPr>
              <a:t>lecteur MP3</a:t>
            </a:r>
            <a:r>
              <a:rPr lang="fr-CA" sz="1400" spc="-1">
                <a:latin typeface="Arial"/>
                <a:cs typeface="Arial"/>
              </a:rPr>
              <a:t> (suite) :</a:t>
            </a:r>
            <a:endParaRPr lang="fr-CA" sz="1400" b="0" strike="noStrike" spc="-1">
              <a:latin typeface="Arial"/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fr-CA" sz="1400" spc="-1">
                <a:cs typeface="Arial"/>
              </a:rPr>
              <a:t>Cette présentation manque d'équations... Voici celle utilisée pour la transformation du volume linéaire en volume en % :</a:t>
            </a:r>
            <a:endParaRPr lang="en-US" sz="1400" spc="-1">
              <a:cs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7110948" y="2197213"/>
            <a:ext cx="770468" cy="423474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>
                <a:solidFill>
                  <a:srgbClr val="000000"/>
                </a:solidFill>
                <a:latin typeface="Oswald"/>
                <a:ea typeface="Oswald"/>
              </a:rPr>
              <a:t>Spécifications fonctionnelles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  <p:pic>
        <p:nvPicPr>
          <p:cNvPr id="5" name="Image 5" descr="Une image contenant objet, périphérique&#10;&#10;Description générée avec un niveau de confiance élevé">
            <a:extLst>
              <a:ext uri="{FF2B5EF4-FFF2-40B4-BE49-F238E27FC236}">
                <a16:creationId xmlns:a16="http://schemas.microsoft.com/office/drawing/2014/main" id="{6125D0ED-9DE1-44A5-AFA1-96236DD8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3" y="2795947"/>
            <a:ext cx="3421380" cy="9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1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3D33E4-521D-452F-A615-F36B1FD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17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b="1" spc="-1">
                <a:latin typeface="Arial"/>
              </a:rPr>
              <a:t>Bases de données</a:t>
            </a:r>
            <a:r>
              <a:rPr lang="fr-CA" sz="1400" spc="-1">
                <a:latin typeface="Arial"/>
                <a:cs typeface="Arial"/>
              </a:rPr>
              <a:t> :</a:t>
            </a:r>
            <a:endParaRPr lang="fr-CA" sz="1400" b="0" strike="noStrike" spc="-1">
              <a:latin typeface="Arial"/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Fichiers MP3</a:t>
            </a:r>
            <a:r>
              <a:rPr lang="fr-CA" sz="1400" spc="-1">
                <a:cs typeface="Arial"/>
              </a:rPr>
              <a:t> :</a:t>
            </a:r>
          </a:p>
          <a:p>
            <a:pPr lvl="1" indent="-285750" algn="just">
              <a:buFont typeface="Courier New"/>
              <a:buChar char="o"/>
            </a:pPr>
            <a:r>
              <a:rPr lang="fr-CA" sz="1400" spc="-1">
                <a:cs typeface="Arial"/>
              </a:rPr>
              <a:t>Lors de la réception, le nom choisi pour le fichier dépend de l'heure de création du fichier ⇒ Pas de conflit dans les noms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Base de données </a:t>
            </a:r>
            <a:r>
              <a:rPr lang="fr-CA" sz="1400" b="1" spc="-1">
                <a:cs typeface="Arial"/>
              </a:rPr>
              <a:t>SQLite</a:t>
            </a:r>
            <a:r>
              <a:rPr lang="fr-CA" sz="1400" spc="-1">
                <a:cs typeface="Arial"/>
              </a:rPr>
              <a:t> : "Tout le reste"</a:t>
            </a:r>
          </a:p>
          <a:p>
            <a:pPr lvl="1" indent="-285750" algn="just">
              <a:buFont typeface="Courier New"/>
              <a:buChar char="o"/>
            </a:pPr>
            <a:r>
              <a:rPr lang="fr-CA" sz="1400" spc="-1">
                <a:cs typeface="Arial"/>
              </a:rPr>
              <a:t>Liste des chansons ;</a:t>
            </a:r>
          </a:p>
          <a:p>
            <a:pPr lvl="1" indent="-285750" algn="just">
              <a:buFont typeface="Courier New"/>
              <a:buChar char="o"/>
            </a:pPr>
            <a:r>
              <a:rPr lang="fr-CA" sz="1400" spc="-1">
                <a:cs typeface="Arial"/>
              </a:rPr>
              <a:t>Données sur les chansons envoyées (même celles déjà supprimées ⇒ statistiques)</a:t>
            </a:r>
          </a:p>
          <a:p>
            <a:pPr lvl="1" indent="-285750" algn="just">
              <a:buFont typeface="Courier New"/>
              <a:buChar char="o"/>
            </a:pPr>
            <a:r>
              <a:rPr lang="fr-CA" sz="1400" spc="-1">
                <a:cs typeface="Arial"/>
              </a:rPr>
              <a:t>Liste des administrateurs et utilisateurs connectés / bloqués</a:t>
            </a:r>
          </a:p>
        </p:txBody>
      </p:sp>
      <p:sp>
        <p:nvSpPr>
          <p:cNvPr id="108" name="CustomShape 7"/>
          <p:cNvSpPr/>
          <p:nvPr/>
        </p:nvSpPr>
        <p:spPr>
          <a:xfrm>
            <a:off x="8073473" y="1318908"/>
            <a:ext cx="668200" cy="1416079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 (suite)</a:t>
            </a:r>
          </a:p>
          <a:p>
            <a:r>
              <a:rPr lang="fr-CA" sz="2400" spc="-1">
                <a:solidFill>
                  <a:srgbClr val="000000"/>
                </a:solidFill>
                <a:latin typeface="Oswald"/>
                <a:ea typeface="Oswald"/>
              </a:rPr>
              <a:t>Spécifications fonctionnelles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014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</a:rPr>
              <a:t>II. </a:t>
            </a:r>
            <a:r>
              <a:rPr lang="fr-CA" sz="3000" spc="-1">
                <a:latin typeface="Oswald"/>
              </a:rPr>
              <a:t>Spéfications non-fonctionnelles du serveur</a:t>
            </a:r>
            <a:endParaRPr lang="en-CA" sz="3000" spc="-1">
              <a:latin typeface="Oswald"/>
            </a:endParaRPr>
          </a:p>
          <a:p>
            <a:endParaRPr lang="en-CA" sz="3000" b="0" strike="noStrike" spc="-1">
              <a:solidFill>
                <a:srgbClr val="000000"/>
              </a:solidFill>
              <a:latin typeface="Oswald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234080"/>
            <a:ext cx="4301548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>
              <a:lnSpc>
                <a:spcPct val="200000"/>
              </a:lnSpc>
            </a:pPr>
            <a:r>
              <a:rPr lang="en-CA" sz="1400" spc="-1" dirty="0">
                <a:solidFill>
                  <a:srgbClr val="000000"/>
                </a:solidFill>
                <a:latin typeface="Arial"/>
                <a:cs typeface="Arial"/>
              </a:rPr>
              <a:t>API </a:t>
            </a:r>
            <a:r>
              <a:rPr lang="en-CA" sz="1400" i="1" spc="-1">
                <a:solidFill>
                  <a:srgbClr val="000000"/>
                </a:solidFill>
                <a:latin typeface="Arial"/>
                <a:cs typeface="Arial"/>
              </a:rPr>
              <a:t>RestFul</a:t>
            </a:r>
            <a:r>
              <a:rPr lang="en-CA" sz="1400" b="1" spc="-1" dirty="0">
                <a:solidFill>
                  <a:srgbClr val="000000"/>
                </a:solidFill>
                <a:latin typeface="Arial"/>
                <a:cs typeface="Arial"/>
              </a:rPr>
              <a:t>™</a:t>
            </a:r>
            <a:endParaRPr lang="fr-CA" sz="1400" spc="-1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Utilisation de la </a:t>
            </a:r>
            <a:r>
              <a:rPr lang="en-CA" sz="1400" spc="-1" err="1">
                <a:solidFill>
                  <a:srgbClr val="000000"/>
                </a:solidFill>
                <a:latin typeface="Arial"/>
                <a:cs typeface="Arial"/>
              </a:rPr>
              <a:t>Norme</a:t>
            </a: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1400" spc="-1" err="1">
                <a:solidFill>
                  <a:srgbClr val="000000"/>
                </a:solidFill>
                <a:latin typeface="Arial"/>
                <a:cs typeface="Arial"/>
              </a:rPr>
              <a:t>d'interface</a:t>
            </a: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 « Restful », </a:t>
            </a:r>
            <a:r>
              <a:rPr lang="en-CA" sz="1400" b="1" spc="-1">
                <a:solidFill>
                  <a:srgbClr val="000000"/>
                </a:solidFill>
                <a:latin typeface="Arial"/>
                <a:cs typeface="Arial"/>
              </a:rPr>
              <a:t>standard de l'industrie</a:t>
            </a: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 en communication client-serveur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CA" sz="1400" spc="-1" err="1">
                <a:solidFill>
                  <a:srgbClr val="000000"/>
                </a:solidFill>
                <a:latin typeface="Arial"/>
                <a:cs typeface="Arial"/>
              </a:rPr>
              <a:t>Favorise</a:t>
            </a: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1400" spc="-1" err="1">
                <a:solidFill>
                  <a:srgbClr val="000000"/>
                </a:solidFill>
                <a:latin typeface="Arial"/>
                <a:cs typeface="Arial"/>
              </a:rPr>
              <a:t>l'extensibilité</a:t>
            </a: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 du </a:t>
            </a:r>
            <a:r>
              <a:rPr lang="en-CA" sz="1400" spc="-1" err="1">
                <a:solidFill>
                  <a:srgbClr val="000000"/>
                </a:solidFill>
                <a:latin typeface="Arial"/>
                <a:cs typeface="Arial"/>
              </a:rPr>
              <a:t>système</a:t>
            </a: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 (ex: client iphone, application de bureau, etc.)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DF534BC-AAFE-4240-A303-F41C08356D8D}" type="slidenum"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18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latin typeface="Playfair Display"/>
              </a:rPr>
              <a:t>Adam Martin-Côté</a:t>
            </a:r>
          </a:p>
          <a:p>
            <a:pPr>
              <a:lnSpc>
                <a:spcPct val="100000"/>
              </a:lnSpc>
            </a:pPr>
            <a:endParaRPr lang="en-CA" sz="1000" b="0" strike="noStrike" spc="-1">
              <a:latin typeface="Playfair Display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935930-9623-425A-B419-F91C1338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33" y="1582678"/>
            <a:ext cx="4179469" cy="2632362"/>
          </a:xfrm>
          <a:prstGeom prst="rect">
            <a:avLst/>
          </a:prstGeom>
        </p:spPr>
      </p:pic>
      <p:sp>
        <p:nvSpPr>
          <p:cNvPr id="7" name="CustomShape 6">
            <a:extLst>
              <a:ext uri="{FF2B5EF4-FFF2-40B4-BE49-F238E27FC236}">
                <a16:creationId xmlns:a16="http://schemas.microsoft.com/office/drawing/2014/main" id="{0882450A-BFD4-4E2E-B2FB-76AC224B04F2}"/>
              </a:ext>
            </a:extLst>
          </p:cNvPr>
          <p:cNvSpPr/>
          <p:nvPr/>
        </p:nvSpPr>
        <p:spPr>
          <a:xfrm>
            <a:off x="4484234" y="4315262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2.2 - API</a:t>
            </a:r>
            <a:r>
              <a:rPr lang="en-CA" sz="1200" spc="-1">
                <a:cs typeface="Arial"/>
              </a:rPr>
              <a:t> </a:t>
            </a:r>
            <a:r>
              <a:rPr lang="en-CA" sz="1200" i="1" spc="-1">
                <a:cs typeface="Arial"/>
              </a:rPr>
              <a:t>Restful</a:t>
            </a:r>
            <a:r>
              <a:rPr lang="en-CA" sz="1200" spc="-1">
                <a:cs typeface="Arial"/>
              </a:rPr>
              <a:t> (TutorialEdge, 2017)</a:t>
            </a:r>
          </a:p>
        </p:txBody>
      </p:sp>
    </p:spTree>
    <p:extLst>
      <p:ext uri="{BB962C8B-B14F-4D97-AF65-F5344CB8AC3E}">
        <p14:creationId xmlns:p14="http://schemas.microsoft.com/office/powerpoint/2010/main" val="632701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</a:rPr>
              <a:t>II. Spéfications non-fonctionnelles du serveur</a:t>
            </a:r>
            <a:endParaRPr lang="en-CA" sz="3000" spc="-1">
              <a:latin typeface="Oswald"/>
            </a:endParaRPr>
          </a:p>
          <a:p>
            <a:endParaRPr lang="en-CA" sz="3000" b="0" strike="noStrike" spc="-1">
              <a:solidFill>
                <a:srgbClr val="000000"/>
              </a:solidFill>
              <a:latin typeface="Oswald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>
              <a:lnSpc>
                <a:spcPct val="150000"/>
              </a:lnSpc>
            </a:pP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API </a:t>
            </a:r>
            <a:r>
              <a:rPr lang="en-CA" sz="1400" i="1" spc="-1" err="1">
                <a:solidFill>
                  <a:srgbClr val="000000"/>
                </a:solidFill>
                <a:latin typeface="Arial"/>
                <a:cs typeface="Arial"/>
              </a:rPr>
              <a:t>RestFul</a:t>
            </a:r>
            <a:r>
              <a:rPr lang="en-CA" sz="1400" b="1" spc="-1">
                <a:solidFill>
                  <a:srgbClr val="000000"/>
                </a:solidFill>
                <a:latin typeface="Arial"/>
                <a:cs typeface="Arial"/>
              </a:rPr>
              <a:t>™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CA" sz="1400" b="1" spc="-1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Interface HTTP incluse dans l'interface HTTPS (par héritage)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Permet de plus facilement de modifier les requis au besoins</a:t>
            </a:r>
          </a:p>
          <a:p>
            <a:pPr marL="285750" indent="-285750">
              <a:buFont typeface="Arial"/>
              <a:buChar char="•"/>
            </a:pPr>
            <a:endParaRPr lang="en-CA" sz="1400" b="1" spc="-1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Fluidité de l'application</a:t>
            </a:r>
            <a:endParaRPr lang="en-US" sz="1400" spc="-1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CA" sz="1400" spc="-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CA" sz="1400" spc="-1">
                <a:solidFill>
                  <a:srgbClr val="000000"/>
                </a:solidFill>
                <a:latin typeface="Arial"/>
                <a:cs typeface="Arial"/>
              </a:rPr>
              <a:t>Déroulement sur plusieurs fils</a:t>
            </a:r>
            <a:endParaRPr lang="en-CA"/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DF534BC-AAFE-4240-A303-F41C08356D8D}" type="slidenum">
              <a:rPr lang="en-CA" sz="1000" b="0" strike="noStrike" spc="-1" dirty="0">
                <a:latin typeface="Playfair Display"/>
                <a:ea typeface="Playfair Display"/>
              </a:rPr>
              <a:t>20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latin typeface="Playfair Display"/>
              </a:rPr>
              <a:t>Adam Martin-Côté</a:t>
            </a:r>
          </a:p>
          <a:p>
            <a:pPr>
              <a:lnSpc>
                <a:spcPct val="100000"/>
              </a:lnSpc>
            </a:pPr>
            <a:endParaRPr lang="en-CA" sz="1000" b="0" strike="noStrike" spc="-1"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78943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pPr>
              <a:lnSpc>
                <a:spcPct val="100000"/>
              </a:lnSpc>
            </a:pPr>
            <a:r>
              <a:rPr lang="en-CA" sz="3000" spc="-1">
                <a:solidFill>
                  <a:srgbClr val="000000"/>
                </a:solidFill>
                <a:latin typeface="Oswald"/>
              </a:rPr>
              <a:t>Introduction</a:t>
            </a:r>
            <a:endParaRPr lang="en-CA" sz="3000" b="0" strike="noStrike" spc="-1">
              <a:solidFill>
                <a:srgbClr val="000000"/>
              </a:solidFill>
              <a:latin typeface="Oswald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2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latin typeface="Playfair Display"/>
              </a:rPr>
              <a:t>Adam Martin-Côté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AB7F5A8C-3153-40C0-A15C-43AFC59BBAEB}"/>
              </a:ext>
            </a:extLst>
          </p:cNvPr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 marL="114935">
              <a:lnSpc>
                <a:spcPct val="150000"/>
              </a:lnSpc>
              <a:spcBef>
                <a:spcPts val="1599"/>
              </a:spcBef>
              <a:buClr>
                <a:srgbClr val="000000"/>
              </a:buClr>
            </a:pPr>
            <a:r>
              <a:rPr lang="en-CA" spc="-1">
                <a:solidFill>
                  <a:srgbClr val="000000"/>
                </a:solidFill>
                <a:latin typeface="Playfair Display"/>
              </a:rPr>
              <a:t>Café-Bistro Élévation</a:t>
            </a:r>
            <a:endParaRPr lang="en-US">
              <a:cs typeface="Arial"/>
            </a:endParaRPr>
          </a:p>
          <a:p>
            <a:pPr marL="400685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pc="-1" err="1">
                <a:solidFill>
                  <a:srgbClr val="000000"/>
                </a:solidFill>
                <a:latin typeface="Playfair Display"/>
                <a:cs typeface="Arial"/>
              </a:rPr>
              <a:t>Contexte</a:t>
            </a: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 d'affaire</a:t>
            </a:r>
          </a:p>
          <a:p>
            <a:pPr marL="857885" lvl="1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Offrir un service moderne et innovateur pour renouveler la clientelle</a:t>
            </a:r>
          </a:p>
          <a:p>
            <a:pPr marL="400685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Produit demandé</a:t>
            </a:r>
            <a:endParaRPr lang="en-CA" spc="-1">
              <a:latin typeface="Playfair Display"/>
              <a:cs typeface="Arial"/>
            </a:endParaRPr>
          </a:p>
          <a:p>
            <a:pPr marL="1029335" lvl="1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Application permettant aux clients de choisir eux-même la musique</a:t>
            </a:r>
          </a:p>
          <a:p>
            <a:pPr marL="914400" lvl="1" indent="-342265">
              <a:lnSpc>
                <a:spcPct val="150000"/>
              </a:lnSpc>
              <a:buClr>
                <a:srgbClr val="000000"/>
              </a:buClr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2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1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endParaRPr lang="en-CA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92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20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 </a:t>
            </a:r>
            <a:r>
              <a:rPr lang="en-CA" sz="1000" spc="-1" err="1">
                <a:solidFill>
                  <a:srgbClr val="000000"/>
                </a:solidFill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CFF8D3B9-6D55-44A0-9777-BE7375F541A5}"/>
              </a:ext>
            </a:extLst>
          </p:cNvPr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>
              <a:lnSpc>
                <a:spcPct val="114999"/>
              </a:lnSpc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Grâce à son implémentation, il suffit de </a:t>
            </a:r>
            <a:r>
              <a:rPr lang="fr-CA" b="1" spc="-1">
                <a:solidFill>
                  <a:srgbClr val="000000"/>
                </a:solidFill>
                <a:latin typeface="Playfair Display"/>
                <a:cs typeface="Arial"/>
              </a:rPr>
              <a:t>synchroniser l'état</a:t>
            </a: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 du serveur.</a:t>
            </a:r>
            <a:endParaRPr lang="en-US" spc="-1">
              <a:latin typeface="Playfair Display"/>
              <a:cs typeface="Arial"/>
            </a:endParaRPr>
          </a:p>
          <a:p>
            <a:pPr>
              <a:lnSpc>
                <a:spcPct val="114999"/>
              </a:lnSpc>
            </a:pPr>
            <a:endParaRPr lang="fr-CA" spc="-1">
              <a:latin typeface="Playfair Display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Difficultés:</a:t>
            </a:r>
            <a:endParaRPr lang="fr-CA" spc="-1">
              <a:latin typeface="Playfair Display"/>
              <a:cs typeface="Arial"/>
            </a:endParaRPr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Android a une </a:t>
            </a:r>
            <a:r>
              <a:rPr lang="fr-CA" b="1" spc="-1">
                <a:solidFill>
                  <a:srgbClr val="000000"/>
                </a:solidFill>
                <a:latin typeface="Playfair Display"/>
                <a:cs typeface="Arial"/>
              </a:rPr>
              <a:t>grande courbe d'apprentissage</a:t>
            </a: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.</a:t>
            </a:r>
            <a:endParaRPr lang="en-US" spc="-1">
              <a:latin typeface="Playfair Display"/>
              <a:cs typeface="Arial"/>
            </a:endParaRPr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Certaines </a:t>
            </a:r>
            <a:r>
              <a:rPr lang="fr-CA" b="1" spc="-1">
                <a:solidFill>
                  <a:srgbClr val="000000"/>
                </a:solidFill>
                <a:latin typeface="Playfair Display"/>
                <a:cs typeface="Arial"/>
              </a:rPr>
              <a:t>limitations</a:t>
            </a: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 par rapport à la librairie standard.</a:t>
            </a:r>
            <a:endParaRPr lang="en-US" spc="-1">
              <a:latin typeface="Playfair Display"/>
              <a:cs typeface="Arial"/>
            </a:endParaRPr>
          </a:p>
          <a:p>
            <a:pPr>
              <a:lnSpc>
                <a:spcPct val="114999"/>
              </a:lnSpc>
            </a:pPr>
            <a:endParaRPr lang="fr-CA" spc="-1">
              <a:latin typeface="Playfair Display"/>
              <a:cs typeface="Arial"/>
            </a:endParaRPr>
          </a:p>
          <a:p>
            <a:pPr>
              <a:lnSpc>
                <a:spcPct val="114999"/>
              </a:lnSpc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Solutions:</a:t>
            </a:r>
            <a:endParaRPr lang="en-US" spc="-1">
              <a:latin typeface="Playfair Display"/>
              <a:cs typeface="Arial"/>
            </a:endParaRPr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Bonne </a:t>
            </a:r>
            <a:r>
              <a:rPr lang="fr-CA" b="1" spc="-1">
                <a:solidFill>
                  <a:srgbClr val="000000"/>
                </a:solidFill>
                <a:latin typeface="Playfair Display"/>
                <a:cs typeface="Arial"/>
              </a:rPr>
              <a:t>planification</a:t>
            </a: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.</a:t>
            </a:r>
            <a:endParaRPr lang="en-US" spc="-1">
              <a:latin typeface="Playfair Display"/>
              <a:cs typeface="Arial"/>
            </a:endParaRPr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Usage approprié de </a:t>
            </a:r>
            <a:r>
              <a:rPr lang="fr-CA" b="1" spc="-1">
                <a:solidFill>
                  <a:srgbClr val="000000"/>
                </a:solidFill>
                <a:latin typeface="Playfair Display"/>
                <a:cs typeface="Arial"/>
              </a:rPr>
              <a:t>patrons de conception</a:t>
            </a: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.</a:t>
            </a:r>
            <a:endParaRPr lang="en-US" spc="-1">
              <a:latin typeface="Playfair Display"/>
              <a:cs typeface="Arial"/>
            </a:endParaRPr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Usage de </a:t>
            </a:r>
            <a:r>
              <a:rPr lang="fr-CA" b="1" spc="-1">
                <a:solidFill>
                  <a:srgbClr val="000000"/>
                </a:solidFill>
                <a:latin typeface="Playfair Display"/>
                <a:cs typeface="Arial"/>
              </a:rPr>
              <a:t>Kotlin</a:t>
            </a:r>
            <a:endParaRPr lang="fr-CA" spc="-1"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668159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21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 </a:t>
            </a:r>
            <a:r>
              <a:rPr lang="en-CA" sz="1000" spc="-1" err="1">
                <a:solidFill>
                  <a:srgbClr val="000000"/>
                </a:solidFill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r>
              <a:rPr lang="fr-CA" sz="3000" spc="-1">
                <a:latin typeface="Oswald"/>
              </a:rPr>
              <a:t> [Patrons de conception]</a:t>
            </a:r>
            <a:endParaRPr lang="fr-FR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CFF8D3B9-6D55-44A0-9777-BE7375F541A5}"/>
              </a:ext>
            </a:extLst>
          </p:cNvPr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>
              <a:lnSpc>
                <a:spcPct val="115000"/>
              </a:lnSpc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À la vue des spécifications...</a:t>
            </a:r>
          </a:p>
          <a:p>
            <a:pPr>
              <a:lnSpc>
                <a:spcPct val="114999"/>
              </a:lnSpc>
            </a:pPr>
            <a:endParaRPr lang="fr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fr-CA" b="1" spc="-1">
                <a:solidFill>
                  <a:srgbClr val="000000"/>
                </a:solidFill>
                <a:latin typeface="Playfair Display"/>
                <a:cs typeface="Arial"/>
              </a:rPr>
              <a:t>MVCP *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Injection de dépendances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État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Observateur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fr-CA" spc="-1">
                <a:solidFill>
                  <a:srgbClr val="000000"/>
                </a:solidFill>
                <a:latin typeface="Playfair Display"/>
                <a:cs typeface="Arial"/>
              </a:rPr>
              <a:t>Événement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fr-CA" spc="-1">
              <a:solidFill>
                <a:srgbClr val="000000"/>
              </a:solidFill>
              <a:latin typeface="Playfair Display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372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22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spc="-1">
                <a:cs typeface="Arial"/>
              </a:rPr>
              <a:t>4 modules principaux:</a:t>
            </a: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Les </a:t>
            </a:r>
            <a:r>
              <a:rPr lang="fr-CA" sz="1400" b="1" spc="-1">
                <a:cs typeface="Arial"/>
              </a:rPr>
              <a:t>Vues</a:t>
            </a:r>
            <a:endParaRPr lang="fr-CA" sz="1400" spc="-1">
              <a:cs typeface="Arial"/>
            </a:endParaRPr>
          </a:p>
          <a:p>
            <a:pPr lvl="1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Le </a:t>
            </a:r>
            <a:r>
              <a:rPr lang="fr-CA" sz="1400" b="1" spc="-1">
                <a:cs typeface="Arial"/>
              </a:rPr>
              <a:t>Contrôleur</a:t>
            </a:r>
            <a:endParaRPr lang="fr-CA"/>
          </a:p>
          <a:p>
            <a:pPr lvl="1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Le </a:t>
            </a:r>
            <a:r>
              <a:rPr lang="fr-CA" sz="1400" b="1" spc="-1">
                <a:cs typeface="Arial"/>
              </a:rPr>
              <a:t>Modèle</a:t>
            </a:r>
            <a:endParaRPr lang="fr-CA">
              <a:cs typeface="Arial"/>
            </a:endParaRPr>
          </a:p>
          <a:p>
            <a:pPr lvl="1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La </a:t>
            </a:r>
            <a:r>
              <a:rPr lang="fr-CA" sz="1400" b="1" spc="-1">
                <a:cs typeface="Arial"/>
              </a:rPr>
              <a:t>Présentation</a:t>
            </a:r>
            <a:endParaRPr lang="fr-CA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3000" spc="-1">
                <a:latin typeface="Oswald"/>
              </a:rPr>
              <a:t>MVCP – Vue d'ensemble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484234" y="4315262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3.1 -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2C4E3523-BE60-4649-926A-64D4CDA20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71" r="287" b="-244"/>
          <a:stretch/>
        </p:blipFill>
        <p:spPr>
          <a:xfrm>
            <a:off x="4787901" y="1016920"/>
            <a:ext cx="4058573" cy="32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0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23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Les </a:t>
            </a:r>
            <a:r>
              <a:rPr lang="fr-CA" sz="1400" b="1" spc="-1">
                <a:cs typeface="Arial"/>
              </a:rPr>
              <a:t>Vues</a:t>
            </a:r>
            <a:r>
              <a:rPr lang="fr-CA" sz="1400" spc="-1">
                <a:cs typeface="Arial"/>
              </a:rPr>
              <a:t>:</a:t>
            </a:r>
            <a:endParaRPr lang="fr-FR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Ce avec quoi l'usager </a:t>
            </a:r>
            <a:r>
              <a:rPr lang="fr-CA" sz="1400" b="1" spc="-1">
                <a:cs typeface="Arial"/>
              </a:rPr>
              <a:t>interagit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Transmet les </a:t>
            </a:r>
            <a:r>
              <a:rPr lang="fr-CA" sz="1400" b="1" spc="-1">
                <a:cs typeface="Arial"/>
              </a:rPr>
              <a:t>événements</a:t>
            </a:r>
            <a:r>
              <a:rPr lang="fr-CA" sz="1400" spc="-1">
                <a:cs typeface="Arial"/>
              </a:rPr>
              <a:t> au contrôleur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N'est qu'un simple </a:t>
            </a:r>
            <a:r>
              <a:rPr lang="fr-CA" sz="1400" b="1" spc="-1">
                <a:cs typeface="Arial"/>
              </a:rPr>
              <a:t>conteneur</a:t>
            </a:r>
            <a:r>
              <a:rPr lang="fr-CA" sz="1400" spc="-1">
                <a:cs typeface="Arial"/>
              </a:rPr>
              <a:t>. Aucune logique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3000" spc="-1">
                <a:latin typeface="Oswald"/>
              </a:rPr>
              <a:t>MVCP – Vue d'ensemble</a:t>
            </a:r>
          </a:p>
          <a:p>
            <a:endParaRPr lang="fr-CA" sz="3000" spc="-1">
              <a:latin typeface="Oswald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484234" y="4315262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3.1 -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25DFBC4-B9A4-4A14-AF74-F015D269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71" r="287" b="-244"/>
          <a:stretch/>
        </p:blipFill>
        <p:spPr>
          <a:xfrm>
            <a:off x="4787901" y="1016920"/>
            <a:ext cx="4058573" cy="3234284"/>
          </a:xfrm>
          <a:prstGeom prst="rect">
            <a:avLst/>
          </a:prstGeom>
        </p:spPr>
      </p:pic>
      <p:sp>
        <p:nvSpPr>
          <p:cNvPr id="3" name="CustomShape 7">
            <a:extLst>
              <a:ext uri="{FF2B5EF4-FFF2-40B4-BE49-F238E27FC236}">
                <a16:creationId xmlns:a16="http://schemas.microsoft.com/office/drawing/2014/main" id="{AFADCCC5-495D-46B5-9EE1-2917B9DE9978}"/>
              </a:ext>
            </a:extLst>
          </p:cNvPr>
          <p:cNvSpPr/>
          <p:nvPr/>
        </p:nvSpPr>
        <p:spPr>
          <a:xfrm>
            <a:off x="6275004" y="1047906"/>
            <a:ext cx="1072211" cy="712291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6560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24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Le </a:t>
            </a:r>
            <a:r>
              <a:rPr lang="fr-CA" sz="1400" b="1" spc="-1">
                <a:cs typeface="Arial"/>
              </a:rPr>
              <a:t>Contrôleur</a:t>
            </a:r>
            <a:r>
              <a:rPr lang="fr-CA" sz="1400" spc="-1">
                <a:cs typeface="Arial"/>
              </a:rPr>
              <a:t>:</a:t>
            </a:r>
            <a:endParaRPr lang="fr-FR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Gère tous les </a:t>
            </a:r>
            <a:r>
              <a:rPr lang="fr-CA" sz="1400" b="1" spc="-1">
                <a:cs typeface="Arial"/>
              </a:rPr>
              <a:t>flux de données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Gère les </a:t>
            </a:r>
            <a:r>
              <a:rPr lang="fr-CA" sz="1400" b="1" spc="-1">
                <a:cs typeface="Arial"/>
              </a:rPr>
              <a:t>événements périodiques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Fait les </a:t>
            </a:r>
            <a:r>
              <a:rPr lang="fr-CA" sz="1400" b="1" spc="-1">
                <a:cs typeface="Arial"/>
              </a:rPr>
              <a:t>requêtes</a:t>
            </a:r>
            <a:r>
              <a:rPr lang="fr-CA" sz="1400" spc="-1">
                <a:cs typeface="Arial"/>
              </a:rPr>
              <a:t> et appelle la </a:t>
            </a:r>
            <a:r>
              <a:rPr lang="fr-CA" sz="1400" b="1" spc="-1" err="1">
                <a:cs typeface="Arial"/>
              </a:rPr>
              <a:t>librarie</a:t>
            </a:r>
            <a:r>
              <a:rPr lang="fr-CA" sz="1400" spc="-1">
                <a:cs typeface="Arial"/>
              </a:rPr>
              <a:t> </a:t>
            </a:r>
            <a:r>
              <a:rPr lang="fr-CA" sz="1400" spc="-1" err="1">
                <a:cs typeface="Arial"/>
              </a:rPr>
              <a:t>d'android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3000" spc="-1">
                <a:latin typeface="Oswald"/>
              </a:rPr>
              <a:t>MVCP – Vue d'ensemble</a:t>
            </a:r>
          </a:p>
          <a:p>
            <a:endParaRPr lang="fr-CA" sz="3000" spc="-1">
              <a:latin typeface="Oswald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484234" y="4315262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3.1 -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25DFBC4-B9A4-4A14-AF74-F015D269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71" r="287" b="-244"/>
          <a:stretch/>
        </p:blipFill>
        <p:spPr>
          <a:xfrm>
            <a:off x="4787901" y="1016920"/>
            <a:ext cx="4058573" cy="3234284"/>
          </a:xfrm>
          <a:prstGeom prst="rect">
            <a:avLst/>
          </a:prstGeom>
        </p:spPr>
      </p:pic>
      <p:sp>
        <p:nvSpPr>
          <p:cNvPr id="3" name="CustomShape 7">
            <a:extLst>
              <a:ext uri="{FF2B5EF4-FFF2-40B4-BE49-F238E27FC236}">
                <a16:creationId xmlns:a16="http://schemas.microsoft.com/office/drawing/2014/main" id="{AFADCCC5-495D-46B5-9EE1-2917B9DE9978}"/>
              </a:ext>
            </a:extLst>
          </p:cNvPr>
          <p:cNvSpPr/>
          <p:nvPr/>
        </p:nvSpPr>
        <p:spPr>
          <a:xfrm>
            <a:off x="4705647" y="2308835"/>
            <a:ext cx="1072211" cy="712291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19902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25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Le </a:t>
            </a:r>
            <a:r>
              <a:rPr lang="fr-CA" sz="1400" b="1" spc="-1">
                <a:cs typeface="Arial"/>
              </a:rPr>
              <a:t>Modèle</a:t>
            </a:r>
            <a:r>
              <a:rPr lang="fr-CA" sz="1400" spc="-1">
                <a:cs typeface="Arial"/>
              </a:rPr>
              <a:t>:</a:t>
            </a:r>
            <a:endParaRPr lang="fr-FR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Contient tous les </a:t>
            </a:r>
            <a:r>
              <a:rPr lang="fr-CA" sz="1400" b="1" spc="-1">
                <a:cs typeface="Arial"/>
              </a:rPr>
              <a:t>états</a:t>
            </a:r>
            <a:r>
              <a:rPr lang="fr-CA" sz="1400" spc="-1">
                <a:cs typeface="Arial"/>
              </a:rPr>
              <a:t> et </a:t>
            </a:r>
            <a:r>
              <a:rPr lang="fr-CA" sz="1400" b="1" spc="-1">
                <a:cs typeface="Arial"/>
              </a:rPr>
              <a:t>données</a:t>
            </a:r>
            <a:r>
              <a:rPr lang="fr-CA" sz="1400" spc="-1">
                <a:cs typeface="Arial"/>
              </a:rPr>
              <a:t> de l'application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Notifie</a:t>
            </a:r>
            <a:r>
              <a:rPr lang="fr-CA" sz="1400" spc="-1">
                <a:cs typeface="Arial"/>
              </a:rPr>
              <a:t> les autres composants de changements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3000" spc="-1">
                <a:latin typeface="Oswald"/>
              </a:rPr>
              <a:t>MVCP – Vue d'ensemble</a:t>
            </a:r>
          </a:p>
          <a:p>
            <a:endParaRPr lang="fr-CA" sz="3000" spc="-1">
              <a:latin typeface="Oswald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484234" y="4315262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3.1 -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25DFBC4-B9A4-4A14-AF74-F015D269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71" r="287" b="-244"/>
          <a:stretch/>
        </p:blipFill>
        <p:spPr>
          <a:xfrm>
            <a:off x="4787901" y="1016920"/>
            <a:ext cx="4058573" cy="3234284"/>
          </a:xfrm>
          <a:prstGeom prst="rect">
            <a:avLst/>
          </a:prstGeom>
        </p:spPr>
      </p:pic>
      <p:sp>
        <p:nvSpPr>
          <p:cNvPr id="3" name="CustomShape 7">
            <a:extLst>
              <a:ext uri="{FF2B5EF4-FFF2-40B4-BE49-F238E27FC236}">
                <a16:creationId xmlns:a16="http://schemas.microsoft.com/office/drawing/2014/main" id="{AFADCCC5-495D-46B5-9EE1-2917B9DE9978}"/>
              </a:ext>
            </a:extLst>
          </p:cNvPr>
          <p:cNvSpPr/>
          <p:nvPr/>
        </p:nvSpPr>
        <p:spPr>
          <a:xfrm>
            <a:off x="6284075" y="3551620"/>
            <a:ext cx="1072211" cy="712291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36229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26</a:t>
            </a:r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La </a:t>
            </a:r>
            <a:r>
              <a:rPr lang="fr-CA" sz="1400" b="1" spc="-1">
                <a:cs typeface="Arial"/>
              </a:rPr>
              <a:t>Présentation</a:t>
            </a:r>
            <a:r>
              <a:rPr lang="fr-CA" sz="1400" spc="-1">
                <a:cs typeface="Arial"/>
              </a:rPr>
              <a:t>:</a:t>
            </a:r>
            <a:endParaRPr lang="fr-FR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Formate</a:t>
            </a:r>
            <a:r>
              <a:rPr lang="fr-CA" sz="1400" spc="-1">
                <a:cs typeface="Arial"/>
              </a:rPr>
              <a:t> les données et </a:t>
            </a:r>
            <a:r>
              <a:rPr lang="fr-CA" sz="1400" b="1" spc="-1">
                <a:cs typeface="Arial"/>
              </a:rPr>
              <a:t>met à jours</a:t>
            </a:r>
            <a:r>
              <a:rPr lang="fr-CA" sz="1400" spc="-1">
                <a:cs typeface="Arial"/>
              </a:rPr>
              <a:t> les Vues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Ne s'exécute que si le modèle le </a:t>
            </a:r>
            <a:r>
              <a:rPr lang="fr-CA" sz="1400" b="1" spc="-1">
                <a:cs typeface="Arial"/>
              </a:rPr>
              <a:t>notifie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3000" spc="-1">
                <a:latin typeface="Oswald"/>
              </a:rPr>
              <a:t>MVCP – Vue d'ensemble</a:t>
            </a:r>
          </a:p>
          <a:p>
            <a:endParaRPr lang="fr-CA" sz="3000" spc="-1">
              <a:latin typeface="Oswald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484234" y="4315262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3.1 -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25DFBC4-B9A4-4A14-AF74-F015D269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71" r="287" b="-244"/>
          <a:stretch/>
        </p:blipFill>
        <p:spPr>
          <a:xfrm>
            <a:off x="4787901" y="1016920"/>
            <a:ext cx="4058573" cy="3234284"/>
          </a:xfrm>
          <a:prstGeom prst="rect">
            <a:avLst/>
          </a:prstGeom>
        </p:spPr>
      </p:pic>
      <p:sp>
        <p:nvSpPr>
          <p:cNvPr id="3" name="CustomShape 7">
            <a:extLst>
              <a:ext uri="{FF2B5EF4-FFF2-40B4-BE49-F238E27FC236}">
                <a16:creationId xmlns:a16="http://schemas.microsoft.com/office/drawing/2014/main" id="{AFADCCC5-495D-46B5-9EE1-2917B9DE9978}"/>
              </a:ext>
            </a:extLst>
          </p:cNvPr>
          <p:cNvSpPr/>
          <p:nvPr/>
        </p:nvSpPr>
        <p:spPr>
          <a:xfrm>
            <a:off x="7826218" y="2281620"/>
            <a:ext cx="1072211" cy="712291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55547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27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spc="-1">
                <a:cs typeface="Arial"/>
              </a:rPr>
              <a:t>Généralité (Sur toutes les pages):</a:t>
            </a:r>
            <a:endParaRPr lang="fr-FR"/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Bar d'options</a:t>
            </a:r>
          </a:p>
          <a:p>
            <a:pPr lvl="1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Rafraîchissement</a:t>
            </a:r>
            <a:r>
              <a:rPr lang="fr-CA" sz="1400" spc="-1">
                <a:cs typeface="Arial"/>
              </a:rPr>
              <a:t> (s'il y a lieu)</a:t>
            </a:r>
          </a:p>
          <a:p>
            <a:pPr lvl="1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Connexion</a:t>
            </a:r>
            <a:r>
              <a:rPr lang="fr-CA" sz="1400" spc="-1">
                <a:cs typeface="Arial"/>
              </a:rPr>
              <a:t> du Superviseur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CA" sz="1400" spc="-1">
                <a:cs typeface="Arial"/>
              </a:rPr>
              <a:t>Menu Glissant</a:t>
            </a:r>
            <a:endParaRPr lang="fr-CA" sz="1400" spc="-1">
              <a:cs typeface="Arial"/>
            </a:endParaRP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Liste des </a:t>
            </a:r>
            <a:r>
              <a:rPr lang="fr-CA" sz="1400" b="1" spc="-1">
                <a:cs typeface="Arial"/>
              </a:rPr>
              <a:t>Chansons Locales</a:t>
            </a:r>
          </a:p>
          <a:p>
            <a:pPr lvl="1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File de Chansons</a:t>
            </a:r>
            <a:r>
              <a:rPr lang="fr-CA" sz="1400" spc="-1">
                <a:cs typeface="Arial"/>
              </a:rPr>
              <a:t> du serveur</a:t>
            </a:r>
          </a:p>
          <a:p>
            <a:pPr lvl="1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Paramètres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07C637C0-CB22-4F34-9A0E-6BC7C7DEF50D}"/>
              </a:ext>
            </a:extLst>
          </p:cNvPr>
          <p:cNvSpPr/>
          <p:nvPr/>
        </p:nvSpPr>
        <p:spPr>
          <a:xfrm>
            <a:off x="4641998" y="4539680"/>
            <a:ext cx="2815591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3.2.2 - </a:t>
            </a:r>
            <a:r>
              <a:rPr lang="en-CA" sz="1200" spc="-1">
                <a:cs typeface="Arial"/>
              </a:rPr>
              <a:t>Menu Glissant</a:t>
            </a: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FF2014F0-9465-4F54-A79B-2FD59DEFFBB0}"/>
              </a:ext>
            </a:extLst>
          </p:cNvPr>
          <p:cNvSpPr/>
          <p:nvPr/>
        </p:nvSpPr>
        <p:spPr>
          <a:xfrm>
            <a:off x="4641997" y="2081322"/>
            <a:ext cx="2815591" cy="32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3.2.1 - </a:t>
            </a:r>
            <a:r>
              <a:rPr lang="en-CA" sz="1200" spc="-1">
                <a:cs typeface="Arial"/>
              </a:rPr>
              <a:t>Bar d'options</a:t>
            </a:r>
          </a:p>
        </p:txBody>
      </p:sp>
      <p:pic>
        <p:nvPicPr>
          <p:cNvPr id="14" name="Image 1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CB2140F-5A48-4D47-8B3A-448834D9F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4" r="330" b="91089"/>
          <a:stretch/>
        </p:blipFill>
        <p:spPr>
          <a:xfrm>
            <a:off x="4152900" y="1510853"/>
            <a:ext cx="4684505" cy="573999"/>
          </a:xfrm>
          <a:prstGeom prst="rect">
            <a:avLst/>
          </a:prstGeom>
        </p:spPr>
      </p:pic>
      <p:pic>
        <p:nvPicPr>
          <p:cNvPr id="20" name="Image 2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036D086-5F05-4CE7-9BB5-DBA840CE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34" r="330" b="81683"/>
          <a:stretch/>
        </p:blipFill>
        <p:spPr>
          <a:xfrm>
            <a:off x="4152900" y="2898782"/>
            <a:ext cx="4684505" cy="11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2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28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230118" y="1512000"/>
            <a:ext cx="4030482" cy="3203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r>
              <a:rPr lang="fr-CA" sz="1400" spc="-1">
                <a:cs typeface="Arial"/>
              </a:rPr>
              <a:t>Généralité (Sur toutes les pages):</a:t>
            </a: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Bar d'options</a:t>
            </a:r>
          </a:p>
          <a:p>
            <a:pPr lvl="1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Bloquage</a:t>
            </a:r>
            <a:r>
              <a:rPr lang="fr-CA" sz="1400" spc="-1">
                <a:cs typeface="Arial"/>
              </a:rPr>
              <a:t> d'un utilisateur</a:t>
            </a: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Rafraîchissement (s'il y a lieu)</a:t>
            </a:r>
          </a:p>
          <a:p>
            <a:pPr lvl="1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Déconnexion</a:t>
            </a:r>
            <a:r>
              <a:rPr lang="fr-CA" sz="1400" spc="-1">
                <a:cs typeface="Arial"/>
              </a:rPr>
              <a:t> du Superviseur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Menu glissant</a:t>
            </a: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Option </a:t>
            </a:r>
            <a:r>
              <a:rPr lang="fr-CA" sz="1400" b="1" spc="-1">
                <a:cs typeface="Arial"/>
              </a:rPr>
              <a:t>Statisques</a:t>
            </a:r>
          </a:p>
          <a:p>
            <a:pPr lvl="1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Option </a:t>
            </a:r>
            <a:r>
              <a:rPr lang="fr-CA" sz="1400" b="1" spc="-1">
                <a:cs typeface="Arial"/>
              </a:rPr>
              <a:t>Liste Noire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Contrôle du </a:t>
            </a:r>
            <a:r>
              <a:rPr lang="fr-CA" sz="1400" b="1" spc="-1">
                <a:cs typeface="Arial"/>
              </a:rPr>
              <a:t>volume</a:t>
            </a:r>
            <a:r>
              <a:rPr lang="fr-CA" sz="1400" spc="-1">
                <a:cs typeface="Arial"/>
              </a:rPr>
              <a:t> du serveur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2DC8769-C42D-4E2A-BDCA-D8D3AB92B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" b="71652"/>
          <a:stretch/>
        </p:blipFill>
        <p:spPr>
          <a:xfrm>
            <a:off x="4154428" y="2617186"/>
            <a:ext cx="4678413" cy="1923731"/>
          </a:xfrm>
          <a:prstGeom prst="rect">
            <a:avLst/>
          </a:prstGeom>
        </p:spPr>
      </p:pic>
      <p:sp>
        <p:nvSpPr>
          <p:cNvPr id="7" name="CustomShape 6">
            <a:extLst>
              <a:ext uri="{FF2B5EF4-FFF2-40B4-BE49-F238E27FC236}">
                <a16:creationId xmlns:a16="http://schemas.microsoft.com/office/drawing/2014/main" id="{D8A9D008-11ED-46DB-8396-4A0FDA39911E}"/>
              </a:ext>
            </a:extLst>
          </p:cNvPr>
          <p:cNvSpPr/>
          <p:nvPr/>
        </p:nvSpPr>
        <p:spPr>
          <a:xfrm>
            <a:off x="4641998" y="4539680"/>
            <a:ext cx="2933519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3.3.2 - </a:t>
            </a:r>
            <a:r>
              <a:rPr lang="en-CA" sz="1200" spc="-1">
                <a:cs typeface="Arial"/>
              </a:rPr>
              <a:t>Menu Glissant (Superviseur)</a:t>
            </a:r>
          </a:p>
        </p:txBody>
      </p:sp>
      <p:pic>
        <p:nvPicPr>
          <p:cNvPr id="15" name="Image 1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2FCE32E-217B-420B-906C-AA57F2E83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34" r="330" b="91089"/>
          <a:stretch/>
        </p:blipFill>
        <p:spPr>
          <a:xfrm>
            <a:off x="4152900" y="1510853"/>
            <a:ext cx="4684505" cy="573999"/>
          </a:xfrm>
          <a:prstGeom prst="rect">
            <a:avLst/>
          </a:prstGeom>
        </p:spPr>
      </p:pic>
      <p:sp>
        <p:nvSpPr>
          <p:cNvPr id="20" name="CustomShape 6">
            <a:extLst>
              <a:ext uri="{FF2B5EF4-FFF2-40B4-BE49-F238E27FC236}">
                <a16:creationId xmlns:a16="http://schemas.microsoft.com/office/drawing/2014/main" id="{73CDD3A4-2BAD-40B3-B4B2-A61B5C517F44}"/>
              </a:ext>
            </a:extLst>
          </p:cNvPr>
          <p:cNvSpPr/>
          <p:nvPr/>
        </p:nvSpPr>
        <p:spPr>
          <a:xfrm>
            <a:off x="4641997" y="2081322"/>
            <a:ext cx="2815591" cy="32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3.3.1 - Bar d'options </a:t>
            </a:r>
            <a:r>
              <a:rPr lang="en-CA" sz="1200" spc="-1">
                <a:cs typeface="Arial"/>
              </a:rPr>
              <a:t>(Superviseur)</a:t>
            </a:r>
          </a:p>
        </p:txBody>
      </p:sp>
    </p:spTree>
    <p:extLst>
      <p:ext uri="{BB962C8B-B14F-4D97-AF65-F5344CB8AC3E}">
        <p14:creationId xmlns:p14="http://schemas.microsoft.com/office/powerpoint/2010/main" val="702397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29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File de Chansons:</a:t>
            </a: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File du </a:t>
            </a:r>
            <a:r>
              <a:rPr lang="fr-CA" sz="1400" b="1" spc="-1">
                <a:cs typeface="Arial"/>
              </a:rPr>
              <a:t>serveur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Informations</a:t>
            </a:r>
            <a:r>
              <a:rPr lang="fr-CA" sz="1400" spc="-1">
                <a:cs typeface="Arial"/>
              </a:rPr>
              <a:t> sur les chansons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Surbrillance</a:t>
            </a:r>
            <a:r>
              <a:rPr lang="fr-CA" sz="1400" spc="-1">
                <a:cs typeface="Arial"/>
              </a:rPr>
              <a:t> des chansons de l'utilisateur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Suppression</a:t>
            </a:r>
            <a:r>
              <a:rPr lang="fr-CA" sz="1400" spc="-1">
                <a:cs typeface="Arial"/>
              </a:rPr>
              <a:t> des chansons de l'utilisateur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Marqueur</a:t>
            </a:r>
            <a:r>
              <a:rPr lang="fr-CA" sz="1400" spc="-1">
                <a:cs typeface="Arial"/>
              </a:rPr>
              <a:t> sur la chanson </a:t>
            </a:r>
            <a:r>
              <a:rPr lang="fr-CA" sz="1400" b="1" spc="-1">
                <a:cs typeface="Arial"/>
              </a:rPr>
              <a:t>en cours de lecture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 sz="2400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2815591" cy="32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3.4 -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«File de chansons»</a:t>
            </a:r>
            <a:endParaRPr lang="en-CA" sz="1200" spc="-1">
              <a:cs typeface="Arial"/>
            </a:endParaRP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590DD78-939C-4393-8860-EA60FBA86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r="641" b="35116"/>
          <a:stretch/>
        </p:blipFill>
        <p:spPr>
          <a:xfrm>
            <a:off x="4641969" y="1156686"/>
            <a:ext cx="3741360" cy="33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pPr>
              <a:lnSpc>
                <a:spcPct val="100000"/>
              </a:lnSpc>
            </a:pPr>
            <a:r>
              <a:rPr lang="en-CA" sz="3000" spc="-1">
                <a:solidFill>
                  <a:srgbClr val="000000"/>
                </a:solidFill>
                <a:latin typeface="Oswald"/>
              </a:rPr>
              <a:t>Introduction</a:t>
            </a:r>
            <a:endParaRPr lang="en-CA" sz="3000" b="0" strike="noStrike" spc="-1">
              <a:solidFill>
                <a:srgbClr val="000000"/>
              </a:solidFill>
              <a:latin typeface="Oswald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3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latin typeface="Playfair Display"/>
              </a:rPr>
              <a:t>Adam Martin-Côté</a:t>
            </a:r>
          </a:p>
          <a:p>
            <a:pPr>
              <a:lnSpc>
                <a:spcPct val="100000"/>
              </a:lnSpc>
            </a:pPr>
            <a:endParaRPr lang="en-CA" sz="1000" b="0" strike="noStrike" spc="-1">
              <a:latin typeface="Playfair Display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AB7F5A8C-3153-40C0-A15C-43AFC59BBAEB}"/>
              </a:ext>
            </a:extLst>
          </p:cNvPr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 marL="114935">
              <a:lnSpc>
                <a:spcPct val="200000"/>
              </a:lnSpc>
              <a:spcBef>
                <a:spcPts val="1599"/>
              </a:spcBef>
              <a:buClr>
                <a:srgbClr val="000000"/>
              </a:buClr>
            </a:pP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Expertises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 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spécifique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 des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membres</a:t>
            </a:r>
            <a:endParaRPr lang="en-US" sz="1600" err="1">
              <a:cs typeface="Arial"/>
            </a:endParaRPr>
          </a:p>
          <a:p>
            <a:pPr marL="857885" lvl="2" indent="-285750">
              <a:lnSpc>
                <a:spcPct val="150000"/>
              </a:lnSpc>
              <a:buFont typeface="Arial"/>
              <a:buChar char="•"/>
            </a:pPr>
            <a:r>
              <a:rPr lang="en-CA" sz="1600" b="1" spc="-1">
                <a:solidFill>
                  <a:srgbClr val="000000"/>
                </a:solidFill>
                <a:latin typeface="Playfair Display"/>
              </a:rPr>
              <a:t>Anthony </a:t>
            </a:r>
            <a:r>
              <a:rPr lang="en-CA" sz="1600" b="1" spc="-1" err="1">
                <a:solidFill>
                  <a:srgbClr val="000000"/>
                </a:solidFill>
                <a:latin typeface="Playfair Display"/>
              </a:rPr>
              <a:t>Dentinger</a:t>
            </a:r>
            <a:r>
              <a:rPr lang="en-CA" sz="1600" spc="-1">
                <a:solidFill>
                  <a:srgbClr val="000000"/>
                </a:solidFill>
                <a:latin typeface="Playfair Display"/>
              </a:rPr>
              <a:t>: Expert C++, forte expertise technique et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</a:rPr>
              <a:t>mathématique</a:t>
            </a:r>
            <a:endParaRPr lang="en-CA" sz="1600" b="0" strike="noStrike" spc="-1">
              <a:solidFill>
                <a:srgbClr val="000000"/>
              </a:solidFill>
              <a:latin typeface="Playfair Display"/>
            </a:endParaRPr>
          </a:p>
          <a:p>
            <a:pPr marL="857885" lvl="2" indent="-285750">
              <a:lnSpc>
                <a:spcPct val="150000"/>
              </a:lnSpc>
              <a:buFont typeface="Arial"/>
              <a:buChar char="•"/>
            </a:pPr>
            <a:r>
              <a:rPr lang="en-CA" sz="1600" b="1" spc="-1">
                <a:solidFill>
                  <a:srgbClr val="000000"/>
                </a:solidFill>
                <a:latin typeface="Playfair Display"/>
                <a:cs typeface="Arial"/>
              </a:rPr>
              <a:t>Emir Khaled </a:t>
            </a:r>
            <a:r>
              <a:rPr lang="en-CA" sz="1600" b="1" spc="-1" err="1">
                <a:solidFill>
                  <a:srgbClr val="000000"/>
                </a:solidFill>
                <a:latin typeface="Playfair Display"/>
                <a:cs typeface="Arial"/>
              </a:rPr>
              <a:t>Belhaddad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: Expert en architecture et conception de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systèmes</a:t>
            </a:r>
          </a:p>
          <a:p>
            <a:pPr marL="857885" lvl="2" indent="-285750">
              <a:lnSpc>
                <a:spcPct val="150000"/>
              </a:lnSpc>
              <a:buFont typeface="Arial"/>
              <a:buChar char="•"/>
            </a:pPr>
            <a:r>
              <a:rPr lang="en-CA" sz="1600" b="1" spc="-1">
                <a:solidFill>
                  <a:srgbClr val="000000"/>
                </a:solidFill>
                <a:latin typeface="Playfair Display"/>
                <a:cs typeface="Arial"/>
              </a:rPr>
              <a:t>Adam Martin-</a:t>
            </a:r>
            <a:r>
              <a:rPr lang="en-CA" sz="1600" b="1" spc="-1" err="1">
                <a:solidFill>
                  <a:srgbClr val="000000"/>
                </a:solidFill>
                <a:latin typeface="Playfair Display"/>
                <a:cs typeface="Arial"/>
              </a:rPr>
              <a:t>Côté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: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Expérience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 en C/C++,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expérience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 avec Linux</a:t>
            </a:r>
            <a:endParaRPr lang="en-CA" sz="1600">
              <a:cs typeface="Arial"/>
            </a:endParaRPr>
          </a:p>
          <a:p>
            <a:pPr marL="857885" lvl="2" indent="-285750">
              <a:lnSpc>
                <a:spcPct val="150000"/>
              </a:lnSpc>
              <a:buFont typeface="Arial"/>
              <a:buChar char="•"/>
            </a:pPr>
            <a:r>
              <a:rPr lang="en-CA" sz="1600" b="1" spc="-1">
                <a:solidFill>
                  <a:srgbClr val="000000"/>
                </a:solidFill>
                <a:latin typeface="Playfair Display"/>
                <a:cs typeface="Arial"/>
              </a:rPr>
              <a:t>Othman Mounir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: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Expérience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 avec C++,</a:t>
            </a:r>
            <a:r>
              <a:rPr lang="en-CA" sz="1600" spc="-1">
                <a:latin typeface="Playfair Display"/>
                <a:cs typeface="Arial"/>
              </a:rPr>
              <a:t> </a:t>
            </a:r>
            <a:r>
              <a:rPr lang="en-CA" sz="1600" spc="-1" err="1">
                <a:latin typeface="Playfair Display"/>
                <a:cs typeface="Arial"/>
              </a:rPr>
              <a:t>expérience</a:t>
            </a:r>
            <a:r>
              <a:rPr lang="en-CA" sz="1600" spc="-1">
                <a:latin typeface="Playfair Display"/>
                <a:cs typeface="Arial"/>
              </a:rPr>
              <a:t> avec Windows</a:t>
            </a:r>
          </a:p>
          <a:p>
            <a:pPr marL="857885" lvl="2" indent="-285750">
              <a:lnSpc>
                <a:spcPct val="150000"/>
              </a:lnSpc>
              <a:buFont typeface="Arial"/>
              <a:buChar char="•"/>
            </a:pPr>
            <a:r>
              <a:rPr lang="en-CA" sz="1600" b="1" spc="-1" err="1">
                <a:solidFill>
                  <a:srgbClr val="000000"/>
                </a:solidFill>
                <a:latin typeface="Playfair Display"/>
                <a:cs typeface="Arial"/>
              </a:rPr>
              <a:t>Soukaina</a:t>
            </a:r>
            <a:r>
              <a:rPr lang="en-CA" sz="1600" b="1" spc="-1">
                <a:solidFill>
                  <a:srgbClr val="000000"/>
                </a:solidFill>
                <a:latin typeface="Playfair Display"/>
                <a:cs typeface="Arial"/>
              </a:rPr>
              <a:t> El </a:t>
            </a:r>
            <a:r>
              <a:rPr lang="en-CA" sz="1600" b="1" spc="-1">
                <a:latin typeface="Playfair Display"/>
                <a:cs typeface="Arial"/>
              </a:rPr>
              <a:t>Ghazi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: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Expérience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 en Java, web et </a:t>
            </a:r>
            <a:r>
              <a:rPr lang="en-CA" sz="1600" spc="-1" err="1">
                <a:solidFill>
                  <a:srgbClr val="000000"/>
                </a:solidFill>
                <a:latin typeface="Playfair Display"/>
                <a:cs typeface="Arial"/>
              </a:rPr>
              <a:t>développement</a:t>
            </a:r>
            <a:r>
              <a:rPr lang="en-CA" sz="1600" spc="-1">
                <a:solidFill>
                  <a:srgbClr val="000000"/>
                </a:solidFill>
                <a:latin typeface="Playfair Display"/>
                <a:cs typeface="Arial"/>
              </a:rPr>
              <a:t> mobile</a:t>
            </a:r>
            <a:endParaRPr lang="en-CA" sz="1600">
              <a:cs typeface="Arial"/>
            </a:endParaRPr>
          </a:p>
          <a:p>
            <a:pPr lvl="2" indent="-342265">
              <a:lnSpc>
                <a:spcPct val="150000"/>
              </a:lnSpc>
              <a:buFont typeface="Playfair Display"/>
              <a:buChar char="●"/>
            </a:pPr>
            <a:endParaRPr lang="en-CA" sz="1600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1" indent="-342265">
              <a:lnSpc>
                <a:spcPct val="150000"/>
              </a:lnSpc>
              <a:buFont typeface="Playfair Display"/>
              <a:buChar char="●"/>
            </a:pPr>
            <a:endParaRPr lang="en-CA" sz="1600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>
              <a:lnSpc>
                <a:spcPct val="150000"/>
              </a:lnSpc>
            </a:pPr>
            <a:endParaRPr lang="en-CA" sz="1600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66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30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4030482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File de Chansons (Superviseur):</a:t>
            </a:r>
            <a:endParaRPr lang="fr-FR"/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Supression</a:t>
            </a:r>
            <a:r>
              <a:rPr lang="fr-CA" sz="1400" spc="-1">
                <a:cs typeface="Arial"/>
              </a:rPr>
              <a:t> de toutes les chansons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Inversion</a:t>
            </a:r>
            <a:r>
              <a:rPr lang="fr-CA" sz="1400" spc="-1">
                <a:cs typeface="Arial"/>
              </a:rPr>
              <a:t> de l'ordre des chansons dans la file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3.5 -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«File de chansons» (Superviseur)</a:t>
            </a:r>
            <a:endParaRPr lang="en-CA" sz="1200" spc="-1">
              <a:cs typeface="Arial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31373681-0408-4550-B7BD-D7929F08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" b="32155"/>
          <a:stretch/>
        </p:blipFill>
        <p:spPr>
          <a:xfrm>
            <a:off x="4642756" y="1151164"/>
            <a:ext cx="3741070" cy="33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61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31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Paramètres:</a:t>
            </a:r>
            <a:endParaRPr lang="fr-FR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spc="-1">
                <a:cs typeface="Arial"/>
              </a:rPr>
              <a:t>Choix du </a:t>
            </a:r>
            <a:r>
              <a:rPr lang="fr-CA" sz="1400" b="1" spc="-1">
                <a:cs typeface="Arial"/>
              </a:rPr>
              <a:t>serveur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Nom</a:t>
            </a:r>
            <a:r>
              <a:rPr lang="fr-CA" sz="1400" spc="-1">
                <a:cs typeface="Arial"/>
              </a:rPr>
              <a:t> d'utilisateur</a:t>
            </a: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Fréquence</a:t>
            </a:r>
            <a:r>
              <a:rPr lang="fr-CA" sz="1400" spc="-1">
                <a:cs typeface="Arial"/>
              </a:rPr>
              <a:t> de mise à jour</a:t>
            </a: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3.6 -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«Paramètres»</a:t>
            </a:r>
            <a:endParaRPr lang="en-CA" sz="1200" spc="-1">
              <a:cs typeface="Arial"/>
            </a:endParaRPr>
          </a:p>
        </p:txBody>
      </p:sp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0F02AC6-D676-4BC8-89A1-3E8D7B5E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4" r="330" b="74505"/>
          <a:stretch/>
        </p:blipFill>
        <p:spPr>
          <a:xfrm>
            <a:off x="4642757" y="1982568"/>
            <a:ext cx="3741076" cy="12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120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32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solidFill>
                  <a:srgbClr val="000000"/>
                </a:solidFill>
                <a:latin typeface="Playfair Display"/>
              </a:rPr>
              <a:t>Emir Khaled</a:t>
            </a:r>
            <a:r>
              <a:rPr lang="en-CA" sz="1000" spc="-1">
                <a:latin typeface="Playfair Display"/>
              </a:rPr>
              <a:t> </a:t>
            </a:r>
            <a:r>
              <a:rPr lang="en-CA" sz="1000" spc="-1" err="1">
                <a:latin typeface="Playfair Display"/>
              </a:rPr>
              <a:t>Belhaddad</a:t>
            </a:r>
            <a:endParaRPr lang="fr-FR" err="1"/>
          </a:p>
        </p:txBody>
      </p:sp>
      <p:sp>
        <p:nvSpPr>
          <p:cNvPr id="107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r>
              <a:rPr lang="fr-CA" sz="1400" spc="-1">
                <a:cs typeface="Arial"/>
              </a:rPr>
              <a:t>Paramètres (Superviseur):</a:t>
            </a: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CA" sz="1400" b="1" spc="-1">
                <a:cs typeface="Arial"/>
              </a:rPr>
              <a:t>Changement</a:t>
            </a:r>
            <a:r>
              <a:rPr lang="fr-CA" sz="1400" spc="-1">
                <a:cs typeface="Arial"/>
              </a:rPr>
              <a:t> du mot de passe d'administration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3.7 -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«Paramètres» (Superviseur)</a:t>
            </a:r>
            <a:endParaRPr lang="en-CA" sz="1200" spc="-1">
              <a:cs typeface="Arial"/>
            </a:endParaRPr>
          </a:p>
        </p:txBody>
      </p:sp>
      <p:pic>
        <p:nvPicPr>
          <p:cNvPr id="10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C9E257A-8998-49E1-BB4D-E29A08C4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4" r="330" b="69307"/>
          <a:stretch/>
        </p:blipFill>
        <p:spPr>
          <a:xfrm>
            <a:off x="4642757" y="2000710"/>
            <a:ext cx="3741076" cy="15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1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33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solidFill>
                  <a:srgbClr val="000000"/>
                </a:solidFill>
                <a:latin typeface="Playfair Display"/>
              </a:rPr>
              <a:t>Soukaina</a:t>
            </a:r>
            <a:r>
              <a:rPr lang="en-CA" sz="1000" spc="-1">
                <a:latin typeface="Playfair Display"/>
              </a:rPr>
              <a:t> El Ghazi</a:t>
            </a:r>
            <a:endParaRPr lang="fr-FR"/>
          </a:p>
        </p:txBody>
      </p:sp>
      <p:sp>
        <p:nvSpPr>
          <p:cNvPr id="107" name="CustomShape 6"/>
          <p:cNvSpPr/>
          <p:nvPr/>
        </p:nvSpPr>
        <p:spPr>
          <a:xfrm>
            <a:off x="493977" y="1884717"/>
            <a:ext cx="3948840" cy="1486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>
              <a:lnSpc>
                <a:spcPct val="150000"/>
              </a:lnSpc>
            </a:pPr>
            <a:r>
              <a:rPr lang="fr-CA" sz="1400" spc="-1">
                <a:cs typeface="Arial"/>
              </a:rPr>
              <a:t>Chansons locales (Utilisateur ordinaire)</a:t>
            </a:r>
            <a:endParaRPr lang="fr-FR">
              <a:cs typeface="Arial"/>
            </a:endParaRPr>
          </a:p>
          <a:p>
            <a:pPr lvl="1" indent="-342900" algn="just">
              <a:lnSpc>
                <a:spcPct val="150000"/>
              </a:lnSpc>
              <a:buChar char="•"/>
            </a:pPr>
            <a:endParaRPr lang="fr-CA" sz="1400" b="1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algn="just"/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3.8 -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«Chansons locales»</a:t>
            </a:r>
            <a:endParaRPr lang="en-CA" sz="1200" spc="-1">
              <a:cs typeface="Arial"/>
            </a:endParaRPr>
          </a:p>
        </p:txBody>
      </p:sp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012347-F21B-451C-8097-91B1E5298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" b="40841"/>
          <a:stretch/>
        </p:blipFill>
        <p:spPr>
          <a:xfrm>
            <a:off x="4642757" y="1586594"/>
            <a:ext cx="3741076" cy="296206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D54890-8CC0-4817-8D2F-171D2304CA85}"/>
              </a:ext>
            </a:extLst>
          </p:cNvPr>
          <p:cNvSpPr txBox="1"/>
          <p:nvPr/>
        </p:nvSpPr>
        <p:spPr>
          <a:xfrm>
            <a:off x="624509" y="2293455"/>
            <a:ext cx="3472069" cy="102188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342900" algn="just">
              <a:lnSpc>
                <a:spcPct val="150000"/>
              </a:lnSpc>
              <a:buChar char="•"/>
            </a:pPr>
            <a:r>
              <a:rPr lang="fr-CA" sz="1400"/>
              <a:t>Liste des chansons sur </a:t>
            </a:r>
            <a:r>
              <a:rPr lang="fr-CA" sz="1400" b="1"/>
              <a:t>l’appareil</a:t>
            </a:r>
            <a:endParaRPr lang="fr-FR" sz="1400">
              <a:cs typeface="Arial"/>
            </a:endParaRPr>
          </a:p>
          <a:p>
            <a:pPr lvl="1" indent="-342900" algn="just">
              <a:lnSpc>
                <a:spcPct val="150000"/>
              </a:lnSpc>
              <a:buChar char="•"/>
            </a:pPr>
            <a:r>
              <a:rPr lang="fr-CA" sz="1400" b="1"/>
              <a:t>Les informations</a:t>
            </a:r>
            <a:r>
              <a:rPr lang="fr-CA" sz="1400"/>
              <a:t> de la chanson</a:t>
            </a:r>
            <a:endParaRPr lang="fr-CA" sz="1400">
              <a:cs typeface="Arial"/>
            </a:endParaRPr>
          </a:p>
          <a:p>
            <a:pPr lvl="1" indent="-342900" algn="just">
              <a:lnSpc>
                <a:spcPct val="150000"/>
              </a:lnSpc>
              <a:buChar char="•"/>
            </a:pPr>
            <a:r>
              <a:rPr lang="fr-CA" sz="1400" b="1"/>
              <a:t>Envoi</a:t>
            </a:r>
            <a:r>
              <a:rPr lang="fr-CA" sz="1400"/>
              <a:t> des chansons</a:t>
            </a:r>
            <a:endParaRPr lang="fr-FR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593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34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solidFill>
                  <a:srgbClr val="000000"/>
                </a:solidFill>
                <a:latin typeface="Playfair Display"/>
              </a:rPr>
              <a:t>Soukaina</a:t>
            </a:r>
            <a:r>
              <a:rPr lang="en-CA" sz="1000" spc="-1">
                <a:solidFill>
                  <a:srgbClr val="000000"/>
                </a:solidFill>
                <a:latin typeface="Playfair Display"/>
              </a:rPr>
              <a:t> El Ghazi</a:t>
            </a:r>
            <a:endParaRPr lang="fr-FR"/>
          </a:p>
        </p:txBody>
      </p:sp>
      <p:sp>
        <p:nvSpPr>
          <p:cNvPr id="107" name="CustomShape 6"/>
          <p:cNvSpPr/>
          <p:nvPr/>
        </p:nvSpPr>
        <p:spPr>
          <a:xfrm>
            <a:off x="344890" y="1975826"/>
            <a:ext cx="3948840" cy="426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>
              <a:lnSpc>
                <a:spcPct val="150000"/>
              </a:lnSpc>
            </a:pPr>
            <a:r>
              <a:rPr lang="fr-CA" sz="1400" spc="-1">
                <a:cs typeface="Arial"/>
              </a:rPr>
              <a:t>   Chansons locales (Superviseur):</a:t>
            </a:r>
            <a:endParaRPr lang="fr-CA">
              <a:cs typeface="Arial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fr-CA" sz="1400" spc="-1">
              <a:cs typeface="Arial"/>
            </a:endParaRPr>
          </a:p>
          <a:p>
            <a:pPr algn="just">
              <a:lnSpc>
                <a:spcPct val="150000"/>
              </a:lnSpc>
            </a:pPr>
            <a:endParaRPr lang="fr-CA" sz="1400" spc="-1">
              <a:cs typeface="Arial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3.9 -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«Chansons Locales» (Superviseur)</a:t>
            </a:r>
            <a:endParaRPr lang="en-CA" sz="1200" spc="-1">
              <a:cs typeface="Arial"/>
            </a:endParaRPr>
          </a:p>
        </p:txBody>
      </p:sp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305DB6A-B4EE-437E-8247-2C7B6C0BE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4" r="330" b="33416"/>
          <a:stretch/>
        </p:blipFill>
        <p:spPr>
          <a:xfrm>
            <a:off x="4642757" y="1202425"/>
            <a:ext cx="3741076" cy="33456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2BDE1D-25FF-4F30-BEBA-A776EEE5A1DB}"/>
              </a:ext>
            </a:extLst>
          </p:cNvPr>
          <p:cNvSpPr txBox="1"/>
          <p:nvPr/>
        </p:nvSpPr>
        <p:spPr>
          <a:xfrm>
            <a:off x="723900" y="2401128"/>
            <a:ext cx="353057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CA" sz="1400" b="1"/>
              <a:t>Impossibilité</a:t>
            </a:r>
            <a:r>
              <a:rPr lang="fr-CA" sz="1400"/>
              <a:t> de l'envoi de chansons</a:t>
            </a:r>
            <a:endParaRPr lang="fr-FR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421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35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latin typeface="Playfair Display"/>
              </a:rPr>
              <a:t>Soukaina</a:t>
            </a:r>
            <a:r>
              <a:rPr lang="en-CA" sz="1000" spc="-1">
                <a:latin typeface="Playfair Display"/>
              </a:rPr>
              <a:t> El Ghazi</a:t>
            </a:r>
          </a:p>
        </p:txBody>
      </p:sp>
      <p:sp>
        <p:nvSpPr>
          <p:cNvPr id="107" name="CustomShape 6"/>
          <p:cNvSpPr/>
          <p:nvPr/>
        </p:nvSpPr>
        <p:spPr>
          <a:xfrm>
            <a:off x="444282" y="1694217"/>
            <a:ext cx="3965405" cy="1801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>
              <a:lnSpc>
                <a:spcPct val="150000"/>
              </a:lnSpc>
            </a:pPr>
            <a:r>
              <a:rPr lang="fr-CA" sz="1400" spc="-1">
                <a:cs typeface="Arial"/>
              </a:rPr>
              <a:t>    Statistiques</a:t>
            </a:r>
            <a:endParaRPr lang="fr-FR">
              <a:cs typeface="Arial"/>
            </a:endParaRPr>
          </a:p>
          <a:p>
            <a:pPr marL="800100" lvl="1" indent="-342900" algn="just">
              <a:buChar char="•"/>
            </a:pPr>
            <a:endParaRPr lang="fr-CA" sz="1400" b="1" spc="-1">
              <a:cs typeface="Arial"/>
            </a:endParaRPr>
          </a:p>
          <a:p>
            <a:pPr algn="just">
              <a:lnSpc>
                <a:spcPct val="150000"/>
              </a:lnSpc>
            </a:pPr>
            <a:endParaRPr lang="fr-CA" sz="1400" spc="-1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3.10 -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«Statistiques»</a:t>
            </a:r>
            <a:endParaRPr lang="en-CA" sz="1200" spc="-1">
              <a:cs typeface="Arial"/>
            </a:endParaRPr>
          </a:p>
        </p:txBody>
      </p:sp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C226193-8CE6-4157-B2EF-A86D4C01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4" r="330" b="62129"/>
          <a:stretch/>
        </p:blipFill>
        <p:spPr>
          <a:xfrm>
            <a:off x="4642756" y="1822450"/>
            <a:ext cx="3741076" cy="19144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85FD87-9822-4161-8664-6788DBA636C0}"/>
              </a:ext>
            </a:extLst>
          </p:cNvPr>
          <p:cNvSpPr txBox="1"/>
          <p:nvPr/>
        </p:nvSpPr>
        <p:spPr>
          <a:xfrm>
            <a:off x="442292" y="2144368"/>
            <a:ext cx="3530047" cy="134504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/>
              <a:t>Nombre chansons </a:t>
            </a:r>
            <a:r>
              <a:rPr lang="fr-CA" sz="1400" b="1"/>
              <a:t>soumises</a:t>
            </a:r>
            <a:endParaRPr lang="fr-FR" sz="1400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/>
              <a:t>Nombre d'</a:t>
            </a:r>
            <a:r>
              <a:rPr lang="fr-CA" sz="1400" b="1"/>
              <a:t>utilisateurs</a:t>
            </a:r>
            <a:endParaRPr lang="fr-CA" sz="1400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/>
              <a:t>Nombre de  chansons </a:t>
            </a:r>
            <a:r>
              <a:rPr lang="fr-CA" sz="1400" b="1"/>
              <a:t>retirées </a:t>
            </a:r>
            <a:endParaRPr lang="en-US" sz="1400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 b="1"/>
              <a:t>Durée moyenne</a:t>
            </a:r>
            <a:r>
              <a:rPr lang="fr-CA" sz="1400"/>
              <a:t> des chansons</a:t>
            </a:r>
            <a:endParaRPr lang="fr-FR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687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 dirty="0">
                <a:latin typeface="Playfair Display"/>
                <a:ea typeface="Playfair Display"/>
              </a:rPr>
              <a:t>36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solidFill>
                  <a:srgbClr val="000000"/>
                </a:solidFill>
                <a:latin typeface="Playfair Display"/>
              </a:rPr>
              <a:t>Soukaina</a:t>
            </a:r>
            <a:r>
              <a:rPr lang="en-CA" sz="1000" spc="-1">
                <a:solidFill>
                  <a:srgbClr val="000000"/>
                </a:solidFill>
                <a:latin typeface="Playfair Display"/>
              </a:rPr>
              <a:t> El Ghazi</a:t>
            </a:r>
            <a:endParaRPr lang="fr-FR"/>
          </a:p>
        </p:txBody>
      </p:sp>
      <p:sp>
        <p:nvSpPr>
          <p:cNvPr id="107" name="CustomShape 6"/>
          <p:cNvSpPr/>
          <p:nvPr/>
        </p:nvSpPr>
        <p:spPr>
          <a:xfrm>
            <a:off x="601651" y="1706641"/>
            <a:ext cx="3012906" cy="57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>
              <a:lnSpc>
                <a:spcPct val="150000"/>
              </a:lnSpc>
            </a:pPr>
            <a:r>
              <a:rPr lang="fr-CA" sz="1400" spc="-1">
                <a:cs typeface="Arial"/>
              </a:rPr>
              <a:t>La Liste des utilisateurs bloqués</a:t>
            </a:r>
            <a:endParaRPr lang="fr-FR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endParaRPr lang="fr-CA" sz="1400" spc="-1">
              <a:cs typeface="Arial"/>
            </a:endParaRPr>
          </a:p>
          <a:p>
            <a:pPr algn="just">
              <a:lnSpc>
                <a:spcPct val="150000"/>
              </a:lnSpc>
            </a:pPr>
            <a:endParaRPr lang="fr-CA" sz="1400" spc="-1">
              <a:cs typeface="Arial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3.11 - </a:t>
            </a:r>
            <a:r>
              <a:rPr lang="en-CA" sz="1200" spc="-1">
                <a:cs typeface="Arial"/>
              </a:rPr>
              <a:t>Activité </a:t>
            </a:r>
            <a:r>
              <a:rPr lang="fr-CA" sz="1200" spc="-1">
                <a:cs typeface="Arial"/>
              </a:rPr>
              <a:t>«Liste Noire»</a:t>
            </a:r>
            <a:endParaRPr lang="en-CA" sz="1200" spc="-1">
              <a:cs typeface="Arial"/>
            </a:endParaRPr>
          </a:p>
        </p:txBody>
      </p:sp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EA93B3A-CB23-4C69-92D6-A6FC205F1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4" r="330" b="63366"/>
          <a:stretch/>
        </p:blipFill>
        <p:spPr>
          <a:xfrm>
            <a:off x="4137518" y="1607089"/>
            <a:ext cx="4246315" cy="20904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EE4308-23D8-41A5-B1F9-B8DF81E43084}"/>
              </a:ext>
            </a:extLst>
          </p:cNvPr>
          <p:cNvSpPr txBox="1"/>
          <p:nvPr/>
        </p:nvSpPr>
        <p:spPr>
          <a:xfrm>
            <a:off x="442291" y="2119519"/>
            <a:ext cx="3331265" cy="102188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 b="1"/>
              <a:t>Nom</a:t>
            </a:r>
            <a:r>
              <a:rPr lang="fr-CA" sz="1400"/>
              <a:t> de l’utilisateur</a:t>
            </a:r>
            <a:endParaRPr lang="fr-CA" sz="1400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/>
              <a:t>Adresse </a:t>
            </a:r>
            <a:r>
              <a:rPr lang="fr-CA" sz="1400" b="1"/>
              <a:t>IP</a:t>
            </a:r>
            <a:endParaRPr lang="fr-CA" sz="1400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/>
              <a:t>Adresse </a:t>
            </a:r>
            <a:r>
              <a:rPr lang="fr-CA" sz="1400" b="1"/>
              <a:t>Mac</a:t>
            </a:r>
            <a:endParaRPr lang="fr-FR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38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0188B12-3084-47E2-8248-E745818A2392}" type="slidenum">
              <a:rPr lang="en-CA" sz="1000" b="0" strike="noStrike" spc="-1">
                <a:latin typeface="Playfair Display"/>
                <a:ea typeface="Playfair Display"/>
              </a:rPr>
              <a:t>37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solidFill>
                  <a:srgbClr val="000000"/>
                </a:solidFill>
                <a:latin typeface="Playfair Display"/>
              </a:rPr>
              <a:t>Soukaina</a:t>
            </a:r>
            <a:r>
              <a:rPr lang="en-CA" sz="1000" spc="-1">
                <a:solidFill>
                  <a:srgbClr val="000000"/>
                </a:solidFill>
                <a:latin typeface="Playfair Display"/>
              </a:rPr>
              <a:t> El Ghazi</a:t>
            </a:r>
            <a:endParaRPr lang="fr-FR"/>
          </a:p>
        </p:txBody>
      </p:sp>
      <p:sp>
        <p:nvSpPr>
          <p:cNvPr id="107" name="CustomShape 6"/>
          <p:cNvSpPr/>
          <p:nvPr/>
        </p:nvSpPr>
        <p:spPr>
          <a:xfrm>
            <a:off x="601651" y="1706641"/>
            <a:ext cx="3012906" cy="57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>
              <a:lnSpc>
                <a:spcPct val="150000"/>
              </a:lnSpc>
            </a:pPr>
            <a:r>
              <a:rPr lang="fr-CA" sz="1400" spc="-1">
                <a:cs typeface="Arial"/>
              </a:rPr>
              <a:t>La Liste des utilisateurs bloqués</a:t>
            </a:r>
            <a:endParaRPr lang="fr-FR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endParaRPr lang="fr-CA" sz="1400" spc="-1">
              <a:cs typeface="Arial"/>
            </a:endParaRPr>
          </a:p>
          <a:p>
            <a:pPr algn="just">
              <a:lnSpc>
                <a:spcPct val="150000"/>
              </a:lnSpc>
            </a:pPr>
            <a:endParaRPr lang="fr-CA" sz="1400" spc="-1">
              <a:cs typeface="Arial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fr-CA" sz="1400" spc="-1">
              <a:cs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FCBF1D1-B92D-4B3D-A232-A67DDEEF4A32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III. Application Android</a:t>
            </a:r>
            <a:endParaRPr lang="fr-FR">
              <a:solidFill>
                <a:srgbClr val="000000"/>
              </a:solidFill>
              <a:latin typeface="Arial"/>
              <a:ea typeface="Oswald"/>
              <a:cs typeface="Arial"/>
            </a:endParaRPr>
          </a:p>
          <a:p>
            <a:r>
              <a:rPr lang="fr-CA" sz="2400" spc="-1">
                <a:latin typeface="Oswald"/>
              </a:rPr>
              <a:t>Survol des Activités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10C635A1-021A-42DE-87A5-1BCAA38EFF69}"/>
              </a:ext>
            </a:extLst>
          </p:cNvPr>
          <p:cNvSpPr/>
          <p:nvPr/>
        </p:nvSpPr>
        <p:spPr>
          <a:xfrm>
            <a:off x="4641998" y="4539680"/>
            <a:ext cx="3740876" cy="34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200" spc="-1">
                <a:latin typeface="Arial"/>
                <a:cs typeface="Arial"/>
              </a:rPr>
              <a:t>Fig. 3.12 - </a:t>
            </a:r>
            <a:r>
              <a:rPr lang="en-CA" sz="1200" spc="-1" err="1">
                <a:cs typeface="Arial"/>
              </a:rPr>
              <a:t>Activité</a:t>
            </a:r>
            <a:r>
              <a:rPr lang="en-CA" sz="1200" spc="-1">
                <a:cs typeface="Arial"/>
              </a:rPr>
              <a:t> </a:t>
            </a:r>
            <a:r>
              <a:rPr lang="fr-CA" sz="1200" spc="-1">
                <a:cs typeface="Arial"/>
              </a:rPr>
              <a:t>«Liste Noire»</a:t>
            </a:r>
            <a:endParaRPr lang="en-CA" sz="1200" spc="-1"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EE4308-23D8-41A5-B1F9-B8DF81E43084}"/>
              </a:ext>
            </a:extLst>
          </p:cNvPr>
          <p:cNvSpPr txBox="1"/>
          <p:nvPr/>
        </p:nvSpPr>
        <p:spPr>
          <a:xfrm>
            <a:off x="442291" y="2119519"/>
            <a:ext cx="3331265" cy="102188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 b="1"/>
              <a:t>Nom</a:t>
            </a:r>
            <a:r>
              <a:rPr lang="fr-CA" sz="1400"/>
              <a:t> de l’utilisateur</a:t>
            </a:r>
            <a:endParaRPr lang="fr-CA" sz="1400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/>
              <a:t>Adresse </a:t>
            </a:r>
            <a:r>
              <a:rPr lang="fr-CA" sz="1400" b="1"/>
              <a:t>IP</a:t>
            </a:r>
            <a:endParaRPr lang="fr-CA" sz="1400"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fr-CA" sz="1400"/>
              <a:t>Adresse </a:t>
            </a:r>
            <a:r>
              <a:rPr lang="fr-CA" sz="1400" b="1"/>
              <a:t>Mac</a:t>
            </a:r>
            <a:endParaRPr lang="fr-FR" sz="1400">
              <a:cs typeface="Arial"/>
            </a:endParaRP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BF8CEC9-5004-4BF5-90EE-45C95A1D4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82" b="42072"/>
          <a:stretch/>
        </p:blipFill>
        <p:spPr>
          <a:xfrm>
            <a:off x="4644596" y="1669707"/>
            <a:ext cx="3731744" cy="28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2EBD5A-9202-4145-AB92-B533153C1ECD}"/>
              </a:ext>
            </a:extLst>
          </p:cNvPr>
          <p:cNvSpPr txBox="1">
            <a:spLocks/>
          </p:cNvSpPr>
          <p:nvPr/>
        </p:nvSpPr>
        <p:spPr>
          <a:xfrm>
            <a:off x="311760" y="1427776"/>
            <a:ext cx="8520120" cy="33343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Découpage de l’équipe en deux pôles serveur et client.</a:t>
            </a:r>
            <a:endParaRPr lang="en-CA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 err="1"/>
              <a:t>Mise</a:t>
            </a:r>
            <a:r>
              <a:rPr lang="en-CA" sz="1800" dirty="0"/>
              <a:t> </a:t>
            </a:r>
            <a:r>
              <a:rPr lang="en-CA" sz="1800" dirty="0" err="1"/>
              <a:t>en</a:t>
            </a:r>
            <a:r>
              <a:rPr lang="en-CA" sz="1800" dirty="0"/>
              <a:t> place de </a:t>
            </a:r>
            <a:r>
              <a:rPr lang="fr-FR" sz="1800" dirty="0"/>
              <a:t>réunions hebdomadaires avec rôles prédéfinis: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Scrum Master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Animateur de gestion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i="1" dirty="0"/>
              <a:t>Big </a:t>
            </a:r>
            <a:r>
              <a:rPr lang="fr-FR" sz="1400" i="1" dirty="0" err="1"/>
              <a:t>brother</a:t>
            </a:r>
            <a:endParaRPr lang="fr-FR" sz="1400" i="1" dirty="0"/>
          </a:p>
          <a:p>
            <a:pPr lvl="1">
              <a:lnSpc>
                <a:spcPct val="150000"/>
              </a:lnSpc>
            </a:pPr>
            <a:endParaRPr lang="fr-FR" sz="100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Mise en place de la programmation par paires.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Mise en place de la planification sur Redmine et utilisation de </a:t>
            </a:r>
            <a:r>
              <a:rPr lang="fr-FR" sz="1800" i="1" dirty="0" err="1"/>
              <a:t>Toggl</a:t>
            </a:r>
            <a:r>
              <a:rPr lang="fr-FR" sz="1800" i="1" dirty="0"/>
              <a:t> </a:t>
            </a:r>
            <a:r>
              <a:rPr lang="fr-FR" sz="1800" dirty="0"/>
              <a:t>pour le chronométrage du temps.</a:t>
            </a:r>
            <a:endParaRPr lang="fr-FR" sz="1400" dirty="0"/>
          </a:p>
          <a:p>
            <a:endParaRPr lang="en-CA" sz="1800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471F756-F679-48DD-A337-115D3585C778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 dirty="0">
                <a:solidFill>
                  <a:srgbClr val="000000"/>
                </a:solidFill>
                <a:latin typeface="Oswald"/>
              </a:rPr>
              <a:t>IV. Gestion</a:t>
            </a:r>
            <a:r>
              <a:rPr lang="en-CA" sz="3000" spc="-1" dirty="0">
                <a:latin typeface="Oswald"/>
              </a:rPr>
              <a:t> du </a:t>
            </a:r>
            <a:r>
              <a:rPr lang="fr-FR" sz="3000" spc="-1" dirty="0">
                <a:latin typeface="Oswald"/>
              </a:rPr>
              <a:t>projet </a:t>
            </a:r>
            <a:endParaRPr lang="fr-FR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E6AC1D7-3460-4E7A-BE5D-F70DB9ECD43C}"/>
              </a:ext>
            </a:extLst>
          </p:cNvPr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38</a:t>
            </a:r>
            <a:endParaRPr lang="en-CA" sz="1000" b="0" strike="noStrike" spc="-1" dirty="0">
              <a:latin typeface="Times New Roma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A7E97F1-F9E4-405D-80A4-0AA786873B26}"/>
              </a:ext>
            </a:extLst>
          </p:cNvPr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dirty="0">
                <a:latin typeface="Playfair Display"/>
              </a:rPr>
              <a:t>Othman Mounir</a:t>
            </a:r>
            <a:endParaRPr lang="en-CA" sz="1000" b="0" strike="noStrike" spc="-1" dirty="0"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8348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BF74130-038F-40F9-89B2-F80C85CDB7C9}" type="slidenum">
              <a:rPr lang="en-CA" sz="1000" b="0" strike="noStrike" spc="-1">
                <a:latin typeface="Playfair Display"/>
                <a:ea typeface="Playfair Display"/>
              </a:rPr>
              <a:t>38</a:t>
            </a:fld>
            <a:endParaRPr lang="en-CA" sz="1000" b="0" strike="noStrike" spc="-1" dirty="0">
              <a:latin typeface="Times New Roman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dirty="0">
                <a:latin typeface="Playfair Display"/>
              </a:rPr>
              <a:t>Othman Mounir</a:t>
            </a:r>
            <a:endParaRPr lang="en-CA" sz="1000" b="0" strike="noStrike" spc="-1" dirty="0">
              <a:latin typeface="Playfair Display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B4817B94-79BB-4D5E-A92C-D8E76E0BEE86}"/>
              </a:ext>
            </a:extLst>
          </p:cNvPr>
          <p:cNvSpPr txBox="1"/>
          <p:nvPr/>
        </p:nvSpPr>
        <p:spPr>
          <a:xfrm>
            <a:off x="305861" y="439061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 dirty="0">
                <a:solidFill>
                  <a:srgbClr val="000000"/>
                </a:solidFill>
                <a:latin typeface="Oswald"/>
              </a:rPr>
              <a:t>IV. Gestion</a:t>
            </a:r>
            <a:r>
              <a:rPr lang="en-CA" sz="3000" spc="-1" dirty="0">
                <a:latin typeface="Oswald"/>
              </a:rPr>
              <a:t> du </a:t>
            </a:r>
            <a:r>
              <a:rPr lang="fr-FR" sz="3000" spc="-1" dirty="0">
                <a:latin typeface="Oswald"/>
              </a:rPr>
              <a:t>projet (suite)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E107867-1914-4E95-8183-61F89DD7810F}"/>
              </a:ext>
            </a:extLst>
          </p:cNvPr>
          <p:cNvGrpSpPr/>
          <p:nvPr/>
        </p:nvGrpSpPr>
        <p:grpSpPr>
          <a:xfrm>
            <a:off x="824997" y="1911391"/>
            <a:ext cx="3398933" cy="2018437"/>
            <a:chOff x="328613" y="1221581"/>
            <a:chExt cx="3938588" cy="1989690"/>
          </a:xfrm>
        </p:grpSpPr>
        <p:pic>
          <p:nvPicPr>
            <p:cNvPr id="1026" name="Picture 2" descr="https://lh3.googleusercontent.com/FcUoa2OhX-nvAnxyJGhMXItoG5Ohu9xuWLM5X3t51lL3fPYwLa2OQTPR4ZA6daYx0Qv_px_ttLdaMeIgLkPs_I_30WGJWtRGkTItjJyVnx8I-DWJuk7uWMNpCA3kW8nULSBNdXzv">
              <a:extLst>
                <a:ext uri="{FF2B5EF4-FFF2-40B4-BE49-F238E27FC236}">
                  <a16:creationId xmlns:a16="http://schemas.microsoft.com/office/drawing/2014/main" id="{C482CBCB-93FF-453A-87FF-44C8E9651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1793" r="5051" b="1484"/>
            <a:stretch/>
          </p:blipFill>
          <p:spPr bwMode="auto">
            <a:xfrm>
              <a:off x="328613" y="1221581"/>
              <a:ext cx="3938588" cy="1788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42B1AF-A7BD-4553-917C-8329AFDDF4B3}"/>
                </a:ext>
              </a:extLst>
            </p:cNvPr>
            <p:cNvSpPr txBox="1"/>
            <p:nvPr/>
          </p:nvSpPr>
          <p:spPr>
            <a:xfrm>
              <a:off x="931239" y="3014065"/>
              <a:ext cx="3335962" cy="19720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cs typeface="Arial"/>
                </a:rPr>
                <a:t>Fig. 4.1.1 – Diagramme de Gant du Serveur </a:t>
              </a:r>
              <a:r>
                <a:rPr lang="fr-FR" sz="700" i="1" dirty="0">
                  <a:cs typeface="Arial"/>
                </a:rPr>
                <a:t>(Team One Inc., 2018)</a:t>
              </a:r>
              <a:endParaRPr lang="fr-FR" sz="700" dirty="0">
                <a:cs typeface="Arial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D41B5BA-9203-41C1-BBA2-5195ED86CF47}"/>
              </a:ext>
            </a:extLst>
          </p:cNvPr>
          <p:cNvGrpSpPr/>
          <p:nvPr/>
        </p:nvGrpSpPr>
        <p:grpSpPr>
          <a:xfrm>
            <a:off x="4554305" y="1911391"/>
            <a:ext cx="3516015" cy="2711454"/>
            <a:chOff x="5313291" y="1188423"/>
            <a:chExt cx="3184869" cy="2866272"/>
          </a:xfrm>
        </p:grpSpPr>
        <p:pic>
          <p:nvPicPr>
            <p:cNvPr id="1028" name="Picture 4" descr="https://lh4.googleusercontent.com/SGaWI5dQwe3aq2frWfBht0DHVZHgW2__myT0q9NmxGm45kixIFU3LFUagm5H4SxFBOdBvAvlUdHb5KfxV5MwTfl_pDrSjMVH8lbD9Uv6L2ydfMO0x_-K-alYkZoReDJ38E9lM6_8">
              <a:extLst>
                <a:ext uri="{FF2B5EF4-FFF2-40B4-BE49-F238E27FC236}">
                  <a16:creationId xmlns:a16="http://schemas.microsoft.com/office/drawing/2014/main" id="{20F87E64-8F4B-4774-B9A5-759565F36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87052" y="914662"/>
              <a:ext cx="2637347" cy="3184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B834770-5227-4E0B-AD5F-DB3634AF34FB}"/>
                </a:ext>
              </a:extLst>
            </p:cNvPr>
            <p:cNvSpPr txBox="1"/>
            <p:nvPr/>
          </p:nvSpPr>
          <p:spPr>
            <a:xfrm>
              <a:off x="5687350" y="3843217"/>
              <a:ext cx="2810810" cy="21147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cs typeface="Arial"/>
                </a:rPr>
                <a:t>Fig. 4.1.2 – Diagramme de Gant du client Android </a:t>
              </a:r>
              <a:r>
                <a:rPr lang="fr-FR" sz="700" i="1" dirty="0">
                  <a:cs typeface="Arial"/>
                </a:rPr>
                <a:t>(Team One Inc., 2018)</a:t>
              </a:r>
              <a:endParaRPr lang="fr-FR" sz="700" dirty="0">
                <a:cs typeface="Arial"/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88B7054-5638-4713-981D-D31062071BDA}"/>
              </a:ext>
            </a:extLst>
          </p:cNvPr>
          <p:cNvSpPr txBox="1"/>
          <p:nvPr/>
        </p:nvSpPr>
        <p:spPr>
          <a:xfrm>
            <a:off x="311760" y="1321447"/>
            <a:ext cx="626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différentes approches pour le découpage du projet: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1285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60406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>
                <a:solidFill>
                  <a:srgbClr val="000000"/>
                </a:solidFill>
                <a:latin typeface="Oswald"/>
              </a:rPr>
              <a:t>Plan</a:t>
            </a:r>
            <a:endParaRPr lang="en-US"/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4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>
                <a:latin typeface="Playfair Display"/>
              </a:rPr>
              <a:t>Adam Martin-Côté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AB7F5A8C-3153-40C0-A15C-43AFC59BBAEB}"/>
              </a:ext>
            </a:extLst>
          </p:cNvPr>
          <p:cNvSpPr txBox="1"/>
          <p:nvPr/>
        </p:nvSpPr>
        <p:spPr>
          <a:xfrm>
            <a:off x="311760" y="1249526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 marL="114935">
              <a:lnSpc>
                <a:spcPct val="150000"/>
              </a:lnSpc>
              <a:spcBef>
                <a:spcPts val="1599"/>
              </a:spcBef>
              <a:buClr>
                <a:srgbClr val="000000"/>
              </a:buClr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marL="915035" lvl="1" indent="-342900">
              <a:lnSpc>
                <a:spcPct val="150000"/>
              </a:lnSpc>
              <a:buClr>
                <a:srgbClr val="000000"/>
              </a:buClr>
              <a:buAutoNum type="romanUcPeriod"/>
            </a:pPr>
            <a:r>
              <a:rPr lang="en-CA" spc="-1" err="1">
                <a:solidFill>
                  <a:srgbClr val="000000"/>
                </a:solidFill>
                <a:latin typeface="Playfair Display"/>
                <a:cs typeface="Arial"/>
              </a:rPr>
              <a:t>Spécifications</a:t>
            </a: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 </a:t>
            </a:r>
            <a:r>
              <a:rPr lang="en-CA" spc="-1" err="1">
                <a:solidFill>
                  <a:srgbClr val="000000"/>
                </a:solidFill>
                <a:latin typeface="Playfair Display"/>
                <a:cs typeface="Arial"/>
              </a:rPr>
              <a:t>Technniques</a:t>
            </a:r>
          </a:p>
          <a:p>
            <a:pPr marL="915035" lvl="1" indent="-342900">
              <a:lnSpc>
                <a:spcPct val="150000"/>
              </a:lnSpc>
              <a:buAutoNum type="romanUcPeriod"/>
            </a:pP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Architecture du </a:t>
            </a:r>
            <a:r>
              <a:rPr lang="en-CA" spc="-1" err="1">
                <a:solidFill>
                  <a:srgbClr val="000000"/>
                </a:solidFill>
                <a:latin typeface="Playfair Display"/>
                <a:cs typeface="Arial"/>
              </a:rPr>
              <a:t>Serveur</a:t>
            </a: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 </a:t>
            </a:r>
          </a:p>
          <a:p>
            <a:pPr marL="915035" lvl="1" indent="-342900">
              <a:lnSpc>
                <a:spcPct val="150000"/>
              </a:lnSpc>
              <a:buAutoNum type="romanUcPeriod"/>
            </a:pP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Application Android</a:t>
            </a:r>
          </a:p>
          <a:p>
            <a:pPr marL="915035" lvl="1" indent="-342900">
              <a:lnSpc>
                <a:spcPct val="150000"/>
              </a:lnSpc>
              <a:buAutoNum type="romanUcPeriod"/>
            </a:pP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Gestion du </a:t>
            </a:r>
            <a:r>
              <a:rPr lang="en-CA" spc="-1" err="1">
                <a:solidFill>
                  <a:srgbClr val="000000"/>
                </a:solidFill>
                <a:latin typeface="Playfair Display"/>
                <a:cs typeface="Arial"/>
              </a:rPr>
              <a:t>Projet</a:t>
            </a:r>
          </a:p>
          <a:p>
            <a:pPr marL="914400" lvl="1" indent="-342265">
              <a:lnSpc>
                <a:spcPct val="150000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2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1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endParaRPr lang="en-CA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047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40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dirty="0">
                <a:latin typeface="Playfair Display"/>
              </a:rPr>
              <a:t>Othman Mounir</a:t>
            </a:r>
            <a:endParaRPr lang="en-CA" sz="1000" b="0" strike="noStrike" spc="-1" dirty="0">
              <a:latin typeface="Playfair Display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B4817B94-79BB-4D5E-A92C-D8E76E0BEE86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 dirty="0">
                <a:solidFill>
                  <a:srgbClr val="000000"/>
                </a:solidFill>
                <a:latin typeface="Oswald"/>
              </a:rPr>
              <a:t>IV. Gestion</a:t>
            </a:r>
            <a:r>
              <a:rPr lang="en-CA" sz="3000" spc="-1" dirty="0">
                <a:latin typeface="Oswald"/>
              </a:rPr>
              <a:t> du </a:t>
            </a:r>
            <a:r>
              <a:rPr lang="fr-FR" sz="3000" spc="-1" dirty="0">
                <a:latin typeface="Oswald"/>
              </a:rPr>
              <a:t>projet (suite)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E175A42-02F1-44C8-B783-995B1168E9E5}"/>
              </a:ext>
            </a:extLst>
          </p:cNvPr>
          <p:cNvGrpSpPr/>
          <p:nvPr/>
        </p:nvGrpSpPr>
        <p:grpSpPr>
          <a:xfrm>
            <a:off x="6076334" y="3020604"/>
            <a:ext cx="2696005" cy="1818313"/>
            <a:chOff x="6327022" y="3020605"/>
            <a:chExt cx="2239751" cy="175098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20F36A3-4558-46FD-87FD-4F6372DA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636" y="3020605"/>
              <a:ext cx="2102524" cy="1558341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6EA2063-6517-49AC-88D4-0A39C1FB67A2}"/>
                </a:ext>
              </a:extLst>
            </p:cNvPr>
            <p:cNvSpPr txBox="1"/>
            <p:nvPr/>
          </p:nvSpPr>
          <p:spPr>
            <a:xfrm>
              <a:off x="6327022" y="4578946"/>
              <a:ext cx="2239751" cy="19264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cs typeface="Arial"/>
                </a:rPr>
                <a:t>Fig. 4.2.2 – Exemple de revue de code (</a:t>
              </a:r>
              <a:r>
                <a:rPr lang="fr-FR" sz="700" i="1" dirty="0">
                  <a:cs typeface="Arial"/>
                </a:rPr>
                <a:t>Team One</a:t>
              </a:r>
              <a:r>
                <a:rPr lang="fr-FR" sz="700" dirty="0">
                  <a:cs typeface="Arial"/>
                </a:rPr>
                <a:t> Inc.</a:t>
              </a:r>
              <a:r>
                <a:rPr lang="fr-FR" sz="700" i="1" dirty="0">
                  <a:cs typeface="Arial"/>
                </a:rPr>
                <a:t>, 2018)</a:t>
              </a:r>
              <a:endParaRPr lang="fr-FR" sz="700" dirty="0">
                <a:cs typeface="Arial"/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D0306F50-CBE2-422E-90B3-CA41FE7CB17C}"/>
              </a:ext>
            </a:extLst>
          </p:cNvPr>
          <p:cNvSpPr txBox="1"/>
          <p:nvPr/>
        </p:nvSpPr>
        <p:spPr>
          <a:xfrm>
            <a:off x="311760" y="1421745"/>
            <a:ext cx="54873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Utilisation de la stratégie </a:t>
            </a:r>
            <a:r>
              <a:rPr lang="fr-FR" i="1" dirty="0" err="1"/>
              <a:t>GitFlow</a:t>
            </a:r>
            <a:r>
              <a:rPr lang="fr-FR" i="1" dirty="0"/>
              <a:t> </a:t>
            </a:r>
            <a:r>
              <a:rPr lang="fr-FR" dirty="0"/>
              <a:t>pour le</a:t>
            </a:r>
            <a:r>
              <a:rPr lang="fr-FR" i="1" dirty="0"/>
              <a:t> </a:t>
            </a:r>
            <a:r>
              <a:rPr lang="fr-FR" dirty="0"/>
              <a:t>répertoire de notre logiciel de gestion de versions (Git).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Mise en place de normes de codage.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Mise de place de revues de code avant de fusionner une branche de fonctionnalités avec la branche de développement.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Mise en place d’une stratégie de tests pour s’assurer du bon fonctionnement de l’application.</a:t>
            </a:r>
            <a:endParaRPr lang="en-CA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6E77EC7-84CC-4223-BF58-D5B78DE28B8C}"/>
              </a:ext>
            </a:extLst>
          </p:cNvPr>
          <p:cNvGrpSpPr/>
          <p:nvPr/>
        </p:nvGrpSpPr>
        <p:grpSpPr>
          <a:xfrm>
            <a:off x="6158926" y="1302305"/>
            <a:ext cx="2572119" cy="1718375"/>
            <a:chOff x="6111732" y="1256695"/>
            <a:chExt cx="2386427" cy="1643424"/>
          </a:xfrm>
        </p:grpSpPr>
        <p:pic>
          <p:nvPicPr>
            <p:cNvPr id="17" name="Image 3">
              <a:extLst>
                <a:ext uri="{FF2B5EF4-FFF2-40B4-BE49-F238E27FC236}">
                  <a16:creationId xmlns:a16="http://schemas.microsoft.com/office/drawing/2014/main" id="{AE8A7E40-F7DC-46C2-B2F6-EBF3B718E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1732" y="1256695"/>
              <a:ext cx="2271811" cy="1378102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E8F748D-E940-47D0-BB84-823B62242B03}"/>
                </a:ext>
              </a:extLst>
            </p:cNvPr>
            <p:cNvSpPr txBox="1"/>
            <p:nvPr/>
          </p:nvSpPr>
          <p:spPr>
            <a:xfrm>
              <a:off x="6587923" y="2605766"/>
              <a:ext cx="1910236" cy="294353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cs typeface="Arial"/>
                </a:rPr>
                <a:t>Fig. 4.2.1 – Stratégie </a:t>
              </a:r>
              <a:r>
                <a:rPr lang="fr-FR" sz="700" dirty="0" err="1">
                  <a:cs typeface="Arial"/>
                </a:rPr>
                <a:t>GitFlow</a:t>
              </a:r>
              <a:r>
                <a:rPr lang="fr-FR" sz="700" dirty="0">
                  <a:cs typeface="Arial"/>
                </a:rPr>
                <a:t> (Sanchez, 2018)</a:t>
              </a:r>
            </a:p>
            <a:p>
              <a:endParaRPr lang="fr-FR" sz="700" dirty="0"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BA53324F-942D-462A-B2F1-FC92B632A976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spc="-1" dirty="0">
                <a:solidFill>
                  <a:srgbClr val="000000"/>
                </a:solidFill>
                <a:latin typeface="Oswald"/>
              </a:rPr>
              <a:t>IV. Gestion</a:t>
            </a:r>
            <a:r>
              <a:rPr lang="en-CA" sz="3000" spc="-1" dirty="0">
                <a:latin typeface="Oswald"/>
              </a:rPr>
              <a:t> du </a:t>
            </a:r>
            <a:r>
              <a:rPr lang="fr-FR" sz="3000" spc="-1" dirty="0">
                <a:latin typeface="Oswald"/>
              </a:rPr>
              <a:t>projet (suite)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5C1A61-D4A4-41FF-942C-B2A0A87535C4}"/>
              </a:ext>
            </a:extLst>
          </p:cNvPr>
          <p:cNvSpPr txBox="1"/>
          <p:nvPr/>
        </p:nvSpPr>
        <p:spPr>
          <a:xfrm>
            <a:off x="311760" y="1256565"/>
            <a:ext cx="8520120" cy="325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Erreurs et évolution: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Mauvais découpage / mauvaise définition de certaines tâches du coté serveur.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Travail à distance.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Abandon de la programmation par paires.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Échange de tâches.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Redéfinition de la stratégie de tests.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Réaménagement de la rencontre hebdomadaire.	</a:t>
            </a: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E53A951D-3C26-4F77-8B9F-F522D2CED93E}"/>
              </a:ext>
            </a:extLst>
          </p:cNvPr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41</a:t>
            </a:r>
            <a:endParaRPr lang="en-CA" sz="1000" spc="-1" dirty="0">
              <a:latin typeface="Playfair Display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CBEA166B-B19C-4667-954B-EBAA5D090582}"/>
              </a:ext>
            </a:extLst>
          </p:cNvPr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dirty="0">
                <a:latin typeface="Playfair Display"/>
              </a:rPr>
              <a:t>Othman Mounir</a:t>
            </a:r>
            <a:endParaRPr lang="en-CA" sz="1000" b="0" strike="noStrike" spc="-1" dirty="0"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85078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23E57A-44BF-4E30-A905-5D12255BEE3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fr-FR" sz="1200"/>
              <a:t>Sanchez. J. (2018). </a:t>
            </a:r>
            <a:r>
              <a:rPr lang="fr-FR" sz="1200" i="1" err="1"/>
              <a:t>Gitflow</a:t>
            </a:r>
            <a:r>
              <a:rPr lang="fr-FR" sz="1200"/>
              <a:t>. [IMAGE]. Tiré de : </a:t>
            </a:r>
            <a:r>
              <a:rPr lang="fr-FR" sz="1200">
                <a:hlinkClick r:id="rId2"/>
              </a:rPr>
              <a:t>https://blog.xebia.fr/wp-content/uploads/2018/03/Image.png</a:t>
            </a:r>
            <a:endParaRPr lang="fr-FR" sz="1200"/>
          </a:p>
          <a:p>
            <a:pPr marL="0" indent="0">
              <a:buNone/>
            </a:pPr>
            <a:endParaRPr lang="fr-FR" sz="12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0211EF6-053C-428E-828E-AAA563ABA14E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spc="-1">
                <a:latin typeface="Oswald"/>
              </a:rPr>
              <a:t>Conclusion</a:t>
            </a: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88AC0EAC-3E9E-46AB-82C2-4859824A54B9}"/>
              </a:ext>
            </a:extLst>
          </p:cNvPr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42</a:t>
            </a:r>
            <a:endParaRPr lang="en-CA" sz="1000" b="0" strike="noStrike" spc="-1" dirty="0">
              <a:latin typeface="Times New Roman"/>
            </a:endParaRPr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02BD7013-71B1-4D10-A6CA-EC99AC4ED61C}"/>
              </a:ext>
            </a:extLst>
          </p:cNvPr>
          <p:cNvSpPr txBox="1"/>
          <p:nvPr/>
        </p:nvSpPr>
        <p:spPr>
          <a:xfrm>
            <a:off x="311760" y="1256565"/>
            <a:ext cx="8520120" cy="41498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>
                <a:cs typeface="Arial"/>
              </a:rPr>
              <a:t>Apprentissages réalisés par l'équipe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Organisation de projet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Importance du découpage des tâches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Programmation au niveau système (C++)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Communication par interface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Développement mobile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Utilisation de Kotlin (avantages du typage)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fr-FR" sz="200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465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23E57A-44BF-4E30-A905-5D12255BEE3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fr-FR" sz="1200"/>
              <a:t>Sanchez. J. (2018). </a:t>
            </a:r>
            <a:r>
              <a:rPr lang="fr-FR" sz="1200" i="1" err="1"/>
              <a:t>Gitflow</a:t>
            </a:r>
            <a:r>
              <a:rPr lang="fr-FR" sz="1200"/>
              <a:t>. [IMAGE]. Tiré de : </a:t>
            </a:r>
            <a:r>
              <a:rPr lang="fr-FR" sz="1200">
                <a:hlinkClick r:id="rId2"/>
              </a:rPr>
              <a:t>https://blog.xebia.fr/wp-content/uploads/2018/03/Image.png</a:t>
            </a:r>
            <a:endParaRPr lang="fr-FR" sz="1200"/>
          </a:p>
          <a:p>
            <a:pPr marL="0" indent="0">
              <a:buNone/>
            </a:pPr>
            <a:endParaRPr lang="fr-FR" sz="12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0211EF6-053C-428E-828E-AAA563ABA14E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spc="-1">
                <a:latin typeface="Oswald"/>
              </a:rPr>
              <a:t>Conclusion</a:t>
            </a: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88AC0EAC-3E9E-46AB-82C2-4859824A54B9}"/>
              </a:ext>
            </a:extLst>
          </p:cNvPr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43</a:t>
            </a:r>
            <a:endParaRPr lang="en-CA" sz="1000" b="0" strike="noStrike" spc="-1" dirty="0">
              <a:latin typeface="Times New Roman"/>
            </a:endParaRPr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02BD7013-71B1-4D10-A6CA-EC99AC4ED61C}"/>
              </a:ext>
            </a:extLst>
          </p:cNvPr>
          <p:cNvSpPr txBox="1"/>
          <p:nvPr/>
        </p:nvSpPr>
        <p:spPr>
          <a:xfrm>
            <a:off x="311760" y="1256565"/>
            <a:ext cx="8520120" cy="2764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>
                <a:cs typeface="Arial"/>
              </a:rPr>
              <a:t>Apprentissages réalisés par l'équipe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Utilisation de Kotlin (avantage du type null)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Approfondissement de C++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cs typeface="Arial"/>
              </a:rPr>
              <a:t>Découpage de tâche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fr-FR" sz="200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93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23E57A-44BF-4E30-A905-5D12255BEE3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362181"/>
            <a:ext cx="8520120" cy="3411852"/>
          </a:xfrm>
        </p:spPr>
        <p:txBody>
          <a:bodyPr>
            <a:normAutofit/>
          </a:bodyPr>
          <a:lstStyle/>
          <a:p>
            <a:r>
              <a:rPr lang="fr-FR" sz="1200" dirty="0"/>
              <a:t>Sanchez. J. (2018). </a:t>
            </a:r>
            <a:r>
              <a:rPr lang="fr-FR" sz="1200" i="1" dirty="0" err="1"/>
              <a:t>Gitflow</a:t>
            </a:r>
            <a:r>
              <a:rPr lang="fr-FR" sz="1200" dirty="0"/>
              <a:t>. [IMAGE]. Tiré de : </a:t>
            </a:r>
            <a:r>
              <a:rPr lang="fr-FR" sz="1200" dirty="0">
                <a:hlinkClick r:id="rId3"/>
              </a:rPr>
              <a:t>https://blog.xebia.fr/wp-content/uploads/2018/03/Image.png</a:t>
            </a:r>
            <a:endParaRPr lang="fr-FR" sz="1200" dirty="0"/>
          </a:p>
          <a:p>
            <a:endParaRPr lang="fr-FR" sz="1200">
              <a:cs typeface="Arial"/>
            </a:endParaRPr>
          </a:p>
          <a:p>
            <a:r>
              <a:rPr lang="fr-FR" sz="1200">
                <a:cs typeface="Arial"/>
              </a:rPr>
              <a:t>Team One, Inc. (2018). </a:t>
            </a:r>
            <a:r>
              <a:rPr lang="fr-FR" sz="1200" i="1">
                <a:cs typeface="Arial"/>
              </a:rPr>
              <a:t>Exemple de revue de code</a:t>
            </a:r>
            <a:r>
              <a:rPr lang="fr-FR" sz="1200">
                <a:cs typeface="Arial"/>
              </a:rPr>
              <a:t>. [IMAGE].</a:t>
            </a:r>
          </a:p>
          <a:p>
            <a:endParaRPr lang="fr-FR" sz="1200">
              <a:cs typeface="Arial"/>
            </a:endParaRPr>
          </a:p>
          <a:p>
            <a:r>
              <a:rPr lang="fr-FR" sz="1200">
                <a:cs typeface="Arial"/>
              </a:rPr>
              <a:t>Tutorialedge. (2017). </a:t>
            </a:r>
            <a:r>
              <a:rPr lang="fr-FR" sz="1200" i="1">
                <a:cs typeface="Arial"/>
              </a:rPr>
              <a:t>Restful</a:t>
            </a:r>
            <a:r>
              <a:rPr lang="fr-FR" sz="1200" i="1" dirty="0">
                <a:cs typeface="Arial"/>
              </a:rPr>
              <a:t> Api Basic</a:t>
            </a:r>
            <a:r>
              <a:rPr lang="fr-FR" sz="1200" i="1">
                <a:cs typeface="Arial"/>
              </a:rPr>
              <a:t>.</a:t>
            </a:r>
            <a:r>
              <a:rPr lang="fr-FR" sz="1200" dirty="0">
                <a:cs typeface="Arial"/>
              </a:rPr>
              <a:t> [</a:t>
            </a:r>
            <a:r>
              <a:rPr lang="fr-FR" sz="1200">
                <a:cs typeface="Arial"/>
              </a:rPr>
              <a:t>EN LIGNE</a:t>
            </a:r>
            <a:r>
              <a:rPr lang="fr-FR" sz="1200" dirty="0">
                <a:cs typeface="Arial"/>
              </a:rPr>
              <a:t>]. </a:t>
            </a:r>
            <a:r>
              <a:rPr lang="fr-FR" sz="1200">
                <a:cs typeface="Arial"/>
              </a:rPr>
              <a:t>Disponible</a:t>
            </a:r>
            <a:r>
              <a:rPr lang="fr-FR" sz="1200" dirty="0">
                <a:cs typeface="Arial"/>
              </a:rPr>
              <a:t>: </a:t>
            </a:r>
            <a:r>
              <a:rPr lang="fr-FR" sz="1200" dirty="0">
                <a:cs typeface="Arial"/>
                <a:hlinkClick r:id="rId4"/>
              </a:rPr>
              <a:t>https://tutorialedge.net/general/what-is-a-rest-api/</a:t>
            </a:r>
            <a:endParaRPr lang="fr-FR" sz="1200" dirty="0">
              <a:cs typeface="Arial"/>
            </a:endParaRPr>
          </a:p>
          <a:p>
            <a:endParaRPr lang="fr-FR" sz="1200" dirty="0"/>
          </a:p>
          <a:p>
            <a:pPr marL="0" indent="0">
              <a:buNone/>
            </a:pPr>
            <a:endParaRPr lang="fr-FR" sz="1200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1810D8F5-B618-4935-9892-E85FE754FDEF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spc="-1">
                <a:solidFill>
                  <a:srgbClr val="000000"/>
                </a:solidFill>
                <a:latin typeface="Oswald"/>
              </a:rPr>
              <a:t>Références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2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>
                <a:solidFill>
                  <a:srgbClr val="000000"/>
                </a:solidFill>
                <a:latin typeface="Oswald"/>
              </a:rPr>
              <a:t>I.Spécifications</a:t>
            </a:r>
            <a:r>
              <a:rPr lang="en-CA" sz="3000" spc="-1">
                <a:latin typeface="Oswald"/>
              </a:rPr>
              <a:t> techniques</a:t>
            </a:r>
            <a:endParaRPr lang="fr-FR"/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5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latin typeface="Playfair Display"/>
              </a:rPr>
              <a:t>Soukaina</a:t>
            </a:r>
            <a:r>
              <a:rPr lang="en-CA" sz="1000" spc="-1">
                <a:latin typeface="Playfair Display"/>
              </a:rPr>
              <a:t> El Ghazi</a:t>
            </a:r>
            <a:endParaRPr lang="en-CA" sz="1000" b="0" strike="noStrike" spc="-1" err="1">
              <a:latin typeface="Playfair Display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AB7F5A8C-3153-40C0-A15C-43AFC59BBAEB}"/>
              </a:ext>
            </a:extLst>
          </p:cNvPr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>
              <a:buClr>
                <a:srgbClr val="000000"/>
              </a:buClr>
            </a:pPr>
            <a:endParaRPr lang="fr-FR"/>
          </a:p>
          <a:p>
            <a:pPr>
              <a:buClr>
                <a:srgbClr val="000000"/>
              </a:buClr>
            </a:pPr>
            <a:r>
              <a:rPr lang="en-CA" b="1" spc="-1">
                <a:solidFill>
                  <a:srgbClr val="000000"/>
                </a:solidFill>
                <a:latin typeface="Playfair Display"/>
                <a:cs typeface="Arial"/>
              </a:rPr>
              <a:t>    Application Android</a:t>
            </a:r>
            <a:endParaRPr lang="en-CA"/>
          </a:p>
          <a:p>
            <a:pPr marL="1142365" lvl="2" indent="-285750">
              <a:buClr>
                <a:srgbClr val="000000"/>
              </a:buClr>
              <a:buFont typeface="Arial"/>
              <a:buChar char="•"/>
            </a:pPr>
            <a:r>
              <a:rPr lang="en-CA" b="1" spc="-1">
                <a:solidFill>
                  <a:srgbClr val="000000"/>
                </a:solidFill>
                <a:latin typeface="Playfair Display"/>
                <a:cs typeface="Arial"/>
              </a:rPr>
              <a:t> </a:t>
            </a:r>
            <a:r>
              <a:rPr lang="en-CA" spc="-1" err="1">
                <a:solidFill>
                  <a:srgbClr val="000000"/>
                </a:solidFill>
                <a:latin typeface="Playfair Display"/>
                <a:cs typeface="Arial"/>
              </a:rPr>
              <a:t>Utilisateur</a:t>
            </a:r>
            <a:r>
              <a:rPr lang="en-CA" spc="-1">
                <a:solidFill>
                  <a:srgbClr val="000000"/>
                </a:solidFill>
                <a:latin typeface="Playfair Display"/>
                <a:cs typeface="Arial"/>
              </a:rPr>
              <a:t> ordinaire</a:t>
            </a:r>
            <a:endParaRPr lang="fr-FR">
              <a:cs typeface="Arial"/>
            </a:endParaRPr>
          </a:p>
          <a:p>
            <a:pPr marL="1257300" lvl="3" indent="-342900">
              <a:buClr>
                <a:srgbClr val="000000"/>
              </a:buClr>
              <a:buFont typeface="Courier New"/>
              <a:buChar char="o"/>
            </a:pPr>
            <a:endParaRPr lang="en-CA" sz="1400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2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1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endParaRPr lang="en-CA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CBB59E-A39C-49ED-A26C-E51DB805209A}"/>
              </a:ext>
            </a:extLst>
          </p:cNvPr>
          <p:cNvSpPr txBox="1"/>
          <p:nvPr/>
        </p:nvSpPr>
        <p:spPr>
          <a:xfrm>
            <a:off x="590909" y="2107720"/>
            <a:ext cx="5891878" cy="290848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57300" lvl="3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>
                <a:latin typeface="Arial"/>
                <a:cs typeface="Arial"/>
              </a:rPr>
              <a:t>La </a:t>
            </a:r>
            <a:r>
              <a:rPr lang="en-CA" sz="1400" err="1">
                <a:latin typeface="Arial"/>
                <a:cs typeface="Arial"/>
              </a:rPr>
              <a:t>liste</a:t>
            </a:r>
            <a:r>
              <a:rPr lang="en-CA" sz="1400">
                <a:latin typeface="Arial"/>
                <a:cs typeface="Arial"/>
              </a:rPr>
              <a:t> des </a:t>
            </a:r>
            <a:r>
              <a:rPr lang="en-CA" sz="1400" err="1">
                <a:latin typeface="Arial"/>
                <a:cs typeface="Arial"/>
              </a:rPr>
              <a:t>fichiers</a:t>
            </a:r>
            <a:r>
              <a:rPr lang="en-CA" sz="1400">
                <a:latin typeface="Arial"/>
                <a:cs typeface="Arial"/>
              </a:rPr>
              <a:t> MP3 </a:t>
            </a:r>
            <a:r>
              <a:rPr lang="en-CA" sz="1400" err="1">
                <a:latin typeface="Arial"/>
                <a:cs typeface="Arial"/>
              </a:rPr>
              <a:t>disponibles</a:t>
            </a:r>
            <a:r>
              <a:rPr lang="en-CA" sz="1400">
                <a:latin typeface="Arial"/>
                <a:cs typeface="Arial"/>
              </a:rPr>
              <a:t> </a:t>
            </a:r>
            <a:r>
              <a:rPr lang="en-CA" sz="1400" err="1">
                <a:latin typeface="Arial"/>
                <a:cs typeface="Arial"/>
              </a:rPr>
              <a:t>localement</a:t>
            </a:r>
            <a:r>
              <a:rPr lang="en-CA" sz="1400">
                <a:latin typeface="Arial"/>
                <a:cs typeface="Arial"/>
              </a:rPr>
              <a:t>. </a:t>
            </a:r>
            <a:endParaRPr lang="en-US" sz="1400">
              <a:latin typeface="Arial"/>
              <a:cs typeface="Arial"/>
            </a:endParaRPr>
          </a:p>
          <a:p>
            <a:pPr marL="1257300" lvl="3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 err="1">
                <a:latin typeface="Arial"/>
                <a:cs typeface="Arial"/>
              </a:rPr>
              <a:t>Nombre</a:t>
            </a:r>
            <a:r>
              <a:rPr lang="en-CA" sz="1400">
                <a:latin typeface="Arial"/>
                <a:cs typeface="Arial"/>
              </a:rPr>
              <a:t> de chansons par </a:t>
            </a:r>
            <a:r>
              <a:rPr lang="en-CA" sz="1400" err="1">
                <a:latin typeface="Arial"/>
                <a:cs typeface="Arial"/>
              </a:rPr>
              <a:t>usager</a:t>
            </a:r>
            <a:r>
              <a:rPr lang="en-CA" sz="1400">
                <a:latin typeface="Arial"/>
                <a:cs typeface="Arial"/>
              </a:rPr>
              <a:t>.</a:t>
            </a:r>
            <a:endParaRPr lang="en-US" sz="1400">
              <a:latin typeface="Arial"/>
              <a:cs typeface="Arial"/>
            </a:endParaRPr>
          </a:p>
          <a:p>
            <a:pPr marL="1257300" lvl="3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>
                <a:latin typeface="Arial"/>
                <a:cs typeface="Arial"/>
              </a:rPr>
              <a:t>Ordre des chansons </a:t>
            </a:r>
            <a:r>
              <a:rPr lang="en-CA" sz="1400" err="1">
                <a:latin typeface="Arial"/>
                <a:cs typeface="Arial"/>
              </a:rPr>
              <a:t>jouées</a:t>
            </a:r>
            <a:r>
              <a:rPr lang="en-CA" sz="1400">
                <a:latin typeface="Arial"/>
                <a:cs typeface="Arial"/>
              </a:rPr>
              <a:t>.</a:t>
            </a:r>
            <a:endParaRPr lang="en-US" sz="1400">
              <a:latin typeface="Arial"/>
              <a:cs typeface="Arial"/>
            </a:endParaRPr>
          </a:p>
          <a:p>
            <a:pPr marL="1257300" lvl="3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>
                <a:latin typeface="Arial"/>
                <a:cs typeface="Arial"/>
              </a:rPr>
              <a:t>Mise à jour </a:t>
            </a:r>
            <a:r>
              <a:rPr lang="en-CA" sz="1400" err="1">
                <a:latin typeface="Arial"/>
                <a:cs typeface="Arial"/>
              </a:rPr>
              <a:t>périodique</a:t>
            </a:r>
            <a:r>
              <a:rPr lang="en-CA" sz="1400">
                <a:latin typeface="Arial"/>
                <a:cs typeface="Arial"/>
              </a:rPr>
              <a:t> des chansons.</a:t>
            </a:r>
            <a:endParaRPr lang="en-US" sz="1400">
              <a:latin typeface="Arial"/>
              <a:cs typeface="Arial"/>
            </a:endParaRPr>
          </a:p>
          <a:p>
            <a:pPr marL="1257300" lvl="3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>
                <a:latin typeface="Arial"/>
                <a:cs typeface="Arial"/>
              </a:rPr>
              <a:t>Contrôle sur les chansons.</a:t>
            </a:r>
          </a:p>
          <a:p>
            <a:pPr marL="1257300" lvl="3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>
                <a:latin typeface="Arial"/>
                <a:cs typeface="Arial"/>
              </a:rPr>
              <a:t>Couleurs de </a:t>
            </a:r>
            <a:r>
              <a:rPr lang="en-CA" sz="1400" err="1">
                <a:latin typeface="Arial"/>
                <a:cs typeface="Arial"/>
              </a:rPr>
              <a:t>l’application</a:t>
            </a:r>
            <a:r>
              <a:rPr lang="en-CA" sz="1400">
                <a:latin typeface="Arial"/>
                <a:cs typeface="Arial"/>
              </a:rPr>
              <a:t>.</a:t>
            </a:r>
          </a:p>
          <a:p>
            <a:pPr marL="1257300" lvl="3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 err="1">
                <a:latin typeface="Arial"/>
                <a:cs typeface="Arial"/>
              </a:rPr>
              <a:t>Robustesse</a:t>
            </a:r>
            <a:r>
              <a:rPr lang="en-CA" sz="1400">
                <a:latin typeface="Arial"/>
                <a:cs typeface="Arial"/>
              </a:rPr>
              <a:t>, performance et </a:t>
            </a:r>
            <a:r>
              <a:rPr lang="en-CA" sz="1400" err="1">
                <a:latin typeface="Arial"/>
                <a:cs typeface="Arial"/>
              </a:rPr>
              <a:t>convivialité</a:t>
            </a:r>
            <a:r>
              <a:rPr lang="en-CA" sz="1400">
                <a:latin typeface="Arial"/>
                <a:cs typeface="Arial"/>
              </a:rPr>
              <a:t> de </a:t>
            </a:r>
            <a:r>
              <a:rPr lang="en-CA" sz="1400" err="1">
                <a:latin typeface="Arial"/>
                <a:cs typeface="Arial"/>
              </a:rPr>
              <a:t>l’ensemble</a:t>
            </a:r>
            <a:r>
              <a:rPr lang="en-CA" sz="1400">
                <a:latin typeface="Arial"/>
                <a:cs typeface="Arial"/>
              </a:rPr>
              <a:t>. </a:t>
            </a:r>
          </a:p>
          <a:p>
            <a:pPr marL="914400" lvl="3"/>
            <a:endParaRPr lang="en-CA"/>
          </a:p>
          <a:p>
            <a:pPr algn="l"/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945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>
                <a:solidFill>
                  <a:srgbClr val="000000"/>
                </a:solidFill>
                <a:latin typeface="Oswald"/>
              </a:rPr>
              <a:t>I.Spécifications</a:t>
            </a:r>
            <a:r>
              <a:rPr lang="en-CA" sz="3000" spc="-1">
                <a:latin typeface="Oswald"/>
              </a:rPr>
              <a:t> techniques</a:t>
            </a:r>
            <a:endParaRPr lang="fr-FR"/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6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2909" y="4752359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latin typeface="Playfair Display"/>
              </a:rPr>
              <a:t>Soukaina</a:t>
            </a:r>
            <a:r>
              <a:rPr lang="en-CA" sz="1000" spc="-1">
                <a:latin typeface="Playfair Display"/>
              </a:rPr>
              <a:t> El Ghazi</a:t>
            </a:r>
            <a:endParaRPr lang="en-CA" sz="1000" b="0" strike="noStrike" spc="-1" err="1">
              <a:latin typeface="Playfair Display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AB7F5A8C-3153-40C0-A15C-43AFC59BBAEB}"/>
              </a:ext>
            </a:extLst>
          </p:cNvPr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>
              <a:buClr>
                <a:srgbClr val="000000"/>
              </a:buClr>
            </a:pPr>
            <a:r>
              <a:rPr lang="en-CA" b="1" spc="-1">
                <a:solidFill>
                  <a:srgbClr val="000000"/>
                </a:solidFill>
                <a:latin typeface="Playfair Display"/>
                <a:cs typeface="Arial"/>
              </a:rPr>
              <a:t>  </a:t>
            </a:r>
            <a:endParaRPr lang="fr-FR"/>
          </a:p>
          <a:p>
            <a:pPr>
              <a:buClr>
                <a:srgbClr val="000000"/>
              </a:buClr>
            </a:pPr>
            <a:r>
              <a:rPr lang="en-CA" b="1" spc="-1">
                <a:solidFill>
                  <a:srgbClr val="000000"/>
                </a:solidFill>
                <a:latin typeface="Playfair Display"/>
                <a:cs typeface="Arial"/>
              </a:rPr>
              <a:t>  </a:t>
            </a:r>
            <a:r>
              <a:rPr lang="en-CA" b="1" spc="-1">
                <a:solidFill>
                  <a:srgbClr val="000000"/>
                </a:solidFill>
                <a:latin typeface="oswald"/>
                <a:cs typeface="Arial"/>
              </a:rPr>
              <a:t>  Application Android</a:t>
            </a:r>
            <a:endParaRPr lang="en-CA">
              <a:latin typeface="oswald"/>
            </a:endParaRPr>
          </a:p>
          <a:p>
            <a:pPr marL="1142365" lvl="2" indent="-285750">
              <a:buClr>
                <a:srgbClr val="000000"/>
              </a:buClr>
              <a:buFont typeface="Arial"/>
              <a:buChar char="•"/>
            </a:pPr>
            <a:r>
              <a:rPr lang="en-CA" spc="-1" err="1">
                <a:latin typeface="Playfair Display"/>
                <a:cs typeface="Arial"/>
              </a:rPr>
              <a:t>Administrateur</a:t>
            </a:r>
          </a:p>
          <a:p>
            <a:pPr lvl="2" indent="-342265">
              <a:lnSpc>
                <a:spcPct val="114999"/>
              </a:lnSpc>
              <a:buClr>
                <a:srgbClr val="000000"/>
              </a:buClr>
              <a:buFont typeface="Playfair Display"/>
              <a:buChar char="●"/>
            </a:pPr>
            <a:endParaRPr lang="en-CA" spc="-1">
              <a:latin typeface="Playfair Display"/>
              <a:cs typeface="Arial"/>
            </a:endParaRPr>
          </a:p>
          <a:p>
            <a:pPr lvl="1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endParaRPr lang="en-CA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630012-82AC-4104-91EF-DA7E12B506D9}"/>
              </a:ext>
            </a:extLst>
          </p:cNvPr>
          <p:cNvSpPr txBox="1"/>
          <p:nvPr/>
        </p:nvSpPr>
        <p:spPr>
          <a:xfrm>
            <a:off x="666391" y="2089749"/>
            <a:ext cx="502919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2365" lvl="2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>
                <a:cs typeface="Arial"/>
              </a:rPr>
              <a:t>Gestion de la </a:t>
            </a:r>
            <a:r>
              <a:rPr lang="en-CA" sz="1400" err="1">
                <a:cs typeface="Arial"/>
              </a:rPr>
              <a:t>liste</a:t>
            </a:r>
            <a:r>
              <a:rPr lang="en-CA" sz="1400">
                <a:cs typeface="Arial"/>
              </a:rPr>
              <a:t> noire. </a:t>
            </a:r>
            <a:endParaRPr lang="fr-FR"/>
          </a:p>
          <a:p>
            <a:pPr marL="1142365" lvl="2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>
                <a:cs typeface="Arial"/>
              </a:rPr>
              <a:t>Modifications de la file (</a:t>
            </a:r>
            <a:r>
              <a:rPr lang="en-CA" sz="1400" err="1">
                <a:cs typeface="Arial"/>
              </a:rPr>
              <a:t>retraits</a:t>
            </a:r>
            <a:r>
              <a:rPr lang="en-CA" sz="1400">
                <a:cs typeface="Arial"/>
              </a:rPr>
              <a:t>, inversions).</a:t>
            </a:r>
          </a:p>
          <a:p>
            <a:pPr marL="1142365" lvl="2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 err="1">
                <a:cs typeface="Arial"/>
              </a:rPr>
              <a:t>Ajustements</a:t>
            </a:r>
            <a:r>
              <a:rPr lang="en-CA" sz="1400">
                <a:cs typeface="Arial"/>
              </a:rPr>
              <a:t> du volume et de la sourdine.</a:t>
            </a:r>
          </a:p>
          <a:p>
            <a:pPr marL="1142365" lvl="2" indent="-342900">
              <a:lnSpc>
                <a:spcPct val="150000"/>
              </a:lnSpc>
              <a:buFont typeface="Courier New,monospace"/>
              <a:buChar char="o"/>
            </a:pPr>
            <a:r>
              <a:rPr lang="en-CA" sz="1400" err="1">
                <a:cs typeface="Arial"/>
              </a:rPr>
              <a:t>Affichage</a:t>
            </a:r>
            <a:r>
              <a:rPr lang="en-CA" sz="1400">
                <a:cs typeface="Arial"/>
              </a:rPr>
              <a:t> des </a:t>
            </a:r>
            <a:r>
              <a:rPr lang="en-CA" sz="1400" err="1">
                <a:cs typeface="Arial"/>
              </a:rPr>
              <a:t>statistiques</a:t>
            </a:r>
            <a:r>
              <a:rPr lang="en-CA" sz="1400">
                <a:cs typeface="Arial"/>
              </a:rPr>
              <a:t>. </a:t>
            </a:r>
            <a:r>
              <a:rPr lang="en-CA">
                <a:cs typeface="Arial"/>
              </a:rPr>
              <a:t> </a:t>
            </a:r>
          </a:p>
          <a:p>
            <a:pPr marL="1771650" lvl="4" indent="-285750">
              <a:buFont typeface="Courier New,monospace"/>
              <a:buChar char="o"/>
            </a:pPr>
            <a:endParaRPr lang="en-CA">
              <a:cs typeface="Arial"/>
            </a:endParaRPr>
          </a:p>
          <a:p>
            <a:pPr algn="l"/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800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>
                <a:solidFill>
                  <a:srgbClr val="000000"/>
                </a:solidFill>
                <a:latin typeface="Oswald"/>
              </a:rPr>
              <a:t>I.Spécifications</a:t>
            </a:r>
            <a:r>
              <a:rPr lang="en-CA" sz="3000" spc="-1">
                <a:latin typeface="Oswald"/>
              </a:rPr>
              <a:t> techniques</a:t>
            </a:r>
            <a:endParaRPr lang="fr-FR"/>
          </a:p>
        </p:txBody>
      </p:sp>
      <p:sp>
        <p:nvSpPr>
          <p:cNvPr id="88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7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r>
              <a:rPr lang="en-CA" sz="1000" spc="-1" err="1">
                <a:latin typeface="Playfair Display"/>
              </a:rPr>
              <a:t>Soukaina</a:t>
            </a:r>
            <a:r>
              <a:rPr lang="en-CA" sz="1000" spc="-1">
                <a:latin typeface="Playfair Display"/>
              </a:rPr>
              <a:t> El Ghazi</a:t>
            </a:r>
            <a:endParaRPr lang="en-CA" sz="1000" b="0" strike="noStrike" spc="-1" err="1">
              <a:latin typeface="Playfair Display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AB7F5A8C-3153-40C0-A15C-43AFC59BBAEB}"/>
              </a:ext>
            </a:extLst>
          </p:cNvPr>
          <p:cNvSpPr txBox="1"/>
          <p:nvPr/>
        </p:nvSpPr>
        <p:spPr>
          <a:xfrm>
            <a:off x="585124" y="1458630"/>
            <a:ext cx="8244773" cy="2376936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en-CA" b="1" spc="-1">
                <a:solidFill>
                  <a:srgbClr val="000000"/>
                </a:solidFill>
                <a:latin typeface="Playfair Display"/>
                <a:cs typeface="Arial"/>
              </a:rPr>
              <a:t> </a:t>
            </a:r>
            <a:r>
              <a:rPr lang="en-CA" b="1" spc="-1" err="1">
                <a:solidFill>
                  <a:srgbClr val="000000"/>
                </a:solidFill>
                <a:latin typeface="Playfair Display"/>
                <a:cs typeface="Arial"/>
              </a:rPr>
              <a:t>Serveur</a:t>
            </a:r>
          </a:p>
          <a:p>
            <a:pPr marL="855980" lvl="1" indent="-342900">
              <a:lnSpc>
                <a:spcPct val="150000"/>
              </a:lnSpc>
              <a:buClr>
                <a:srgbClr val="000000"/>
              </a:buClr>
              <a:buChar char="•"/>
            </a:pPr>
            <a:r>
              <a:rPr lang="en-CA" sz="1400" spc="-1">
                <a:latin typeface="Playfair Display"/>
                <a:cs typeface="Arial"/>
              </a:rPr>
              <a:t>Le </a:t>
            </a:r>
            <a:r>
              <a:rPr lang="en-CA" sz="1400" spc="-1" err="1">
                <a:latin typeface="Playfair Display"/>
                <a:cs typeface="Arial"/>
              </a:rPr>
              <a:t>serveur</a:t>
            </a:r>
            <a:r>
              <a:rPr lang="en-CA" sz="1400" spc="-1">
                <a:latin typeface="Playfair Display"/>
                <a:cs typeface="Arial"/>
              </a:rPr>
              <a:t> </a:t>
            </a:r>
            <a:r>
              <a:rPr lang="en-CA" sz="1400" spc="-1" err="1">
                <a:latin typeface="Playfair Display"/>
                <a:cs typeface="Arial"/>
              </a:rPr>
              <a:t>doit</a:t>
            </a:r>
            <a:r>
              <a:rPr lang="en-CA" sz="1400" spc="-1">
                <a:latin typeface="Playfair Display"/>
                <a:cs typeface="Arial"/>
              </a:rPr>
              <a:t> </a:t>
            </a:r>
            <a:r>
              <a:rPr lang="en-CA" sz="1400" spc="-1" err="1">
                <a:latin typeface="Playfair Display"/>
                <a:cs typeface="Arial"/>
              </a:rPr>
              <a:t>implémenter</a:t>
            </a:r>
            <a:r>
              <a:rPr lang="en-CA" sz="1400" spc="-1">
                <a:latin typeface="Playfair Display"/>
                <a:cs typeface="Arial"/>
              </a:rPr>
              <a:t> les </a:t>
            </a:r>
            <a:r>
              <a:rPr lang="en-CA" sz="1400" spc="-1" err="1">
                <a:latin typeface="Playfair Display"/>
                <a:cs typeface="Arial"/>
              </a:rPr>
              <a:t>fonctionnalités</a:t>
            </a:r>
            <a:r>
              <a:rPr lang="en-CA" sz="1400" spc="-1">
                <a:latin typeface="Playfair Display"/>
                <a:cs typeface="Arial"/>
              </a:rPr>
              <a:t> du client.</a:t>
            </a:r>
          </a:p>
          <a:p>
            <a:pPr marL="855980" lvl="1" indent="-342900">
              <a:lnSpc>
                <a:spcPct val="150000"/>
              </a:lnSpc>
              <a:buClr>
                <a:srgbClr val="000000"/>
              </a:buClr>
              <a:buChar char="•"/>
            </a:pPr>
            <a:r>
              <a:rPr lang="en-CA" sz="1400" spc="-1" err="1">
                <a:latin typeface="Playfair Display"/>
                <a:cs typeface="Arial"/>
              </a:rPr>
              <a:t>Décodage</a:t>
            </a:r>
            <a:r>
              <a:rPr lang="en-CA" sz="1400" spc="-1">
                <a:latin typeface="Playfair Display"/>
                <a:cs typeface="Arial"/>
              </a:rPr>
              <a:t> des chansons sans </a:t>
            </a:r>
            <a:r>
              <a:rPr lang="en-CA" sz="1400" spc="-1" err="1">
                <a:latin typeface="Playfair Display"/>
                <a:cs typeface="Arial"/>
              </a:rPr>
              <a:t>artéfacts</a:t>
            </a:r>
            <a:r>
              <a:rPr lang="en-CA" sz="1400" spc="-1">
                <a:latin typeface="Playfair Display"/>
                <a:cs typeface="Arial"/>
              </a:rPr>
              <a:t>.</a:t>
            </a:r>
          </a:p>
          <a:p>
            <a:pPr marL="855980" lvl="1" indent="-342900">
              <a:lnSpc>
                <a:spcPct val="150000"/>
              </a:lnSpc>
              <a:buClr>
                <a:srgbClr val="000000"/>
              </a:buClr>
              <a:buChar char="•"/>
            </a:pPr>
            <a:r>
              <a:rPr lang="en-CA" sz="1400" spc="-1">
                <a:latin typeface="Playfair Display"/>
                <a:cs typeface="Arial"/>
              </a:rPr>
              <a:t>Journal </a:t>
            </a:r>
            <a:r>
              <a:rPr lang="en-CA" sz="1400" spc="-1" err="1">
                <a:latin typeface="Playfair Display"/>
                <a:cs typeface="Arial"/>
              </a:rPr>
              <a:t>d'événements</a:t>
            </a:r>
            <a:r>
              <a:rPr lang="en-CA" sz="1400" spc="-1">
                <a:latin typeface="Playfair Display"/>
                <a:cs typeface="Arial"/>
              </a:rPr>
              <a:t>.</a:t>
            </a:r>
            <a:endParaRPr lang="en-CA" sz="1400">
              <a:cs typeface="Arial"/>
            </a:endParaRPr>
          </a:p>
          <a:p>
            <a:pPr marL="855980" lvl="1" indent="-342900">
              <a:lnSpc>
                <a:spcPct val="150000"/>
              </a:lnSpc>
              <a:buClr>
                <a:srgbClr val="000000"/>
              </a:buClr>
              <a:buChar char="•"/>
            </a:pPr>
            <a:r>
              <a:rPr lang="en-CA" sz="1400" spc="-1">
                <a:latin typeface="Playfair Display"/>
                <a:cs typeface="Arial"/>
              </a:rPr>
              <a:t>Performance de </a:t>
            </a:r>
            <a:r>
              <a:rPr lang="en-CA" sz="1400" spc="-1" err="1">
                <a:latin typeface="Playfair Display"/>
                <a:cs typeface="Arial"/>
              </a:rPr>
              <a:t>l’ensemble</a:t>
            </a:r>
            <a:r>
              <a:rPr lang="en-CA" sz="1400" spc="-1">
                <a:latin typeface="Playfair Display"/>
                <a:cs typeface="Arial"/>
              </a:rPr>
              <a:t>.</a:t>
            </a:r>
            <a:endParaRPr lang="en-CA" sz="1400">
              <a:cs typeface="Arial"/>
            </a:endParaRPr>
          </a:p>
          <a:p>
            <a:pPr marL="855980" lvl="1" indent="-342900">
              <a:lnSpc>
                <a:spcPct val="150000"/>
              </a:lnSpc>
              <a:buClr>
                <a:srgbClr val="000000"/>
              </a:buClr>
              <a:buChar char="•"/>
            </a:pPr>
            <a:endParaRPr lang="en-CA" sz="1400" spc="-1">
              <a:latin typeface="Playfair Display"/>
              <a:cs typeface="Arial"/>
            </a:endParaRPr>
          </a:p>
          <a:p>
            <a:pPr marL="513080" lvl="1">
              <a:lnSpc>
                <a:spcPct val="150000"/>
              </a:lnSpc>
              <a:buClr>
                <a:srgbClr val="000000"/>
              </a:buClr>
            </a:pPr>
            <a:endParaRPr lang="en-CA" sz="1400" spc="-1">
              <a:latin typeface="Playfair Display"/>
              <a:cs typeface="Arial"/>
            </a:endParaRPr>
          </a:p>
          <a:p>
            <a:pPr marL="342265" lvl="1">
              <a:lnSpc>
                <a:spcPct val="150000"/>
              </a:lnSpc>
            </a:pPr>
            <a:endParaRPr lang="en-CA" b="1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marL="1771650" lvl="4" indent="-285750">
              <a:buFont typeface="Courier New"/>
              <a:buChar char="o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marL="114935">
              <a:lnSpc>
                <a:spcPct val="114999"/>
              </a:lnSpc>
              <a:spcBef>
                <a:spcPts val="1599"/>
              </a:spcBef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2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pPr lvl="1" indent="-342265">
              <a:lnSpc>
                <a:spcPct val="114999"/>
              </a:lnSpc>
              <a:buFont typeface="Playfair Display"/>
              <a:buChar char="●"/>
            </a:pPr>
            <a:endParaRPr lang="en-CA" spc="-1">
              <a:solidFill>
                <a:srgbClr val="000000"/>
              </a:solidFill>
              <a:latin typeface="Playfair Display"/>
              <a:cs typeface="Arial"/>
            </a:endParaRPr>
          </a:p>
          <a:p>
            <a:endParaRPr lang="en-CA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410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/>
          <a:lstStyle/>
          <a:p>
            <a:r>
              <a:rPr lang="fr-CA" spc="-1">
                <a:solidFill>
                  <a:srgbClr val="000000"/>
                </a:solidFill>
                <a:latin typeface="Playfair Display"/>
              </a:rPr>
              <a:t>Les</a:t>
            </a:r>
            <a:r>
              <a:rPr lang="fr-CA" spc="-1">
                <a:latin typeface="Playfair Display"/>
              </a:rPr>
              <a:t> spécifications sont à plusieurs niveaux :</a:t>
            </a:r>
          </a:p>
          <a:p>
            <a:pPr marL="400685" indent="-28575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fr-CA" sz="18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La </a:t>
            </a:r>
            <a:r>
              <a:rPr lang="fr-CA" sz="180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communication acteurs-composantes</a:t>
            </a:r>
            <a:r>
              <a:rPr lang="fr-CA" sz="18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- Respect des </a:t>
            </a:r>
            <a:r>
              <a:rPr lang="fr-CA" sz="1800" b="1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spécifications fonctionnelles</a:t>
            </a:r>
            <a:r>
              <a:rPr lang="fr-CA" sz="18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:</a:t>
            </a:r>
            <a:endParaRPr lang="fr-CA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914400" lvl="1" indent="-316865">
              <a:lnSpc>
                <a:spcPct val="115000"/>
              </a:lnSpc>
              <a:buClr>
                <a:srgbClr val="000000"/>
              </a:buClr>
              <a:buFont typeface="Playfair Display"/>
              <a:buChar char="○"/>
            </a:pPr>
            <a:r>
              <a:rPr lang="fr-CA" sz="14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Envoi et lecture des chansons ;</a:t>
            </a:r>
            <a:endParaRPr lang="fr-CA" sz="14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914400" lvl="1" indent="-316865">
              <a:lnSpc>
                <a:spcPct val="114999"/>
              </a:lnSpc>
              <a:buClr>
                <a:srgbClr val="000000"/>
              </a:buClr>
              <a:buFont typeface="Playfair Display"/>
              <a:buChar char="○"/>
            </a:pPr>
            <a:r>
              <a:rPr lang="fr-CA" sz="1400" spc="-1">
                <a:solidFill>
                  <a:srgbClr val="000000"/>
                </a:solidFill>
                <a:latin typeface="Playfair Display"/>
                <a:ea typeface="Playfair Display"/>
              </a:rPr>
              <a:t>Changement de volume ;</a:t>
            </a:r>
          </a:p>
          <a:p>
            <a:pPr marL="914400" lvl="1" indent="-316865">
              <a:lnSpc>
                <a:spcPct val="114999"/>
              </a:lnSpc>
              <a:buClr>
                <a:srgbClr val="000000"/>
              </a:buClr>
              <a:buFont typeface="Playfair Display"/>
              <a:buChar char="○"/>
            </a:pPr>
            <a:r>
              <a:rPr lang="fr-CA" sz="1400" spc="-1">
                <a:solidFill>
                  <a:srgbClr val="000000"/>
                </a:solidFill>
                <a:latin typeface="Playfair Display"/>
                <a:ea typeface="Playfair Display"/>
              </a:rPr>
              <a:t>…</a:t>
            </a:r>
            <a:endParaRPr lang="fr-CA" sz="1400" spc="-1">
              <a:solidFill>
                <a:srgbClr val="000000"/>
              </a:solidFill>
              <a:latin typeface="Arial"/>
              <a:ea typeface="Playfair Display"/>
              <a:cs typeface="Arial"/>
            </a:endParaRPr>
          </a:p>
          <a:p>
            <a:pPr marL="597535" lvl="1">
              <a:lnSpc>
                <a:spcPct val="114999"/>
              </a:lnSpc>
              <a:buClr>
                <a:srgbClr val="000000"/>
              </a:buClr>
            </a:pPr>
            <a:endParaRPr lang="fr-CA" sz="1400" spc="-1">
              <a:latin typeface="Playfair Display"/>
              <a:ea typeface="Playfair Display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000000"/>
              </a:buClr>
              <a:buFont typeface="Arial"/>
              <a:buChar char="•"/>
            </a:pPr>
            <a:r>
              <a:rPr lang="fr-CA" sz="18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Respect des </a:t>
            </a:r>
            <a:r>
              <a:rPr lang="fr-CA" sz="1800" b="1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spécifications non-fonctionnelles</a:t>
            </a:r>
            <a:r>
              <a:rPr lang="fr-CA" sz="180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lang="fr-CA" sz="18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:</a:t>
            </a:r>
            <a:endParaRPr lang="fr-CA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914400" lvl="1" indent="-316865">
              <a:lnSpc>
                <a:spcPct val="114999"/>
              </a:lnSpc>
              <a:buFont typeface="Playfair Display,Sans-Serif"/>
              <a:buChar char="○"/>
            </a:pPr>
            <a:r>
              <a:rPr lang="fr-CA" sz="1400" spc="-1">
                <a:solidFill>
                  <a:srgbClr val="000000"/>
                </a:solidFill>
                <a:latin typeface="Playfair Display"/>
                <a:cs typeface="Arial"/>
              </a:rPr>
              <a:t>Performance</a:t>
            </a:r>
          </a:p>
          <a:p>
            <a:pPr marL="914400" lvl="1" indent="-316865">
              <a:lnSpc>
                <a:spcPct val="114999"/>
              </a:lnSpc>
              <a:buFont typeface="Playfair Display,Sans-Serif"/>
              <a:buChar char="○"/>
            </a:pPr>
            <a:r>
              <a:rPr lang="fr-CA" sz="1400" spc="-1">
                <a:solidFill>
                  <a:srgbClr val="000000"/>
                </a:solidFill>
                <a:latin typeface="Playfair Display"/>
                <a:cs typeface="Arial"/>
              </a:rPr>
              <a:t>Sécurité</a:t>
            </a:r>
          </a:p>
          <a:p>
            <a:pPr marL="914400" lvl="1" indent="-316865">
              <a:lnSpc>
                <a:spcPct val="114999"/>
              </a:lnSpc>
              <a:buFont typeface="Playfair Display,Sans-Serif"/>
              <a:buChar char="○"/>
            </a:pPr>
            <a:r>
              <a:rPr lang="fr-CA" sz="1400" spc="-1">
                <a:solidFill>
                  <a:srgbClr val="000000"/>
                </a:solidFill>
                <a:latin typeface="Playfair Display"/>
                <a:cs typeface="Arial"/>
              </a:rPr>
              <a:t>...</a:t>
            </a:r>
          </a:p>
          <a:p>
            <a:pPr marL="914400" lvl="1" indent="-316865">
              <a:lnSpc>
                <a:spcPct val="114999"/>
              </a:lnSpc>
              <a:buFont typeface="Playfair Display,Sans-Serif"/>
              <a:buChar char="○"/>
            </a:pPr>
            <a:endParaRPr lang="fr-CA" sz="1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8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F2D4F326-6DBF-4575-9E5C-435348357A93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en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en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en-CA" sz="3000" spc="-1">
                <a:solidFill>
                  <a:srgbClr val="000000"/>
                </a:solidFill>
                <a:latin typeface="Oswald"/>
                <a:ea typeface="Oswald"/>
              </a:rPr>
              <a:t>serveur</a:t>
            </a:r>
            <a:endParaRPr lang="en-CA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2"/>
          <p:cNvSpPr txBox="1"/>
          <p:nvPr/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CA" sz="1000" spc="-1">
                <a:latin typeface="Playfair Display"/>
              </a:rPr>
              <a:t>9</a:t>
            </a:r>
            <a:endParaRPr lang="en-CA" sz="1000" b="0" strike="noStrike" spc="-1">
              <a:latin typeface="Playfair Display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5720" y="4752360"/>
            <a:ext cx="20692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CA" sz="1000" b="0" strike="noStrike" spc="-1">
                <a:solidFill>
                  <a:srgbClr val="000000"/>
                </a:solidFill>
                <a:latin typeface="Playfair Display"/>
                <a:ea typeface="Playfair Display"/>
              </a:rPr>
              <a:t>Anthony Dentinger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311760" y="1512000"/>
            <a:ext cx="394884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just">
              <a:lnSpc>
                <a:spcPct val="100000"/>
              </a:lnSpc>
            </a:pP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Le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serveur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Élévation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est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composé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de :</a:t>
            </a:r>
            <a:endParaRPr lang="en-CA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CA" sz="1400" b="0" strike="noStrike" spc="-1">
              <a:latin typeface="Arial"/>
            </a:endParaRPr>
          </a:p>
          <a:p>
            <a:pPr marL="426085" indent="-28575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400" b="1" strike="noStrike" spc="-1">
                <a:solidFill>
                  <a:srgbClr val="000000"/>
                </a:solidFill>
                <a:latin typeface="Arial"/>
                <a:ea typeface="Arial"/>
              </a:rPr>
              <a:t>Quatre </a:t>
            </a:r>
            <a:r>
              <a:rPr lang="en-CA" sz="1400" b="1" strike="noStrike" spc="-1" err="1">
                <a:solidFill>
                  <a:srgbClr val="000000"/>
                </a:solidFill>
                <a:latin typeface="Arial"/>
                <a:ea typeface="Arial"/>
              </a:rPr>
              <a:t>processus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interdépendants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pour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répondre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et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exécuter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les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requêtes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d’un client du café et/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ou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d’un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administrateur</a:t>
            </a:r>
            <a:endParaRPr lang="en-CA" sz="1400" b="0" strike="noStrike" spc="-1" err="1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en-CA" sz="1400" b="0" strike="noStrike" spc="-1">
              <a:latin typeface="Arial"/>
            </a:endParaRPr>
          </a:p>
          <a:p>
            <a:pPr marL="426085" indent="-28575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400" b="1" strike="noStrike" spc="-1">
                <a:solidFill>
                  <a:srgbClr val="000000"/>
                </a:solidFill>
                <a:latin typeface="Arial"/>
                <a:ea typeface="Arial"/>
              </a:rPr>
              <a:t>Deux </a:t>
            </a:r>
            <a:r>
              <a:rPr lang="en-CA" sz="1400" b="1" strike="noStrike" spc="-1" err="1">
                <a:solidFill>
                  <a:srgbClr val="000000"/>
                </a:solidFill>
                <a:latin typeface="Arial"/>
                <a:ea typeface="Arial"/>
              </a:rPr>
              <a:t>systèmes</a:t>
            </a:r>
            <a:r>
              <a:rPr lang="en-CA" sz="1400" b="1" strike="noStrike" spc="-1">
                <a:solidFill>
                  <a:srgbClr val="000000"/>
                </a:solidFill>
                <a:latin typeface="Arial"/>
                <a:ea typeface="Arial"/>
              </a:rPr>
              <a:t> de base de </a:t>
            </a:r>
            <a:r>
              <a:rPr lang="en-CA" sz="1400" b="1" strike="noStrike" spc="-1" err="1">
                <a:solidFill>
                  <a:srgbClr val="000000"/>
                </a:solidFill>
                <a:latin typeface="Arial"/>
                <a:ea typeface="Arial"/>
              </a:rPr>
              <a:t>données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pour conserver les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données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persistantes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utilisateurs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bloqués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, chansons </a:t>
            </a:r>
            <a:r>
              <a:rPr lang="en-CA" sz="1400" b="0" strike="noStrike" spc="-1" err="1">
                <a:solidFill>
                  <a:srgbClr val="000000"/>
                </a:solidFill>
                <a:latin typeface="Arial"/>
                <a:ea typeface="Arial"/>
              </a:rPr>
              <a:t>envoyées</a:t>
            </a:r>
            <a:r>
              <a:rPr lang="en-CA" sz="1400" b="0" strike="noStrike" spc="-1">
                <a:solidFill>
                  <a:srgbClr val="000000"/>
                </a:solidFill>
                <a:latin typeface="Arial"/>
                <a:ea typeface="Arial"/>
              </a:rPr>
              <a:t>, …)</a:t>
            </a:r>
            <a:endParaRPr lang="en-CA" sz="1400" b="0" strike="noStrike" spc="-1">
              <a:latin typeface="Arial"/>
              <a:cs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3844383-77DB-4443-A2CA-879E7B3BF4A5}"/>
              </a:ext>
            </a:extLst>
          </p:cNvPr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8E71C"/>
          </a:solidFill>
          <a:ln>
            <a:noFill/>
          </a:ln>
        </p:spPr>
        <p:txBody>
          <a:bodyPr tIns="91440" bIns="91440" anchor="t"/>
          <a:lstStyle/>
          <a:p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II. Architecture</a:t>
            </a:r>
            <a:r>
              <a:rPr lang="fr-CA" sz="3000" b="0" strike="noStrike" spc="-1">
                <a:solidFill>
                  <a:srgbClr val="000000"/>
                </a:solidFill>
                <a:latin typeface="Oswald"/>
                <a:ea typeface="Oswald"/>
              </a:rPr>
              <a:t> du </a:t>
            </a:r>
            <a:r>
              <a:rPr lang="fr-CA" sz="3000" spc="-1">
                <a:solidFill>
                  <a:srgbClr val="000000"/>
                </a:solidFill>
                <a:latin typeface="Oswald"/>
                <a:ea typeface="Oswald"/>
              </a:rPr>
              <a:t>serveur (suite)</a:t>
            </a:r>
          </a:p>
          <a:p>
            <a:r>
              <a:rPr lang="fr-CA" sz="2400" spc="-1">
                <a:latin typeface="Oswald"/>
              </a:rPr>
              <a:t>Spécifications fonctionnelles</a:t>
            </a:r>
            <a:endParaRPr lang="fr-CA">
              <a:cs typeface="Arial"/>
            </a:endParaRPr>
          </a:p>
        </p:txBody>
      </p:sp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20D8961-6480-4BCD-81C0-075C56E4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12" y="1144281"/>
            <a:ext cx="4463714" cy="2614304"/>
          </a:xfrm>
          <a:prstGeom prst="rect">
            <a:avLst/>
          </a:prstGeom>
        </p:spPr>
      </p:pic>
      <p:sp>
        <p:nvSpPr>
          <p:cNvPr id="5" name="CustomShape 6">
            <a:extLst>
              <a:ext uri="{FF2B5EF4-FFF2-40B4-BE49-F238E27FC236}">
                <a16:creationId xmlns:a16="http://schemas.microsoft.com/office/drawing/2014/main" id="{24F8D02B-EFD1-42BD-A24F-7811F2D1DBF3}"/>
              </a:ext>
            </a:extLst>
          </p:cNvPr>
          <p:cNvSpPr/>
          <p:nvPr/>
        </p:nvSpPr>
        <p:spPr>
          <a:xfrm>
            <a:off x="4384448" y="3761905"/>
            <a:ext cx="4466197" cy="451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algn="ctr"/>
            <a:r>
              <a:rPr lang="en-CA" sz="1200" spc="-1">
                <a:latin typeface="Arial"/>
                <a:cs typeface="Arial"/>
              </a:rPr>
              <a:t>Fig. 2.1 - </a:t>
            </a:r>
            <a:r>
              <a:rPr lang="en-CA" sz="1200" spc="-1" err="1">
                <a:latin typeface="Arial"/>
                <a:cs typeface="Arial"/>
              </a:rPr>
              <a:t>Aperçu</a:t>
            </a:r>
            <a:r>
              <a:rPr lang="en-CA" sz="1200" spc="-1">
                <a:latin typeface="Arial"/>
                <a:cs typeface="Arial"/>
              </a:rPr>
              <a:t> global</a:t>
            </a:r>
            <a:r>
              <a:rPr lang="en-CA" sz="1200" spc="-1">
                <a:cs typeface="Arial"/>
              </a:rPr>
              <a:t> de la communication au sein du </a:t>
            </a:r>
            <a:r>
              <a:rPr lang="en-CA" sz="1200" spc="-1" err="1">
                <a:cs typeface="Arial"/>
              </a:rPr>
              <a:t>serveur</a:t>
            </a:r>
            <a:endParaRPr lang="fr-FR" sz="1200" err="1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1598</Words>
  <Application>Microsoft Office PowerPoint</Application>
  <PresentationFormat>Affichage à l'écran (16:9)</PresentationFormat>
  <Paragraphs>528</Paragraphs>
  <Slides>44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44</vt:i4>
      </vt:variant>
    </vt:vector>
  </HeadingPairs>
  <TitlesOfParts>
    <vt:vector size="60" baseType="lpstr">
      <vt:lpstr>Arial</vt:lpstr>
      <vt:lpstr>Arial,Sans-Serif</vt:lpstr>
      <vt:lpstr>Calibri</vt:lpstr>
      <vt:lpstr>Courier New</vt:lpstr>
      <vt:lpstr>Courier New,monospace</vt:lpstr>
      <vt:lpstr>DejaVu Sans</vt:lpstr>
      <vt:lpstr>Montserrat</vt:lpstr>
      <vt:lpstr>oswald</vt:lpstr>
      <vt:lpstr>oswald</vt:lpstr>
      <vt:lpstr>Playfair Display</vt:lpstr>
      <vt:lpstr>Playfair Display,Sans-Serif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Othman</dc:creator>
  <dc:description/>
  <cp:lastModifiedBy>Othman Mounir</cp:lastModifiedBy>
  <cp:revision>5</cp:revision>
  <dcterms:modified xsi:type="dcterms:W3CDTF">2018-11-29T20:06:56Z</dcterms:modified>
  <dc:language>en-CA</dc:language>
</cp:coreProperties>
</file>