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Nunito"/>
      <p:regular r:id="rId16"/>
      <p:bold r:id="rId17"/>
      <p:italic r:id="rId18"/>
      <p:boldItalic r:id="rId19"/>
    </p:embeddedFont>
    <p:embeddedFont>
      <p:font typeface="Bebas Neue"/>
      <p:regular r:id="rId20"/>
    </p:embeddedFont>
    <p:embeddedFont>
      <p:font typeface="Ralew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RalewayMedium-bold.fntdata"/><Relationship Id="rId21" Type="http://schemas.openxmlformats.org/officeDocument/2006/relationships/font" Target="fonts/RalewayMedium-regular.fntdata"/><Relationship Id="rId24" Type="http://schemas.openxmlformats.org/officeDocument/2006/relationships/font" Target="fonts/RalewayMedium-boldItalic.fntdata"/><Relationship Id="rId23" Type="http://schemas.openxmlformats.org/officeDocument/2006/relationships/font" Target="fonts/Raleway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a18aa25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a18aa25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b68f5f6c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b68f5f6c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a18aa2564_0_2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a18aa2564_0_2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b68f5f6c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b68f5f6c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b68f5f6c9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b68f5f6c9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a18aa2564_0_23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a18aa2564_0_23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5" name="Shape 55"/>
        <p:cNvGrpSpPr/>
        <p:nvPr/>
      </p:nvGrpSpPr>
      <p:grpSpPr>
        <a:xfrm>
          <a:off x="0" y="0"/>
          <a:ext cx="0" cy="0"/>
          <a:chOff x="0" y="0"/>
          <a:chExt cx="0" cy="0"/>
        </a:xfrm>
      </p:grpSpPr>
      <p:sp>
        <p:nvSpPr>
          <p:cNvPr id="56" name="Google Shape;56;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60" name="Google Shape;60;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61" name="Google Shape;61;p11"/>
          <p:cNvGrpSpPr/>
          <p:nvPr/>
        </p:nvGrpSpPr>
        <p:grpSpPr>
          <a:xfrm>
            <a:off x="2878783" y="409142"/>
            <a:ext cx="3397850" cy="187275"/>
            <a:chOff x="-3237675" y="-1132050"/>
            <a:chExt cx="3397850" cy="187275"/>
          </a:xfrm>
        </p:grpSpPr>
        <p:sp>
          <p:nvSpPr>
            <p:cNvPr id="62" name="Google Shape;62;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7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77" name="Google Shape;77;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0" name="Google Shape;80;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3" name="Google Shape;83;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6" name="Google Shape;86;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9" name="Google Shape;89;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93"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7" name="Google Shape;97;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1" name="Google Shape;101;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Google Shape;105;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 name="Google Shape;111;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 name="Google Shape;117;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1" name="Google Shape;121;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2" name="Google Shape;122;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29"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36"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47"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53" name="Shape 153"/>
        <p:cNvGrpSpPr/>
        <p:nvPr/>
      </p:nvGrpSpPr>
      <p:grpSpPr>
        <a:xfrm>
          <a:off x="0" y="0"/>
          <a:ext cx="0" cy="0"/>
          <a:chOff x="0" y="0"/>
          <a:chExt cx="0" cy="0"/>
        </a:xfrm>
      </p:grpSpPr>
      <p:sp>
        <p:nvSpPr>
          <p:cNvPr id="154" name="Google Shape;154;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5" name="Google Shape;155;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57" name="Google Shape;157;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58"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2" name="Google Shape;162;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3" name="Google Shape;163;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65"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1" name="Google Shape;171;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3" name="Google Shape;173;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5" name="Google Shape;175;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176"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0" name="Google Shape;180;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1" name="Google Shape;181;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2" name="Google Shape;182;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3" name="Google Shape;183;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184" name="Google Shape;184;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85" name="Google Shape;185;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7" name="Google Shape;187;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88" name="Google Shape;188;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189"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192" name="Google Shape;192;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5" name="Google Shape;195;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198"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1" name="Google Shape;201;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07"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2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 name="Google Shape;235;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2"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6" name="Google Shape;26;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37"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2" name="Google Shape;242;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3" name="Google Shape;243;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44" name="Google Shape;244;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5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6" name="Google Shape;256;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7" name="Google Shape;257;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and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dk1"/>
              </a:solidFill>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58"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275"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0" name="Google Shape;30;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 name="Google Shape;31;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8"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1" name="Google Shape;41;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2"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46" name="Google Shape;46;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 name="Google Shape;51;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2" name="Shape 52"/>
        <p:cNvGrpSpPr/>
        <p:nvPr/>
      </p:nvGrpSpPr>
      <p:grpSpPr>
        <a:xfrm>
          <a:off x="0" y="0"/>
          <a:ext cx="0" cy="0"/>
          <a:chOff x="0" y="0"/>
          <a:chExt cx="0" cy="0"/>
        </a:xfrm>
      </p:grpSpPr>
      <p:sp>
        <p:nvSpPr>
          <p:cNvPr id="53" name="Google Shape;53;p10"/>
          <p:cNvSpPr/>
          <p:nvPr>
            <p:ph idx="2" type="pic"/>
          </p:nvPr>
        </p:nvSpPr>
        <p:spPr>
          <a:xfrm>
            <a:off x="0" y="0"/>
            <a:ext cx="9144000" cy="5143500"/>
          </a:xfrm>
          <a:prstGeom prst="rect">
            <a:avLst/>
          </a:prstGeom>
          <a:noFill/>
          <a:ln>
            <a:noFill/>
          </a:ln>
        </p:spPr>
      </p:sp>
      <p:sp>
        <p:nvSpPr>
          <p:cNvPr id="54" name="Google Shape;54;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 name="Shape 293"/>
        <p:cNvGrpSpPr/>
        <p:nvPr/>
      </p:nvGrpSpPr>
      <p:grpSpPr>
        <a:xfrm>
          <a:off x="0" y="0"/>
          <a:ext cx="0" cy="0"/>
          <a:chOff x="0" y="0"/>
          <a:chExt cx="0" cy="0"/>
        </a:xfrm>
      </p:grpSpPr>
      <p:sp>
        <p:nvSpPr>
          <p:cNvPr id="294" name="Google Shape;294;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KISHERIA</a:t>
            </a:r>
            <a:endParaRPr/>
          </a:p>
        </p:txBody>
      </p:sp>
      <p:sp>
        <p:nvSpPr>
          <p:cNvPr id="295" name="Google Shape;295;p35"/>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ZUNGUMZA SHERIA </a:t>
            </a:r>
            <a:endParaRPr/>
          </a:p>
        </p:txBody>
      </p:sp>
      <p:grpSp>
        <p:nvGrpSpPr>
          <p:cNvPr id="296" name="Google Shape;296;p35"/>
          <p:cNvGrpSpPr/>
          <p:nvPr/>
        </p:nvGrpSpPr>
        <p:grpSpPr>
          <a:xfrm>
            <a:off x="-717279" y="1417515"/>
            <a:ext cx="3692970" cy="3912200"/>
            <a:chOff x="411650" y="2156650"/>
            <a:chExt cx="2413075" cy="2556325"/>
          </a:xfrm>
        </p:grpSpPr>
        <p:sp>
          <p:nvSpPr>
            <p:cNvPr id="297" name="Google Shape;297;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927725" y="3772150"/>
              <a:ext cx="348625" cy="799750"/>
            </a:xfrm>
            <a:custGeom>
              <a:rect b="b" l="l" r="r" t="t"/>
              <a:pathLst>
                <a:path extrusionOk="0" h="31990" w="13945">
                  <a:moveTo>
                    <a:pt x="13945" y="0"/>
                  </a:moveTo>
                  <a:lnTo>
                    <a:pt x="0" y="31989"/>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1773125" y="2566475"/>
              <a:ext cx="334425" cy="369425"/>
            </a:xfrm>
            <a:custGeom>
              <a:rect b="b" l="l" r="r" t="t"/>
              <a:pathLst>
                <a:path extrusionOk="0" h="14777" w="13377">
                  <a:moveTo>
                    <a:pt x="0" y="14777"/>
                  </a:moveTo>
                  <a:lnTo>
                    <a:pt x="13376" y="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127325" y="2341675"/>
              <a:ext cx="353200" cy="211625"/>
            </a:xfrm>
            <a:custGeom>
              <a:rect b="b" l="l" r="r" t="t"/>
              <a:pathLst>
                <a:path extrusionOk="0" h="8465" w="14128">
                  <a:moveTo>
                    <a:pt x="0" y="8465"/>
                  </a:moveTo>
                  <a:lnTo>
                    <a:pt x="14127" y="1"/>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5"/>
          <p:cNvGrpSpPr/>
          <p:nvPr/>
        </p:nvGrpSpPr>
        <p:grpSpPr>
          <a:xfrm>
            <a:off x="6779025" y="349504"/>
            <a:ext cx="913425" cy="370975"/>
            <a:chOff x="6514150" y="4420266"/>
            <a:chExt cx="913425" cy="370975"/>
          </a:xfrm>
        </p:grpSpPr>
        <p:sp>
          <p:nvSpPr>
            <p:cNvPr id="377" name="Google Shape;377;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5"/>
          <p:cNvSpPr/>
          <p:nvPr/>
        </p:nvSpPr>
        <p:spPr>
          <a:xfrm>
            <a:off x="2086350" y="823325"/>
            <a:ext cx="1270200" cy="12702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5"/>
          <p:cNvGrpSpPr/>
          <p:nvPr/>
        </p:nvGrpSpPr>
        <p:grpSpPr>
          <a:xfrm>
            <a:off x="3091863" y="1052012"/>
            <a:ext cx="537556" cy="136576"/>
            <a:chOff x="2641350" y="846250"/>
            <a:chExt cx="413600" cy="105075"/>
          </a:xfrm>
        </p:grpSpPr>
        <p:sp>
          <p:nvSpPr>
            <p:cNvPr id="381" name="Google Shape;381;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5" name="Google Shape;385;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
        <p:nvSpPr>
          <p:cNvPr id="386" name="Google Shape;386;p35"/>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PATA KUIFAHAMU SHERIA KWA URAHISI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36"/>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VS. SOLUTION</a:t>
            </a:r>
            <a:endParaRPr/>
          </a:p>
        </p:txBody>
      </p:sp>
      <p:sp>
        <p:nvSpPr>
          <p:cNvPr id="394" name="Google Shape;394;p36"/>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395" name="Google Shape;395;p36"/>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396" name="Google Shape;396;p36"/>
          <p:cNvSpPr txBox="1"/>
          <p:nvPr>
            <p:ph idx="3" type="subTitle"/>
          </p:nvPr>
        </p:nvSpPr>
        <p:spPr>
          <a:xfrm>
            <a:off x="5103350" y="1545300"/>
            <a:ext cx="3287100" cy="9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Many Swahili speakers face difficulties in accessing legal information and assistance due to limited availability of resources in Kiswahili language</a:t>
            </a:r>
            <a:endParaRPr/>
          </a:p>
        </p:txBody>
      </p:sp>
      <p:sp>
        <p:nvSpPr>
          <p:cNvPr id="397" name="Google Shape;397;p36"/>
          <p:cNvSpPr txBox="1"/>
          <p:nvPr>
            <p:ph idx="4" type="subTitle"/>
          </p:nvPr>
        </p:nvSpPr>
        <p:spPr>
          <a:xfrm>
            <a:off x="702077" y="3303975"/>
            <a:ext cx="32871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a:solidFill>
                  <a:schemeClr val="dk1"/>
                </a:solidFill>
              </a:rPr>
              <a:t>Developing a Swahili Legal Language Model (LLM) app, called Kisheria, that provides access to comprehensive legal information and assistance in Kiswahili language</a:t>
            </a:r>
            <a:endParaRPr/>
          </a:p>
        </p:txBody>
      </p:sp>
      <p:grpSp>
        <p:nvGrpSpPr>
          <p:cNvPr id="398" name="Google Shape;398;p36"/>
          <p:cNvGrpSpPr/>
          <p:nvPr/>
        </p:nvGrpSpPr>
        <p:grpSpPr>
          <a:xfrm>
            <a:off x="7327516" y="3527511"/>
            <a:ext cx="493766" cy="548627"/>
            <a:chOff x="3299850" y="238575"/>
            <a:chExt cx="427725" cy="482225"/>
          </a:xfrm>
        </p:grpSpPr>
        <p:sp>
          <p:nvSpPr>
            <p:cNvPr id="399" name="Google Shape;399;p36"/>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0" name="Google Shape;400;p36"/>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1" name="Google Shape;401;p36"/>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 name="Google Shape;402;p36"/>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3" name="Google Shape;403;p36"/>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04" name="Google Shape;404;p36"/>
          <p:cNvGrpSpPr/>
          <p:nvPr/>
        </p:nvGrpSpPr>
        <p:grpSpPr>
          <a:xfrm>
            <a:off x="1302628" y="1777432"/>
            <a:ext cx="609583" cy="548622"/>
            <a:chOff x="6239575" y="4416275"/>
            <a:chExt cx="489625" cy="449175"/>
          </a:xfrm>
        </p:grpSpPr>
        <p:sp>
          <p:nvSpPr>
            <p:cNvPr id="405" name="Google Shape;405;p36"/>
            <p:cNvSpPr/>
            <p:nvPr/>
          </p:nvSpPr>
          <p:spPr>
            <a:xfrm>
              <a:off x="6239575" y="4416275"/>
              <a:ext cx="489625" cy="449175"/>
            </a:xfrm>
            <a:custGeom>
              <a:rect b="b" l="l" r="r" t="t"/>
              <a:pathLst>
                <a:path extrusionOk="0" h="17967" w="19585">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6" name="Google Shape;406;p36"/>
            <p:cNvSpPr/>
            <p:nvPr/>
          </p:nvSpPr>
          <p:spPr>
            <a:xfrm>
              <a:off x="6438550" y="4723875"/>
              <a:ext cx="88350" cy="84950"/>
            </a:xfrm>
            <a:custGeom>
              <a:rect b="b" l="l" r="r" t="t"/>
              <a:pathLst>
                <a:path extrusionOk="0" h="3398" w="3534">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7" name="Google Shape;407;p36"/>
            <p:cNvSpPr/>
            <p:nvPr/>
          </p:nvSpPr>
          <p:spPr>
            <a:xfrm>
              <a:off x="6441950" y="4497425"/>
              <a:ext cx="84950" cy="198250"/>
            </a:xfrm>
            <a:custGeom>
              <a:rect b="b" l="l" r="r" t="t"/>
              <a:pathLst>
                <a:path extrusionOk="0" h="7930" w="3398">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08" name="Google Shape;408;p36"/>
          <p:cNvSpPr/>
          <p:nvPr/>
        </p:nvSpPr>
        <p:spPr>
          <a:xfrm>
            <a:off x="7399888" y="3465573"/>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1412903" y="2009877"/>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36"/>
          <p:cNvGrpSpPr/>
          <p:nvPr/>
        </p:nvGrpSpPr>
        <p:grpSpPr>
          <a:xfrm>
            <a:off x="240000" y="1333364"/>
            <a:ext cx="3397850" cy="187275"/>
            <a:chOff x="-3237675" y="-1132050"/>
            <a:chExt cx="3397850" cy="187275"/>
          </a:xfrm>
        </p:grpSpPr>
        <p:sp>
          <p:nvSpPr>
            <p:cNvPr id="411" name="Google Shape;411;p36"/>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6"/>
          <p:cNvGrpSpPr/>
          <p:nvPr/>
        </p:nvGrpSpPr>
        <p:grpSpPr>
          <a:xfrm>
            <a:off x="7670273" y="2912496"/>
            <a:ext cx="2159530" cy="548628"/>
            <a:chOff x="2641350" y="846250"/>
            <a:chExt cx="413600" cy="105075"/>
          </a:xfrm>
        </p:grpSpPr>
        <p:sp>
          <p:nvSpPr>
            <p:cNvPr id="421" name="Google Shape;421;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p:nvPr/>
        </p:nvSpPr>
        <p:spPr>
          <a:xfrm>
            <a:off x="6008126" y="1088800"/>
            <a:ext cx="2514600" cy="365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609275" y="1088800"/>
            <a:ext cx="2514600" cy="365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432" name="Google Shape;432;p37"/>
          <p:cNvSpPr txBox="1"/>
          <p:nvPr>
            <p:ph idx="4" type="title"/>
          </p:nvPr>
        </p:nvSpPr>
        <p:spPr>
          <a:xfrm>
            <a:off x="531375" y="3009225"/>
            <a:ext cx="2668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Legal Information Retrieval</a:t>
            </a:r>
            <a:endParaRPr/>
          </a:p>
        </p:txBody>
      </p:sp>
      <p:sp>
        <p:nvSpPr>
          <p:cNvPr id="433" name="Google Shape;433;p37"/>
          <p:cNvSpPr txBox="1"/>
          <p:nvPr>
            <p:ph idx="5" type="subTitle"/>
          </p:nvPr>
        </p:nvSpPr>
        <p:spPr>
          <a:xfrm>
            <a:off x="720000" y="4052942"/>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200"/>
              <a:t>Users can access a vast database of legal information and resources in Kiswahili language, covering various legal topics and areas of law.</a:t>
            </a:r>
            <a:endParaRPr sz="1200"/>
          </a:p>
          <a:p>
            <a:pPr indent="0" lvl="0" marL="0" rtl="0" algn="ctr">
              <a:spcBef>
                <a:spcPts val="0"/>
              </a:spcBef>
              <a:spcAft>
                <a:spcPts val="0"/>
              </a:spcAft>
              <a:buClr>
                <a:schemeClr val="hlink"/>
              </a:buClr>
              <a:buSzPts val="1100"/>
              <a:buFont typeface="Arial"/>
              <a:buNone/>
            </a:pPr>
            <a:r>
              <a:t/>
            </a:r>
            <a:endParaRPr sz="1200"/>
          </a:p>
          <a:p>
            <a:pPr indent="0" lvl="0" marL="0" rtl="0" algn="ctr">
              <a:spcBef>
                <a:spcPts val="0"/>
              </a:spcBef>
              <a:spcAft>
                <a:spcPts val="0"/>
              </a:spcAft>
              <a:buClr>
                <a:schemeClr val="hlink"/>
              </a:buClr>
              <a:buSzPts val="1100"/>
              <a:buFont typeface="Arial"/>
              <a:buNone/>
            </a:pPr>
            <a:r>
              <a:t/>
            </a:r>
            <a:endParaRPr sz="1200"/>
          </a:p>
        </p:txBody>
      </p:sp>
      <p:sp>
        <p:nvSpPr>
          <p:cNvPr id="434" name="Google Shape;434;p37"/>
          <p:cNvSpPr txBox="1"/>
          <p:nvPr>
            <p:ph type="title"/>
          </p:nvPr>
        </p:nvSpPr>
        <p:spPr>
          <a:xfrm>
            <a:off x="615450" y="1214975"/>
            <a:ext cx="2514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Legal Query Submission</a:t>
            </a:r>
            <a:endParaRPr/>
          </a:p>
        </p:txBody>
      </p:sp>
      <p:sp>
        <p:nvSpPr>
          <p:cNvPr id="435" name="Google Shape;435;p37"/>
          <p:cNvSpPr txBox="1"/>
          <p:nvPr>
            <p:ph idx="1" type="subTitle"/>
          </p:nvPr>
        </p:nvSpPr>
        <p:spPr>
          <a:xfrm>
            <a:off x="720000" y="20407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200"/>
              <a:t>Users can submit legal queries and questions in Kiswahili language through the Kisheria app.</a:t>
            </a:r>
            <a:endParaRPr sz="1200"/>
          </a:p>
        </p:txBody>
      </p:sp>
      <p:sp>
        <p:nvSpPr>
          <p:cNvPr id="436" name="Google Shape;436;p37"/>
          <p:cNvSpPr txBox="1"/>
          <p:nvPr>
            <p:ph idx="8" type="title"/>
          </p:nvPr>
        </p:nvSpPr>
        <p:spPr>
          <a:xfrm>
            <a:off x="6008150" y="1225650"/>
            <a:ext cx="2514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Legal Response Generation</a:t>
            </a:r>
            <a:endParaRPr/>
          </a:p>
        </p:txBody>
      </p:sp>
      <p:sp>
        <p:nvSpPr>
          <p:cNvPr id="437" name="Google Shape;437;p37"/>
          <p:cNvSpPr txBox="1"/>
          <p:nvPr>
            <p:ph idx="9" type="subTitle"/>
          </p:nvPr>
        </p:nvSpPr>
        <p:spPr>
          <a:xfrm>
            <a:off x="6118550" y="21169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Kisheria generates accurate and relevant legal responses to user queries based on its comprehensive legal knowledge base.</a:t>
            </a:r>
            <a:endParaRPr sz="1200"/>
          </a:p>
        </p:txBody>
      </p:sp>
      <p:sp>
        <p:nvSpPr>
          <p:cNvPr id="438" name="Google Shape;438;p37"/>
          <p:cNvSpPr txBox="1"/>
          <p:nvPr>
            <p:ph idx="13" type="title"/>
          </p:nvPr>
        </p:nvSpPr>
        <p:spPr>
          <a:xfrm>
            <a:off x="6118545" y="3009217"/>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Language Understanding</a:t>
            </a:r>
            <a:endParaRPr/>
          </a:p>
        </p:txBody>
      </p:sp>
      <p:sp>
        <p:nvSpPr>
          <p:cNvPr id="439" name="Google Shape;439;p37"/>
          <p:cNvSpPr txBox="1"/>
          <p:nvPr>
            <p:ph idx="14" type="subTitle"/>
          </p:nvPr>
        </p:nvSpPr>
        <p:spPr>
          <a:xfrm>
            <a:off x="6008150" y="3900550"/>
            <a:ext cx="25146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200"/>
              <a:t>Kisheria utilizes advanced language processing algorithms to interpret and understand legal queries expressed in Kiswahili language.</a:t>
            </a:r>
            <a:endParaRPr sz="1200"/>
          </a:p>
        </p:txBody>
      </p:sp>
      <p:grpSp>
        <p:nvGrpSpPr>
          <p:cNvPr id="440" name="Google Shape;440;p37"/>
          <p:cNvGrpSpPr/>
          <p:nvPr/>
        </p:nvGrpSpPr>
        <p:grpSpPr>
          <a:xfrm>
            <a:off x="2505838" y="545891"/>
            <a:ext cx="913425" cy="370975"/>
            <a:chOff x="6514150" y="4420266"/>
            <a:chExt cx="913425" cy="370975"/>
          </a:xfrm>
        </p:grpSpPr>
        <p:sp>
          <p:nvSpPr>
            <p:cNvPr id="441" name="Google Shape;441;p37"/>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txBox="1"/>
          <p:nvPr>
            <p:ph type="title"/>
          </p:nvPr>
        </p:nvSpPr>
        <p:spPr>
          <a:xfrm>
            <a:off x="896000" y="870483"/>
            <a:ext cx="3675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KISHERIA</a:t>
            </a:r>
            <a:endParaRPr/>
          </a:p>
        </p:txBody>
      </p:sp>
      <p:grpSp>
        <p:nvGrpSpPr>
          <p:cNvPr id="449" name="Google Shape;449;p38"/>
          <p:cNvGrpSpPr/>
          <p:nvPr/>
        </p:nvGrpSpPr>
        <p:grpSpPr>
          <a:xfrm rot="10800000">
            <a:off x="-369277" y="3791021"/>
            <a:ext cx="2159530" cy="548628"/>
            <a:chOff x="2641350" y="846250"/>
            <a:chExt cx="413600" cy="105075"/>
          </a:xfrm>
        </p:grpSpPr>
        <p:sp>
          <p:nvSpPr>
            <p:cNvPr id="450" name="Google Shape;450;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8"/>
          <p:cNvSpPr txBox="1"/>
          <p:nvPr>
            <p:ph idx="1" type="body"/>
          </p:nvPr>
        </p:nvSpPr>
        <p:spPr>
          <a:xfrm>
            <a:off x="930950" y="1617649"/>
            <a:ext cx="3675900" cy="25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Kisheria leverages advanced language processing algorithms to interpret legal queries in Kiswahili and provides accurate and relevant legal responses, empowering Swahili speakers to navigate the legal system with confidence and understanding.</a:t>
            </a:r>
            <a:endParaRPr>
              <a:solidFill>
                <a:schemeClr val="dk1"/>
              </a:solidFill>
            </a:endParaRPr>
          </a:p>
        </p:txBody>
      </p:sp>
      <p:pic>
        <p:nvPicPr>
          <p:cNvPr id="455" name="Google Shape;455;p38"/>
          <p:cNvPicPr preferRelativeResize="0"/>
          <p:nvPr/>
        </p:nvPicPr>
        <p:blipFill rotWithShape="1">
          <a:blip r:embed="rId3">
            <a:alphaModFix/>
          </a:blip>
          <a:srcRect b="0" l="30496" r="20872" t="0"/>
          <a:stretch/>
        </p:blipFill>
        <p:spPr>
          <a:xfrm>
            <a:off x="5058425" y="-125"/>
            <a:ext cx="3369900" cy="46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p:nvPr/>
        </p:nvSpPr>
        <p:spPr>
          <a:xfrm>
            <a:off x="3320050" y="2529050"/>
            <a:ext cx="25146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6019475" y="2529050"/>
            <a:ext cx="25146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620625" y="2529050"/>
            <a:ext cx="25146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VALUE PROPOSITION</a:t>
            </a:r>
            <a:endParaRPr/>
          </a:p>
        </p:txBody>
      </p:sp>
      <p:sp>
        <p:nvSpPr>
          <p:cNvPr id="464" name="Google Shape;464;p39"/>
          <p:cNvSpPr txBox="1"/>
          <p:nvPr>
            <p:ph idx="2" type="title"/>
          </p:nvPr>
        </p:nvSpPr>
        <p:spPr>
          <a:xfrm>
            <a:off x="3320050" y="3109925"/>
            <a:ext cx="2514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Kisheria promotes </a:t>
            </a:r>
            <a:r>
              <a:rPr b="1" lang="en" sz="1600">
                <a:solidFill>
                  <a:schemeClr val="accent1"/>
                </a:solidFill>
              </a:rPr>
              <a:t>legal literacy and awareness</a:t>
            </a:r>
            <a:r>
              <a:rPr lang="en" sz="1600"/>
              <a:t> among Swahili speakers, equipping them with the knowledge and resources needed to navigate the legal system with confidence and understanding.</a:t>
            </a:r>
            <a:endParaRPr sz="1600"/>
          </a:p>
        </p:txBody>
      </p:sp>
      <p:grpSp>
        <p:nvGrpSpPr>
          <p:cNvPr id="465" name="Google Shape;465;p39"/>
          <p:cNvGrpSpPr/>
          <p:nvPr/>
        </p:nvGrpSpPr>
        <p:grpSpPr>
          <a:xfrm>
            <a:off x="327463" y="510422"/>
            <a:ext cx="1972232" cy="2097030"/>
            <a:chOff x="668700" y="783500"/>
            <a:chExt cx="1828850" cy="1944575"/>
          </a:xfrm>
        </p:grpSpPr>
        <p:sp>
          <p:nvSpPr>
            <p:cNvPr id="466" name="Google Shape;466;p39"/>
            <p:cNvSpPr/>
            <p:nvPr/>
          </p:nvSpPr>
          <p:spPr>
            <a:xfrm>
              <a:off x="1358825" y="2223200"/>
              <a:ext cx="178650" cy="202450"/>
            </a:xfrm>
            <a:custGeom>
              <a:rect b="b" l="l" r="r" t="t"/>
              <a:pathLst>
                <a:path extrusionOk="0" h="8098" w="7146">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1045750" y="2054025"/>
              <a:ext cx="627725" cy="674050"/>
            </a:xfrm>
            <a:custGeom>
              <a:rect b="b" l="l" r="r" t="t"/>
              <a:pathLst>
                <a:path extrusionOk="0" h="26962" w="25109">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1241100" y="2046400"/>
              <a:ext cx="429825" cy="651075"/>
            </a:xfrm>
            <a:custGeom>
              <a:rect b="b" l="l" r="r" t="t"/>
              <a:pathLst>
                <a:path extrusionOk="0" h="26043" w="17193">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1014775" y="1989965"/>
              <a:ext cx="424250" cy="212275"/>
            </a:xfrm>
            <a:custGeom>
              <a:rect b="b" l="l" r="r" t="t"/>
              <a:pathLst>
                <a:path extrusionOk="0" h="8491" w="1697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668700" y="1644000"/>
              <a:ext cx="386700" cy="537200"/>
            </a:xfrm>
            <a:custGeom>
              <a:rect b="b" l="l" r="r" t="t"/>
              <a:pathLst>
                <a:path extrusionOk="0" h="21488" w="15468">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881825" y="1569425"/>
              <a:ext cx="399400" cy="601325"/>
            </a:xfrm>
            <a:custGeom>
              <a:rect b="b" l="l" r="r" t="t"/>
              <a:pathLst>
                <a:path extrusionOk="0" h="24053" w="15976">
                  <a:moveTo>
                    <a:pt x="9033" y="0"/>
                  </a:moveTo>
                  <a:lnTo>
                    <a:pt x="1" y="2984"/>
                  </a:lnTo>
                  <a:lnTo>
                    <a:pt x="6943" y="24053"/>
                  </a:lnTo>
                  <a:lnTo>
                    <a:pt x="15975" y="21089"/>
                  </a:lnTo>
                  <a:lnTo>
                    <a:pt x="90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1107650" y="783900"/>
              <a:ext cx="1350825" cy="1419850"/>
            </a:xfrm>
            <a:custGeom>
              <a:rect b="b" l="l" r="r" t="t"/>
              <a:pathLst>
                <a:path extrusionOk="0" h="56794" w="54033">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1981975" y="783500"/>
              <a:ext cx="515575" cy="1420625"/>
            </a:xfrm>
            <a:custGeom>
              <a:rect b="b" l="l" r="r" t="t"/>
              <a:pathLst>
                <a:path extrusionOk="0" h="56825" w="20623">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701700" y="1644000"/>
              <a:ext cx="227350" cy="299925"/>
            </a:xfrm>
            <a:custGeom>
              <a:rect b="b" l="l" r="r" t="t"/>
              <a:pathLst>
                <a:path extrusionOk="0" h="11997" w="9094">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881825" y="1569425"/>
              <a:ext cx="273050" cy="218225"/>
            </a:xfrm>
            <a:custGeom>
              <a:rect b="b" l="l" r="r" t="t"/>
              <a:pathLst>
                <a:path extrusionOk="0" h="8729" w="10922">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1107650" y="783900"/>
              <a:ext cx="915950" cy="928650"/>
            </a:xfrm>
            <a:custGeom>
              <a:rect b="b" l="l" r="r" t="t"/>
              <a:pathLst>
                <a:path extrusionOk="0" h="37146" w="36638">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2385900" y="1460825"/>
              <a:ext cx="1025" cy="3075"/>
            </a:xfrm>
            <a:custGeom>
              <a:rect b="b" l="l" r="r" t="t"/>
              <a:pathLst>
                <a:path extrusionOk="0" h="123" w="41">
                  <a:moveTo>
                    <a:pt x="0" y="0"/>
                  </a:moveTo>
                  <a:cubicBezTo>
                    <a:pt x="0" y="41"/>
                    <a:pt x="20" y="82"/>
                    <a:pt x="41" y="122"/>
                  </a:cubicBezTo>
                  <a:cubicBezTo>
                    <a:pt x="41" y="82"/>
                    <a:pt x="20" y="41"/>
                    <a:pt x="0" y="0"/>
                  </a:cubicBezTo>
                  <a:close/>
                </a:path>
              </a:pathLst>
            </a:custGeom>
            <a:solidFill>
              <a:srgbClr val="005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2110350" y="1320350"/>
              <a:ext cx="322250" cy="451550"/>
            </a:xfrm>
            <a:custGeom>
              <a:rect b="b" l="l" r="r" t="t"/>
              <a:pathLst>
                <a:path extrusionOk="0" h="18062" w="1289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756500" y="2022550"/>
              <a:ext cx="298900" cy="158875"/>
            </a:xfrm>
            <a:custGeom>
              <a:rect b="b" l="l" r="r" t="t"/>
              <a:pathLst>
                <a:path extrusionOk="0" h="6355" w="11956">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1006150" y="1948975"/>
              <a:ext cx="275075" cy="221775"/>
            </a:xfrm>
            <a:custGeom>
              <a:rect b="b" l="l" r="r" t="t"/>
              <a:pathLst>
                <a:path extrusionOk="0" h="8871" w="11003">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1232975" y="1874550"/>
              <a:ext cx="1225500" cy="329200"/>
            </a:xfrm>
            <a:custGeom>
              <a:rect b="b" l="l" r="r" t="t"/>
              <a:pathLst>
                <a:path extrusionOk="0" h="13168" w="4902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1911425" y="783900"/>
              <a:ext cx="547050" cy="1419850"/>
            </a:xfrm>
            <a:custGeom>
              <a:rect b="b" l="l" r="r" t="t"/>
              <a:pathLst>
                <a:path extrusionOk="0" h="56794" w="21882">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1911425" y="783900"/>
              <a:ext cx="112175" cy="342550"/>
            </a:xfrm>
            <a:custGeom>
              <a:rect b="b" l="l" r="r" t="t"/>
              <a:pathLst>
                <a:path extrusionOk="0" h="13702" w="4487">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2194075" y="1925650"/>
              <a:ext cx="264400" cy="278100"/>
            </a:xfrm>
            <a:custGeom>
              <a:rect b="b" l="l" r="r" t="t"/>
              <a:pathLst>
                <a:path extrusionOk="0" h="11124" w="10576">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2233150" y="1393550"/>
              <a:ext cx="155300" cy="210675"/>
            </a:xfrm>
            <a:custGeom>
              <a:rect b="b" l="l" r="r" t="t"/>
              <a:pathLst>
                <a:path extrusionOk="0" h="8427" w="6212">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9"/>
          <p:cNvGrpSpPr/>
          <p:nvPr/>
        </p:nvGrpSpPr>
        <p:grpSpPr>
          <a:xfrm>
            <a:off x="636975" y="4608492"/>
            <a:ext cx="3397850" cy="187275"/>
            <a:chOff x="-3237675" y="-1132050"/>
            <a:chExt cx="3397850" cy="187275"/>
          </a:xfrm>
        </p:grpSpPr>
        <p:sp>
          <p:nvSpPr>
            <p:cNvPr id="487" name="Google Shape;487;p39"/>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39"/>
          <p:cNvSpPr txBox="1"/>
          <p:nvPr>
            <p:ph idx="2" type="title"/>
          </p:nvPr>
        </p:nvSpPr>
        <p:spPr>
          <a:xfrm>
            <a:off x="636975" y="3186125"/>
            <a:ext cx="2514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Kisheria provides Swahili speakers with access to </a:t>
            </a:r>
            <a:r>
              <a:rPr b="1" lang="en" sz="1600">
                <a:solidFill>
                  <a:schemeClr val="accent1"/>
                </a:solidFill>
              </a:rPr>
              <a:t>comprehensive legal information and assistance</a:t>
            </a:r>
            <a:r>
              <a:rPr b="1" lang="en" sz="1600"/>
              <a:t>,</a:t>
            </a:r>
            <a:r>
              <a:rPr lang="en" sz="1600"/>
              <a:t> empowering them to understand and assert their legal rights effectively.</a:t>
            </a:r>
            <a:endParaRPr sz="1600"/>
          </a:p>
        </p:txBody>
      </p:sp>
      <p:sp>
        <p:nvSpPr>
          <p:cNvPr id="497" name="Google Shape;497;p39"/>
          <p:cNvSpPr txBox="1"/>
          <p:nvPr>
            <p:ph idx="2" type="title"/>
          </p:nvPr>
        </p:nvSpPr>
        <p:spPr>
          <a:xfrm>
            <a:off x="6019475" y="3109925"/>
            <a:ext cx="25146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By providing accurate and reliable legal responses, Kisheria helps users make </a:t>
            </a:r>
            <a:r>
              <a:rPr b="1" lang="en" sz="1600">
                <a:solidFill>
                  <a:schemeClr val="accent1"/>
                </a:solidFill>
              </a:rPr>
              <a:t>informed decisions regarding legal matters,</a:t>
            </a:r>
            <a:r>
              <a:rPr lang="en" sz="1600"/>
              <a:t> leading to better outcomes and resolutions.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0"/>
          <p:cNvSpPr/>
          <p:nvPr/>
        </p:nvSpPr>
        <p:spPr>
          <a:xfrm>
            <a:off x="3314700" y="2992975"/>
            <a:ext cx="2514600" cy="180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6014125" y="2992975"/>
            <a:ext cx="2514600" cy="180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615275" y="2992975"/>
            <a:ext cx="2514600" cy="180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txBox="1"/>
          <p:nvPr>
            <p:ph type="title"/>
          </p:nvPr>
        </p:nvSpPr>
        <p:spPr>
          <a:xfrm>
            <a:off x="720000" y="2937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506" name="Google Shape;506;p40"/>
          <p:cNvSpPr txBox="1"/>
          <p:nvPr>
            <p:ph idx="2" type="title"/>
          </p:nvPr>
        </p:nvSpPr>
        <p:spPr>
          <a:xfrm>
            <a:off x="725992" y="3232184"/>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ANDOCIUS MTEKANGA</a:t>
            </a:r>
            <a:endParaRPr/>
          </a:p>
        </p:txBody>
      </p:sp>
      <p:sp>
        <p:nvSpPr>
          <p:cNvPr id="507" name="Google Shape;507;p40"/>
          <p:cNvSpPr txBox="1"/>
          <p:nvPr>
            <p:ph idx="1" type="subTitle"/>
          </p:nvPr>
        </p:nvSpPr>
        <p:spPr>
          <a:xfrm>
            <a:off x="725992" y="3742509"/>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SCIENTIST</a:t>
            </a:r>
            <a:endParaRPr/>
          </a:p>
        </p:txBody>
      </p:sp>
      <p:sp>
        <p:nvSpPr>
          <p:cNvPr id="508" name="Google Shape;508;p40"/>
          <p:cNvSpPr txBox="1"/>
          <p:nvPr>
            <p:ph idx="5" type="title"/>
          </p:nvPr>
        </p:nvSpPr>
        <p:spPr>
          <a:xfrm>
            <a:off x="6124537" y="3232184"/>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GABRIEL D</a:t>
            </a:r>
            <a:endParaRPr/>
          </a:p>
        </p:txBody>
      </p:sp>
      <p:sp>
        <p:nvSpPr>
          <p:cNvPr id="509" name="Google Shape;509;p40"/>
          <p:cNvSpPr txBox="1"/>
          <p:nvPr>
            <p:ph idx="6" type="subTitle"/>
          </p:nvPr>
        </p:nvSpPr>
        <p:spPr>
          <a:xfrm>
            <a:off x="6124537" y="3742509"/>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SCIENCE</a:t>
            </a:r>
            <a:endParaRPr/>
          </a:p>
        </p:txBody>
      </p:sp>
      <p:grpSp>
        <p:nvGrpSpPr>
          <p:cNvPr id="510" name="Google Shape;510;p40"/>
          <p:cNvGrpSpPr/>
          <p:nvPr/>
        </p:nvGrpSpPr>
        <p:grpSpPr>
          <a:xfrm>
            <a:off x="1609964" y="4406878"/>
            <a:ext cx="537556" cy="136576"/>
            <a:chOff x="2641350" y="846250"/>
            <a:chExt cx="413600" cy="105075"/>
          </a:xfrm>
        </p:grpSpPr>
        <p:sp>
          <p:nvSpPr>
            <p:cNvPr id="511" name="Google Shape;511;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40"/>
          <p:cNvGrpSpPr/>
          <p:nvPr/>
        </p:nvGrpSpPr>
        <p:grpSpPr>
          <a:xfrm>
            <a:off x="7008509" y="4406878"/>
            <a:ext cx="537556" cy="136576"/>
            <a:chOff x="2641350" y="846250"/>
            <a:chExt cx="413600" cy="105075"/>
          </a:xfrm>
        </p:grpSpPr>
        <p:sp>
          <p:nvSpPr>
            <p:cNvPr id="516" name="Google Shape;516;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40"/>
          <p:cNvGrpSpPr/>
          <p:nvPr/>
        </p:nvGrpSpPr>
        <p:grpSpPr>
          <a:xfrm>
            <a:off x="7529571" y="4608309"/>
            <a:ext cx="913425" cy="370975"/>
            <a:chOff x="6514150" y="4420266"/>
            <a:chExt cx="913425" cy="370975"/>
          </a:xfrm>
        </p:grpSpPr>
        <p:sp>
          <p:nvSpPr>
            <p:cNvPr id="521" name="Google Shape;521;p40"/>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40"/>
          <p:cNvGrpSpPr/>
          <p:nvPr/>
        </p:nvGrpSpPr>
        <p:grpSpPr>
          <a:xfrm>
            <a:off x="719988" y="972250"/>
            <a:ext cx="913425" cy="370975"/>
            <a:chOff x="6514150" y="4420266"/>
            <a:chExt cx="913425" cy="370975"/>
          </a:xfrm>
        </p:grpSpPr>
        <p:sp>
          <p:nvSpPr>
            <p:cNvPr id="524" name="Google Shape;524;p40"/>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40"/>
          <p:cNvSpPr/>
          <p:nvPr/>
        </p:nvSpPr>
        <p:spPr>
          <a:xfrm>
            <a:off x="1609975" y="937775"/>
            <a:ext cx="2514600" cy="180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txBox="1"/>
          <p:nvPr>
            <p:ph idx="2" type="title"/>
          </p:nvPr>
        </p:nvSpPr>
        <p:spPr>
          <a:xfrm>
            <a:off x="1720692" y="1176984"/>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ADAM KATANI</a:t>
            </a:r>
            <a:endParaRPr/>
          </a:p>
        </p:txBody>
      </p:sp>
      <p:sp>
        <p:nvSpPr>
          <p:cNvPr id="528" name="Google Shape;528;p40"/>
          <p:cNvSpPr txBox="1"/>
          <p:nvPr>
            <p:ph idx="1" type="subTitle"/>
          </p:nvPr>
        </p:nvSpPr>
        <p:spPr>
          <a:xfrm>
            <a:off x="1720692" y="1687309"/>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DEV</a:t>
            </a:r>
            <a:endParaRPr/>
          </a:p>
        </p:txBody>
      </p:sp>
      <p:grpSp>
        <p:nvGrpSpPr>
          <p:cNvPr id="529" name="Google Shape;529;p40"/>
          <p:cNvGrpSpPr/>
          <p:nvPr/>
        </p:nvGrpSpPr>
        <p:grpSpPr>
          <a:xfrm>
            <a:off x="2610014" y="2351678"/>
            <a:ext cx="537556" cy="136576"/>
            <a:chOff x="2641350" y="846250"/>
            <a:chExt cx="413600" cy="105075"/>
          </a:xfrm>
        </p:grpSpPr>
        <p:sp>
          <p:nvSpPr>
            <p:cNvPr id="530" name="Google Shape;530;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0"/>
          <p:cNvSpPr/>
          <p:nvPr/>
        </p:nvSpPr>
        <p:spPr>
          <a:xfrm>
            <a:off x="4766550" y="937775"/>
            <a:ext cx="2514600" cy="180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txBox="1"/>
          <p:nvPr>
            <p:ph idx="2" type="title"/>
          </p:nvPr>
        </p:nvSpPr>
        <p:spPr>
          <a:xfrm>
            <a:off x="4877267" y="1176984"/>
            <a:ext cx="23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GODFREY ENSOH</a:t>
            </a:r>
            <a:endParaRPr/>
          </a:p>
        </p:txBody>
      </p:sp>
      <p:sp>
        <p:nvSpPr>
          <p:cNvPr id="536" name="Google Shape;536;p40"/>
          <p:cNvSpPr txBox="1"/>
          <p:nvPr>
            <p:ph idx="1" type="subTitle"/>
          </p:nvPr>
        </p:nvSpPr>
        <p:spPr>
          <a:xfrm>
            <a:off x="4877267" y="1785784"/>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DEV &amp; DATA SCIENTIST</a:t>
            </a:r>
            <a:endParaRPr/>
          </a:p>
        </p:txBody>
      </p:sp>
      <p:grpSp>
        <p:nvGrpSpPr>
          <p:cNvPr id="537" name="Google Shape;537;p40"/>
          <p:cNvGrpSpPr/>
          <p:nvPr/>
        </p:nvGrpSpPr>
        <p:grpSpPr>
          <a:xfrm>
            <a:off x="5766589" y="2351678"/>
            <a:ext cx="537556" cy="136576"/>
            <a:chOff x="2641350" y="846250"/>
            <a:chExt cx="413600" cy="105075"/>
          </a:xfrm>
        </p:grpSpPr>
        <p:sp>
          <p:nvSpPr>
            <p:cNvPr id="538" name="Google Shape;538;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1"/>
          <p:cNvSpPr/>
          <p:nvPr/>
        </p:nvSpPr>
        <p:spPr>
          <a:xfrm>
            <a:off x="2729700" y="374000"/>
            <a:ext cx="996600" cy="996600"/>
          </a:xfrm>
          <a:prstGeom prst="ellipse">
            <a:avLst/>
          </a:prstGeom>
          <a:solidFill>
            <a:srgbClr val="6E79E4">
              <a:alpha val="35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48" name="Google Shape;548;p41"/>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n">
                <a:solidFill>
                  <a:schemeClr val="accent2"/>
                </a:solidFill>
              </a:rPr>
              <a:t>Do you have any questions?</a:t>
            </a:r>
            <a:endParaRPr b="1">
              <a:solidFill>
                <a:schemeClr val="accent2"/>
              </a:solidFill>
            </a:endParaRPr>
          </a:p>
          <a:p>
            <a:pPr indent="0" lvl="0" marL="0" rtl="0" algn="ctr">
              <a:spcBef>
                <a:spcPts val="0"/>
              </a:spcBef>
              <a:spcAft>
                <a:spcPts val="0"/>
              </a:spcAft>
              <a:buNone/>
            </a:pPr>
            <a:r>
              <a:t/>
            </a:r>
            <a:endParaRPr>
              <a:solidFill>
                <a:schemeClr val="accent2"/>
              </a:solidFill>
            </a:endParaRPr>
          </a:p>
        </p:txBody>
      </p:sp>
      <p:sp>
        <p:nvSpPr>
          <p:cNvPr id="549" name="Google Shape;549;p41"/>
          <p:cNvSpPr/>
          <p:nvPr/>
        </p:nvSpPr>
        <p:spPr>
          <a:xfrm>
            <a:off x="3875209" y="1812301"/>
            <a:ext cx="395494" cy="395494"/>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41"/>
          <p:cNvGrpSpPr/>
          <p:nvPr/>
        </p:nvGrpSpPr>
        <p:grpSpPr>
          <a:xfrm>
            <a:off x="4380499" y="1812113"/>
            <a:ext cx="395504" cy="395464"/>
            <a:chOff x="812101" y="2571761"/>
            <a:chExt cx="417066" cy="417024"/>
          </a:xfrm>
        </p:grpSpPr>
        <p:sp>
          <p:nvSpPr>
            <p:cNvPr id="551" name="Google Shape;551;p41"/>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41"/>
          <p:cNvGrpSpPr/>
          <p:nvPr/>
        </p:nvGrpSpPr>
        <p:grpSpPr>
          <a:xfrm>
            <a:off x="4885853" y="1812113"/>
            <a:ext cx="395464" cy="395464"/>
            <a:chOff x="1323129" y="2571761"/>
            <a:chExt cx="417024" cy="417024"/>
          </a:xfrm>
        </p:grpSpPr>
        <p:sp>
          <p:nvSpPr>
            <p:cNvPr id="556" name="Google Shape;556;p41"/>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41"/>
          <p:cNvGrpSpPr/>
          <p:nvPr/>
        </p:nvGrpSpPr>
        <p:grpSpPr>
          <a:xfrm>
            <a:off x="-267175" y="1108580"/>
            <a:ext cx="3397850" cy="187275"/>
            <a:chOff x="-3237675" y="-1132050"/>
            <a:chExt cx="3397850" cy="187275"/>
          </a:xfrm>
        </p:grpSpPr>
        <p:sp>
          <p:nvSpPr>
            <p:cNvPr id="561" name="Google Shape;561;p4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