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F8BB2-1EAC-2558-1F47-C50BA10CA530}" v="199" dt="2022-10-19T13:06:24.567"/>
    <p1510:client id="{B0601CD8-1665-412D-9AEE-4FCCDAD29E1B}" v="435" dt="2022-10-19T12:51:54.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10/19/2022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10/19/2022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10/19/2022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10/19/2022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10/19/2022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10/19/2022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10/19/2022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10/19/2022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10/19/2022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State – Design Pattern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Authors &amp; Presenters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Adam Mcguigan &amp; Sasa Kuzmanovic</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State Design Pattern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606C-B068-3CDE-E95D-51C491EEAEC6}"/>
              </a:ext>
            </a:extLst>
          </p:cNvPr>
          <p:cNvSpPr>
            <a:spLocks noGrp="1"/>
          </p:cNvSpPr>
          <p:nvPr>
            <p:ph type="title"/>
          </p:nvPr>
        </p:nvSpPr>
        <p:spPr>
          <a:xfrm>
            <a:off x="1210624" y="-194094"/>
            <a:ext cx="9779183" cy="1325563"/>
          </a:xfrm>
        </p:spPr>
        <p:txBody>
          <a:bodyPr/>
          <a:lstStyle/>
          <a:p>
            <a:r>
              <a:rPr lang="en-US" dirty="0"/>
              <a:t>Description </a:t>
            </a:r>
          </a:p>
        </p:txBody>
      </p:sp>
      <p:sp>
        <p:nvSpPr>
          <p:cNvPr id="3" name="Content Placeholder 2">
            <a:extLst>
              <a:ext uri="{FF2B5EF4-FFF2-40B4-BE49-F238E27FC236}">
                <a16:creationId xmlns:a16="http://schemas.microsoft.com/office/drawing/2014/main" id="{90655768-76B2-79C6-9BBC-D25EFA7143F6}"/>
              </a:ext>
            </a:extLst>
          </p:cNvPr>
          <p:cNvSpPr>
            <a:spLocks noGrp="1"/>
          </p:cNvSpPr>
          <p:nvPr>
            <p:ph idx="1"/>
          </p:nvPr>
        </p:nvSpPr>
        <p:spPr>
          <a:xfrm>
            <a:off x="1210625" y="1183580"/>
            <a:ext cx="9779182" cy="3366815"/>
          </a:xfrm>
        </p:spPr>
        <p:txBody>
          <a:bodyPr vert="horz" lIns="91440" tIns="45720" rIns="91440" bIns="45720" rtlCol="0" anchor="t">
            <a:noAutofit/>
          </a:bodyPr>
          <a:lstStyle/>
          <a:p>
            <a:pPr marL="457200" indent="-457200">
              <a:buChar char="•"/>
            </a:pPr>
            <a:r>
              <a:rPr lang="en-US" dirty="0"/>
              <a:t>The State is a behavioral design pattern that allows an object to change the behavior when its internal state changes.</a:t>
            </a:r>
          </a:p>
          <a:p>
            <a:pPr marL="457200" indent="-457200">
              <a:buChar char="•"/>
            </a:pPr>
            <a:r>
              <a:rPr lang="en-US" dirty="0"/>
              <a:t>The pattern extracts state-related behaviors into separate state classes and forces the original object to delegate the work to an instance of these classes, instead of acting on its own.</a:t>
            </a:r>
          </a:p>
          <a:p>
            <a:pPr marL="457200" indent="-457200">
              <a:buChar char="•"/>
            </a:pPr>
            <a:r>
              <a:rPr lang="en-US" dirty="0"/>
              <a:t>This design pattern solves two main problems:</a:t>
            </a:r>
          </a:p>
          <a:p>
            <a:r>
              <a:rPr lang="en-US" dirty="0"/>
              <a:t>1.   An object should change its behavior when its internal state changes.</a:t>
            </a:r>
          </a:p>
          <a:p>
            <a:r>
              <a:rPr lang="en-US" dirty="0"/>
              <a:t>2.  State-specific behavior should define independently. So, adding new states should not affect the behavior of existing states</a:t>
            </a:r>
          </a:p>
          <a:p>
            <a:pPr marL="457200" indent="-457200">
              <a:buChar char="•"/>
            </a:pPr>
            <a:endParaRPr lang="en-US" dirty="0"/>
          </a:p>
        </p:txBody>
      </p:sp>
      <p:sp>
        <p:nvSpPr>
          <p:cNvPr id="4" name="Footer Placeholder 3">
            <a:extLst>
              <a:ext uri="{FF2B5EF4-FFF2-40B4-BE49-F238E27FC236}">
                <a16:creationId xmlns:a16="http://schemas.microsoft.com/office/drawing/2014/main" id="{3E690CE6-3635-73F4-5885-5C85F9C2C525}"/>
              </a:ext>
            </a:extLst>
          </p:cNvPr>
          <p:cNvSpPr>
            <a:spLocks noGrp="1"/>
          </p:cNvSpPr>
          <p:nvPr>
            <p:ph type="ftr" sz="quarter" idx="3"/>
          </p:nvPr>
        </p:nvSpPr>
        <p:spPr/>
        <p:txBody>
          <a:bodyPr/>
          <a:lstStyle/>
          <a:p>
            <a:r>
              <a:rPr lang="en-US" dirty="0"/>
              <a:t>State Design Pattern</a:t>
            </a:r>
          </a:p>
        </p:txBody>
      </p:sp>
      <p:sp>
        <p:nvSpPr>
          <p:cNvPr id="5" name="Slide Number Placeholder 4">
            <a:extLst>
              <a:ext uri="{FF2B5EF4-FFF2-40B4-BE49-F238E27FC236}">
                <a16:creationId xmlns:a16="http://schemas.microsoft.com/office/drawing/2014/main" id="{61D5FF60-C609-9D65-2A60-72F03C16B60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47460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6618-324E-8A84-2512-3761D70C462E}"/>
              </a:ext>
            </a:extLst>
          </p:cNvPr>
          <p:cNvSpPr>
            <a:spLocks noGrp="1"/>
          </p:cNvSpPr>
          <p:nvPr>
            <p:ph type="title"/>
          </p:nvPr>
        </p:nvSpPr>
        <p:spPr/>
        <p:txBody>
          <a:bodyPr/>
          <a:lstStyle/>
          <a:p>
            <a:r>
              <a:rPr lang="en-US" dirty="0"/>
              <a:t>What does it do ?</a:t>
            </a:r>
          </a:p>
        </p:txBody>
      </p:sp>
      <p:sp>
        <p:nvSpPr>
          <p:cNvPr id="3" name="Content Placeholder 2">
            <a:extLst>
              <a:ext uri="{FF2B5EF4-FFF2-40B4-BE49-F238E27FC236}">
                <a16:creationId xmlns:a16="http://schemas.microsoft.com/office/drawing/2014/main" id="{06D13605-EF1D-D4A6-7157-20BF013FF545}"/>
              </a:ext>
            </a:extLst>
          </p:cNvPr>
          <p:cNvSpPr>
            <a:spLocks noGrp="1"/>
          </p:cNvSpPr>
          <p:nvPr>
            <p:ph idx="1"/>
          </p:nvPr>
        </p:nvSpPr>
        <p:spPr/>
        <p:txBody>
          <a:bodyPr vert="horz" lIns="91440" tIns="45720" rIns="91440" bIns="45720" rtlCol="0" anchor="t">
            <a:noAutofit/>
          </a:bodyPr>
          <a:lstStyle/>
          <a:p>
            <a:pPr marL="457200" indent="-457200">
              <a:buChar char="•"/>
            </a:pPr>
            <a:endParaRPr lang="en-US"/>
          </a:p>
        </p:txBody>
      </p:sp>
      <p:sp>
        <p:nvSpPr>
          <p:cNvPr id="4" name="Footer Placeholder 3">
            <a:extLst>
              <a:ext uri="{FF2B5EF4-FFF2-40B4-BE49-F238E27FC236}">
                <a16:creationId xmlns:a16="http://schemas.microsoft.com/office/drawing/2014/main" id="{7C52D385-5003-476B-81CE-18EF8B62D4EC}"/>
              </a:ext>
            </a:extLst>
          </p:cNvPr>
          <p:cNvSpPr>
            <a:spLocks noGrp="1"/>
          </p:cNvSpPr>
          <p:nvPr>
            <p:ph type="ftr" sz="quarter" idx="3"/>
          </p:nvPr>
        </p:nvSpPr>
        <p:spPr/>
        <p:txBody>
          <a:bodyPr/>
          <a:lstStyle/>
          <a:p>
            <a:r>
              <a:rPr lang="en-US" dirty="0"/>
              <a:t>State Design Pattern</a:t>
            </a:r>
          </a:p>
        </p:txBody>
      </p:sp>
      <p:sp>
        <p:nvSpPr>
          <p:cNvPr id="5" name="Slide Number Placeholder 4">
            <a:extLst>
              <a:ext uri="{FF2B5EF4-FFF2-40B4-BE49-F238E27FC236}">
                <a16:creationId xmlns:a16="http://schemas.microsoft.com/office/drawing/2014/main" id="{942B088F-05A9-FD5F-BC2E-073092E16739}"/>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96170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1ABE-BF70-12C3-64A0-66E83ED2A426}"/>
              </a:ext>
            </a:extLst>
          </p:cNvPr>
          <p:cNvSpPr>
            <a:spLocks noGrp="1"/>
          </p:cNvSpPr>
          <p:nvPr>
            <p:ph type="title"/>
          </p:nvPr>
        </p:nvSpPr>
        <p:spPr>
          <a:xfrm>
            <a:off x="1167492" y="-50321"/>
            <a:ext cx="9779183" cy="1325563"/>
          </a:xfrm>
        </p:spPr>
        <p:txBody>
          <a:bodyPr/>
          <a:lstStyle/>
          <a:p>
            <a:r>
              <a:rPr lang="en-US" dirty="0"/>
              <a:t>Advantages of the State pattern</a:t>
            </a:r>
          </a:p>
        </p:txBody>
      </p:sp>
      <p:sp>
        <p:nvSpPr>
          <p:cNvPr id="3" name="Content Placeholder 2">
            <a:extLst>
              <a:ext uri="{FF2B5EF4-FFF2-40B4-BE49-F238E27FC236}">
                <a16:creationId xmlns:a16="http://schemas.microsoft.com/office/drawing/2014/main" id="{A247CC3D-5E96-F26C-1C2A-739B8D735834}"/>
              </a:ext>
            </a:extLst>
          </p:cNvPr>
          <p:cNvSpPr>
            <a:spLocks noGrp="1"/>
          </p:cNvSpPr>
          <p:nvPr>
            <p:ph idx="1"/>
          </p:nvPr>
        </p:nvSpPr>
        <p:spPr>
          <a:xfrm>
            <a:off x="1210625" y="1528637"/>
            <a:ext cx="9779182" cy="3366815"/>
          </a:xfrm>
        </p:spPr>
        <p:txBody>
          <a:bodyPr vert="horz" lIns="91440" tIns="45720" rIns="91440" bIns="45720" rtlCol="0" anchor="t">
            <a:noAutofit/>
          </a:bodyPr>
          <a:lstStyle/>
          <a:p>
            <a:pPr marL="457200" indent="-457200">
              <a:buChar char="•"/>
            </a:pPr>
            <a:r>
              <a:rPr lang="en-US" dirty="0"/>
              <a:t>The State pattern minimizes conditional complexity in a program. </a:t>
            </a:r>
            <a:endParaRPr lang="en-US"/>
          </a:p>
          <a:p>
            <a:pPr marL="457200" indent="-457200">
              <a:buChar char="•"/>
            </a:pPr>
            <a:r>
              <a:rPr lang="en-US" dirty="0"/>
              <a:t>It eliminates the need for 'if' and 'switch' statements in objects that have behavior requirements unique to different state transitions.</a:t>
            </a:r>
          </a:p>
          <a:p>
            <a:pPr marL="457200" indent="-457200">
              <a:buChar char="•"/>
            </a:pPr>
            <a:r>
              <a:rPr lang="en-US" dirty="0"/>
              <a:t>If you can represent the objects state machine diagram. It's fairly easy to convert the diagram into the Finite State Machine using Functional &amp; Modular approach </a:t>
            </a:r>
          </a:p>
          <a:p>
            <a:pPr marL="457200" indent="-457200">
              <a:buChar char="•"/>
            </a:pPr>
            <a:r>
              <a:rPr lang="en-US" dirty="0"/>
              <a:t>The state design pattern also helps in unity testing as adding new behaviors / states won't affect existing behaviors / states </a:t>
            </a:r>
          </a:p>
        </p:txBody>
      </p:sp>
      <p:sp>
        <p:nvSpPr>
          <p:cNvPr id="4" name="Footer Placeholder 3">
            <a:extLst>
              <a:ext uri="{FF2B5EF4-FFF2-40B4-BE49-F238E27FC236}">
                <a16:creationId xmlns:a16="http://schemas.microsoft.com/office/drawing/2014/main" id="{AE094612-61E3-5714-7167-6A70114B81E0}"/>
              </a:ext>
            </a:extLst>
          </p:cNvPr>
          <p:cNvSpPr>
            <a:spLocks noGrp="1"/>
          </p:cNvSpPr>
          <p:nvPr>
            <p:ph type="ftr" sz="quarter" idx="3"/>
          </p:nvPr>
        </p:nvSpPr>
        <p:spPr/>
        <p:txBody>
          <a:bodyPr/>
          <a:lstStyle/>
          <a:p>
            <a:r>
              <a:rPr lang="en-US" dirty="0">
                <a:ea typeface="+mn-lt"/>
                <a:cs typeface="+mn-lt"/>
              </a:rPr>
              <a:t>State Design Pattern</a:t>
            </a:r>
            <a:endParaRPr lang="en-US" dirty="0"/>
          </a:p>
        </p:txBody>
      </p:sp>
      <p:sp>
        <p:nvSpPr>
          <p:cNvPr id="5" name="Slide Number Placeholder 4">
            <a:extLst>
              <a:ext uri="{FF2B5EF4-FFF2-40B4-BE49-F238E27FC236}">
                <a16:creationId xmlns:a16="http://schemas.microsoft.com/office/drawing/2014/main" id="{D3E4507A-2340-BE79-ECF9-C60449221D40}"/>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09822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CE0E-D20D-7B8E-E0C0-5169EC105342}"/>
              </a:ext>
            </a:extLst>
          </p:cNvPr>
          <p:cNvSpPr>
            <a:spLocks noGrp="1"/>
          </p:cNvSpPr>
          <p:nvPr>
            <p:ph type="title"/>
          </p:nvPr>
        </p:nvSpPr>
        <p:spPr/>
        <p:txBody>
          <a:bodyPr/>
          <a:lstStyle/>
          <a:p>
            <a:r>
              <a:rPr lang="en-US" dirty="0"/>
              <a:t>Disadvantages of the State Pattern</a:t>
            </a:r>
          </a:p>
        </p:txBody>
      </p:sp>
      <p:sp>
        <p:nvSpPr>
          <p:cNvPr id="3" name="Content Placeholder 2">
            <a:extLst>
              <a:ext uri="{FF2B5EF4-FFF2-40B4-BE49-F238E27FC236}">
                <a16:creationId xmlns:a16="http://schemas.microsoft.com/office/drawing/2014/main" id="{2CB729F3-6956-69EC-DFF4-1C2BB46CE38D}"/>
              </a:ext>
            </a:extLst>
          </p:cNvPr>
          <p:cNvSpPr>
            <a:spLocks noGrp="1"/>
          </p:cNvSpPr>
          <p:nvPr>
            <p:ph idx="1"/>
          </p:nvPr>
        </p:nvSpPr>
        <p:spPr/>
        <p:txBody>
          <a:bodyPr vert="horz" lIns="91440" tIns="45720" rIns="91440" bIns="45720" rtlCol="0" anchor="t">
            <a:noAutofit/>
          </a:bodyPr>
          <a:lstStyle/>
          <a:p>
            <a:pPr marL="457200" indent="-457200">
              <a:buChar char="•"/>
            </a:pPr>
            <a:r>
              <a:rPr lang="en-US" dirty="0"/>
              <a:t>The state pattern requires a lot of code to be written. </a:t>
            </a:r>
            <a:endParaRPr lang="en-US"/>
          </a:p>
          <a:p>
            <a:pPr marL="457200" indent="-457200">
              <a:buChar char="•"/>
            </a:pPr>
            <a:r>
              <a:rPr lang="en-US" dirty="0"/>
              <a:t>Depending on how many state transition methods are defined, and how many possible states an object can be, there can quickly be dozens or more different methods that must be written. </a:t>
            </a:r>
          </a:p>
          <a:p>
            <a:pPr marL="457200" indent="-457200">
              <a:buChar char="•"/>
            </a:pPr>
            <a:r>
              <a:rPr lang="en-US" dirty="0">
                <a:ea typeface="+mn-lt"/>
                <a:cs typeface="+mn-lt"/>
              </a:rPr>
              <a:t>Thus, for N states with M transition methods, the total number of methods required will be (N+1)*M.</a:t>
            </a:r>
            <a:endParaRPr lang="en-US" dirty="0"/>
          </a:p>
        </p:txBody>
      </p:sp>
      <p:sp>
        <p:nvSpPr>
          <p:cNvPr id="4" name="Footer Placeholder 3">
            <a:extLst>
              <a:ext uri="{FF2B5EF4-FFF2-40B4-BE49-F238E27FC236}">
                <a16:creationId xmlns:a16="http://schemas.microsoft.com/office/drawing/2014/main" id="{098148C6-A683-D73C-F74C-1D0A35B828E4}"/>
              </a:ext>
            </a:extLst>
          </p:cNvPr>
          <p:cNvSpPr>
            <a:spLocks noGrp="1"/>
          </p:cNvSpPr>
          <p:nvPr>
            <p:ph type="ftr" sz="quarter" idx="3"/>
          </p:nvPr>
        </p:nvSpPr>
        <p:spPr/>
        <p:txBody>
          <a:bodyPr/>
          <a:lstStyle/>
          <a:p>
            <a:r>
              <a:rPr lang="en-US" dirty="0">
                <a:ea typeface="+mn-lt"/>
                <a:cs typeface="+mn-lt"/>
              </a:rPr>
              <a:t>State Design Pattern</a:t>
            </a:r>
            <a:endParaRPr lang="en-US" dirty="0"/>
          </a:p>
        </p:txBody>
      </p:sp>
      <p:sp>
        <p:nvSpPr>
          <p:cNvPr id="5" name="Slide Number Placeholder 4">
            <a:extLst>
              <a:ext uri="{FF2B5EF4-FFF2-40B4-BE49-F238E27FC236}">
                <a16:creationId xmlns:a16="http://schemas.microsoft.com/office/drawing/2014/main" id="{28C1862F-853E-DE6F-3B77-5FF442B59A4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7346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80DE-C0B8-978E-DFD5-12C3299B16C5}"/>
              </a:ext>
            </a:extLst>
          </p:cNvPr>
          <p:cNvSpPr>
            <a:spLocks noGrp="1"/>
          </p:cNvSpPr>
          <p:nvPr>
            <p:ph type="title"/>
          </p:nvPr>
        </p:nvSpPr>
        <p:spPr/>
        <p:txBody>
          <a:bodyPr/>
          <a:lstStyle/>
          <a:p>
            <a:r>
              <a:rPr lang="en-US" dirty="0"/>
              <a:t>Example Usage</a:t>
            </a:r>
          </a:p>
        </p:txBody>
      </p:sp>
      <p:sp>
        <p:nvSpPr>
          <p:cNvPr id="3" name="Content Placeholder 2">
            <a:extLst>
              <a:ext uri="{FF2B5EF4-FFF2-40B4-BE49-F238E27FC236}">
                <a16:creationId xmlns:a16="http://schemas.microsoft.com/office/drawing/2014/main" id="{C9B545DF-0981-7C3B-6982-521EC6AD031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BE57723-EFB3-92A9-2D9F-31DD35824036}"/>
              </a:ext>
            </a:extLst>
          </p:cNvPr>
          <p:cNvSpPr>
            <a:spLocks noGrp="1"/>
          </p:cNvSpPr>
          <p:nvPr>
            <p:ph type="ftr" sz="quarter" idx="3"/>
          </p:nvPr>
        </p:nvSpPr>
        <p:spPr/>
        <p:txBody>
          <a:bodyPr/>
          <a:lstStyle/>
          <a:p>
            <a:r>
              <a:rPr lang="en-US" dirty="0">
                <a:ea typeface="+mn-lt"/>
                <a:cs typeface="+mn-lt"/>
              </a:rPr>
              <a:t>State Design Pattern</a:t>
            </a:r>
          </a:p>
        </p:txBody>
      </p:sp>
      <p:sp>
        <p:nvSpPr>
          <p:cNvPr id="5" name="Slide Number Placeholder 4">
            <a:extLst>
              <a:ext uri="{FF2B5EF4-FFF2-40B4-BE49-F238E27FC236}">
                <a16:creationId xmlns:a16="http://schemas.microsoft.com/office/drawing/2014/main" id="{C94B3130-6B28-221D-C9E9-E51C01B30140}"/>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13326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7479-9083-5F49-854B-06A3CBB24367}"/>
              </a:ext>
            </a:extLst>
          </p:cNvPr>
          <p:cNvSpPr>
            <a:spLocks noGrp="1"/>
          </p:cNvSpPr>
          <p:nvPr>
            <p:ph type="title"/>
          </p:nvPr>
        </p:nvSpPr>
        <p:spPr/>
        <p:txBody>
          <a:bodyPr/>
          <a:lstStyle/>
          <a:p>
            <a:r>
              <a:rPr lang="en-US" dirty="0"/>
              <a:t>Sample Code</a:t>
            </a:r>
          </a:p>
        </p:txBody>
      </p:sp>
      <p:sp>
        <p:nvSpPr>
          <p:cNvPr id="3" name="Content Placeholder 2">
            <a:extLst>
              <a:ext uri="{FF2B5EF4-FFF2-40B4-BE49-F238E27FC236}">
                <a16:creationId xmlns:a16="http://schemas.microsoft.com/office/drawing/2014/main" id="{E43C8D4D-932E-EB9C-35C5-2D040B275B9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E19B76D-21C7-4E55-004D-9A8BC9F38CFD}"/>
              </a:ext>
            </a:extLst>
          </p:cNvPr>
          <p:cNvSpPr>
            <a:spLocks noGrp="1"/>
          </p:cNvSpPr>
          <p:nvPr>
            <p:ph type="ftr" sz="quarter" idx="3"/>
          </p:nvPr>
        </p:nvSpPr>
        <p:spPr/>
        <p:txBody>
          <a:bodyPr/>
          <a:lstStyle/>
          <a:p>
            <a:r>
              <a:rPr lang="en-US" dirty="0">
                <a:ea typeface="+mn-lt"/>
                <a:cs typeface="+mn-lt"/>
              </a:rPr>
              <a:t>State Design Pattern</a:t>
            </a:r>
            <a:endParaRPr lang="en-US" dirty="0"/>
          </a:p>
        </p:txBody>
      </p:sp>
      <p:sp>
        <p:nvSpPr>
          <p:cNvPr id="5" name="Slide Number Placeholder 4">
            <a:extLst>
              <a:ext uri="{FF2B5EF4-FFF2-40B4-BE49-F238E27FC236}">
                <a16:creationId xmlns:a16="http://schemas.microsoft.com/office/drawing/2014/main" id="{7C6BC19D-4AED-DEE8-3592-82949312E284}"/>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13892466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State – Design Pattern</vt:lpstr>
      <vt:lpstr>Authors &amp; Presenters</vt:lpstr>
      <vt:lpstr>Description </vt:lpstr>
      <vt:lpstr>What does it do ?</vt:lpstr>
      <vt:lpstr>Advantages of the State pattern</vt:lpstr>
      <vt:lpstr>Disadvantages of the State Pattern</vt:lpstr>
      <vt:lpstr>Example Usage</vt:lpstr>
      <vt:lpstr>Sample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160</cp:revision>
  <dcterms:created xsi:type="dcterms:W3CDTF">2022-10-19T12:13:39Z</dcterms:created>
  <dcterms:modified xsi:type="dcterms:W3CDTF">2022-10-19T13:06:47Z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