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7A82A-9735-D4AC-A9F9-2329F60984B3}" v="183" dt="2022-10-20T20:22:31.414"/>
    <p1510:client id="{ACDF8BB2-1EAC-2558-1F47-C50BA10CA530}" v="199" dt="2022-10-19T13:06:24.567"/>
    <p1510:client id="{B0601CD8-1665-412D-9AEE-4FCCDAD29E1B}" v="435" dt="2022-10-19T12:51:54.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10/20/2022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10/20/2022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10/20/2022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State – Design Pattern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Authors &amp; Presenters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Adam Mcguigan &amp; Sasa Kuzmanovic</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State Design Pattern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06C-B068-3CDE-E95D-51C491EEAEC6}"/>
              </a:ext>
            </a:extLst>
          </p:cNvPr>
          <p:cNvSpPr>
            <a:spLocks noGrp="1"/>
          </p:cNvSpPr>
          <p:nvPr>
            <p:ph type="title"/>
          </p:nvPr>
        </p:nvSpPr>
        <p:spPr>
          <a:xfrm>
            <a:off x="1175182" y="381836"/>
            <a:ext cx="9779183" cy="1325563"/>
          </a:xfrm>
        </p:spPr>
        <p:txBody>
          <a:bodyPr/>
          <a:lstStyle/>
          <a:p>
            <a:r>
              <a:rPr lang="en-US" dirty="0"/>
              <a:t>Description </a:t>
            </a:r>
          </a:p>
        </p:txBody>
      </p:sp>
      <p:sp>
        <p:nvSpPr>
          <p:cNvPr id="3" name="Content Placeholder 2">
            <a:extLst>
              <a:ext uri="{FF2B5EF4-FFF2-40B4-BE49-F238E27FC236}">
                <a16:creationId xmlns:a16="http://schemas.microsoft.com/office/drawing/2014/main" id="{90655768-76B2-79C6-9BBC-D25EFA7143F6}"/>
              </a:ext>
            </a:extLst>
          </p:cNvPr>
          <p:cNvSpPr>
            <a:spLocks noGrp="1"/>
          </p:cNvSpPr>
          <p:nvPr>
            <p:ph idx="1"/>
          </p:nvPr>
        </p:nvSpPr>
        <p:spPr>
          <a:xfrm>
            <a:off x="1175183" y="1839254"/>
            <a:ext cx="9779182" cy="3366815"/>
          </a:xfrm>
        </p:spPr>
        <p:txBody>
          <a:bodyPr vert="horz" lIns="91440" tIns="45720" rIns="91440" bIns="45720" rtlCol="0" anchor="t">
            <a:noAutofit/>
          </a:bodyPr>
          <a:lstStyle/>
          <a:p>
            <a:pPr marL="457200" indent="-457200">
              <a:buChar char="•"/>
            </a:pPr>
            <a:r>
              <a:rPr lang="en-US" dirty="0">
                <a:ea typeface="+mn-lt"/>
                <a:cs typeface="+mn-lt"/>
              </a:rPr>
              <a:t>The pattern suggests that you extract all state-specific code into a set of distinct classes. As a result, you can add new states or change existing ones independently of each other, reducing the maintenance cost.</a:t>
            </a:r>
          </a:p>
          <a:p>
            <a:pPr marL="457200" indent="-457200">
              <a:buChar char="•"/>
            </a:pPr>
            <a:endParaRPr lang="en-US" dirty="0"/>
          </a:p>
          <a:p>
            <a:pPr marL="457200" indent="-457200">
              <a:buChar char="•"/>
            </a:pPr>
            <a:r>
              <a:rPr lang="en-US" dirty="0">
                <a:ea typeface="+mn-lt"/>
                <a:cs typeface="+mn-lt"/>
              </a:rPr>
              <a:t>Instead of implementing all behaviors on its own, the original object, called context, stores a reference to one of the state objects that represents its current state, and delegates all the state-related work to that object.</a:t>
            </a:r>
          </a:p>
          <a:p>
            <a:pPr marL="457200" indent="-457200">
              <a:buChar char="•"/>
            </a:pPr>
            <a:endParaRPr lang="en-US" dirty="0"/>
          </a:p>
          <a:p>
            <a:pPr marL="457200" indent="-457200">
              <a:buChar char="•"/>
            </a:pPr>
            <a:endParaRPr lang="en-US" dirty="0"/>
          </a:p>
        </p:txBody>
      </p:sp>
      <p:sp>
        <p:nvSpPr>
          <p:cNvPr id="4" name="Footer Placeholder 3">
            <a:extLst>
              <a:ext uri="{FF2B5EF4-FFF2-40B4-BE49-F238E27FC236}">
                <a16:creationId xmlns:a16="http://schemas.microsoft.com/office/drawing/2014/main" id="{3E690CE6-3635-73F4-5885-5C85F9C2C525}"/>
              </a:ext>
            </a:extLst>
          </p:cNvPr>
          <p:cNvSpPr>
            <a:spLocks noGrp="1"/>
          </p:cNvSpPr>
          <p:nvPr>
            <p:ph type="ftr" sz="quarter" idx="3"/>
          </p:nvPr>
        </p:nvSpPr>
        <p:spPr/>
        <p:txBody>
          <a:bodyPr/>
          <a:lstStyle/>
          <a:p>
            <a:r>
              <a:rPr lang="en-US" dirty="0"/>
              <a:t>State Design Pattern</a:t>
            </a:r>
          </a:p>
        </p:txBody>
      </p:sp>
      <p:sp>
        <p:nvSpPr>
          <p:cNvPr id="5" name="Slide Number Placeholder 4">
            <a:extLst>
              <a:ext uri="{FF2B5EF4-FFF2-40B4-BE49-F238E27FC236}">
                <a16:creationId xmlns:a16="http://schemas.microsoft.com/office/drawing/2014/main" id="{61D5FF60-C609-9D65-2A60-72F03C16B60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47460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618-324E-8A84-2512-3761D70C462E}"/>
              </a:ext>
            </a:extLst>
          </p:cNvPr>
          <p:cNvSpPr>
            <a:spLocks noGrp="1"/>
          </p:cNvSpPr>
          <p:nvPr>
            <p:ph type="title"/>
          </p:nvPr>
        </p:nvSpPr>
        <p:spPr/>
        <p:txBody>
          <a:bodyPr/>
          <a:lstStyle/>
          <a:p>
            <a:r>
              <a:rPr lang="en-US" dirty="0"/>
              <a:t>What does it do ?</a:t>
            </a:r>
          </a:p>
        </p:txBody>
      </p:sp>
      <p:sp>
        <p:nvSpPr>
          <p:cNvPr id="3" name="Content Placeholder 2">
            <a:extLst>
              <a:ext uri="{FF2B5EF4-FFF2-40B4-BE49-F238E27FC236}">
                <a16:creationId xmlns:a16="http://schemas.microsoft.com/office/drawing/2014/main" id="{06D13605-EF1D-D4A6-7157-20BF013FF545}"/>
              </a:ext>
            </a:extLst>
          </p:cNvPr>
          <p:cNvSpPr>
            <a:spLocks noGrp="1"/>
          </p:cNvSpPr>
          <p:nvPr>
            <p:ph idx="1"/>
          </p:nvPr>
        </p:nvSpPr>
        <p:spPr/>
        <p:txBody>
          <a:bodyPr vert="horz" lIns="91440" tIns="45720" rIns="91440" bIns="45720" rtlCol="0" anchor="t">
            <a:noAutofit/>
          </a:bodyPr>
          <a:lstStyle/>
          <a:p>
            <a:r>
              <a:rPr lang="en-US" dirty="0">
                <a:ea typeface="+mn-lt"/>
                <a:cs typeface="+mn-lt"/>
              </a:rPr>
              <a:t>This design pattern solves two main problems:</a:t>
            </a:r>
          </a:p>
          <a:p>
            <a:pPr marL="285750" indent="-285750">
              <a:buChar char="•"/>
            </a:pPr>
            <a:r>
              <a:rPr lang="en-US" dirty="0">
                <a:ea typeface="+mn-lt"/>
                <a:cs typeface="+mn-lt"/>
              </a:rPr>
              <a:t>1.   An object should change its behavior when its internal state changes.</a:t>
            </a:r>
          </a:p>
          <a:p>
            <a:pPr marL="285750" indent="-285750">
              <a:buChar char="•"/>
            </a:pPr>
            <a:r>
              <a:rPr lang="en-US" dirty="0">
                <a:ea typeface="+mn-lt"/>
                <a:cs typeface="+mn-lt"/>
              </a:rPr>
              <a:t>2.  State-specific behavior should be defined independently. So, adding new states should not affect the behavior of existing states.</a:t>
            </a:r>
          </a:p>
          <a:p>
            <a:pPr marL="285750" indent="-285750">
              <a:buFont typeface="Arial" panose="020B0604020202020204" pitchFamily="34" charset="0"/>
              <a:buChar char="•"/>
            </a:pPr>
            <a:r>
              <a:rPr lang="en-US" dirty="0">
                <a:ea typeface="+mn-lt"/>
                <a:cs typeface="+mn-lt"/>
              </a:rPr>
              <a:t>State can be considered as an extension of Strategy. Both are based on object composition. Strategy makes these objects independent and unaware of each other. However, State doesn't restrict dependencies between concrete states, letting them alter the state of the context at will.</a:t>
            </a:r>
            <a:endParaRPr lang="en-US" dirty="0"/>
          </a:p>
          <a:p>
            <a:pPr marL="457200" indent="-45720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457200" indent="-457200">
              <a:buFont typeface="Arial,Sans-Serif" panose="020B0604020202020204" pitchFamily="34" charset="0"/>
              <a:buChar char="•"/>
            </a:pPr>
            <a:endParaRPr lang="en-US" dirty="0"/>
          </a:p>
          <a:p>
            <a:pPr marL="457200" indent="-457200">
              <a:buChar char="•"/>
            </a:pPr>
            <a:endParaRPr lang="en-US" dirty="0"/>
          </a:p>
        </p:txBody>
      </p:sp>
      <p:sp>
        <p:nvSpPr>
          <p:cNvPr id="4" name="Footer Placeholder 3">
            <a:extLst>
              <a:ext uri="{FF2B5EF4-FFF2-40B4-BE49-F238E27FC236}">
                <a16:creationId xmlns:a16="http://schemas.microsoft.com/office/drawing/2014/main" id="{7C52D385-5003-476B-81CE-18EF8B62D4EC}"/>
              </a:ext>
            </a:extLst>
          </p:cNvPr>
          <p:cNvSpPr>
            <a:spLocks noGrp="1"/>
          </p:cNvSpPr>
          <p:nvPr>
            <p:ph type="ftr" sz="quarter" idx="3"/>
          </p:nvPr>
        </p:nvSpPr>
        <p:spPr>
          <a:xfrm>
            <a:off x="7104961" y="701025"/>
            <a:ext cx="4114800" cy="365125"/>
          </a:xfrm>
        </p:spPr>
        <p:txBody>
          <a:bodyPr/>
          <a:lstStyle/>
          <a:p>
            <a:r>
              <a:rPr lang="en-US" dirty="0"/>
              <a:t>.</a:t>
            </a:r>
          </a:p>
        </p:txBody>
      </p:sp>
      <p:sp>
        <p:nvSpPr>
          <p:cNvPr id="5" name="Slide Number Placeholder 4">
            <a:extLst>
              <a:ext uri="{FF2B5EF4-FFF2-40B4-BE49-F238E27FC236}">
                <a16:creationId xmlns:a16="http://schemas.microsoft.com/office/drawing/2014/main" id="{942B088F-05A9-FD5F-BC2E-073092E16739}"/>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96170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1ABE-BF70-12C3-64A0-66E83ED2A426}"/>
              </a:ext>
            </a:extLst>
          </p:cNvPr>
          <p:cNvSpPr>
            <a:spLocks noGrp="1"/>
          </p:cNvSpPr>
          <p:nvPr>
            <p:ph type="title"/>
          </p:nvPr>
        </p:nvSpPr>
        <p:spPr>
          <a:xfrm>
            <a:off x="1167492" y="-50321"/>
            <a:ext cx="9779183" cy="1325563"/>
          </a:xfrm>
        </p:spPr>
        <p:txBody>
          <a:bodyPr/>
          <a:lstStyle/>
          <a:p>
            <a:r>
              <a:rPr lang="en-US" dirty="0"/>
              <a:t>Advantages of the State pattern</a:t>
            </a:r>
          </a:p>
        </p:txBody>
      </p:sp>
      <p:sp>
        <p:nvSpPr>
          <p:cNvPr id="3" name="Content Placeholder 2">
            <a:extLst>
              <a:ext uri="{FF2B5EF4-FFF2-40B4-BE49-F238E27FC236}">
                <a16:creationId xmlns:a16="http://schemas.microsoft.com/office/drawing/2014/main" id="{A247CC3D-5E96-F26C-1C2A-739B8D735834}"/>
              </a:ext>
            </a:extLst>
          </p:cNvPr>
          <p:cNvSpPr>
            <a:spLocks noGrp="1"/>
          </p:cNvSpPr>
          <p:nvPr>
            <p:ph idx="1"/>
          </p:nvPr>
        </p:nvSpPr>
        <p:spPr>
          <a:xfrm>
            <a:off x="1210625" y="1528637"/>
            <a:ext cx="9779182" cy="3366815"/>
          </a:xfrm>
        </p:spPr>
        <p:txBody>
          <a:bodyPr vert="horz" lIns="91440" tIns="45720" rIns="91440" bIns="45720" rtlCol="0" anchor="t">
            <a:noAutofit/>
          </a:bodyPr>
          <a:lstStyle/>
          <a:p>
            <a:pPr marL="457200" indent="-457200">
              <a:buChar char="•"/>
            </a:pPr>
            <a:r>
              <a:rPr lang="en-US" dirty="0"/>
              <a:t>The State pattern minimizes conditional complexity in a program. </a:t>
            </a:r>
            <a:endParaRPr lang="en-US"/>
          </a:p>
          <a:p>
            <a:pPr marL="457200" indent="-457200">
              <a:buChar char="•"/>
            </a:pPr>
            <a:r>
              <a:rPr lang="en-US" dirty="0"/>
              <a:t>It eliminates the need for 'if' and 'switch' statements in objects that have behavior requirements unique to different state transitions.</a:t>
            </a:r>
          </a:p>
          <a:p>
            <a:pPr marL="457200" indent="-457200">
              <a:buChar char="•"/>
            </a:pPr>
            <a:r>
              <a:rPr lang="en-US" dirty="0">
                <a:ea typeface="+mn-lt"/>
                <a:cs typeface="+mn-lt"/>
              </a:rPr>
              <a:t>Single Responsibility Principle. Organize the code related to particular states into separate classes.</a:t>
            </a:r>
          </a:p>
          <a:p>
            <a:pPr marL="457200" indent="-457200">
              <a:buChar char="•"/>
            </a:pPr>
            <a:r>
              <a:rPr lang="en-US" dirty="0"/>
              <a:t>The state design pattern also helps in unit testing as adding new behaviors / states won't affect existing behaviors / states</a:t>
            </a:r>
          </a:p>
        </p:txBody>
      </p:sp>
      <p:sp>
        <p:nvSpPr>
          <p:cNvPr id="4" name="Footer Placeholder 3">
            <a:extLst>
              <a:ext uri="{FF2B5EF4-FFF2-40B4-BE49-F238E27FC236}">
                <a16:creationId xmlns:a16="http://schemas.microsoft.com/office/drawing/2014/main" id="{AE094612-61E3-5714-7167-6A70114B81E0}"/>
              </a:ext>
            </a:extLst>
          </p:cNvPr>
          <p:cNvSpPr>
            <a:spLocks noGrp="1"/>
          </p:cNvSpPr>
          <p:nvPr>
            <p:ph type="ftr" sz="quarter" idx="3"/>
          </p:nvPr>
        </p:nvSpPr>
        <p:spPr/>
        <p:txBody>
          <a:bodyPr/>
          <a:lstStyle/>
          <a:p>
            <a:r>
              <a:rPr lang="en-US" dirty="0">
                <a:ea typeface="+mn-lt"/>
                <a:cs typeface="+mn-lt"/>
              </a:rPr>
              <a:t>State Design Pattern</a:t>
            </a:r>
            <a:endParaRPr lang="en-US" dirty="0"/>
          </a:p>
        </p:txBody>
      </p:sp>
      <p:sp>
        <p:nvSpPr>
          <p:cNvPr id="5" name="Slide Number Placeholder 4">
            <a:extLst>
              <a:ext uri="{FF2B5EF4-FFF2-40B4-BE49-F238E27FC236}">
                <a16:creationId xmlns:a16="http://schemas.microsoft.com/office/drawing/2014/main" id="{D3E4507A-2340-BE79-ECF9-C60449221D40}"/>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09822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CE0E-D20D-7B8E-E0C0-5169EC105342}"/>
              </a:ext>
            </a:extLst>
          </p:cNvPr>
          <p:cNvSpPr>
            <a:spLocks noGrp="1"/>
          </p:cNvSpPr>
          <p:nvPr>
            <p:ph type="title"/>
          </p:nvPr>
        </p:nvSpPr>
        <p:spPr/>
        <p:txBody>
          <a:bodyPr/>
          <a:lstStyle/>
          <a:p>
            <a:r>
              <a:rPr lang="en-US" dirty="0"/>
              <a:t>Disadvantages of the State Pattern</a:t>
            </a:r>
          </a:p>
        </p:txBody>
      </p:sp>
      <p:sp>
        <p:nvSpPr>
          <p:cNvPr id="3" name="Content Placeholder 2">
            <a:extLst>
              <a:ext uri="{FF2B5EF4-FFF2-40B4-BE49-F238E27FC236}">
                <a16:creationId xmlns:a16="http://schemas.microsoft.com/office/drawing/2014/main" id="{2CB729F3-6956-69EC-DFF4-1C2BB46CE38D}"/>
              </a:ext>
            </a:extLst>
          </p:cNvPr>
          <p:cNvSpPr>
            <a:spLocks noGrp="1"/>
          </p:cNvSpPr>
          <p:nvPr>
            <p:ph idx="1"/>
          </p:nvPr>
        </p:nvSpPr>
        <p:spPr/>
        <p:txBody>
          <a:bodyPr vert="horz" lIns="91440" tIns="45720" rIns="91440" bIns="45720" rtlCol="0" anchor="t">
            <a:noAutofit/>
          </a:bodyPr>
          <a:lstStyle/>
          <a:p>
            <a:pPr marL="457200" indent="-457200">
              <a:buChar char="•"/>
            </a:pPr>
            <a:r>
              <a:rPr lang="en-US" dirty="0"/>
              <a:t>The state pattern requires a lot of code to be written. </a:t>
            </a:r>
            <a:endParaRPr lang="en-US"/>
          </a:p>
          <a:p>
            <a:pPr marL="457200" indent="-457200">
              <a:buChar char="•"/>
            </a:pPr>
            <a:r>
              <a:rPr lang="en-US" dirty="0"/>
              <a:t>Depending on how many state transition methods are defined, and how many possible states an object can be, there can quickly be dozens or more different methods that must be written. </a:t>
            </a:r>
          </a:p>
          <a:p>
            <a:pPr marL="457200" indent="-457200">
              <a:buChar char="•"/>
            </a:pPr>
            <a:r>
              <a:rPr lang="en-US" dirty="0">
                <a:ea typeface="+mn-lt"/>
                <a:cs typeface="+mn-lt"/>
              </a:rPr>
              <a:t>Thus, for N states with M transition methods, the total number of methods required will be (N+1)*M.</a:t>
            </a:r>
            <a:endParaRPr lang="en-US" dirty="0"/>
          </a:p>
        </p:txBody>
      </p:sp>
      <p:sp>
        <p:nvSpPr>
          <p:cNvPr id="4" name="Footer Placeholder 3">
            <a:extLst>
              <a:ext uri="{FF2B5EF4-FFF2-40B4-BE49-F238E27FC236}">
                <a16:creationId xmlns:a16="http://schemas.microsoft.com/office/drawing/2014/main" id="{098148C6-A683-D73C-F74C-1D0A35B828E4}"/>
              </a:ext>
            </a:extLst>
          </p:cNvPr>
          <p:cNvSpPr>
            <a:spLocks noGrp="1"/>
          </p:cNvSpPr>
          <p:nvPr>
            <p:ph type="ftr" sz="quarter" idx="3"/>
          </p:nvPr>
        </p:nvSpPr>
        <p:spPr/>
        <p:txBody>
          <a:bodyPr/>
          <a:lstStyle/>
          <a:p>
            <a:r>
              <a:rPr lang="en-US" dirty="0">
                <a:ea typeface="+mn-lt"/>
                <a:cs typeface="+mn-lt"/>
              </a:rPr>
              <a:t>State Design Pattern</a:t>
            </a:r>
            <a:endParaRPr lang="en-US" dirty="0"/>
          </a:p>
        </p:txBody>
      </p:sp>
      <p:sp>
        <p:nvSpPr>
          <p:cNvPr id="5" name="Slide Number Placeholder 4">
            <a:extLst>
              <a:ext uri="{FF2B5EF4-FFF2-40B4-BE49-F238E27FC236}">
                <a16:creationId xmlns:a16="http://schemas.microsoft.com/office/drawing/2014/main" id="{28C1862F-853E-DE6F-3B77-5FF442B59A4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7346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80DE-C0B8-978E-DFD5-12C3299B16C5}"/>
              </a:ext>
            </a:extLst>
          </p:cNvPr>
          <p:cNvSpPr>
            <a:spLocks noGrp="1"/>
          </p:cNvSpPr>
          <p:nvPr>
            <p:ph type="title"/>
          </p:nvPr>
        </p:nvSpPr>
        <p:spPr/>
        <p:txBody>
          <a:bodyPr/>
          <a:lstStyle/>
          <a:p>
            <a:r>
              <a:rPr lang="en-US" dirty="0"/>
              <a:t>Example Usage</a:t>
            </a:r>
          </a:p>
        </p:txBody>
      </p:sp>
      <p:sp>
        <p:nvSpPr>
          <p:cNvPr id="3" name="Content Placeholder 2">
            <a:extLst>
              <a:ext uri="{FF2B5EF4-FFF2-40B4-BE49-F238E27FC236}">
                <a16:creationId xmlns:a16="http://schemas.microsoft.com/office/drawing/2014/main" id="{C9B545DF-0981-7C3B-6982-521EC6AD0311}"/>
              </a:ext>
            </a:extLst>
          </p:cNvPr>
          <p:cNvSpPr>
            <a:spLocks noGrp="1"/>
          </p:cNvSpPr>
          <p:nvPr>
            <p:ph idx="1"/>
          </p:nvPr>
        </p:nvSpPr>
        <p:spPr/>
        <p:txBody>
          <a:bodyPr vert="horz" lIns="91440" tIns="45720" rIns="91440" bIns="45720" rtlCol="0" anchor="t">
            <a:noAutofit/>
          </a:bodyPr>
          <a:lstStyle/>
          <a:p>
            <a:r>
              <a:rPr lang="en-US" dirty="0"/>
              <a:t>Examples: Use it in anything that requires state changing, like a Music Player, Player Animations, Combat System(Attack Combos) etc...</a:t>
            </a:r>
          </a:p>
        </p:txBody>
      </p:sp>
      <p:sp>
        <p:nvSpPr>
          <p:cNvPr id="4" name="Footer Placeholder 3">
            <a:extLst>
              <a:ext uri="{FF2B5EF4-FFF2-40B4-BE49-F238E27FC236}">
                <a16:creationId xmlns:a16="http://schemas.microsoft.com/office/drawing/2014/main" id="{8BE57723-EFB3-92A9-2D9F-31DD35824036}"/>
              </a:ext>
            </a:extLst>
          </p:cNvPr>
          <p:cNvSpPr>
            <a:spLocks noGrp="1"/>
          </p:cNvSpPr>
          <p:nvPr>
            <p:ph type="ftr" sz="quarter" idx="3"/>
          </p:nvPr>
        </p:nvSpPr>
        <p:spPr/>
        <p:txBody>
          <a:bodyPr/>
          <a:lstStyle/>
          <a:p>
            <a:r>
              <a:rPr lang="en-US" dirty="0">
                <a:ea typeface="+mn-lt"/>
                <a:cs typeface="+mn-lt"/>
              </a:rPr>
              <a:t>State Design Pattern</a:t>
            </a:r>
          </a:p>
        </p:txBody>
      </p:sp>
      <p:sp>
        <p:nvSpPr>
          <p:cNvPr id="5" name="Slide Number Placeholder 4">
            <a:extLst>
              <a:ext uri="{FF2B5EF4-FFF2-40B4-BE49-F238E27FC236}">
                <a16:creationId xmlns:a16="http://schemas.microsoft.com/office/drawing/2014/main" id="{C94B3130-6B28-221D-C9E9-E51C01B30140}"/>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3326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7479-9083-5F49-854B-06A3CBB24367}"/>
              </a:ext>
            </a:extLst>
          </p:cNvPr>
          <p:cNvSpPr>
            <a:spLocks noGrp="1"/>
          </p:cNvSpPr>
          <p:nvPr>
            <p:ph type="title"/>
          </p:nvPr>
        </p:nvSpPr>
        <p:spPr>
          <a:xfrm>
            <a:off x="901251" y="-50494"/>
            <a:ext cx="9779183" cy="1325563"/>
          </a:xfrm>
        </p:spPr>
        <p:txBody>
          <a:bodyPr/>
          <a:lstStyle/>
          <a:p>
            <a:r>
              <a:rPr lang="en-US" dirty="0"/>
              <a:t>Sample Code</a:t>
            </a:r>
          </a:p>
        </p:txBody>
      </p:sp>
      <p:pic>
        <p:nvPicPr>
          <p:cNvPr id="6" name="Picture 6" descr="Text&#10;&#10;Description automatically generated">
            <a:extLst>
              <a:ext uri="{FF2B5EF4-FFF2-40B4-BE49-F238E27FC236}">
                <a16:creationId xmlns:a16="http://schemas.microsoft.com/office/drawing/2014/main" id="{095E2A6B-73E1-9BF7-990F-34DF3DB95388}"/>
              </a:ext>
            </a:extLst>
          </p:cNvPr>
          <p:cNvPicPr>
            <a:picLocks noGrp="1" noChangeAspect="1"/>
          </p:cNvPicPr>
          <p:nvPr>
            <p:ph idx="1"/>
          </p:nvPr>
        </p:nvPicPr>
        <p:blipFill>
          <a:blip r:embed="rId2"/>
          <a:stretch>
            <a:fillRect/>
          </a:stretch>
        </p:blipFill>
        <p:spPr>
          <a:xfrm>
            <a:off x="1153127" y="1319733"/>
            <a:ext cx="5153289" cy="4321610"/>
          </a:xfrm>
        </p:spPr>
      </p:pic>
      <p:sp>
        <p:nvSpPr>
          <p:cNvPr id="4" name="Footer Placeholder 3">
            <a:extLst>
              <a:ext uri="{FF2B5EF4-FFF2-40B4-BE49-F238E27FC236}">
                <a16:creationId xmlns:a16="http://schemas.microsoft.com/office/drawing/2014/main" id="{9E19B76D-21C7-4E55-004D-9A8BC9F38CFD}"/>
              </a:ext>
            </a:extLst>
          </p:cNvPr>
          <p:cNvSpPr>
            <a:spLocks noGrp="1"/>
          </p:cNvSpPr>
          <p:nvPr>
            <p:ph type="ftr" sz="quarter" idx="3"/>
          </p:nvPr>
        </p:nvSpPr>
        <p:spPr>
          <a:xfrm>
            <a:off x="3212335" y="5989121"/>
            <a:ext cx="4812534" cy="365125"/>
          </a:xfrm>
        </p:spPr>
        <p:txBody>
          <a:bodyPr/>
          <a:lstStyle/>
          <a:p>
            <a:r>
              <a:rPr lang="en-US" dirty="0">
                <a:ea typeface="+mn-lt"/>
                <a:cs typeface="+mn-lt"/>
              </a:rPr>
              <a:t>https://github.com/AdamMcguigan/State-Design-Pattern</a:t>
            </a:r>
            <a:endParaRPr lang="en-US" dirty="0"/>
          </a:p>
        </p:txBody>
      </p:sp>
      <p:sp>
        <p:nvSpPr>
          <p:cNvPr id="5" name="Slide Number Placeholder 4">
            <a:extLst>
              <a:ext uri="{FF2B5EF4-FFF2-40B4-BE49-F238E27FC236}">
                <a16:creationId xmlns:a16="http://schemas.microsoft.com/office/drawing/2014/main" id="{7C6BC19D-4AED-DEE8-3592-82949312E284}"/>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7" name="Picture 7" descr="Text&#10;&#10;Description automatically generated">
            <a:extLst>
              <a:ext uri="{FF2B5EF4-FFF2-40B4-BE49-F238E27FC236}">
                <a16:creationId xmlns:a16="http://schemas.microsoft.com/office/drawing/2014/main" id="{E3BBAA6D-0181-B1D2-AB6A-8494D48EF4DB}"/>
              </a:ext>
            </a:extLst>
          </p:cNvPr>
          <p:cNvPicPr>
            <a:picLocks noChangeAspect="1"/>
          </p:cNvPicPr>
          <p:nvPr/>
        </p:nvPicPr>
        <p:blipFill>
          <a:blip r:embed="rId3"/>
          <a:stretch>
            <a:fillRect/>
          </a:stretch>
        </p:blipFill>
        <p:spPr>
          <a:xfrm>
            <a:off x="6725797" y="1317119"/>
            <a:ext cx="4322284" cy="4480822"/>
          </a:xfrm>
          <a:prstGeom prst="rect">
            <a:avLst/>
          </a:prstGeom>
        </p:spPr>
      </p:pic>
    </p:spTree>
    <p:extLst>
      <p:ext uri="{BB962C8B-B14F-4D97-AF65-F5344CB8AC3E}">
        <p14:creationId xmlns:p14="http://schemas.microsoft.com/office/powerpoint/2010/main" val="31389246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State – Design Pattern</vt:lpstr>
      <vt:lpstr>Authors &amp; Presenters</vt:lpstr>
      <vt:lpstr>Description </vt:lpstr>
      <vt:lpstr>What does it do ?</vt:lpstr>
      <vt:lpstr>Advantages of the State pattern</vt:lpstr>
      <vt:lpstr>Disadvantages of the State Pattern</vt:lpstr>
      <vt:lpstr>Example Usage</vt:lpstr>
      <vt:lpstr>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248</cp:revision>
  <dcterms:created xsi:type="dcterms:W3CDTF">2022-10-19T12:13:39Z</dcterms:created>
  <dcterms:modified xsi:type="dcterms:W3CDTF">2022-10-20T20:22:49Z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