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57" r:id="rId6"/>
    <p:sldId id="261" r:id="rId7"/>
    <p:sldId id="271" r:id="rId8"/>
    <p:sldId id="272" r:id="rId9"/>
    <p:sldId id="273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651F9-57E8-4782-A073-908B8CFD0EF1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DD0A-2438-4F02-8129-75DF1AD18C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1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8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1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9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D50-1789-47B2-9768-03981A4D2772}" type="datetimeFigureOut">
              <a:rPr lang="en-IE" smtClean="0"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8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mtClean="0"/>
              <a:t>Lecture 4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126976"/>
          </a:xfrm>
        </p:spPr>
        <p:txBody>
          <a:bodyPr>
            <a:normAutofit/>
          </a:bodyPr>
          <a:lstStyle/>
          <a:p>
            <a:r>
              <a:rPr lang="en-IE" dirty="0" smtClean="0"/>
              <a:t>Pointers to: pointers; arrays and  structures.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of string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If you wanted to create an array to store all the months [strings] of the year you could</a:t>
            </a:r>
          </a:p>
          <a:p>
            <a:pPr lvl="1"/>
            <a:r>
              <a:rPr lang="en-IE" dirty="0" smtClean="0"/>
              <a:t>Create a 2_d character array: </a:t>
            </a:r>
            <a:r>
              <a:rPr lang="en-IE" b="1" dirty="0" smtClean="0"/>
              <a:t>char month[12][10]</a:t>
            </a:r>
          </a:p>
          <a:p>
            <a:pPr lvl="1"/>
            <a:r>
              <a:rPr lang="en-IE" dirty="0" smtClean="0"/>
              <a:t>Why would this be inefficient?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Another option is to create an array of characters  pointers: </a:t>
            </a:r>
            <a:r>
              <a:rPr lang="en-IE" b="1" dirty="0" smtClean="0"/>
              <a:t>char *months[12]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Each row is then treated an a char * (string)</a:t>
            </a:r>
          </a:p>
          <a:p>
            <a:pPr lvl="1"/>
            <a:r>
              <a:rPr lang="en-IE" dirty="0" smtClean="0"/>
              <a:t>Remember you must assign memory for each using char *[1] = “January” </a:t>
            </a:r>
          </a:p>
          <a:p>
            <a:pPr lvl="1"/>
            <a:r>
              <a:rPr lang="en-IE" dirty="0" smtClean="0"/>
              <a:t>Consider the following program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Display months (array of char * 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  	/* </a:t>
            </a:r>
            <a:r>
              <a:rPr lang="en-GB" dirty="0"/>
              <a:t>Define an array of strings */</a:t>
            </a:r>
          </a:p>
          <a:p>
            <a:r>
              <a:rPr lang="en-GB" dirty="0"/>
              <a:t>	char *months[12] = {"January", "February", "March", "April", "May", "June</a:t>
            </a:r>
            <a:r>
              <a:rPr lang="en-GB" dirty="0" smtClean="0"/>
              <a:t>",  </a:t>
            </a:r>
            <a:r>
              <a:rPr lang="en-GB" dirty="0"/>
              <a:t>"July", "August", "September", "October", "November</a:t>
            </a:r>
            <a:r>
              <a:rPr lang="en-GB" dirty="0" smtClean="0"/>
              <a:t>",  </a:t>
            </a:r>
            <a:r>
              <a:rPr lang="en-GB" dirty="0"/>
              <a:t>"December" };</a:t>
            </a:r>
          </a:p>
          <a:p>
            <a:r>
              <a:rPr lang="en-GB" dirty="0"/>
              <a:t>	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	/* Display the months of the year using subscripts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months[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/* Display the months of the year using pointer arithmetic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*(months +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36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Structures (a record)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en-US" dirty="0" smtClean="0"/>
              <a:t>A structure is a heterogeneous data structure; e.g. </a:t>
            </a:r>
          </a:p>
          <a:p>
            <a:pPr lvl="1"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	/* Structure template for employee */</a:t>
            </a:r>
          </a:p>
          <a:p>
            <a:pPr lvl="1">
              <a:buFontTx/>
              <a:buNone/>
            </a:pPr>
            <a:r>
              <a:rPr lang="en-GB" altLang="en-US" dirty="0"/>
              <a:t>{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number;</a:t>
            </a:r>
          </a:p>
          <a:p>
            <a:pPr lvl="1">
              <a:buFontTx/>
              <a:buNone/>
            </a:pPr>
            <a:r>
              <a:rPr lang="en-GB" altLang="en-US" dirty="0"/>
              <a:t>	char surname[26];</a:t>
            </a:r>
          </a:p>
          <a:p>
            <a:pPr lvl="1">
              <a:buFontTx/>
              <a:buNone/>
            </a:pPr>
            <a:r>
              <a:rPr lang="en-GB" altLang="en-US" dirty="0"/>
              <a:t>	char initial;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 dob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</a:t>
            </a:r>
            <a:r>
              <a:rPr lang="en-GB" altLang="en-US" dirty="0" err="1"/>
              <a:t>dept</a:t>
            </a:r>
            <a:r>
              <a:rPr lang="en-GB" altLang="en-US" dirty="0"/>
              <a:t>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</a:t>
            </a:r>
            <a:r>
              <a:rPr lang="en-GB" altLang="en-US" dirty="0" err="1" smtClean="0"/>
              <a:t>date_joined</a:t>
            </a:r>
            <a:r>
              <a:rPr lang="en-GB" altLang="en-US" dirty="0" smtClean="0"/>
              <a:t>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};</a:t>
            </a:r>
          </a:p>
          <a:p>
            <a:pPr>
              <a:buFontTx/>
              <a:buNone/>
            </a:pPr>
            <a:r>
              <a:rPr lang="en-GB" altLang="en-US" dirty="0" smtClean="0"/>
              <a:t>// declare a variable for a structure </a:t>
            </a:r>
          </a:p>
          <a:p>
            <a:pPr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person;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5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Nested structures and pointers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altLang="en-US" sz="2300" dirty="0" err="1"/>
              <a:t>struct</a:t>
            </a:r>
            <a:r>
              <a:rPr lang="en-GB" altLang="en-US" sz="2300" dirty="0"/>
              <a:t> date		/* Structure template for a date */</a:t>
            </a:r>
          </a:p>
          <a:p>
            <a:pPr>
              <a:buFontTx/>
              <a:buNone/>
            </a:pPr>
            <a:r>
              <a:rPr lang="en-GB" altLang="en-US" sz="2300" dirty="0"/>
              <a:t>{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day;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month;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year;</a:t>
            </a:r>
          </a:p>
          <a:p>
            <a:pPr>
              <a:buFontTx/>
              <a:buNone/>
            </a:pPr>
            <a:r>
              <a:rPr lang="en-GB" altLang="en-US" sz="2300" dirty="0"/>
              <a:t>};</a:t>
            </a:r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r>
              <a:rPr lang="en-GB" altLang="en-US" sz="2100" dirty="0" err="1" smtClean="0"/>
              <a:t>struct</a:t>
            </a:r>
            <a:r>
              <a:rPr lang="en-GB" altLang="en-US" sz="2100" dirty="0" smtClean="0"/>
              <a:t> </a:t>
            </a:r>
            <a:r>
              <a:rPr lang="en-GB" altLang="en-US" sz="2100" dirty="0"/>
              <a:t>personnel 	/* Structure template for employee */</a:t>
            </a:r>
          </a:p>
          <a:p>
            <a:pPr>
              <a:buFontTx/>
              <a:buNone/>
            </a:pPr>
            <a:r>
              <a:rPr lang="en-GB" altLang="en-US" sz="2100" dirty="0"/>
              <a:t>{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number;</a:t>
            </a:r>
          </a:p>
          <a:p>
            <a:pPr>
              <a:buFontTx/>
              <a:buNone/>
            </a:pPr>
            <a:r>
              <a:rPr lang="en-GB" altLang="en-US" sz="2100" dirty="0"/>
              <a:t>	char surname[26];</a:t>
            </a:r>
          </a:p>
          <a:p>
            <a:pPr>
              <a:buFontTx/>
              <a:buNone/>
            </a:pPr>
            <a:r>
              <a:rPr lang="en-GB" altLang="en-US" sz="2100" dirty="0"/>
              <a:t>	char initial;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b="1" dirty="0" err="1"/>
              <a:t>struct</a:t>
            </a:r>
            <a:r>
              <a:rPr lang="en-GB" altLang="en-US" sz="2100" b="1" dirty="0"/>
              <a:t> date dob;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</a:t>
            </a:r>
            <a:r>
              <a:rPr lang="en-GB" altLang="en-US" sz="2100" dirty="0" err="1"/>
              <a:t>dept</a:t>
            </a:r>
            <a:r>
              <a:rPr lang="en-GB" altLang="en-US" sz="2100" dirty="0"/>
              <a:t>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struct</a:t>
            </a:r>
            <a:r>
              <a:rPr lang="en-GB" altLang="en-US" sz="2100" dirty="0"/>
              <a:t> date joined;</a:t>
            </a:r>
          </a:p>
          <a:p>
            <a:pPr>
              <a:buFontTx/>
              <a:buNone/>
            </a:pPr>
            <a:r>
              <a:rPr lang="en-GB" altLang="en-US" sz="2100" dirty="0" smtClean="0"/>
              <a:t>};</a:t>
            </a:r>
          </a:p>
          <a:p>
            <a:pPr>
              <a:buNone/>
            </a:pPr>
            <a:r>
              <a:rPr lang="en-GB" altLang="en-US" sz="2000" dirty="0" err="1"/>
              <a:t>struct</a:t>
            </a:r>
            <a:r>
              <a:rPr lang="en-GB" altLang="en-US" sz="2000" dirty="0"/>
              <a:t> personnel  </a:t>
            </a:r>
            <a:r>
              <a:rPr lang="en-GB" altLang="en-US" sz="2000" dirty="0" smtClean="0"/>
              <a:t>person;  //</a:t>
            </a:r>
            <a:r>
              <a:rPr lang="en-GB" altLang="en-US" sz="2000" b="1" dirty="0" smtClean="0"/>
              <a:t> declaring a variable to a structure</a:t>
            </a:r>
            <a:endParaRPr lang="en-GB" altLang="en-US" sz="2000" b="1" dirty="0"/>
          </a:p>
          <a:p>
            <a:pPr>
              <a:buNone/>
            </a:pPr>
            <a:r>
              <a:rPr lang="en-GB" altLang="en-US" sz="2400" dirty="0" err="1" smtClean="0"/>
              <a:t>struct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personnel </a:t>
            </a:r>
            <a:r>
              <a:rPr lang="en-GB" altLang="en-US" sz="2400" dirty="0" smtClean="0"/>
              <a:t>*</a:t>
            </a:r>
            <a:r>
              <a:rPr lang="en-GB" altLang="en-US" sz="2400" dirty="0" err="1" smtClean="0"/>
              <a:t>ptr</a:t>
            </a:r>
            <a:r>
              <a:rPr lang="en-GB" altLang="en-US" sz="2400" b="1" dirty="0" smtClean="0"/>
              <a:t>;   //declaring a pointer to a structure </a:t>
            </a:r>
            <a:endParaRPr lang="en-GB" altLang="en-US" sz="2400" b="1" dirty="0"/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endParaRPr lang="en-GB" altLang="en-US" sz="2600" dirty="0"/>
          </a:p>
          <a:p>
            <a:pPr marL="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67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Using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GB" altLang="en-US" sz="2800" dirty="0"/>
              <a:t>The following are </a:t>
            </a:r>
            <a:r>
              <a:rPr lang="en-GB" altLang="en-US" sz="2800" dirty="0" smtClean="0"/>
              <a:t>examples of accessing fields</a:t>
            </a:r>
          </a:p>
          <a:p>
            <a:r>
              <a:rPr lang="en-GB" altLang="en-US" sz="2800" dirty="0" smtClean="0"/>
              <a:t>Using the . operator  </a:t>
            </a:r>
            <a:endParaRPr lang="en-GB" altLang="en-US" sz="2800" dirty="0"/>
          </a:p>
          <a:p>
            <a:pPr lvl="1"/>
            <a:r>
              <a:rPr lang="en-GB" altLang="en-US" dirty="0" err="1" smtClean="0"/>
              <a:t>person.surname</a:t>
            </a:r>
            <a:r>
              <a:rPr lang="en-GB" altLang="en-US" dirty="0" smtClean="0"/>
              <a:t>  // it’s a string (a primary field)</a:t>
            </a:r>
            <a:endParaRPr lang="en-GB" altLang="en-US" dirty="0"/>
          </a:p>
          <a:p>
            <a:pPr lvl="1"/>
            <a:r>
              <a:rPr lang="en-GB" altLang="en-US" dirty="0" err="1" smtClean="0"/>
              <a:t>person.dob.day</a:t>
            </a:r>
            <a:r>
              <a:rPr lang="en-GB" altLang="en-US" dirty="0" smtClean="0"/>
              <a:t>  // a field of a nested structure</a:t>
            </a:r>
          </a:p>
          <a:p>
            <a:pPr lvl="1"/>
            <a:r>
              <a:rPr lang="en-GB" altLang="en-US" dirty="0" err="1" smtClean="0"/>
              <a:t>person.dept</a:t>
            </a:r>
            <a:endParaRPr lang="en-GB" altLang="en-US" dirty="0" smtClean="0"/>
          </a:p>
          <a:p>
            <a:endParaRPr lang="en-GB" altLang="en-US" sz="2800" dirty="0"/>
          </a:p>
          <a:p>
            <a:r>
              <a:rPr lang="en-GB" altLang="en-US" sz="2800" dirty="0" smtClean="0"/>
              <a:t>Using pointer notations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= &amp;person  // assign </a:t>
            </a:r>
            <a:r>
              <a:rPr lang="en-GB" altLang="en-US" dirty="0" err="1" smtClean="0"/>
              <a:t>struct</a:t>
            </a:r>
            <a:r>
              <a:rPr lang="en-GB" altLang="en-US" dirty="0" smtClean="0"/>
              <a:t> to a pointer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-&gt; surname;</a:t>
            </a:r>
          </a:p>
          <a:p>
            <a:pPr lvl="1"/>
            <a:r>
              <a:rPr lang="en-GB" sz="2800" dirty="0" err="1" smtClean="0"/>
              <a:t>ptr</a:t>
            </a:r>
            <a:r>
              <a:rPr lang="en-GB" sz="2800" dirty="0" smtClean="0"/>
              <a:t> -&gt;</a:t>
            </a:r>
            <a:r>
              <a:rPr lang="en-GB" sz="2800" dirty="0" err="1" smtClean="0"/>
              <a:t>dob.day</a:t>
            </a:r>
            <a:r>
              <a:rPr lang="en-GB" sz="2800" dirty="0" smtClean="0"/>
              <a:t>; </a:t>
            </a:r>
          </a:p>
          <a:p>
            <a:pPr lvl="1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71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Passing a structure to a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/>
              <a:t>Like  other data types a structure can be passed by value or by reference. </a:t>
            </a:r>
          </a:p>
          <a:p>
            <a:r>
              <a:rPr lang="en-IE" dirty="0" smtClean="0"/>
              <a:t>By value “ pass the structure” and by reference “a pointer to the structure”. </a:t>
            </a:r>
          </a:p>
          <a:p>
            <a:endParaRPr lang="en-IE" dirty="0"/>
          </a:p>
          <a:p>
            <a:r>
              <a:rPr lang="en-IE" dirty="0" smtClean="0"/>
              <a:t>Do not forget to use the appropriate notation in each function (if </a:t>
            </a:r>
            <a:r>
              <a:rPr lang="en-IE" dirty="0" err="1" smtClean="0"/>
              <a:t>struct</a:t>
            </a:r>
            <a:r>
              <a:rPr lang="en-IE" dirty="0" smtClean="0"/>
              <a:t> use the dot operator; if </a:t>
            </a:r>
            <a:r>
              <a:rPr lang="en-IE" dirty="0" err="1" smtClean="0"/>
              <a:t>prt</a:t>
            </a:r>
            <a:r>
              <a:rPr lang="en-IE" dirty="0" smtClean="0"/>
              <a:t> use the -&gt;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5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Structures to functions</a:t>
            </a:r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2" y="836712"/>
            <a:ext cx="6117428" cy="5950908"/>
          </a:xfrm>
        </p:spPr>
      </p:pic>
    </p:spTree>
    <p:extLst>
      <p:ext uri="{BB962C8B-B14F-4D97-AF65-F5344CB8AC3E}">
        <p14:creationId xmlns:p14="http://schemas.microsoft.com/office/powerpoint/2010/main" val="15010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6624736" cy="6264696"/>
          </a:xfrm>
        </p:spPr>
      </p:pic>
    </p:spTree>
    <p:extLst>
      <p:ext uri="{BB962C8B-B14F-4D97-AF65-F5344CB8AC3E}">
        <p14:creationId xmlns:p14="http://schemas.microsoft.com/office/powerpoint/2010/main" val="3047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Array of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An array can also hold structures </a:t>
            </a:r>
          </a:p>
          <a:p>
            <a:pPr lvl="1"/>
            <a:r>
              <a:rPr lang="en-IE" dirty="0" err="1" smtClean="0"/>
              <a:t>Typedef</a:t>
            </a:r>
            <a:endParaRPr lang="en-IE" dirty="0" smtClean="0"/>
          </a:p>
          <a:p>
            <a:pPr lvl="2"/>
            <a:r>
              <a:rPr lang="en-IE" dirty="0" err="1" smtClean="0"/>
              <a:t>Typedef</a:t>
            </a:r>
            <a:r>
              <a:rPr lang="en-IE" dirty="0" smtClean="0"/>
              <a:t>  </a:t>
            </a:r>
            <a:r>
              <a:rPr lang="en-IE" dirty="0" err="1" smtClean="0"/>
              <a:t>Struct</a:t>
            </a:r>
            <a:r>
              <a:rPr lang="en-IE" dirty="0" smtClean="0"/>
              <a:t> personnel EMPLOYEE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Declare an array of structures </a:t>
            </a:r>
          </a:p>
          <a:p>
            <a:pPr lvl="2"/>
            <a:r>
              <a:rPr lang="en-IE" dirty="0" smtClean="0"/>
              <a:t>EMPLOYEE   staff[20];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The </a:t>
            </a:r>
            <a:r>
              <a:rPr lang="en-IE" b="1" dirty="0" err="1" smtClean="0"/>
              <a:t>emp.c</a:t>
            </a:r>
            <a:r>
              <a:rPr lang="en-IE" dirty="0" smtClean="0"/>
              <a:t> is a program that declares an array of structures and then allows the user to </a:t>
            </a:r>
          </a:p>
          <a:p>
            <a:pPr lvl="2"/>
            <a:r>
              <a:rPr lang="en-IE" dirty="0" smtClean="0"/>
              <a:t>Add a record in the form a of </a:t>
            </a:r>
            <a:r>
              <a:rPr lang="en-IE" dirty="0" err="1" smtClean="0"/>
              <a:t>struct</a:t>
            </a:r>
            <a:endParaRPr lang="en-IE" dirty="0" smtClean="0"/>
          </a:p>
          <a:p>
            <a:pPr lvl="2"/>
            <a:r>
              <a:rPr lang="en-IE" dirty="0" smtClean="0"/>
              <a:t>Delete a record [e.g. assign 0 to indicate empty position]</a:t>
            </a:r>
          </a:p>
          <a:p>
            <a:pPr lvl="2"/>
            <a:r>
              <a:rPr lang="en-IE" dirty="0" smtClean="0"/>
              <a:t>Display a record</a:t>
            </a:r>
          </a:p>
          <a:p>
            <a:pPr lvl="2"/>
            <a:r>
              <a:rPr lang="en-IE" dirty="0" smtClean="0"/>
              <a:t>Edit a record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67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Delete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5" name="Picture 4" descr="*D:\Dropbox DIot\Dropbox (DIoT)\myweb 2016\DT282 operating systems 2\lectures\week 4\empdb2.c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90" y="764704"/>
            <a:ext cx="6230220" cy="58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Pointers to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 pointer can also pointer to another pointer which in turn pointers to a “standard” variable: </a:t>
            </a:r>
          </a:p>
          <a:p>
            <a:endParaRPr lang="en-IE" dirty="0" smtClean="0"/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=3</a:t>
            </a:r>
            <a:r>
              <a:rPr lang="en-US" b="1" dirty="0" smtClean="0"/>
              <a:t>;  // an integer variable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int</a:t>
            </a:r>
            <a:r>
              <a:rPr lang="en-US" b="1" dirty="0"/>
              <a:t> *j</a:t>
            </a:r>
            <a:r>
              <a:rPr lang="en-US" b="1" dirty="0" smtClean="0"/>
              <a:t>; // a pointer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int</a:t>
            </a:r>
            <a:r>
              <a:rPr lang="en-US" b="1" dirty="0"/>
              <a:t> **k</a:t>
            </a:r>
            <a:r>
              <a:rPr lang="en-US" b="1" dirty="0" smtClean="0"/>
              <a:t>;  // a pointer to a pointer (double pointer)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lvl="1"/>
            <a:r>
              <a:rPr lang="en-US" b="1" dirty="0" smtClean="0"/>
              <a:t>j</a:t>
            </a:r>
            <a:r>
              <a:rPr lang="en-US" b="1" dirty="0"/>
              <a:t>=&amp;</a:t>
            </a:r>
            <a:r>
              <a:rPr lang="en-US" b="1" dirty="0" err="1"/>
              <a:t>i</a:t>
            </a:r>
            <a:r>
              <a:rPr lang="en-US" b="1" dirty="0"/>
              <a:t>; //line </a:t>
            </a:r>
            <a:r>
              <a:rPr lang="en-US" b="1" dirty="0" smtClean="0"/>
              <a:t>1 (assigned address of an integer)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lvl="1"/>
            <a:r>
              <a:rPr lang="en-US" b="1" dirty="0" smtClean="0"/>
              <a:t>k</a:t>
            </a:r>
            <a:r>
              <a:rPr lang="en-US" b="1" dirty="0"/>
              <a:t>=&amp;j; //line </a:t>
            </a:r>
            <a:r>
              <a:rPr lang="en-US" b="1" dirty="0" smtClean="0"/>
              <a:t>2 (assigned the address of a pointer)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71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en-US" b="1" dirty="0"/>
              <a:t>What is output of the following statements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printf</a:t>
            </a:r>
            <a:r>
              <a:rPr lang="en-US" b="1" dirty="0"/>
              <a:t>(“%d”, **k);</a:t>
            </a:r>
          </a:p>
          <a:p>
            <a:pPr lvl="1"/>
            <a:r>
              <a:rPr lang="en-US" b="1" dirty="0" err="1" smtClean="0"/>
              <a:t>printf</a:t>
            </a:r>
            <a:r>
              <a:rPr lang="en-US" b="1" dirty="0"/>
              <a:t>(“%p”, *k);</a:t>
            </a:r>
            <a:br>
              <a:rPr lang="en-US" b="1" dirty="0"/>
            </a:br>
            <a:r>
              <a:rPr lang="en-US" b="1" dirty="0" err="1"/>
              <a:t>printf</a:t>
            </a:r>
            <a:r>
              <a:rPr lang="en-US" b="1" dirty="0"/>
              <a:t>(“%d”,*j);</a:t>
            </a:r>
            <a:br>
              <a:rPr lang="en-US" b="1" dirty="0"/>
            </a:br>
            <a:r>
              <a:rPr lang="en-US" b="1" dirty="0" err="1"/>
              <a:t>printf</a:t>
            </a:r>
            <a:r>
              <a:rPr lang="en-US" b="1" dirty="0"/>
              <a:t>(“%d”,</a:t>
            </a:r>
            <a:r>
              <a:rPr lang="en-US" b="1" dirty="0" err="1"/>
              <a:t>i</a:t>
            </a:r>
            <a:r>
              <a:rPr lang="en-US" b="1" dirty="0" smtClean="0"/>
              <a:t>);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Assume the following: </a:t>
            </a:r>
            <a:r>
              <a:rPr lang="en-US" b="1" dirty="0" err="1" smtClean="0"/>
              <a:t>i</a:t>
            </a:r>
            <a:r>
              <a:rPr lang="en-US" b="1" dirty="0" smtClean="0"/>
              <a:t> = 5, j = &amp;I; k = &amp;j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23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2 D Array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IE" dirty="0" smtClean="0"/>
              <a:t>A  2_D array is essentially :</a:t>
            </a:r>
          </a:p>
          <a:p>
            <a:r>
              <a:rPr lang="en-IE" dirty="0" smtClean="0"/>
              <a:t>an arrays of pointers </a:t>
            </a:r>
          </a:p>
          <a:p>
            <a:r>
              <a:rPr lang="en-IE" dirty="0" smtClean="0"/>
              <a:t>like 1_d arrays each element can be accessed using subscripts or pointers  / double pointers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lvl="1"/>
            <a:endParaRPr lang="en-IE" dirty="0" smtClean="0">
              <a:solidFill>
                <a:srgbClr val="FF0000"/>
              </a:solidFill>
            </a:endParaRPr>
          </a:p>
          <a:p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501008"/>
            <a:ext cx="56864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Array of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A  2_D array is an arrays of pointers and like 1_d arrays each elements can be accessed using subscripts notation or pointers / double pointer notation (</a:t>
            </a:r>
            <a:r>
              <a:rPr lang="en-IE" i="1" dirty="0" smtClean="0"/>
              <a:t>Note: I will not expect you to always use pointer notation</a:t>
            </a:r>
            <a:r>
              <a:rPr lang="en-IE" dirty="0" smtClean="0"/>
              <a:t>) </a:t>
            </a:r>
          </a:p>
          <a:p>
            <a:endParaRPr lang="en-IE" dirty="0"/>
          </a:p>
          <a:p>
            <a:r>
              <a:rPr lang="en-IE" dirty="0" smtClean="0"/>
              <a:t>2_D array of integers: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matrix[3][4]; //declare 2_D array</a:t>
            </a:r>
          </a:p>
          <a:p>
            <a:pPr lvl="1"/>
            <a:r>
              <a:rPr lang="en-IE" dirty="0" smtClean="0"/>
              <a:t>Access individual elements using </a:t>
            </a:r>
            <a:r>
              <a:rPr lang="en-IE" i="1" dirty="0" smtClean="0"/>
              <a:t>subscript notation</a:t>
            </a:r>
            <a:r>
              <a:rPr lang="en-IE" dirty="0" smtClean="0"/>
              <a:t>: </a:t>
            </a:r>
          </a:p>
          <a:p>
            <a:pPr lvl="2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 value of row 2 col 2 is %d”, matrix[1][1]);</a:t>
            </a:r>
          </a:p>
          <a:p>
            <a:pPr lvl="1"/>
            <a:r>
              <a:rPr lang="en-IE" dirty="0" smtClean="0"/>
              <a:t>Access elements using pointer notation</a:t>
            </a:r>
          </a:p>
          <a:p>
            <a:pPr lvl="2"/>
            <a:r>
              <a:rPr lang="en-IE" dirty="0" err="1"/>
              <a:t>printf</a:t>
            </a:r>
            <a:r>
              <a:rPr lang="en-IE" dirty="0"/>
              <a:t>(“ value of row 2 col 2 is %d”, </a:t>
            </a:r>
            <a:r>
              <a:rPr lang="en-IE" dirty="0" smtClean="0"/>
              <a:t>*(*(matrix </a:t>
            </a:r>
            <a:r>
              <a:rPr lang="en-IE" dirty="0" smtClean="0"/>
              <a:t>+ 1) + 1));</a:t>
            </a:r>
            <a:endParaRPr lang="en-IE" dirty="0"/>
          </a:p>
          <a:p>
            <a:pPr lvl="2"/>
            <a:r>
              <a:rPr lang="en-IE" dirty="0" smtClean="0"/>
              <a:t> </a:t>
            </a:r>
            <a:r>
              <a:rPr lang="en-IE" dirty="0" smtClean="0"/>
              <a:t>*(matrix </a:t>
            </a:r>
            <a:r>
              <a:rPr lang="en-IE" dirty="0" smtClean="0"/>
              <a:t>+ 1) </a:t>
            </a:r>
          </a:p>
          <a:p>
            <a:pPr lvl="2"/>
            <a:r>
              <a:rPr lang="en-IE" dirty="0" smtClean="0"/>
              <a:t>*(*(matrix </a:t>
            </a:r>
            <a:r>
              <a:rPr lang="en-IE" dirty="0" smtClean="0"/>
              <a:t>+ 1) +1)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Explain </a:t>
            </a:r>
            <a:r>
              <a:rPr lang="en-IE" i="1" dirty="0" smtClean="0">
                <a:solidFill>
                  <a:srgbClr val="FF0000"/>
                </a:solidFill>
              </a:rPr>
              <a:t>clearly</a:t>
            </a:r>
            <a:r>
              <a:rPr lang="en-IE" dirty="0" smtClean="0">
                <a:solidFill>
                  <a:srgbClr val="FF0000"/>
                </a:solidFill>
              </a:rPr>
              <a:t> how the pointer notation prints  row 2 col ? 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0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Manipulate 2_D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To access each element you need to use nested for loops; consider a 3x3 matrix</a:t>
            </a:r>
          </a:p>
          <a:p>
            <a:r>
              <a:rPr lang="en-IE" dirty="0" smtClean="0"/>
              <a:t>To print each value </a:t>
            </a:r>
          </a:p>
          <a:p>
            <a:pPr lvl="1"/>
            <a:r>
              <a:rPr lang="en-IE" dirty="0" smtClean="0"/>
              <a:t>for (row = 0; row&lt;3; row++)</a:t>
            </a:r>
          </a:p>
          <a:p>
            <a:pPr lvl="2"/>
            <a:r>
              <a:rPr lang="en-IE" dirty="0" smtClean="0"/>
              <a:t>for (col = 0; col &lt;3; col++ )</a:t>
            </a:r>
          </a:p>
          <a:p>
            <a:pPr lvl="3"/>
            <a:r>
              <a:rPr lang="en-IE" dirty="0" err="1" smtClean="0"/>
              <a:t>printf</a:t>
            </a:r>
            <a:r>
              <a:rPr lang="en-IE" dirty="0" smtClean="0"/>
              <a:t>(“matrix[row][col] “);    // can also use pointer arithmetic</a:t>
            </a:r>
          </a:p>
          <a:p>
            <a:pPr lvl="3"/>
            <a:endParaRPr lang="en-IE" dirty="0"/>
          </a:p>
          <a:p>
            <a:r>
              <a:rPr lang="en-IE" dirty="0" smtClean="0">
                <a:solidFill>
                  <a:srgbClr val="FF0000"/>
                </a:solidFill>
              </a:rPr>
              <a:t>How would you determine the result of  the </a:t>
            </a:r>
            <a:r>
              <a:rPr lang="en-IE" b="1" dirty="0" smtClean="0">
                <a:solidFill>
                  <a:srgbClr val="FF0000"/>
                </a:solidFill>
              </a:rPr>
              <a:t>addition</a:t>
            </a:r>
            <a:r>
              <a:rPr lang="en-IE" dirty="0" smtClean="0">
                <a:solidFill>
                  <a:srgbClr val="FF0000"/>
                </a:solidFill>
              </a:rPr>
              <a:t> of two matrices. (be aware you must understand what is matrix addition )  </a:t>
            </a:r>
          </a:p>
        </p:txBody>
      </p:sp>
    </p:spTree>
    <p:extLst>
      <p:ext uri="{BB962C8B-B14F-4D97-AF65-F5344CB8AC3E}">
        <p14:creationId xmlns:p14="http://schemas.microsoft.com/office/powerpoint/2010/main" val="3387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multiplication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How would you perform matrix multiplication of two matrices? </a:t>
            </a:r>
          </a:p>
          <a:p>
            <a:endParaRPr lang="en-IE" dirty="0" smtClean="0"/>
          </a:p>
          <a:p>
            <a:r>
              <a:rPr lang="en-IE" dirty="0" smtClean="0"/>
              <a:t>The following link describes how to multiply two matrices: </a:t>
            </a:r>
            <a:r>
              <a:rPr lang="en-IE" dirty="0" smtClean="0">
                <a:hlinkClick r:id="rId2"/>
              </a:rPr>
              <a:t>matrix multiplication</a:t>
            </a:r>
            <a:r>
              <a:rPr lang="en-IE" dirty="0" smtClean="0"/>
              <a:t> </a:t>
            </a:r>
          </a:p>
          <a:p>
            <a:endParaRPr lang="en-IE" dirty="0"/>
          </a:p>
          <a:p>
            <a:r>
              <a:rPr lang="en-IE" dirty="0" smtClean="0"/>
              <a:t>Refer to the 3x3 image file on web courses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5964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5" descr="3x3-matrix-formula.jpg.gif - IrfanView (Zoom: 1354 x 532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5400600"/>
          </a:xfrm>
        </p:spPr>
      </p:pic>
    </p:spTree>
    <p:extLst>
      <p:ext uri="{BB962C8B-B14F-4D97-AF65-F5344CB8AC3E}">
        <p14:creationId xmlns:p14="http://schemas.microsoft.com/office/powerpoint/2010/main" val="31668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3 For loop:  matrix  multiplication 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Generic c code for multiplying 2 matrices that are already </a:t>
            </a:r>
            <a:r>
              <a:rPr lang="en-IE" dirty="0"/>
              <a:t> </a:t>
            </a:r>
            <a:r>
              <a:rPr lang="en-IE" dirty="0" smtClean="0"/>
              <a:t>contain value :</a:t>
            </a:r>
          </a:p>
          <a:p>
            <a:endParaRPr lang="en-IE" dirty="0" smtClean="0"/>
          </a:p>
          <a:p>
            <a:pPr lvl="1"/>
            <a:r>
              <a:rPr lang="en-IE" b="1" dirty="0" smtClean="0"/>
              <a:t>for </a:t>
            </a:r>
            <a:r>
              <a:rPr lang="en-IE" b="1" dirty="0"/>
              <a:t>(c = 0; c &lt; m; </a:t>
            </a:r>
            <a:r>
              <a:rPr lang="en-IE" b="1" dirty="0" err="1"/>
              <a:t>c++</a:t>
            </a:r>
            <a:r>
              <a:rPr lang="en-IE" b="1" dirty="0"/>
              <a:t>) {</a:t>
            </a:r>
          </a:p>
          <a:p>
            <a:pPr lvl="1"/>
            <a:r>
              <a:rPr lang="en-IE" b="1" dirty="0"/>
              <a:t>      for (d = 0; d &lt; q; d++) {</a:t>
            </a:r>
          </a:p>
          <a:p>
            <a:pPr lvl="1"/>
            <a:r>
              <a:rPr lang="en-IE" b="1" dirty="0"/>
              <a:t>        for (k = 0; k &lt; p; k++) {</a:t>
            </a:r>
          </a:p>
          <a:p>
            <a:pPr lvl="1"/>
            <a:r>
              <a:rPr lang="en-IE" b="1" dirty="0"/>
              <a:t>          sum = sum + first[c][k]*second[k][d];</a:t>
            </a:r>
          </a:p>
          <a:p>
            <a:pPr lvl="1"/>
            <a:r>
              <a:rPr lang="en-IE" b="1" dirty="0"/>
              <a:t>        }</a:t>
            </a:r>
          </a:p>
          <a:p>
            <a:pPr lvl="1"/>
            <a:r>
              <a:rPr lang="en-IE" b="1" dirty="0"/>
              <a:t> </a:t>
            </a:r>
          </a:p>
          <a:p>
            <a:pPr lvl="1"/>
            <a:r>
              <a:rPr lang="en-IE" b="1" dirty="0"/>
              <a:t>        multiply[c][d] = sum;</a:t>
            </a:r>
          </a:p>
          <a:p>
            <a:pPr lvl="1"/>
            <a:r>
              <a:rPr lang="en-IE" b="1" dirty="0"/>
              <a:t>        sum = 0;</a:t>
            </a:r>
          </a:p>
          <a:p>
            <a:pPr lvl="1"/>
            <a:r>
              <a:rPr lang="en-IE" b="1" dirty="0"/>
              <a:t>      }</a:t>
            </a:r>
          </a:p>
          <a:p>
            <a:pPr lvl="1"/>
            <a:r>
              <a:rPr lang="en-IE" b="1" dirty="0"/>
              <a:t>   </a:t>
            </a:r>
            <a:r>
              <a:rPr lang="en-IE" b="1" dirty="0" smtClean="0"/>
              <a:t>}</a:t>
            </a:r>
          </a:p>
          <a:p>
            <a:pPr lvl="1"/>
            <a:r>
              <a:rPr lang="en-IE" i="1" dirty="0"/>
              <a:t>Where m = </a:t>
            </a:r>
            <a:r>
              <a:rPr lang="en-IE" i="1" dirty="0" smtClean="0"/>
              <a:t>number of rows for </a:t>
            </a:r>
            <a:r>
              <a:rPr lang="en-IE" i="1" dirty="0"/>
              <a:t>matrix 1; p is </a:t>
            </a:r>
            <a:r>
              <a:rPr lang="en-IE" i="1" dirty="0" smtClean="0"/>
              <a:t>number </a:t>
            </a:r>
            <a:r>
              <a:rPr lang="en-IE" i="1" dirty="0"/>
              <a:t>of </a:t>
            </a:r>
            <a:r>
              <a:rPr lang="en-IE" i="1" dirty="0" smtClean="0"/>
              <a:t>cols for </a:t>
            </a:r>
            <a:r>
              <a:rPr lang="en-IE" i="1" dirty="0"/>
              <a:t>matrix 1 and </a:t>
            </a:r>
            <a:r>
              <a:rPr lang="en-IE" i="1" dirty="0" smtClean="0"/>
              <a:t>number of rows </a:t>
            </a:r>
            <a:r>
              <a:rPr lang="en-IE" i="1" dirty="0"/>
              <a:t>matrix 2 ( must be the same); q = number of cols matrix 2 </a:t>
            </a:r>
            <a:r>
              <a:rPr lang="en-IE" dirty="0"/>
              <a:t> 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06089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783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4</vt:lpstr>
      <vt:lpstr>Pointers to pointers</vt:lpstr>
      <vt:lpstr>Examples </vt:lpstr>
      <vt:lpstr>2 D Array </vt:lpstr>
      <vt:lpstr>Array of pointers</vt:lpstr>
      <vt:lpstr>Manipulate 2_D array</vt:lpstr>
      <vt:lpstr>Matrix multiplication</vt:lpstr>
      <vt:lpstr>PowerPoint Presentation</vt:lpstr>
      <vt:lpstr>3 For loop:  matrix  multiplication </vt:lpstr>
      <vt:lpstr>Array of string pointers</vt:lpstr>
      <vt:lpstr>Display months (array of char * )</vt:lpstr>
      <vt:lpstr>Structures (a record)</vt:lpstr>
      <vt:lpstr>Nested structures and pointers </vt:lpstr>
      <vt:lpstr>Using structure </vt:lpstr>
      <vt:lpstr>Passing a structure to a function </vt:lpstr>
      <vt:lpstr>Structures to functions</vt:lpstr>
      <vt:lpstr>PowerPoint Presentation</vt:lpstr>
      <vt:lpstr>Array of structure </vt:lpstr>
      <vt:lpstr>Delete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Manley</dc:creator>
  <cp:lastModifiedBy>Denis Manley</cp:lastModifiedBy>
  <cp:revision>47</cp:revision>
  <dcterms:created xsi:type="dcterms:W3CDTF">2016-01-29T11:47:40Z</dcterms:created>
  <dcterms:modified xsi:type="dcterms:W3CDTF">2017-09-20T13:51:34Z</dcterms:modified>
</cp:coreProperties>
</file>