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11948" r:id="rId6"/>
    <p:sldId id="11944" r:id="rId7"/>
    <p:sldId id="260" r:id="rId8"/>
    <p:sldId id="11949" r:id="rId9"/>
    <p:sldId id="11942" r:id="rId10"/>
    <p:sldId id="262" r:id="rId11"/>
    <p:sldId id="264" r:id="rId12"/>
    <p:sldId id="11945" r:id="rId13"/>
    <p:sldId id="11950" r:id="rId14"/>
    <p:sldId id="11951" r:id="rId15"/>
    <p:sldId id="1195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7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6/24/2020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6/24/2020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pn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5.png"/><Relationship Id="rId26" Type="http://schemas.openxmlformats.org/officeDocument/2006/relationships/image" Target="../media/image33.png"/><Relationship Id="rId21" Type="http://schemas.openxmlformats.org/officeDocument/2006/relationships/image" Target="../media/image28.svg"/><Relationship Id="rId34" Type="http://schemas.openxmlformats.org/officeDocument/2006/relationships/image" Target="../media/image39.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38.png"/><Relationship Id="rId2" Type="http://schemas.openxmlformats.org/officeDocument/2006/relationships/image" Target="../media/image11.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1.png"/><Relationship Id="rId32" Type="http://schemas.openxmlformats.org/officeDocument/2006/relationships/image" Target="../media/image37.png"/><Relationship Id="rId37" Type="http://schemas.openxmlformats.org/officeDocument/2006/relationships/image" Target="../media/image42.svg"/><Relationship Id="rId5" Type="http://schemas.openxmlformats.org/officeDocument/2006/relationships/image" Target="../media/image14.svg"/><Relationship Id="rId15" Type="http://schemas.openxmlformats.org/officeDocument/2006/relationships/image" Target="../media/image49.svg"/><Relationship Id="rId23" Type="http://schemas.openxmlformats.org/officeDocument/2006/relationships/image" Target="../media/image30.svg"/><Relationship Id="rId28" Type="http://schemas.openxmlformats.org/officeDocument/2006/relationships/image" Target="../media/image35.png"/><Relationship Id="rId36" Type="http://schemas.openxmlformats.org/officeDocument/2006/relationships/image" Target="../media/image41.png"/><Relationship Id="rId10" Type="http://schemas.openxmlformats.org/officeDocument/2006/relationships/image" Target="../media/image19.png"/><Relationship Id="rId19" Type="http://schemas.openxmlformats.org/officeDocument/2006/relationships/image" Target="../media/image26.svg"/><Relationship Id="rId31" Type="http://schemas.openxmlformats.org/officeDocument/2006/relationships/image" Target="../media/image47.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48.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46.png"/><Relationship Id="rId35" Type="http://schemas.openxmlformats.org/officeDocument/2006/relationships/image" Target="../media/image40.png"/><Relationship Id="rId8" Type="http://schemas.openxmlformats.org/officeDocument/2006/relationships/image" Target="../media/image17.png"/><Relationship Id="rId3"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28.sv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39.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7.png"/><Relationship Id="rId7" Type="http://schemas.openxmlformats.org/officeDocument/2006/relationships/image" Target="../media/image47.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2.png"/><Relationship Id="rId4" Type="http://schemas.openxmlformats.org/officeDocument/2006/relationships/image" Target="../media/image28.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91473" y="2231818"/>
            <a:ext cx="238377" cy="238377"/>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68684"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flipH="1">
            <a:off x="3871137" y="886524"/>
            <a:ext cx="1570"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1" y="832750"/>
            <a:ext cx="1730356"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7125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3871137" y="832750"/>
            <a:ext cx="2841423"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Transformations / Data Lake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714130" y="832750"/>
            <a:ext cx="219908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“Interactive” Query</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913213"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E234C74-99CF-4CDB-A819-740200BBD237}"/>
              </a:ext>
            </a:extLst>
          </p:cNvPr>
          <p:cNvCxnSpPr>
            <a:cxnSpLocks/>
            <a:stCxn id="61" idx="3"/>
            <a:endCxn id="177" idx="0"/>
          </p:cNvCxnSpPr>
          <p:nvPr/>
        </p:nvCxnSpPr>
        <p:spPr>
          <a:xfrm>
            <a:off x="1055521" y="1452336"/>
            <a:ext cx="662931" cy="7618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77" idx="1"/>
          </p:cNvCxnSpPr>
          <p:nvPr/>
        </p:nvCxnSpPr>
        <p:spPr>
          <a:xfrm>
            <a:off x="1051182" y="2346507"/>
            <a:ext cx="533331" cy="16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77" idx="2"/>
          </p:cNvCxnSpPr>
          <p:nvPr/>
        </p:nvCxnSpPr>
        <p:spPr>
          <a:xfrm flipH="1" flipV="1">
            <a:off x="1718452" y="2482108"/>
            <a:ext cx="831" cy="99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9B31681-288F-41CC-8F4A-3419F4E5F3B7}"/>
              </a:ext>
            </a:extLst>
          </p:cNvPr>
          <p:cNvSpPr txBox="1"/>
          <p:nvPr/>
        </p:nvSpPr>
        <p:spPr>
          <a:xfrm>
            <a:off x="7197238" y="3373369"/>
            <a:ext cx="121102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Databricks</a:t>
            </a:r>
          </a:p>
        </p:txBody>
      </p:sp>
      <p:grpSp>
        <p:nvGrpSpPr>
          <p:cNvPr id="150" name="Group 149">
            <a:extLst>
              <a:ext uri="{FF2B5EF4-FFF2-40B4-BE49-F238E27FC236}">
                <a16:creationId xmlns:a16="http://schemas.microsoft.com/office/drawing/2014/main" id="{48FC8D88-5242-445D-B5C9-785B2F6AA474}"/>
              </a:ext>
            </a:extLst>
          </p:cNvPr>
          <p:cNvGrpSpPr/>
          <p:nvPr/>
        </p:nvGrpSpPr>
        <p:grpSpPr>
          <a:xfrm>
            <a:off x="7304701" y="3599647"/>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377661" y="1204490"/>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5515818"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6473646" y="2408013"/>
            <a:ext cx="869323" cy="70624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6473646" y="3114256"/>
            <a:ext cx="869323" cy="78741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A7154C2-0E66-4D3C-A0C9-1DF89498515E}"/>
              </a:ext>
            </a:extLst>
          </p:cNvPr>
          <p:cNvSpPr txBox="1"/>
          <p:nvPr/>
        </p:nvSpPr>
        <p:spPr>
          <a:xfrm>
            <a:off x="8166265" y="4942763"/>
            <a:ext cx="733426"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cxnSp>
        <p:nvCxnSpPr>
          <p:cNvPr id="217" name="Straight Connector 216">
            <a:extLst>
              <a:ext uri="{FF2B5EF4-FFF2-40B4-BE49-F238E27FC236}">
                <a16:creationId xmlns:a16="http://schemas.microsoft.com/office/drawing/2014/main" id="{2D3DBAE9-BAB4-4646-8980-91EB92C586B4}"/>
              </a:ext>
            </a:extLst>
          </p:cNvPr>
          <p:cNvCxnSpPr>
            <a:cxnSpLocks/>
            <a:endCxn id="95" idx="1"/>
          </p:cNvCxnSpPr>
          <p:nvPr/>
        </p:nvCxnSpPr>
        <p:spPr>
          <a:xfrm flipV="1">
            <a:off x="1840110" y="2344811"/>
            <a:ext cx="421872" cy="288"/>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3826" y="2238697"/>
            <a:ext cx="224618" cy="224618"/>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V="1">
            <a:off x="3010662" y="1827817"/>
            <a:ext cx="5355" cy="404001"/>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763732" y="2874697"/>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a:off x="10079090" y="3112822"/>
            <a:ext cx="684642" cy="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9121262" y="2811101"/>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72" name="Connector: Elbow 271">
            <a:extLst>
              <a:ext uri="{FF2B5EF4-FFF2-40B4-BE49-F238E27FC236}">
                <a16:creationId xmlns:a16="http://schemas.microsoft.com/office/drawing/2014/main" id="{83EA4023-57C5-4A95-AB91-049C4F5E4E5C}"/>
              </a:ext>
            </a:extLst>
          </p:cNvPr>
          <p:cNvCxnSpPr>
            <a:cxnSpLocks/>
            <a:stCxn id="240" idx="1"/>
            <a:endCxn id="138" idx="3"/>
          </p:cNvCxnSpPr>
          <p:nvPr/>
        </p:nvCxnSpPr>
        <p:spPr>
          <a:xfrm rot="10800000" flipV="1">
            <a:off x="8262530" y="3113123"/>
            <a:ext cx="897001" cy="788546"/>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884986"/>
            <a:ext cx="14055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7" name="Connector: Elbow 286">
            <a:extLst>
              <a:ext uri="{FF2B5EF4-FFF2-40B4-BE49-F238E27FC236}">
                <a16:creationId xmlns:a16="http://schemas.microsoft.com/office/drawing/2014/main" id="{8C80DDCB-480E-44E2-90AF-4E64503AEDCE}"/>
              </a:ext>
            </a:extLst>
          </p:cNvPr>
          <p:cNvCxnSpPr>
            <a:cxnSpLocks/>
            <a:stCxn id="240" idx="1"/>
            <a:endCxn id="53" idx="3"/>
          </p:cNvCxnSpPr>
          <p:nvPr/>
        </p:nvCxnSpPr>
        <p:spPr>
          <a:xfrm rot="10800000">
            <a:off x="8262530" y="2408013"/>
            <a:ext cx="897001" cy="705110"/>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DEB2BF4-0394-47FD-A7C9-5FD109717AF4}"/>
              </a:ext>
            </a:extLst>
          </p:cNvPr>
          <p:cNvGrpSpPr/>
          <p:nvPr/>
        </p:nvGrpSpPr>
        <p:grpSpPr>
          <a:xfrm>
            <a:off x="7304701" y="2105991"/>
            <a:ext cx="996097" cy="604044"/>
            <a:chOff x="7229527" y="1316274"/>
            <a:chExt cx="996097" cy="604044"/>
          </a:xfrm>
        </p:grpSpPr>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3"/>
            <a:stretch>
              <a:fillRect/>
            </a:stretch>
          </p:blipFill>
          <p:spPr>
            <a:xfrm>
              <a:off x="7547694" y="1346553"/>
              <a:ext cx="337553" cy="341389"/>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8737788"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5"/>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8737788"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 and Secret Management</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7183489"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489462"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sp>
        <p:nvSpPr>
          <p:cNvPr id="95" name="Rectangle: Rounded Corners 94">
            <a:extLst>
              <a:ext uri="{FF2B5EF4-FFF2-40B4-BE49-F238E27FC236}">
                <a16:creationId xmlns:a16="http://schemas.microsoft.com/office/drawing/2014/main" id="{99A912CF-CC78-4C2A-BE78-EBA406AC24AC}"/>
              </a:ext>
            </a:extLst>
          </p:cNvPr>
          <p:cNvSpPr/>
          <p:nvPr/>
        </p:nvSpPr>
        <p:spPr>
          <a:xfrm>
            <a:off x="2261982" y="1974269"/>
            <a:ext cx="1406176"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2517819"/>
            <a:ext cx="14137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597779" y="3851393"/>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7910" y="380425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66964" y="3601139"/>
            <a:ext cx="1408162"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66354" y="4144689"/>
            <a:ext cx="140816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65" idx="1"/>
          </p:cNvCxnSpPr>
          <p:nvPr/>
        </p:nvCxnSpPr>
        <p:spPr>
          <a:xfrm flipV="1">
            <a:off x="3675126" y="3114692"/>
            <a:ext cx="776767" cy="856989"/>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a:off x="135328" y="4728535"/>
            <a:ext cx="11939106" cy="11685"/>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836475"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65" idx="1"/>
          </p:cNvCxnSpPr>
          <p:nvPr/>
        </p:nvCxnSpPr>
        <p:spPr>
          <a:xfrm>
            <a:off x="3668158" y="2344811"/>
            <a:ext cx="783735" cy="769881"/>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819252" y="5149852"/>
            <a:ext cx="733427"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8166266" y="5149852"/>
            <a:ext cx="73342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5449421"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3"/>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6576497" y="5149852"/>
            <a:ext cx="670209"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E7C207D-7537-4D12-A47F-831D13D7CAC4}"/>
              </a:ext>
            </a:extLst>
          </p:cNvPr>
          <p:cNvSpPr txBox="1"/>
          <p:nvPr/>
        </p:nvSpPr>
        <p:spPr>
          <a:xfrm>
            <a:off x="9819251" y="4937983"/>
            <a:ext cx="73342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5822378" y="563201"/>
            <a:ext cx="944988" cy="6648875"/>
          </a:xfrm>
          <a:prstGeom prst="bentConnector3">
            <a:avLst>
              <a:gd name="adj1" fmla="val -24191"/>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470871" y="2212693"/>
            <a:ext cx="276626" cy="276626"/>
          </a:xfrm>
          <a:prstGeom prst="rect">
            <a:avLst/>
          </a:prstGeom>
        </p:spPr>
      </p:pic>
      <p:grpSp>
        <p:nvGrpSpPr>
          <p:cNvPr id="2" name="Group 1">
            <a:extLst>
              <a:ext uri="{FF2B5EF4-FFF2-40B4-BE49-F238E27FC236}">
                <a16:creationId xmlns:a16="http://schemas.microsoft.com/office/drawing/2014/main" id="{78565A31-D011-442C-954F-57A7F42E2619}"/>
              </a:ext>
            </a:extLst>
          </p:cNvPr>
          <p:cNvGrpSpPr/>
          <p:nvPr/>
        </p:nvGrpSpPr>
        <p:grpSpPr>
          <a:xfrm>
            <a:off x="1584513" y="2214231"/>
            <a:ext cx="329357" cy="308994"/>
            <a:chOff x="2557446" y="3000696"/>
            <a:chExt cx="329357" cy="308994"/>
          </a:xfrm>
        </p:grpSpPr>
        <p:pic>
          <p:nvPicPr>
            <p:cNvPr id="177" name="Picture 176" descr="A stop sign&#10;&#10;Description automatically generated">
              <a:extLst>
                <a:ext uri="{FF2B5EF4-FFF2-40B4-BE49-F238E27FC236}">
                  <a16:creationId xmlns:a16="http://schemas.microsoft.com/office/drawing/2014/main" id="{0EE407FF-AF4A-4CD4-B347-3E0E129DD96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164" name="Graphic 163">
              <a:extLst>
                <a:ext uri="{FF2B5EF4-FFF2-40B4-BE49-F238E27FC236}">
                  <a16:creationId xmlns:a16="http://schemas.microsoft.com/office/drawing/2014/main" id="{556396CC-1937-400C-8B2C-5135027FCDB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91369" y="3114256"/>
              <a:ext cx="195434" cy="195434"/>
            </a:xfrm>
            <a:prstGeom prst="rect">
              <a:avLst/>
            </a:prstGeom>
          </p:spPr>
        </p:pic>
      </p:grpSp>
      <p:pic>
        <p:nvPicPr>
          <p:cNvPr id="11" name="Picture 10" descr="A picture containing drawing&#10;&#10;Description automatically generated">
            <a:extLst>
              <a:ext uri="{FF2B5EF4-FFF2-40B4-BE49-F238E27FC236}">
                <a16:creationId xmlns:a16="http://schemas.microsoft.com/office/drawing/2014/main" id="{05EAC335-2CCE-4159-AAB6-6686617785D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25443" y="6283416"/>
            <a:ext cx="215444" cy="215444"/>
          </a:xfrm>
          <a:prstGeom prst="rect">
            <a:avLst/>
          </a:prstGeom>
        </p:spPr>
      </p:pic>
      <p:grpSp>
        <p:nvGrpSpPr>
          <p:cNvPr id="9" name="Group 8">
            <a:extLst>
              <a:ext uri="{FF2B5EF4-FFF2-40B4-BE49-F238E27FC236}">
                <a16:creationId xmlns:a16="http://schemas.microsoft.com/office/drawing/2014/main" id="{6732041E-49AA-4103-AD04-8D5BCA461272}"/>
              </a:ext>
            </a:extLst>
          </p:cNvPr>
          <p:cNvGrpSpPr/>
          <p:nvPr/>
        </p:nvGrpSpPr>
        <p:grpSpPr>
          <a:xfrm>
            <a:off x="5454899" y="1222383"/>
            <a:ext cx="1045994" cy="604044"/>
            <a:chOff x="10524570" y="5888954"/>
            <a:chExt cx="1045994" cy="604044"/>
          </a:xfrm>
        </p:grpSpPr>
        <p:pic>
          <p:nvPicPr>
            <p:cNvPr id="161" name="Graphic 160">
              <a:extLst>
                <a:ext uri="{FF2B5EF4-FFF2-40B4-BE49-F238E27FC236}">
                  <a16:creationId xmlns:a16="http://schemas.microsoft.com/office/drawing/2014/main" id="{3BA2EEDC-F7B2-490A-94BA-1351572329F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951983" y="5948777"/>
              <a:ext cx="277801" cy="312463"/>
            </a:xfrm>
            <a:prstGeom prst="rect">
              <a:avLst/>
            </a:prstGeom>
          </p:spPr>
        </p:pic>
        <p:sp>
          <p:nvSpPr>
            <p:cNvPr id="186" name="Rectangle: Rounded Corners 185">
              <a:extLst>
                <a:ext uri="{FF2B5EF4-FFF2-40B4-BE49-F238E27FC236}">
                  <a16:creationId xmlns:a16="http://schemas.microsoft.com/office/drawing/2014/main" id="{96789BDC-29E5-482A-8175-0A4DD2536720}"/>
                </a:ext>
              </a:extLst>
            </p:cNvPr>
            <p:cNvSpPr/>
            <p:nvPr/>
          </p:nvSpPr>
          <p:spPr>
            <a:xfrm>
              <a:off x="10587787" y="588895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7" name="TextBox 186">
              <a:extLst>
                <a:ext uri="{FF2B5EF4-FFF2-40B4-BE49-F238E27FC236}">
                  <a16:creationId xmlns:a16="http://schemas.microsoft.com/office/drawing/2014/main" id="{FDB09116-6C44-4538-BF5A-81903D6204D1}"/>
                </a:ext>
              </a:extLst>
            </p:cNvPr>
            <p:cNvSpPr txBox="1"/>
            <p:nvPr/>
          </p:nvSpPr>
          <p:spPr>
            <a:xfrm>
              <a:off x="10524570" y="6263403"/>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Share</a:t>
              </a:r>
            </a:p>
          </p:txBody>
        </p:sp>
      </p:grpSp>
      <p:grpSp>
        <p:nvGrpSpPr>
          <p:cNvPr id="65" name="Group 64">
            <a:extLst>
              <a:ext uri="{FF2B5EF4-FFF2-40B4-BE49-F238E27FC236}">
                <a16:creationId xmlns:a16="http://schemas.microsoft.com/office/drawing/2014/main" id="{BB0151BE-2984-4A2F-A123-AC92BAE2C0AD}"/>
              </a:ext>
            </a:extLst>
          </p:cNvPr>
          <p:cNvGrpSpPr/>
          <p:nvPr/>
        </p:nvGrpSpPr>
        <p:grpSpPr>
          <a:xfrm>
            <a:off x="4451893" y="2346153"/>
            <a:ext cx="704843" cy="1537078"/>
            <a:chOff x="4451893" y="2267178"/>
            <a:chExt cx="704843" cy="1537078"/>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02103" y="2455376"/>
              <a:ext cx="204423" cy="204423"/>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1893" y="2267178"/>
              <a:ext cx="704843" cy="1537078"/>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4457" y="3231217"/>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46A108B-AE42-4C44-8FA7-5D5D4141A76D}"/>
                </a:ext>
              </a:extLst>
            </p:cNvPr>
            <p:cNvSpPr txBox="1"/>
            <p:nvPr/>
          </p:nvSpPr>
          <p:spPr>
            <a:xfrm>
              <a:off x="4461994" y="2670955"/>
              <a:ext cx="68464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latin typeface="Segoe UI Semibold" panose="020B0702040204020203" pitchFamily="34" charset="0"/>
                  <a:cs typeface="Segoe UI Semibold" panose="020B0702040204020203" pitchFamily="34" charset="0"/>
                </a:rPr>
                <a:t>Wrangling</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sp>
        <p:nvSpPr>
          <p:cNvPr id="47" name="TextBox 46">
            <a:extLst>
              <a:ext uri="{FF2B5EF4-FFF2-40B4-BE49-F238E27FC236}">
                <a16:creationId xmlns:a16="http://schemas.microsoft.com/office/drawing/2014/main" id="{3B2F3336-DC13-4CB4-B00B-5279589ED0CF}"/>
              </a:ext>
            </a:extLst>
          </p:cNvPr>
          <p:cNvSpPr txBox="1"/>
          <p:nvPr/>
        </p:nvSpPr>
        <p:spPr>
          <a:xfrm>
            <a:off x="4306266" y="35064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cxnSp>
        <p:nvCxnSpPr>
          <p:cNvPr id="57" name="Straight Connector 56">
            <a:extLst>
              <a:ext uri="{FF2B5EF4-FFF2-40B4-BE49-F238E27FC236}">
                <a16:creationId xmlns:a16="http://schemas.microsoft.com/office/drawing/2014/main" id="{4AF433E3-5D53-4EE9-9782-F5CA010FE1BD}"/>
              </a:ext>
            </a:extLst>
          </p:cNvPr>
          <p:cNvCxnSpPr>
            <a:cxnSpLocks/>
            <a:stCxn id="165" idx="3"/>
            <a:endCxn id="178" idx="1"/>
          </p:cNvCxnSpPr>
          <p:nvPr/>
        </p:nvCxnSpPr>
        <p:spPr>
          <a:xfrm flipV="1">
            <a:off x="5156736" y="3114256"/>
            <a:ext cx="397350" cy="436"/>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6E6A81C-838B-43F8-BBD7-1FEC8F91373A}"/>
              </a:ext>
            </a:extLst>
          </p:cNvPr>
          <p:cNvSpPr txBox="1"/>
          <p:nvPr/>
        </p:nvSpPr>
        <p:spPr>
          <a:xfrm>
            <a:off x="8913207" y="853935"/>
            <a:ext cx="1395856" cy="338554"/>
          </a:xfrm>
          <a:prstGeom prst="rect">
            <a:avLst/>
          </a:prstGeom>
          <a:noFill/>
        </p:spPr>
        <p:txBody>
          <a:bodyPr wrap="square" rtlCol="0">
            <a:spAutoFit/>
          </a:bodyPr>
          <a:lstStyle/>
          <a:p>
            <a:pPr algn="ctr">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Reporting /</a:t>
            </a:r>
            <a:b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b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73" name="Straight Connector 72">
            <a:extLst>
              <a:ext uri="{FF2B5EF4-FFF2-40B4-BE49-F238E27FC236}">
                <a16:creationId xmlns:a16="http://schemas.microsoft.com/office/drawing/2014/main" id="{7EF8157B-2D54-4A0B-9F45-0F713297E585}"/>
              </a:ext>
            </a:extLst>
          </p:cNvPr>
          <p:cNvCxnSpPr>
            <a:cxnSpLocks/>
          </p:cNvCxnSpPr>
          <p:nvPr/>
        </p:nvCxnSpPr>
        <p:spPr>
          <a:xfrm>
            <a:off x="10292762" y="874710"/>
            <a:ext cx="16302" cy="384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7D50FF9-029D-46E9-98FC-891899C89A28}"/>
              </a:ext>
            </a:extLst>
          </p:cNvPr>
          <p:cNvCxnSpPr>
            <a:cxnSpLocks/>
            <a:stCxn id="205" idx="0"/>
            <a:endCxn id="178" idx="2"/>
          </p:cNvCxnSpPr>
          <p:nvPr/>
        </p:nvCxnSpPr>
        <p:spPr>
          <a:xfrm flipV="1">
            <a:off x="6012962" y="3416278"/>
            <a:ext cx="904" cy="1431552"/>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 / Data Sharing</a:t>
            </a:r>
          </a:p>
        </p:txBody>
      </p:sp>
      <p:cxnSp>
        <p:nvCxnSpPr>
          <p:cNvPr id="29" name="Connector: Elbow 28">
            <a:extLst>
              <a:ext uri="{FF2B5EF4-FFF2-40B4-BE49-F238E27FC236}">
                <a16:creationId xmlns:a16="http://schemas.microsoft.com/office/drawing/2014/main" id="{EE234C74-99CF-4CDB-A819-740200BBD237}"/>
              </a:ext>
            </a:extLst>
          </p:cNvPr>
          <p:cNvCxnSpPr>
            <a:cxnSpLocks/>
            <a:stCxn id="61" idx="3"/>
            <a:endCxn id="177" idx="0"/>
          </p:cNvCxnSpPr>
          <p:nvPr/>
        </p:nvCxnSpPr>
        <p:spPr>
          <a:xfrm>
            <a:off x="1055521" y="1452336"/>
            <a:ext cx="662931" cy="7618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77" idx="1"/>
          </p:cNvCxnSpPr>
          <p:nvPr/>
        </p:nvCxnSpPr>
        <p:spPr>
          <a:xfrm>
            <a:off x="1051182" y="2346507"/>
            <a:ext cx="533331" cy="16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77" idx="2"/>
          </p:cNvCxnSpPr>
          <p:nvPr/>
        </p:nvCxnSpPr>
        <p:spPr>
          <a:xfrm flipH="1" flipV="1">
            <a:off x="1718452" y="2482108"/>
            <a:ext cx="831" cy="99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cxnSp>
        <p:nvCxnSpPr>
          <p:cNvPr id="217" name="Straight Connector 216">
            <a:extLst>
              <a:ext uri="{FF2B5EF4-FFF2-40B4-BE49-F238E27FC236}">
                <a16:creationId xmlns:a16="http://schemas.microsoft.com/office/drawing/2014/main" id="{2D3DBAE9-BAB4-4646-8980-91EB92C586B4}"/>
              </a:ext>
            </a:extLst>
          </p:cNvPr>
          <p:cNvCxnSpPr>
            <a:cxnSpLocks/>
            <a:endCxn id="95" idx="1"/>
          </p:cNvCxnSpPr>
          <p:nvPr/>
        </p:nvCxnSpPr>
        <p:spPr>
          <a:xfrm flipV="1">
            <a:off x="1840110" y="2344811"/>
            <a:ext cx="421871" cy="28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5"/>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7"/>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 and Secret Management</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24570" y="1328543"/>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5"/>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12536" y="2188269"/>
            <a:ext cx="313084" cy="313084"/>
          </a:xfrm>
          <a:prstGeom prst="rect">
            <a:avLst/>
          </a:prstGeom>
        </p:spPr>
      </p:pic>
      <p:grpSp>
        <p:nvGrpSpPr>
          <p:cNvPr id="2" name="Group 1">
            <a:extLst>
              <a:ext uri="{FF2B5EF4-FFF2-40B4-BE49-F238E27FC236}">
                <a16:creationId xmlns:a16="http://schemas.microsoft.com/office/drawing/2014/main" id="{78565A31-D011-442C-954F-57A7F42E2619}"/>
              </a:ext>
            </a:extLst>
          </p:cNvPr>
          <p:cNvGrpSpPr/>
          <p:nvPr/>
        </p:nvGrpSpPr>
        <p:grpSpPr>
          <a:xfrm>
            <a:off x="1584513" y="2214231"/>
            <a:ext cx="329357" cy="308994"/>
            <a:chOff x="2557446" y="3000696"/>
            <a:chExt cx="329357" cy="308994"/>
          </a:xfrm>
        </p:grpSpPr>
        <p:pic>
          <p:nvPicPr>
            <p:cNvPr id="177" name="Picture 176" descr="A stop sign&#10;&#10;Description automatically generated">
              <a:extLst>
                <a:ext uri="{FF2B5EF4-FFF2-40B4-BE49-F238E27FC236}">
                  <a16:creationId xmlns:a16="http://schemas.microsoft.com/office/drawing/2014/main" id="{0EE407FF-AF4A-4CD4-B347-3E0E129DD9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164" name="Graphic 163">
              <a:extLst>
                <a:ext uri="{FF2B5EF4-FFF2-40B4-BE49-F238E27FC236}">
                  <a16:creationId xmlns:a16="http://schemas.microsoft.com/office/drawing/2014/main" id="{556396CC-1937-400C-8B2C-5135027FCDB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91369" y="3114256"/>
              <a:ext cx="195434" cy="195434"/>
            </a:xfrm>
            <a:prstGeom prst="rect">
              <a:avLst/>
            </a:prstGeom>
          </p:spPr>
        </p:pic>
      </p:grpSp>
      <p:pic>
        <p:nvPicPr>
          <p:cNvPr id="11" name="Picture 10" descr="A picture containing drawing&#10;&#10;Description automatically generated">
            <a:extLst>
              <a:ext uri="{FF2B5EF4-FFF2-40B4-BE49-F238E27FC236}">
                <a16:creationId xmlns:a16="http://schemas.microsoft.com/office/drawing/2014/main" id="{05EAC335-2CCE-4159-AAB6-6686617785D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25443" y="6283416"/>
            <a:ext cx="215444" cy="215444"/>
          </a:xfrm>
          <a:prstGeom prst="rect">
            <a:avLst/>
          </a:prstGeom>
        </p:spPr>
      </p:pic>
      <p:grpSp>
        <p:nvGrpSpPr>
          <p:cNvPr id="9" name="Group 8">
            <a:extLst>
              <a:ext uri="{FF2B5EF4-FFF2-40B4-BE49-F238E27FC236}">
                <a16:creationId xmlns:a16="http://schemas.microsoft.com/office/drawing/2014/main" id="{6732041E-49AA-4103-AD04-8D5BCA461272}"/>
              </a:ext>
            </a:extLst>
          </p:cNvPr>
          <p:cNvGrpSpPr/>
          <p:nvPr/>
        </p:nvGrpSpPr>
        <p:grpSpPr>
          <a:xfrm>
            <a:off x="10473548" y="2185302"/>
            <a:ext cx="1045994" cy="604044"/>
            <a:chOff x="10524570" y="5888954"/>
            <a:chExt cx="1045994" cy="604044"/>
          </a:xfrm>
        </p:grpSpPr>
        <p:pic>
          <p:nvPicPr>
            <p:cNvPr id="161" name="Graphic 160">
              <a:extLst>
                <a:ext uri="{FF2B5EF4-FFF2-40B4-BE49-F238E27FC236}">
                  <a16:creationId xmlns:a16="http://schemas.microsoft.com/office/drawing/2014/main" id="{3BA2EEDC-F7B2-490A-94BA-1351572329F4}"/>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0951983" y="5948777"/>
              <a:ext cx="277801" cy="312463"/>
            </a:xfrm>
            <a:prstGeom prst="rect">
              <a:avLst/>
            </a:prstGeom>
          </p:spPr>
        </p:pic>
        <p:sp>
          <p:nvSpPr>
            <p:cNvPr id="186" name="Rectangle: Rounded Corners 185">
              <a:extLst>
                <a:ext uri="{FF2B5EF4-FFF2-40B4-BE49-F238E27FC236}">
                  <a16:creationId xmlns:a16="http://schemas.microsoft.com/office/drawing/2014/main" id="{96789BDC-29E5-482A-8175-0A4DD2536720}"/>
                </a:ext>
              </a:extLst>
            </p:cNvPr>
            <p:cNvSpPr/>
            <p:nvPr/>
          </p:nvSpPr>
          <p:spPr>
            <a:xfrm>
              <a:off x="10587787" y="588895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7" name="TextBox 186">
              <a:extLst>
                <a:ext uri="{FF2B5EF4-FFF2-40B4-BE49-F238E27FC236}">
                  <a16:creationId xmlns:a16="http://schemas.microsoft.com/office/drawing/2014/main" id="{FDB09116-6C44-4538-BF5A-81903D6204D1}"/>
                </a:ext>
              </a:extLst>
            </p:cNvPr>
            <p:cNvSpPr txBox="1"/>
            <p:nvPr/>
          </p:nvSpPr>
          <p:spPr>
            <a:xfrm>
              <a:off x="10524570" y="6263403"/>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Share</a:t>
              </a:r>
            </a:p>
          </p:txBody>
        </p:sp>
      </p:grpSp>
    </p:spTree>
    <p:extLst>
      <p:ext uri="{BB962C8B-B14F-4D97-AF65-F5344CB8AC3E}">
        <p14:creationId xmlns:p14="http://schemas.microsoft.com/office/powerpoint/2010/main" val="336599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36716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381642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a:t>
            </a:r>
            <a:br>
              <a:rPr lang="en-US" sz="1400" dirty="0">
                <a:solidFill>
                  <a:schemeClr val="tx1">
                    <a:lumMod val="65000"/>
                    <a:lumOff val="35000"/>
                  </a:schemeClr>
                </a:solidFill>
              </a:rPr>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Other Options</a:t>
            </a:r>
          </a:p>
          <a:p>
            <a:pPr marL="834390" lvl="1"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834390" lvl="1"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p:txBody>
      </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8379896" y="1980251"/>
            <a:ext cx="2251055" cy="276999"/>
          </a:xfrm>
          <a:prstGeom prst="rect">
            <a:avLst/>
          </a:prstGeom>
          <a:noFill/>
        </p:spPr>
        <p:txBody>
          <a:bodyPr wrap="square" rtlCol="0">
            <a:spAutoFit/>
          </a:bodyPr>
          <a:lstStyle/>
          <a:p>
            <a:r>
              <a:rPr lang="en-US" sz="1200" dirty="0"/>
              <a:t>Option 3: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4555804" y="1980251"/>
            <a:ext cx="2690380" cy="276999"/>
          </a:xfrm>
          <a:prstGeom prst="rect">
            <a:avLst/>
          </a:prstGeom>
          <a:noFill/>
        </p:spPr>
        <p:txBody>
          <a:bodyPr wrap="square" rtlCol="0">
            <a:spAutoFit/>
          </a:bodyPr>
          <a:lstStyle/>
          <a:p>
            <a:r>
              <a:rPr lang="en-US" sz="1200" dirty="0"/>
              <a:t>Option 2: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5699"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8459248"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9397358"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9397358"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514"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993" y="2635206"/>
            <a:ext cx="356157" cy="35615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5345150"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stCxn id="22" idx="3"/>
            <a:endCxn id="49" idx="1"/>
          </p:cNvCxnSpPr>
          <p:nvPr/>
        </p:nvCxnSpPr>
        <p:spPr>
          <a:xfrm>
            <a:off x="6328131" y="2813285"/>
            <a:ext cx="658685" cy="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10180274"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10211046"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5614168"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5668"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8326"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194826" y="1980251"/>
            <a:ext cx="4134969" cy="276999"/>
          </a:xfrm>
          <a:prstGeom prst="rect">
            <a:avLst/>
          </a:prstGeom>
          <a:noFill/>
        </p:spPr>
        <p:txBody>
          <a:bodyPr wrap="square" rtlCol="0">
            <a:spAutoFit/>
          </a:bodyPr>
          <a:lstStyle/>
          <a:p>
            <a:r>
              <a:rPr lang="en-US" sz="1200" dirty="0"/>
              <a:t>Option 1: REST API / Az Copy / cURL / PowerShell / Bash / Etc.</a:t>
            </a:r>
          </a:p>
        </p:txBody>
      </p:sp>
      <p:sp>
        <p:nvSpPr>
          <p:cNvPr id="79" name="TextBox 78">
            <a:extLst>
              <a:ext uri="{FF2B5EF4-FFF2-40B4-BE49-F238E27FC236}">
                <a16:creationId xmlns:a16="http://schemas.microsoft.com/office/drawing/2014/main" id="{EF66F46D-669C-4966-980B-0E94DB8C5270}"/>
              </a:ext>
            </a:extLst>
          </p:cNvPr>
          <p:cNvSpPr txBox="1"/>
          <p:nvPr/>
        </p:nvSpPr>
        <p:spPr>
          <a:xfrm>
            <a:off x="4747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8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11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10754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7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a:cxnSpLocks/>
          </p:cNvCxnSpPr>
          <p:nvPr/>
        </p:nvCxnSpPr>
        <p:spPr>
          <a:xfrm>
            <a:off x="10264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5694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7596135"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4255001"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8322597"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1948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1948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4893056"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4613888"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4384584"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7945397"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1076675" y="4936309"/>
            <a:ext cx="672351" cy="215444"/>
          </a:xfrm>
          <a:prstGeom prst="rect">
            <a:avLst/>
          </a:prstGeom>
          <a:noFill/>
        </p:spPr>
        <p:txBody>
          <a:bodyPr wrap="square" rtlCol="0">
            <a:spAutoFit/>
          </a:bodyPr>
          <a:lstStyle/>
          <a:p>
            <a:pPr algn="ctr"/>
            <a:r>
              <a:rPr lang="en-US" sz="800" dirty="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8463326"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8554990"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7885626"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24670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grpSp>
        <p:nvGrpSpPr>
          <p:cNvPr id="48" name="Group 47">
            <a:extLst>
              <a:ext uri="{FF2B5EF4-FFF2-40B4-BE49-F238E27FC236}">
                <a16:creationId xmlns:a16="http://schemas.microsoft.com/office/drawing/2014/main" id="{064E39E4-D843-42EE-AE9E-9CE4ED1AF7BE}"/>
              </a:ext>
            </a:extLst>
          </p:cNvPr>
          <p:cNvGrpSpPr/>
          <p:nvPr/>
        </p:nvGrpSpPr>
        <p:grpSpPr>
          <a:xfrm>
            <a:off x="6986816" y="2683207"/>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5F8FB601-F59D-4E2B-B77B-418AEFF2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40F19197-BDF8-4C48-AE60-EC43DAB45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grpSp>
        <p:nvGrpSpPr>
          <p:cNvPr id="53" name="Group 52">
            <a:extLst>
              <a:ext uri="{FF2B5EF4-FFF2-40B4-BE49-F238E27FC236}">
                <a16:creationId xmlns:a16="http://schemas.microsoft.com/office/drawing/2014/main" id="{895B278F-ED93-4C5B-9BF1-34D4231CCA71}"/>
              </a:ext>
            </a:extLst>
          </p:cNvPr>
          <p:cNvGrpSpPr/>
          <p:nvPr/>
        </p:nvGrpSpPr>
        <p:grpSpPr>
          <a:xfrm>
            <a:off x="1903162" y="4807326"/>
            <a:ext cx="329357" cy="308994"/>
            <a:chOff x="2557446" y="3000696"/>
            <a:chExt cx="329357" cy="308994"/>
          </a:xfrm>
        </p:grpSpPr>
        <p:pic>
          <p:nvPicPr>
            <p:cNvPr id="54" name="Picture 53" descr="A stop sign&#10;&#10;Description automatically generated">
              <a:extLst>
                <a:ext uri="{FF2B5EF4-FFF2-40B4-BE49-F238E27FC236}">
                  <a16:creationId xmlns:a16="http://schemas.microsoft.com/office/drawing/2014/main" id="{65741CFD-68EB-4A29-B006-8BE599354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5" name="Graphic 54">
              <a:extLst>
                <a:ext uri="{FF2B5EF4-FFF2-40B4-BE49-F238E27FC236}">
                  <a16:creationId xmlns:a16="http://schemas.microsoft.com/office/drawing/2014/main" id="{41B2C3A8-9E6F-4B70-9E84-89C2FEA01C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7" name="TextBox 76">
            <a:extLst>
              <a:ext uri="{FF2B5EF4-FFF2-40B4-BE49-F238E27FC236}">
                <a16:creationId xmlns:a16="http://schemas.microsoft.com/office/drawing/2014/main" id="{AAE5F6B8-504B-4053-9C8D-E748578F0442}"/>
              </a:ext>
            </a:extLst>
          </p:cNvPr>
          <p:cNvSpPr txBox="1"/>
          <p:nvPr/>
        </p:nvSpPr>
        <p:spPr>
          <a:xfrm>
            <a:off x="371148" y="1780903"/>
            <a:ext cx="2510730" cy="276999"/>
          </a:xfrm>
          <a:prstGeom prst="rect">
            <a:avLst/>
          </a:prstGeom>
          <a:noFill/>
        </p:spPr>
        <p:txBody>
          <a:bodyPr wrap="square" rtlCol="0">
            <a:spAutoFit/>
          </a:bodyPr>
          <a:lstStyle/>
          <a:p>
            <a:r>
              <a:rPr lang="en-US" sz="1200" dirty="0"/>
              <a:t>Option 1: REST</a:t>
            </a:r>
          </a:p>
        </p:txBody>
      </p:sp>
      <p:sp>
        <p:nvSpPr>
          <p:cNvPr id="79" name="TextBox 78">
            <a:extLst>
              <a:ext uri="{FF2B5EF4-FFF2-40B4-BE49-F238E27FC236}">
                <a16:creationId xmlns:a16="http://schemas.microsoft.com/office/drawing/2014/main" id="{EF66F46D-669C-4966-980B-0E94DB8C5270}"/>
              </a:ext>
            </a:extLst>
          </p:cNvPr>
          <p:cNvSpPr txBox="1"/>
          <p:nvPr/>
        </p:nvSpPr>
        <p:spPr>
          <a:xfrm>
            <a:off x="3040811" y="1737567"/>
            <a:ext cx="8933062" cy="4247317"/>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Goals</a:t>
            </a:r>
          </a:p>
          <a:p>
            <a:pPr marL="628650" lvl="1" indent="-171450">
              <a:buFont typeface="Arial" panose="020B0604020202020204" pitchFamily="34" charset="0"/>
              <a:buChar char="•"/>
            </a:pPr>
            <a:r>
              <a:rPr lang="en-US" sz="1000" dirty="0">
                <a:solidFill>
                  <a:schemeClr val="tx1"/>
                </a:solidFill>
              </a:rPr>
              <a:t>Do not expose the exact DNS/storage account to the customer since these could change.</a:t>
            </a:r>
          </a:p>
          <a:p>
            <a:pPr marL="628650" lvl="1" indent="-171450">
              <a:buFont typeface="Arial" panose="020B0604020202020204" pitchFamily="34" charset="0"/>
              <a:buChar char="•"/>
            </a:pPr>
            <a:r>
              <a:rPr lang="en-US" sz="1000" dirty="0">
                <a:solidFill>
                  <a:schemeClr val="tx1"/>
                </a:solidFill>
              </a:rPr>
              <a:t>Do not send a SAS token with long expiration (security risk).</a:t>
            </a:r>
          </a:p>
          <a:p>
            <a:pPr marL="628650" lvl="1" indent="-171450">
              <a:buFont typeface="Arial" panose="020B0604020202020204" pitchFamily="34" charset="0"/>
              <a:buChar char="•"/>
            </a:pPr>
            <a:r>
              <a:rPr lang="en-US" sz="1000" dirty="0">
                <a:solidFill>
                  <a:schemeClr val="tx1"/>
                </a:solidFill>
              </a:rPr>
              <a:t>Be able to rotate storage keys on your storage account.</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File Upload</a:t>
            </a:r>
          </a:p>
          <a:p>
            <a:pPr marL="628650" lvl="1" indent="-171450">
              <a:buFont typeface="Arial" panose="020B0604020202020204" pitchFamily="34" charset="0"/>
              <a:buChar char="•"/>
            </a:pPr>
            <a:r>
              <a:rPr lang="en-US" sz="1000" dirty="0"/>
              <a:t>Customer is delivered a Secret (not a SAS token) they need to keep safe in order to request SAS tokens.</a:t>
            </a:r>
          </a:p>
          <a:p>
            <a:pPr marL="628650" lvl="1" indent="-171450">
              <a:buFont typeface="Arial" panose="020B0604020202020204" pitchFamily="34" charset="0"/>
              <a:buChar char="•"/>
            </a:pPr>
            <a:r>
              <a:rPr lang="en-US" sz="1000" dirty="0"/>
              <a:t>Customer calls with their secret to a REST API (Azure Functions also require a code to call which is an additional layer of security).</a:t>
            </a:r>
          </a:p>
          <a:p>
            <a:pPr marL="1085850" lvl="2" indent="-171450">
              <a:buFont typeface="Arial" panose="020B0604020202020204" pitchFamily="34" charset="0"/>
              <a:buChar char="•"/>
            </a:pPr>
            <a:r>
              <a:rPr lang="en-US" sz="1000" dirty="0"/>
              <a:t>The secret is verified</a:t>
            </a:r>
          </a:p>
          <a:p>
            <a:pPr marL="1085850" lvl="2" indent="-171450">
              <a:buFont typeface="Arial" panose="020B0604020202020204" pitchFamily="34" charset="0"/>
              <a:buChar char="•"/>
            </a:pPr>
            <a:r>
              <a:rPr lang="en-US" sz="1000" dirty="0"/>
              <a:t>A container is created if it does not exist</a:t>
            </a:r>
          </a:p>
          <a:p>
            <a:pPr marL="628650" lvl="1" indent="-171450">
              <a:buFont typeface="Arial" panose="020B0604020202020204" pitchFamily="34" charset="0"/>
              <a:buChar char="•"/>
            </a:pPr>
            <a:r>
              <a:rPr lang="en-US" sz="1000" dirty="0"/>
              <a:t>The following is returned</a:t>
            </a:r>
          </a:p>
          <a:p>
            <a:pPr marL="1085850" lvl="2" indent="-171450">
              <a:buFont typeface="Arial" panose="020B0604020202020204" pitchFamily="34" charset="0"/>
              <a:buChar char="•"/>
            </a:pPr>
            <a:r>
              <a:rPr lang="en-US" sz="1000" dirty="0"/>
              <a:t>Storage account name (this allows you to change the storage account in the future and does not tie the customer to the exact DNS)</a:t>
            </a:r>
          </a:p>
          <a:p>
            <a:pPr marL="1085850" lvl="2" indent="-171450">
              <a:buFont typeface="Arial" panose="020B0604020202020204" pitchFamily="34" charset="0"/>
              <a:buChar char="•"/>
            </a:pPr>
            <a:r>
              <a:rPr lang="en-US" sz="1000" dirty="0"/>
              <a:t>Container name (this allows you to have a separate container per customer)</a:t>
            </a:r>
          </a:p>
          <a:p>
            <a:pPr marL="1085850" lvl="2" indent="-171450">
              <a:buFont typeface="Arial" panose="020B0604020202020204" pitchFamily="34" charset="0"/>
              <a:buChar char="•"/>
            </a:pPr>
            <a:r>
              <a:rPr lang="en-US" sz="1000" dirty="0"/>
              <a:t>A short-lived SAS token is provided which only has write (upload) access</a:t>
            </a:r>
          </a:p>
          <a:p>
            <a:pPr marL="1543050" lvl="3" indent="-171450">
              <a:buFont typeface="Arial" panose="020B0604020202020204" pitchFamily="34" charset="0"/>
              <a:buChar char="•"/>
            </a:pPr>
            <a:r>
              <a:rPr lang="en-US" sz="1000" dirty="0"/>
              <a:t>If an employee leaves, he/she cannot read the uploaded files</a:t>
            </a:r>
          </a:p>
          <a:p>
            <a:pPr marL="1543050" lvl="3" indent="-171450">
              <a:buFont typeface="Arial" panose="020B0604020202020204" pitchFamily="34" charset="0"/>
              <a:buChar char="•"/>
            </a:pPr>
            <a:r>
              <a:rPr lang="en-US" sz="1000" dirty="0"/>
              <a:t>They could “overwrite” files (if they knew the name) or they could upload “random” files</a:t>
            </a:r>
          </a:p>
          <a:p>
            <a:pPr marL="628650" lvl="1" indent="-171450">
              <a:buFont typeface="Arial" panose="020B0604020202020204" pitchFamily="34" charset="0"/>
              <a:buChar char="•"/>
            </a:pPr>
            <a:r>
              <a:rPr lang="en-US" sz="1000" dirty="0"/>
              <a:t>Security</a:t>
            </a:r>
          </a:p>
          <a:p>
            <a:pPr marL="1085850" lvl="2" indent="-171450">
              <a:buFont typeface="Arial" panose="020B0604020202020204" pitchFamily="34" charset="0"/>
              <a:buChar char="•"/>
            </a:pPr>
            <a:r>
              <a:rPr lang="en-US" sz="1000" dirty="0"/>
              <a:t>Azure Function could be whitelisted for customers IP address. This only works if all the customers have a known IP.</a:t>
            </a:r>
          </a:p>
          <a:p>
            <a:pPr marL="1085850" lvl="2" indent="-171450">
              <a:buFont typeface="Arial" panose="020B0604020202020204" pitchFamily="34" charset="0"/>
              <a:buChar char="•"/>
            </a:pPr>
            <a:r>
              <a:rPr lang="en-US" sz="1000" dirty="0"/>
              <a:t>The SAS token could have the callers IP address embedded as part of the signature.  </a:t>
            </a:r>
          </a:p>
          <a:p>
            <a:pPr marL="1543050" lvl="3" indent="-171450">
              <a:buFont typeface="Arial" panose="020B0604020202020204" pitchFamily="34" charset="0"/>
              <a:buChar char="•"/>
            </a:pPr>
            <a:r>
              <a:rPr lang="en-US" sz="1000" dirty="0"/>
              <a:t>This means if the SAS token was emailed to another party, they could not use to upload data.</a:t>
            </a:r>
          </a:p>
          <a:p>
            <a:pPr marL="1085850" lvl="2" indent="-171450">
              <a:buFont typeface="Arial" panose="020B0604020202020204" pitchFamily="34" charset="0"/>
              <a:buChar char="•"/>
            </a:pPr>
            <a:r>
              <a:rPr lang="en-US" sz="1000" dirty="0"/>
              <a:t>The Azure storage account used for uploading files is isolated from other storage accounts in your Azure subscription.</a:t>
            </a:r>
            <a:br>
              <a:rPr lang="en-US" sz="1000" dirty="0"/>
            </a:br>
            <a:endParaRPr lang="en-US" sz="1000" dirty="0"/>
          </a:p>
          <a:p>
            <a:pPr marL="171450" indent="-171450">
              <a:buFont typeface="Arial" panose="020B0604020202020204" pitchFamily="34" charset="0"/>
              <a:buChar char="•"/>
            </a:pPr>
            <a:r>
              <a:rPr lang="en-US" b="1" dirty="0">
                <a:solidFill>
                  <a:schemeClr val="tx1"/>
                </a:solidFill>
              </a:rPr>
              <a:t>Secret Rotation (Optional)</a:t>
            </a:r>
          </a:p>
          <a:p>
            <a:pPr marL="628650" lvl="1" indent="-171450">
              <a:buFont typeface="Arial" panose="020B0604020202020204" pitchFamily="34" charset="0"/>
              <a:buChar char="•"/>
            </a:pPr>
            <a:r>
              <a:rPr lang="en-US" sz="1000" dirty="0"/>
              <a:t>Customer would call the REST API with their existing key and receive a new key.</a:t>
            </a:r>
          </a:p>
          <a:p>
            <a:pPr marL="628650" lvl="1" indent="-171450">
              <a:buFont typeface="Arial" panose="020B0604020202020204" pitchFamily="34" charset="0"/>
              <a:buChar char="•"/>
            </a:pPr>
            <a:r>
              <a:rPr lang="en-US" sz="1000" dirty="0"/>
              <a:t>Customer would be responsible for rotating their own keys on a set schedule.</a:t>
            </a:r>
          </a:p>
          <a:p>
            <a:pPr marL="628650" lvl="1" indent="-171450">
              <a:buFont typeface="Arial" panose="020B0604020202020204" pitchFamily="34" charset="0"/>
              <a:buChar char="•"/>
            </a:pPr>
            <a:r>
              <a:rPr lang="en-US" sz="1000" dirty="0"/>
              <a:t>If customers fail to rotate, then they would need to call and have their secret reset manually.</a:t>
            </a:r>
          </a:p>
          <a:p>
            <a:pPr marL="628650" lvl="1" indent="-171450">
              <a:buFont typeface="Arial" panose="020B0604020202020204" pitchFamily="34" charset="0"/>
              <a:buChar char="•"/>
            </a:pPr>
            <a:r>
              <a:rPr lang="en-US" sz="1000" dirty="0"/>
              <a:t>Rotating the secrets really depends on how sophisticated the customer is at IT.  A lot of customers use (s)FTP(s) and never rotate their FTP passwords.</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7" y="2351593"/>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83" y="2387214"/>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p:cNvCxnSpPr>
          <p:nvPr/>
        </p:nvCxnSpPr>
        <p:spPr>
          <a:xfrm>
            <a:off x="1251797" y="2580301"/>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1" y="3219861"/>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1218071" y="3448569"/>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Allow for Windows or Linux</a:t>
            </a:r>
          </a:p>
          <a:p>
            <a:pPr marL="285750" indent="-285750">
              <a:buFont typeface="Arial" panose="020B0604020202020204" pitchFamily="34" charset="0"/>
              <a:buChar char="•"/>
            </a:pPr>
            <a:r>
              <a:rPr lang="en-US" sz="900" dirty="0">
                <a:solidFill>
                  <a:schemeClr val="tx1"/>
                </a:solidFill>
              </a:rPr>
              <a:t>Do not expose anything Azure to the customer in terms of dependencies.  Customers should be able to upload files with any required Azure APIs.</a:t>
            </a:r>
          </a:p>
        </p:txBody>
      </p:sp>
      <p:sp>
        <p:nvSpPr>
          <p:cNvPr id="90" name="TextBox 89">
            <a:extLst>
              <a:ext uri="{FF2B5EF4-FFF2-40B4-BE49-F238E27FC236}">
                <a16:creationId xmlns:a16="http://schemas.microsoft.com/office/drawing/2014/main" id="{A3F4207A-0631-4EE1-B44C-95F44F0DB2FB}"/>
              </a:ext>
            </a:extLst>
          </p:cNvPr>
          <p:cNvSpPr txBox="1"/>
          <p:nvPr/>
        </p:nvSpPr>
        <p:spPr>
          <a:xfrm>
            <a:off x="371148" y="2158859"/>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386468" y="3035632"/>
            <a:ext cx="539158" cy="261610"/>
          </a:xfrm>
          <a:prstGeom prst="rect">
            <a:avLst/>
          </a:prstGeom>
          <a:noFill/>
        </p:spPr>
        <p:txBody>
          <a:bodyPr wrap="square" rtlCol="0">
            <a:spAutoFit/>
          </a:bodyPr>
          <a:lstStyle/>
          <a:p>
            <a:r>
              <a:rPr lang="en-US" sz="1050"/>
              <a:t>Step 2</a:t>
            </a:r>
          </a:p>
        </p:txBody>
      </p:sp>
      <p:sp>
        <p:nvSpPr>
          <p:cNvPr id="43" name="TextBox 42">
            <a:extLst>
              <a:ext uri="{FF2B5EF4-FFF2-40B4-BE49-F238E27FC236}">
                <a16:creationId xmlns:a16="http://schemas.microsoft.com/office/drawing/2014/main" id="{39CB188E-0DF5-46BA-B050-25D5C55A8668}"/>
              </a:ext>
            </a:extLst>
          </p:cNvPr>
          <p:cNvSpPr txBox="1"/>
          <p:nvPr/>
        </p:nvSpPr>
        <p:spPr>
          <a:xfrm>
            <a:off x="1268316" y="3428198"/>
            <a:ext cx="672351" cy="215444"/>
          </a:xfrm>
          <a:prstGeom prst="rect">
            <a:avLst/>
          </a:prstGeom>
          <a:noFill/>
        </p:spPr>
        <p:txBody>
          <a:bodyPr wrap="square" rtlCol="0">
            <a:spAutoFit/>
          </a:bodyPr>
          <a:lstStyle/>
          <a:p>
            <a:pPr algn="ctr"/>
            <a:r>
              <a:rPr lang="en-US" sz="800"/>
              <a:t>Upload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707886"/>
          </a:xfrm>
          <a:prstGeom prst="rect">
            <a:avLst/>
          </a:prstGeom>
          <a:noFill/>
        </p:spPr>
        <p:txBody>
          <a:bodyPr wrap="square" rtlCol="0">
            <a:spAutoFit/>
          </a:bodyPr>
          <a:lstStyle/>
          <a:p>
            <a:r>
              <a:rPr lang="en-US" sz="1000" dirty="0">
                <a:solidFill>
                  <a:schemeClr val="tx1">
                    <a:lumMod val="50000"/>
                    <a:lumOff val="50000"/>
                  </a:schemeClr>
                </a:solidFill>
              </a:rPr>
              <a:t>This is the details the Option 1 approach for customers uploading their own files.</a:t>
            </a:r>
          </a:p>
          <a:p>
            <a:r>
              <a:rPr lang="en-US" sz="1000" dirty="0">
                <a:solidFill>
                  <a:schemeClr val="tx1">
                    <a:lumMod val="50000"/>
                    <a:lumOff val="50000"/>
                  </a:schemeClr>
                </a:solidFill>
              </a:rPr>
              <a:t>NOTE: The storage account is an </a:t>
            </a:r>
            <a:r>
              <a:rPr lang="en-US" sz="1000" dirty="0">
                <a:solidFill>
                  <a:srgbClr val="0070C0"/>
                </a:solidFill>
              </a:rPr>
              <a:t>Azure Blob v2 with Hierarchical namespace</a:t>
            </a:r>
            <a:r>
              <a:rPr lang="en-US" sz="1000" dirty="0">
                <a:solidFill>
                  <a:schemeClr val="tx1">
                    <a:lumMod val="50000"/>
                    <a:lumOff val="50000"/>
                  </a:schemeClr>
                </a:solidFill>
              </a:rPr>
              <a:t> enabled.  This account type will support Events and will allow ADF to copy data from the storage account when Events are enabled.  A V2 account, with events, without </a:t>
            </a:r>
            <a:r>
              <a:rPr lang="en-US" sz="1000" dirty="0">
                <a:solidFill>
                  <a:srgbClr val="0070C0"/>
                </a:solidFill>
              </a:rPr>
              <a:t>Hierarchical namespace</a:t>
            </a:r>
            <a:r>
              <a:rPr lang="en-US" sz="1000" dirty="0">
                <a:solidFill>
                  <a:schemeClr val="tx1">
                    <a:lumMod val="50000"/>
                    <a:lumOff val="50000"/>
                  </a:schemeClr>
                </a:solidFill>
              </a:rPr>
              <a:t> is not currently supported when copying files with ADF.</a:t>
            </a:r>
          </a:p>
        </p:txBody>
      </p:sp>
      <p:grpSp>
        <p:nvGrpSpPr>
          <p:cNvPr id="48" name="Group 47">
            <a:extLst>
              <a:ext uri="{FF2B5EF4-FFF2-40B4-BE49-F238E27FC236}">
                <a16:creationId xmlns:a16="http://schemas.microsoft.com/office/drawing/2014/main" id="{C6372BB5-D29C-4A57-A378-9379FA25A00E}"/>
              </a:ext>
            </a:extLst>
          </p:cNvPr>
          <p:cNvGrpSpPr/>
          <p:nvPr/>
        </p:nvGrpSpPr>
        <p:grpSpPr>
          <a:xfrm>
            <a:off x="2074896" y="3313124"/>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E57C152D-017B-42D6-9B7A-672DBE699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2E36F23D-DFE9-4E9A-9ED5-F06956618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82538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dirty="0">
                <a:solidFill>
                  <a:schemeClr val="tx1">
                    <a:lumMod val="50000"/>
                    <a:lumOff val="50000"/>
                  </a:schemeClr>
                </a:solidFill>
              </a:rPr>
              <a:t>This represents how to copy data from your data lake from 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parties where </a:t>
            </a:r>
            <a:r>
              <a:rPr lang="en-US" sz="1000" u="sng" dirty="0">
                <a:solidFill>
                  <a:schemeClr val="tx1">
                    <a:lumMod val="50000"/>
                    <a:lumOff val="50000"/>
                  </a:schemeClr>
                </a:solidFill>
              </a:rPr>
              <a:t>your</a:t>
            </a:r>
            <a:r>
              <a:rPr lang="en-US" sz="1000" dirty="0">
                <a:solidFill>
                  <a:schemeClr val="tx1">
                    <a:lumMod val="50000"/>
                    <a:lumOff val="50000"/>
                  </a:schemeClr>
                </a:solidFill>
              </a:rPr>
              <a:t>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cxnSpLocks/>
            <a:stCxn id="35" idx="2"/>
            <a:endCxn id="3" idx="1"/>
          </p:cNvCxnSpPr>
          <p:nvPr/>
        </p:nvCxnSpPr>
        <p:spPr>
          <a:xfrm>
            <a:off x="2577608" y="3486531"/>
            <a:ext cx="1904191"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209288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An Azure Queue is used for simplicity.  Azure Storage Explorer lets you easily view the queue.</a:t>
            </a:r>
          </a:p>
          <a:p>
            <a:pPr marL="228600" indent="-228600">
              <a:buFont typeface="Arial" panose="020B0604020202020204" pitchFamily="34" charset="0"/>
              <a:buChar char="•"/>
            </a:pPr>
            <a:r>
              <a:rPr lang="en-US" sz="1000" dirty="0">
                <a:solidFill>
                  <a:schemeClr val="tx1">
                    <a:lumMod val="50000"/>
                    <a:lumOff val="50000"/>
                  </a:schemeClr>
                </a:solidFill>
              </a:rPr>
              <a:t>Service Bus can be used instead of blob queues configured to remove duplicates in case of duplicated events.</a:t>
            </a:r>
          </a:p>
          <a:p>
            <a:endParaRPr lang="en-US" sz="1000" dirty="0">
              <a:solidFill>
                <a:schemeClr val="tx1">
                  <a:lumMod val="50000"/>
                  <a:lumOff val="50000"/>
                </a:schemeClr>
              </a:solidFill>
            </a:endParaRP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 idx="3"/>
            <a:endCxn id="45" idx="1"/>
          </p:cNvCxnSpPr>
          <p:nvPr/>
        </p:nvCxnSpPr>
        <p:spPr>
          <a:xfrm flipV="1">
            <a:off x="4867974" y="3486531"/>
            <a:ext cx="1323912"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pic>
        <p:nvPicPr>
          <p:cNvPr id="3" name="Picture 2" descr="A picture containing drawing&#10;&#10;Description automatically generated">
            <a:extLst>
              <a:ext uri="{FF2B5EF4-FFF2-40B4-BE49-F238E27FC236}">
                <a16:creationId xmlns:a16="http://schemas.microsoft.com/office/drawing/2014/main" id="{57C51817-8C7A-4D3D-90D2-64A99D97B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1799" y="3299761"/>
            <a:ext cx="386175" cy="386175"/>
          </a:xfrm>
          <a:prstGeom prst="rect">
            <a:avLst/>
          </a:prstGeom>
        </p:spPr>
      </p:pic>
    </p:spTree>
    <p:extLst>
      <p:ext uri="{BB962C8B-B14F-4D97-AF65-F5344CB8AC3E}">
        <p14:creationId xmlns:p14="http://schemas.microsoft.com/office/powerpoint/2010/main" val="33916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a:p>
            <a:pPr marL="285750" indent="-285750">
              <a:buFont typeface="Arial" panose="020B0604020202020204" pitchFamily="34" charset="0"/>
              <a:buChar char="•"/>
            </a:pPr>
            <a:r>
              <a:rPr lang="en-US" sz="900" dirty="0">
                <a:solidFill>
                  <a:schemeClr val="tx1"/>
                </a:solidFill>
              </a:rPr>
              <a:t>Customers might want a cube for “instant” reporting off a subset of data</a:t>
            </a:r>
          </a:p>
        </p:txBody>
      </p:sp>
    </p:spTree>
    <p:extLst>
      <p:ext uri="{BB962C8B-B14F-4D97-AF65-F5344CB8AC3E}">
        <p14:creationId xmlns:p14="http://schemas.microsoft.com/office/powerpoint/2010/main" val="356907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1358064" cy="523220"/>
          </a:xfrm>
          <a:prstGeom prst="rect">
            <a:avLst/>
          </a:prstGeom>
          <a:noFill/>
        </p:spPr>
        <p:txBody>
          <a:bodyPr wrap="none" rtlCol="0">
            <a:spAutoFit/>
          </a:bodyPr>
          <a:lstStyle/>
          <a:p>
            <a:r>
              <a:rPr lang="en-US" sz="2800" dirty="0"/>
              <a:t>Security</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p:txBody>
      </p:sp>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246221"/>
          </a:xfrm>
          <a:prstGeom prst="rect">
            <a:avLst/>
          </a:prstGeom>
          <a:noFill/>
        </p:spPr>
        <p:txBody>
          <a:bodyPr wrap="square" rtlCol="0">
            <a:spAutoFit/>
          </a:bodyPr>
          <a:lstStyle/>
          <a:p>
            <a:r>
              <a:rPr lang="en-US" sz="1000" dirty="0">
                <a:solidFill>
                  <a:schemeClr val="tx1">
                    <a:lumMod val="50000"/>
                    <a:lumOff val="50000"/>
                  </a:schemeClr>
                </a:solidFill>
              </a:rPr>
              <a:t>Security can be implemented in many ways with the architecture depending on your IT needs.  The below are some notes:</a:t>
            </a:r>
          </a:p>
        </p:txBody>
      </p:sp>
      <p:sp>
        <p:nvSpPr>
          <p:cNvPr id="15" name="TextBox 14">
            <a:extLst>
              <a:ext uri="{FF2B5EF4-FFF2-40B4-BE49-F238E27FC236}">
                <a16:creationId xmlns:a16="http://schemas.microsoft.com/office/drawing/2014/main" id="{6C79C9D6-4C38-41AF-B8E1-14D2C7F47291}"/>
              </a:ext>
            </a:extLst>
          </p:cNvPr>
          <p:cNvSpPr txBox="1"/>
          <p:nvPr/>
        </p:nvSpPr>
        <p:spPr>
          <a:xfrm>
            <a:off x="256278" y="1579440"/>
            <a:ext cx="8933062" cy="2862322"/>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MSI</a:t>
            </a:r>
          </a:p>
          <a:p>
            <a:pPr marL="628650" lvl="1" indent="-171450">
              <a:buFont typeface="Arial" panose="020B0604020202020204" pitchFamily="34" charset="0"/>
              <a:buChar char="•"/>
            </a:pPr>
            <a:r>
              <a:rPr lang="en-US" sz="1000" dirty="0">
                <a:solidFill>
                  <a:schemeClr val="tx1"/>
                </a:solidFill>
              </a:rPr>
              <a:t>The entire solution uses MSI for resource to resource communications (not service principals)</a:t>
            </a:r>
          </a:p>
          <a:p>
            <a:pPr marL="628650" lvl="1" indent="-171450">
              <a:buFont typeface="Arial" panose="020B0604020202020204" pitchFamily="34" charset="0"/>
              <a:buChar char="•"/>
            </a:pPr>
            <a:r>
              <a:rPr lang="en-US" sz="1000" dirty="0">
                <a:solidFill>
                  <a:schemeClr val="tx1"/>
                </a:solidFill>
              </a:rPr>
              <a:t>Storage keys are in Key Vault which allows for key rotation</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VNETs</a:t>
            </a:r>
          </a:p>
          <a:p>
            <a:pPr marL="628650" lvl="1" indent="-171450">
              <a:buFont typeface="Arial" panose="020B0604020202020204" pitchFamily="34" charset="0"/>
              <a:buChar char="•"/>
            </a:pPr>
            <a:r>
              <a:rPr lang="en-US" sz="1000" dirty="0"/>
              <a:t>VNET endpoints and Private Link can be implemented </a:t>
            </a:r>
          </a:p>
          <a:p>
            <a:pPr marL="1085850" lvl="2" indent="-171450">
              <a:buFont typeface="Arial" panose="020B0604020202020204" pitchFamily="34" charset="0"/>
              <a:buChar char="•"/>
            </a:pPr>
            <a:r>
              <a:rPr lang="en-US" sz="1000" dirty="0"/>
              <a:t>Storage accounts can have whitelisted IPs and Azure AD ACLs on files/folders</a:t>
            </a:r>
          </a:p>
          <a:p>
            <a:pPr marL="1085850" lvl="2" indent="-171450">
              <a:buFont typeface="Arial" panose="020B0604020202020204" pitchFamily="34" charset="0"/>
              <a:buChar char="•"/>
            </a:pPr>
            <a:r>
              <a:rPr lang="en-US" sz="1000" dirty="0"/>
              <a:t>Databricks can be on VNET</a:t>
            </a:r>
          </a:p>
          <a:p>
            <a:pPr marL="1085850" lvl="2" indent="-171450">
              <a:buFont typeface="Arial" panose="020B0604020202020204" pitchFamily="34" charset="0"/>
              <a:buChar char="•"/>
            </a:pPr>
            <a:r>
              <a:rPr lang="en-US" sz="1000" dirty="0"/>
              <a:t>SQL Servers can be on a VNET or use Private link</a:t>
            </a:r>
          </a:p>
          <a:p>
            <a:pPr marL="1085850" lvl="2" indent="-171450">
              <a:buFont typeface="Arial" panose="020B0604020202020204" pitchFamily="34" charset="0"/>
              <a:buChar char="•"/>
            </a:pPr>
            <a:r>
              <a:rPr lang="en-US" sz="1000" dirty="0"/>
              <a:t>SQL OD can use Azure AD pass-through security to the ACLs on the data lake.</a:t>
            </a:r>
          </a:p>
          <a:p>
            <a:pPr marL="628650" lvl="1" indent="-171450">
              <a:buFont typeface="Arial" panose="020B0604020202020204" pitchFamily="34" charset="0"/>
              <a:buChar char="•"/>
            </a:pPr>
            <a:r>
              <a:rPr lang="en-US" sz="1000" dirty="0"/>
              <a:t>If you implement VNETS you might need some self hosted integration runtimes within your VNET for intra-VNET security.</a:t>
            </a:r>
            <a:br>
              <a:rPr lang="en-US" sz="1000" dirty="0"/>
            </a:br>
            <a:endParaRPr lang="en-US" sz="1000" dirty="0"/>
          </a:p>
          <a:p>
            <a:pPr marL="171450" indent="-171450">
              <a:buFont typeface="Arial" panose="020B0604020202020204" pitchFamily="34" charset="0"/>
              <a:buChar char="•"/>
            </a:pPr>
            <a:r>
              <a:rPr lang="en-US" b="1" dirty="0">
                <a:solidFill>
                  <a:schemeClr val="tx1"/>
                </a:solidFill>
              </a:rPr>
              <a:t>Azure AD</a:t>
            </a:r>
          </a:p>
          <a:p>
            <a:pPr marL="628650" lvl="1" indent="-171450">
              <a:buFont typeface="Arial" panose="020B0604020202020204" pitchFamily="34" charset="0"/>
              <a:buChar char="•"/>
            </a:pPr>
            <a:r>
              <a:rPr lang="en-US" sz="1000" dirty="0"/>
              <a:t>Azure AD auth can be used for the various components</a:t>
            </a:r>
          </a:p>
          <a:p>
            <a:pPr marL="628650" lvl="1" indent="-171450">
              <a:buFont typeface="Arial" panose="020B0604020202020204" pitchFamily="34" charset="0"/>
              <a:buChar char="•"/>
            </a:pPr>
            <a:r>
              <a:rPr lang="en-US" sz="1000" dirty="0"/>
              <a:t>Azure AD can do pass-through SQL Authentication which can then be used to do column and row level security the data inside each table</a:t>
            </a:r>
            <a:br>
              <a:rPr lang="en-US" sz="1000" dirty="0"/>
            </a:br>
            <a:endParaRPr lang="en-US" sz="1000" dirty="0"/>
          </a:p>
          <a:p>
            <a:pPr marL="171450" indent="-171450">
              <a:buFont typeface="Arial" panose="020B0604020202020204" pitchFamily="34" charset="0"/>
              <a:buChar char="•"/>
            </a:pPr>
            <a:r>
              <a:rPr lang="en-US" b="1" dirty="0">
                <a:solidFill>
                  <a:schemeClr val="tx1"/>
                </a:solidFill>
              </a:rPr>
              <a:t>Other</a:t>
            </a:r>
          </a:p>
          <a:p>
            <a:pPr marL="628650" lvl="1" indent="-171450">
              <a:buFont typeface="Arial" panose="020B0604020202020204" pitchFamily="34" charset="0"/>
              <a:buChar char="•"/>
            </a:pPr>
            <a:r>
              <a:rPr lang="en-US" sz="1000" dirty="0"/>
              <a:t>Work in progress….</a:t>
            </a:r>
          </a:p>
        </p:txBody>
      </p:sp>
    </p:spTree>
    <p:extLst>
      <p:ext uri="{BB962C8B-B14F-4D97-AF65-F5344CB8AC3E}">
        <p14:creationId xmlns:p14="http://schemas.microsoft.com/office/powerpoint/2010/main" val="122305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0FC4D-E764-4B84-A53F-BFAC454B6160}">
  <ds:schemaRefs>
    <ds:schemaRef ds:uri="http://schemas.microsoft.com/office/2006/metadata/properties"/>
    <ds:schemaRef ds:uri="912cb619-99d2-4794-acea-8354d3da3f58"/>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d02dc944-d877-4fdc-84c6-4fb412a3c730"/>
    <ds:schemaRef ds:uri="http://schemas.microsoft.com/sharepoint/v3"/>
  </ds:schemaRefs>
</ds:datastoreItem>
</file>

<file path=customXml/itemProps2.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0A987-62EE-4DAB-81C0-1DF71B5A84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791</TotalTime>
  <Words>3243</Words>
  <Application>Microsoft Office PowerPoint</Application>
  <PresentationFormat>Widescreen</PresentationFormat>
  <Paragraphs>280</Paragraphs>
  <Slides>11</Slides>
  <Notes>0</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22</cp:revision>
  <dcterms:created xsi:type="dcterms:W3CDTF">2019-12-09T18:59:49Z</dcterms:created>
  <dcterms:modified xsi:type="dcterms:W3CDTF">2020-06-24T18:20:37Z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