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13"/>
  </p:notesMasterIdLst>
  <p:sldIdLst>
    <p:sldId id="11948" r:id="rId6"/>
    <p:sldId id="11944" r:id="rId7"/>
    <p:sldId id="260" r:id="rId8"/>
    <p:sldId id="11942" r:id="rId9"/>
    <p:sldId id="262" r:id="rId10"/>
    <p:sldId id="264" r:id="rId11"/>
    <p:sldId id="1194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60"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viewProps" Target="viewProps.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83CF9C-C7FF-4EB6-A798-9766F048BAC5}" type="datetimeFigureOut">
              <a:rPr lang="en-US" smtClean="0"/>
              <a:t>4/14/2020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E0D33D-D36C-4819-B51F-5C82F92EDC6E}" type="slidenum">
              <a:rPr lang="en-US" smtClean="0"/>
              <a:t>‹#›</a:t>
            </a:fld>
            <a:endParaRPr lang="en-US"/>
          </a:p>
        </p:txBody>
      </p:sp>
    </p:spTree>
    <p:extLst>
      <p:ext uri="{BB962C8B-B14F-4D97-AF65-F5344CB8AC3E}">
        <p14:creationId xmlns:p14="http://schemas.microsoft.com/office/powerpoint/2010/main" val="266778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8.jpe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8E956-5F53-4A07-B2FC-7FDAF83A2A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9AF96BF-C631-45CC-A273-49B50F66FA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1623E2B-B45A-4482-9522-83C86312A5C6}"/>
              </a:ext>
            </a:extLst>
          </p:cNvPr>
          <p:cNvSpPr>
            <a:spLocks noGrp="1"/>
          </p:cNvSpPr>
          <p:nvPr>
            <p:ph type="dt" sz="half" idx="10"/>
          </p:nvPr>
        </p:nvSpPr>
        <p:spPr/>
        <p:txBody>
          <a:bodyPr/>
          <a:lstStyle/>
          <a:p>
            <a:fld id="{8EFFCEF9-F465-4406-AD85-4D360CC7C1BF}" type="datetimeFigureOut">
              <a:rPr lang="en-US" smtClean="0"/>
              <a:t>4/14/2020</a:t>
            </a:fld>
            <a:endParaRPr lang="en-US"/>
          </a:p>
        </p:txBody>
      </p:sp>
      <p:sp>
        <p:nvSpPr>
          <p:cNvPr id="5" name="Footer Placeholder 4">
            <a:extLst>
              <a:ext uri="{FF2B5EF4-FFF2-40B4-BE49-F238E27FC236}">
                <a16:creationId xmlns:a16="http://schemas.microsoft.com/office/drawing/2014/main" id="{F350B2CA-8D70-40A8-A5B5-8F13DCB349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64B031-CB40-494A-9873-52A7D5B39561}"/>
              </a:ext>
            </a:extLst>
          </p:cNvPr>
          <p:cNvSpPr>
            <a:spLocks noGrp="1"/>
          </p:cNvSpPr>
          <p:nvPr>
            <p:ph type="sldNum" sz="quarter" idx="12"/>
          </p:nvPr>
        </p:nvSpPr>
        <p:spPr/>
        <p:txBody>
          <a:bodyPr/>
          <a:lstStyle/>
          <a:p>
            <a:fld id="{7175BE73-4BA4-413D-9BA3-2BCC6AF838D4}" type="slidenum">
              <a:rPr lang="en-US" smtClean="0"/>
              <a:t>‹#›</a:t>
            </a:fld>
            <a:endParaRPr lang="en-US"/>
          </a:p>
        </p:txBody>
      </p:sp>
    </p:spTree>
    <p:extLst>
      <p:ext uri="{BB962C8B-B14F-4D97-AF65-F5344CB8AC3E}">
        <p14:creationId xmlns:p14="http://schemas.microsoft.com/office/powerpoint/2010/main" val="2295132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C479E-BA4F-4F09-8A3F-A8F3131E388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3C0AEA3-E411-41FE-8289-127B978BD7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EB8B9D-08EE-41AA-8177-B66D12AC5988}"/>
              </a:ext>
            </a:extLst>
          </p:cNvPr>
          <p:cNvSpPr>
            <a:spLocks noGrp="1"/>
          </p:cNvSpPr>
          <p:nvPr>
            <p:ph type="dt" sz="half" idx="10"/>
          </p:nvPr>
        </p:nvSpPr>
        <p:spPr/>
        <p:txBody>
          <a:bodyPr/>
          <a:lstStyle/>
          <a:p>
            <a:fld id="{8EFFCEF9-F465-4406-AD85-4D360CC7C1BF}" type="datetimeFigureOut">
              <a:rPr lang="en-US" smtClean="0"/>
              <a:t>4/14/2020</a:t>
            </a:fld>
            <a:endParaRPr lang="en-US"/>
          </a:p>
        </p:txBody>
      </p:sp>
      <p:sp>
        <p:nvSpPr>
          <p:cNvPr id="5" name="Footer Placeholder 4">
            <a:extLst>
              <a:ext uri="{FF2B5EF4-FFF2-40B4-BE49-F238E27FC236}">
                <a16:creationId xmlns:a16="http://schemas.microsoft.com/office/drawing/2014/main" id="{15E68E0C-4EBD-4335-A728-B3AA3188F1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AC3CA6-E8E4-435E-92D2-701B3E66DD64}"/>
              </a:ext>
            </a:extLst>
          </p:cNvPr>
          <p:cNvSpPr>
            <a:spLocks noGrp="1"/>
          </p:cNvSpPr>
          <p:nvPr>
            <p:ph type="sldNum" sz="quarter" idx="12"/>
          </p:nvPr>
        </p:nvSpPr>
        <p:spPr/>
        <p:txBody>
          <a:bodyPr/>
          <a:lstStyle/>
          <a:p>
            <a:fld id="{7175BE73-4BA4-413D-9BA3-2BCC6AF838D4}" type="slidenum">
              <a:rPr lang="en-US" smtClean="0"/>
              <a:t>‹#›</a:t>
            </a:fld>
            <a:endParaRPr lang="en-US"/>
          </a:p>
        </p:txBody>
      </p:sp>
    </p:spTree>
    <p:extLst>
      <p:ext uri="{BB962C8B-B14F-4D97-AF65-F5344CB8AC3E}">
        <p14:creationId xmlns:p14="http://schemas.microsoft.com/office/powerpoint/2010/main" val="1842078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A7A258-338A-41CE-BD3B-5D03F04A0C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EAA5FFD-B8AE-4BF0-BCED-4B6976A4AB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47CED0-9ECB-4159-B18F-91A498F2C584}"/>
              </a:ext>
            </a:extLst>
          </p:cNvPr>
          <p:cNvSpPr>
            <a:spLocks noGrp="1"/>
          </p:cNvSpPr>
          <p:nvPr>
            <p:ph type="dt" sz="half" idx="10"/>
          </p:nvPr>
        </p:nvSpPr>
        <p:spPr/>
        <p:txBody>
          <a:bodyPr/>
          <a:lstStyle/>
          <a:p>
            <a:fld id="{8EFFCEF9-F465-4406-AD85-4D360CC7C1BF}" type="datetimeFigureOut">
              <a:rPr lang="en-US" smtClean="0"/>
              <a:t>4/14/2020</a:t>
            </a:fld>
            <a:endParaRPr lang="en-US"/>
          </a:p>
        </p:txBody>
      </p:sp>
      <p:sp>
        <p:nvSpPr>
          <p:cNvPr id="5" name="Footer Placeholder 4">
            <a:extLst>
              <a:ext uri="{FF2B5EF4-FFF2-40B4-BE49-F238E27FC236}">
                <a16:creationId xmlns:a16="http://schemas.microsoft.com/office/drawing/2014/main" id="{7B7A07E1-2FAD-47FB-B806-EC6FD751D6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662F46-B214-4C4E-ADDD-9D06A7C76714}"/>
              </a:ext>
            </a:extLst>
          </p:cNvPr>
          <p:cNvSpPr>
            <a:spLocks noGrp="1"/>
          </p:cNvSpPr>
          <p:nvPr>
            <p:ph type="sldNum" sz="quarter" idx="12"/>
          </p:nvPr>
        </p:nvSpPr>
        <p:spPr/>
        <p:txBody>
          <a:bodyPr/>
          <a:lstStyle/>
          <a:p>
            <a:fld id="{7175BE73-4BA4-413D-9BA3-2BCC6AF838D4}" type="slidenum">
              <a:rPr lang="en-US" smtClean="0"/>
              <a:t>‹#›</a:t>
            </a:fld>
            <a:endParaRPr lang="en-US"/>
          </a:p>
        </p:txBody>
      </p:sp>
    </p:spTree>
    <p:extLst>
      <p:ext uri="{BB962C8B-B14F-4D97-AF65-F5344CB8AC3E}">
        <p14:creationId xmlns:p14="http://schemas.microsoft.com/office/powerpoint/2010/main" val="32049052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whit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29544" y="3029995"/>
            <a:ext cx="9401560" cy="1793104"/>
          </a:xfrm>
          <a:noFill/>
        </p:spPr>
        <p:txBody>
          <a:bodyPr lIns="0" tIns="0" rIns="0" bIns="182880" anchor="b" anchorCtr="0"/>
          <a:lstStyle>
            <a:lvl1pPr>
              <a:defRPr sz="5294" strike="noStrike" spc="-147" baseline="0">
                <a:solidFill>
                  <a:schemeClr val="tx1"/>
                </a:solidFill>
              </a:defRPr>
            </a:lvl1pPr>
          </a:lstStyle>
          <a:p>
            <a:r>
              <a:rPr lang="en-US"/>
              <a:t>Microsoft Azure</a:t>
            </a:r>
            <a:br>
              <a:rPr lang="en-US"/>
            </a:br>
            <a:r>
              <a:rPr lang="en-US"/>
              <a:t>title or event name</a:t>
            </a:r>
          </a:p>
        </p:txBody>
      </p:sp>
      <p:sp>
        <p:nvSpPr>
          <p:cNvPr id="5" name="Text Placeholder 4"/>
          <p:cNvSpPr>
            <a:spLocks noGrp="1"/>
          </p:cNvSpPr>
          <p:nvPr>
            <p:ph type="body" sz="quarter" idx="12" hasCustomPrompt="1"/>
          </p:nvPr>
        </p:nvSpPr>
        <p:spPr>
          <a:xfrm>
            <a:off x="426426" y="4838790"/>
            <a:ext cx="9401560" cy="945435"/>
          </a:xfrm>
          <a:noFill/>
        </p:spPr>
        <p:txBody>
          <a:bodyPr lIns="0" tIns="0" rIns="0" bIns="0">
            <a:noAutofit/>
          </a:bodyPr>
          <a:lstStyle>
            <a:lvl1pPr marL="0" indent="0">
              <a:lnSpc>
                <a:spcPct val="100000"/>
              </a:lnSpc>
              <a:spcBef>
                <a:spcPts val="0"/>
              </a:spcBef>
              <a:buNone/>
              <a:defRPr sz="1568" spc="0" baseline="0">
                <a:solidFill>
                  <a:schemeClr val="tx1"/>
                </a:solidFill>
                <a:latin typeface="+mn-lt"/>
              </a:defRPr>
            </a:lvl1pPr>
          </a:lstStyle>
          <a:p>
            <a:pPr lvl="0"/>
            <a:r>
              <a:rPr lang="en-US"/>
              <a:t>Author name</a:t>
            </a:r>
          </a:p>
          <a:p>
            <a:pPr lvl="0"/>
            <a:r>
              <a:rPr lang="en-US"/>
              <a:t>Date</a:t>
            </a:r>
          </a:p>
        </p:txBody>
      </p:sp>
      <p:pic>
        <p:nvPicPr>
          <p:cNvPr id="6" name="Picture 5">
            <a:extLst>
              <a:ext uri="{FF2B5EF4-FFF2-40B4-BE49-F238E27FC236}">
                <a16:creationId xmlns:a16="http://schemas.microsoft.com/office/drawing/2014/main" id="{9E038D2D-1DAD-4635-91A4-FF50E12092F6}"/>
              </a:ext>
            </a:extLst>
          </p:cNvPr>
          <p:cNvPicPr>
            <a:picLocks noChangeAspect="1"/>
          </p:cNvPicPr>
          <p:nvPr userDrawn="1"/>
        </p:nvPicPr>
        <p:blipFill>
          <a:blip r:embed="rId2"/>
          <a:stretch>
            <a:fillRect/>
          </a:stretch>
        </p:blipFill>
        <p:spPr>
          <a:xfrm>
            <a:off x="237310" y="241380"/>
            <a:ext cx="1279717" cy="573660"/>
          </a:xfrm>
          <a:prstGeom prst="rect">
            <a:avLst/>
          </a:prstGeom>
        </p:spPr>
      </p:pic>
    </p:spTree>
    <p:extLst>
      <p:ext uri="{BB962C8B-B14F-4D97-AF65-F5344CB8AC3E}">
        <p14:creationId xmlns:p14="http://schemas.microsoft.com/office/powerpoint/2010/main" val="5084720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blue">
    <p:bg>
      <p:bgRef idx="1001">
        <a:schemeClr val="bg2"/>
      </p:bgRef>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E73B716-5AC1-4E6F-99C0-F195B0C5870F}"/>
              </a:ext>
            </a:extLst>
          </p:cNvPr>
          <p:cNvSpPr>
            <a:spLocks noGrp="1"/>
          </p:cNvSpPr>
          <p:nvPr>
            <p:ph type="title" hasCustomPrompt="1"/>
          </p:nvPr>
        </p:nvSpPr>
        <p:spPr>
          <a:xfrm>
            <a:off x="429544" y="3029995"/>
            <a:ext cx="9401560" cy="1793104"/>
          </a:xfrm>
          <a:noFill/>
        </p:spPr>
        <p:txBody>
          <a:bodyPr lIns="0" tIns="0" rIns="0" bIns="182880" anchor="b" anchorCtr="0"/>
          <a:lstStyle>
            <a:lvl1pPr>
              <a:defRPr sz="5294" strike="noStrike" spc="-147" baseline="0">
                <a:solidFill>
                  <a:schemeClr val="tx1"/>
                </a:solidFill>
              </a:defRPr>
            </a:lvl1pPr>
          </a:lstStyle>
          <a:p>
            <a:r>
              <a:rPr lang="en-US"/>
              <a:t>Microsoft Azure</a:t>
            </a:r>
            <a:br>
              <a:rPr lang="en-US"/>
            </a:br>
            <a:r>
              <a:rPr lang="en-US"/>
              <a:t>title or event name</a:t>
            </a:r>
          </a:p>
        </p:txBody>
      </p:sp>
      <p:sp>
        <p:nvSpPr>
          <p:cNvPr id="6" name="Text Placeholder 4">
            <a:extLst>
              <a:ext uri="{FF2B5EF4-FFF2-40B4-BE49-F238E27FC236}">
                <a16:creationId xmlns:a16="http://schemas.microsoft.com/office/drawing/2014/main" id="{E78FD896-9F6B-4251-9F12-35FEF1AF740F}"/>
              </a:ext>
            </a:extLst>
          </p:cNvPr>
          <p:cNvSpPr>
            <a:spLocks noGrp="1"/>
          </p:cNvSpPr>
          <p:nvPr>
            <p:ph type="body" sz="quarter" idx="12" hasCustomPrompt="1"/>
          </p:nvPr>
        </p:nvSpPr>
        <p:spPr>
          <a:xfrm>
            <a:off x="426426" y="4838790"/>
            <a:ext cx="9401560" cy="945435"/>
          </a:xfrm>
          <a:noFill/>
        </p:spPr>
        <p:txBody>
          <a:bodyPr lIns="0" tIns="0" rIns="0" bIns="0">
            <a:noAutofit/>
          </a:bodyPr>
          <a:lstStyle>
            <a:lvl1pPr marL="0" indent="0">
              <a:lnSpc>
                <a:spcPct val="100000"/>
              </a:lnSpc>
              <a:spcBef>
                <a:spcPts val="0"/>
              </a:spcBef>
              <a:buNone/>
              <a:defRPr sz="1568" spc="0" baseline="0">
                <a:solidFill>
                  <a:schemeClr val="tx1"/>
                </a:solidFill>
                <a:latin typeface="+mn-lt"/>
              </a:defRPr>
            </a:lvl1pPr>
          </a:lstStyle>
          <a:p>
            <a:pPr lvl="0"/>
            <a:r>
              <a:rPr lang="en-US"/>
              <a:t>Author name</a:t>
            </a:r>
          </a:p>
          <a:p>
            <a:pPr lvl="0"/>
            <a:r>
              <a:rPr lang="en-US"/>
              <a:t>Date</a:t>
            </a:r>
          </a:p>
        </p:txBody>
      </p:sp>
      <p:pic>
        <p:nvPicPr>
          <p:cNvPr id="7" name="Picture 6">
            <a:extLst>
              <a:ext uri="{FF2B5EF4-FFF2-40B4-BE49-F238E27FC236}">
                <a16:creationId xmlns:a16="http://schemas.microsoft.com/office/drawing/2014/main" id="{FC0B53BF-E558-4E46-A0BB-087AC6D68C3F}"/>
              </a:ext>
            </a:extLst>
          </p:cNvPr>
          <p:cNvPicPr>
            <a:picLocks noChangeAspect="1"/>
          </p:cNvPicPr>
          <p:nvPr userDrawn="1"/>
        </p:nvPicPr>
        <p:blipFill>
          <a:blip r:embed="rId2"/>
          <a:stretch>
            <a:fillRect/>
          </a:stretch>
        </p:blipFill>
        <p:spPr>
          <a:xfrm>
            <a:off x="237310" y="241380"/>
            <a:ext cx="1279717" cy="573660"/>
          </a:xfrm>
          <a:prstGeom prst="rect">
            <a:avLst/>
          </a:prstGeom>
        </p:spPr>
      </p:pic>
    </p:spTree>
    <p:extLst>
      <p:ext uri="{BB962C8B-B14F-4D97-AF65-F5344CB8AC3E}">
        <p14:creationId xmlns:p14="http://schemas.microsoft.com/office/powerpoint/2010/main" val="21458065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hoto">
    <p:spTree>
      <p:nvGrpSpPr>
        <p:cNvPr id="1" name=""/>
        <p:cNvGrpSpPr/>
        <p:nvPr/>
      </p:nvGrpSpPr>
      <p:grpSpPr>
        <a:xfrm>
          <a:off x="0" y="0"/>
          <a:ext cx="0" cy="0"/>
          <a:chOff x="0" y="0"/>
          <a:chExt cx="0" cy="0"/>
        </a:xfrm>
      </p:grpSpPr>
      <p:pic>
        <p:nvPicPr>
          <p:cNvPr id="5" name="Picture 4" descr="A person sitting in a chair using a computer&#10;&#10;Description generated with very high confidence">
            <a:extLst>
              <a:ext uri="{FF2B5EF4-FFF2-40B4-BE49-F238E27FC236}">
                <a16:creationId xmlns:a16="http://schemas.microsoft.com/office/drawing/2014/main" id="{03D2BC42-713B-428D-8ED4-A1554F175C30}"/>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3509" y="0"/>
            <a:ext cx="12205509" cy="6858000"/>
          </a:xfrm>
          <a:prstGeom prst="rect">
            <a:avLst/>
          </a:prstGeom>
        </p:spPr>
      </p:pic>
      <p:sp>
        <p:nvSpPr>
          <p:cNvPr id="10" name="Title 1">
            <a:extLst>
              <a:ext uri="{FF2B5EF4-FFF2-40B4-BE49-F238E27FC236}">
                <a16:creationId xmlns:a16="http://schemas.microsoft.com/office/drawing/2014/main" id="{6918950D-BA52-4C37-9FC7-9B2441DABC4D}"/>
              </a:ext>
            </a:extLst>
          </p:cNvPr>
          <p:cNvSpPr>
            <a:spLocks noGrp="1"/>
          </p:cNvSpPr>
          <p:nvPr>
            <p:ph type="title" hasCustomPrompt="1"/>
          </p:nvPr>
        </p:nvSpPr>
        <p:spPr>
          <a:xfrm>
            <a:off x="429544" y="3029995"/>
            <a:ext cx="9401560" cy="1793104"/>
          </a:xfrm>
          <a:noFill/>
        </p:spPr>
        <p:txBody>
          <a:bodyPr lIns="0" tIns="0" rIns="0" bIns="182880" anchor="b" anchorCtr="0"/>
          <a:lstStyle>
            <a:lvl1pPr>
              <a:defRPr sz="5294" strike="noStrike" spc="-147" baseline="0">
                <a:solidFill>
                  <a:schemeClr val="bg2"/>
                </a:solidFill>
              </a:defRPr>
            </a:lvl1pPr>
          </a:lstStyle>
          <a:p>
            <a:r>
              <a:rPr lang="en-US"/>
              <a:t>Microsoft Azure</a:t>
            </a:r>
            <a:br>
              <a:rPr lang="en-US"/>
            </a:br>
            <a:r>
              <a:rPr lang="en-US"/>
              <a:t>title or event name</a:t>
            </a:r>
          </a:p>
        </p:txBody>
      </p:sp>
      <p:sp>
        <p:nvSpPr>
          <p:cNvPr id="11" name="Text Placeholder 4">
            <a:extLst>
              <a:ext uri="{FF2B5EF4-FFF2-40B4-BE49-F238E27FC236}">
                <a16:creationId xmlns:a16="http://schemas.microsoft.com/office/drawing/2014/main" id="{4B7969DA-51E9-4FB3-BFCC-63C88E80862C}"/>
              </a:ext>
            </a:extLst>
          </p:cNvPr>
          <p:cNvSpPr>
            <a:spLocks noGrp="1"/>
          </p:cNvSpPr>
          <p:nvPr>
            <p:ph type="body" sz="quarter" idx="12" hasCustomPrompt="1"/>
          </p:nvPr>
        </p:nvSpPr>
        <p:spPr>
          <a:xfrm>
            <a:off x="426426" y="4838790"/>
            <a:ext cx="9401560" cy="945435"/>
          </a:xfrm>
          <a:noFill/>
        </p:spPr>
        <p:txBody>
          <a:bodyPr lIns="0" tIns="0" rIns="0" bIns="0">
            <a:noAutofit/>
          </a:bodyPr>
          <a:lstStyle>
            <a:lvl1pPr marL="0" indent="0">
              <a:lnSpc>
                <a:spcPct val="100000"/>
              </a:lnSpc>
              <a:spcBef>
                <a:spcPts val="0"/>
              </a:spcBef>
              <a:buNone/>
              <a:defRPr sz="1568" spc="0" baseline="0">
                <a:solidFill>
                  <a:schemeClr val="bg2"/>
                </a:solidFill>
                <a:latin typeface="+mn-lt"/>
              </a:defRPr>
            </a:lvl1pPr>
          </a:lstStyle>
          <a:p>
            <a:pPr lvl="0"/>
            <a:r>
              <a:rPr lang="en-US"/>
              <a:t>Author name</a:t>
            </a:r>
          </a:p>
          <a:p>
            <a:pPr lvl="0"/>
            <a:r>
              <a:rPr lang="en-US"/>
              <a:t>Date</a:t>
            </a:r>
          </a:p>
        </p:txBody>
      </p:sp>
      <p:pic>
        <p:nvPicPr>
          <p:cNvPr id="12" name="Picture 11">
            <a:extLst>
              <a:ext uri="{FF2B5EF4-FFF2-40B4-BE49-F238E27FC236}">
                <a16:creationId xmlns:a16="http://schemas.microsoft.com/office/drawing/2014/main" id="{A0D28F43-8FFF-4944-9497-29A9A4AAFE57}"/>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429544" y="437137"/>
            <a:ext cx="896425" cy="190218"/>
          </a:xfrm>
          <a:prstGeom prst="rect">
            <a:avLst/>
          </a:prstGeom>
        </p:spPr>
      </p:pic>
      <p:sp>
        <p:nvSpPr>
          <p:cNvPr id="2" name="Rectangle 1">
            <a:extLst>
              <a:ext uri="{FF2B5EF4-FFF2-40B4-BE49-F238E27FC236}">
                <a16:creationId xmlns:a16="http://schemas.microsoft.com/office/drawing/2014/main" id="{C5425DAE-615C-43B0-B402-C4EAEA056288}"/>
              </a:ext>
            </a:extLst>
          </p:cNvPr>
          <p:cNvSpPr/>
          <p:nvPr userDrawn="1"/>
        </p:nvSpPr>
        <p:spPr bwMode="auto">
          <a:xfrm>
            <a:off x="200025" y="2609850"/>
            <a:ext cx="9772650" cy="3390900"/>
          </a:xfrm>
          <a:prstGeom prst="rect">
            <a:avLst/>
          </a:prstGeom>
          <a:solidFill>
            <a:schemeClr val="accent3">
              <a:lumMod val="75000"/>
              <a:alpha val="58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986455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6425" y="1202871"/>
            <a:ext cx="3632388" cy="1172553"/>
          </a:xfrm>
        </p:spPr>
        <p:txBody>
          <a:bodyPr lIns="91440" tIns="0" rIns="0" bIns="0"/>
          <a:lstStyle>
            <a:lvl1pPr>
              <a:defRPr sz="1961" spc="0" baseline="0">
                <a:solidFill>
                  <a:srgbClr val="000000"/>
                </a:solidFill>
              </a:defRPr>
            </a:lvl1pPr>
          </a:lstStyle>
          <a:p>
            <a:r>
              <a:rPr lang="en-US"/>
              <a:t>Contents</a:t>
            </a:r>
          </a:p>
        </p:txBody>
      </p:sp>
      <p:sp>
        <p:nvSpPr>
          <p:cNvPr id="4" name="Text Placeholder 3"/>
          <p:cNvSpPr>
            <a:spLocks noGrp="1"/>
          </p:cNvSpPr>
          <p:nvPr>
            <p:ph type="body" sz="quarter" idx="10" hasCustomPrompt="1"/>
          </p:nvPr>
        </p:nvSpPr>
        <p:spPr>
          <a:xfrm>
            <a:off x="6212722" y="1202872"/>
            <a:ext cx="3618382" cy="3289228"/>
          </a:xfrm>
        </p:spPr>
        <p:txBody>
          <a:bodyPr wrap="square" lIns="0" tIns="0" rIns="0" bIns="0">
            <a:noAutofit/>
          </a:bodyPr>
          <a:lstStyle>
            <a:lvl1pPr marL="0" marR="0" indent="0" algn="l" defTabSz="507330" rtl="0" eaLnBrk="1" fontAlgn="auto" latinLnBrk="0" hangingPunct="1">
              <a:lnSpc>
                <a:spcPct val="100000"/>
              </a:lnSpc>
              <a:spcBef>
                <a:spcPts val="0"/>
              </a:spcBef>
              <a:spcAft>
                <a:spcPts val="490"/>
              </a:spcAft>
              <a:buClrTx/>
              <a:buSzPct val="90000"/>
              <a:buFont typeface="Wingdings" panose="05000000000000000000" pitchFamily="2" charset="2"/>
              <a:buNone/>
              <a:tabLst/>
              <a:defRPr sz="1961" spc="0" baseline="0">
                <a:solidFill>
                  <a:schemeClr val="tx1"/>
                </a:solidFill>
                <a:latin typeface="+mj-lt"/>
              </a:defRPr>
            </a:lvl1pPr>
            <a:lvl2pPr marL="224097" indent="0">
              <a:buNone/>
              <a:defRPr sz="1765"/>
            </a:lvl2pPr>
            <a:lvl3pPr marL="448193" indent="0">
              <a:buNone/>
              <a:defRPr sz="1765"/>
            </a:lvl3pPr>
            <a:lvl4pPr marL="672290" indent="0">
              <a:buNone/>
              <a:defRPr sz="1765"/>
            </a:lvl4pPr>
            <a:lvl5pPr marL="896386" indent="0">
              <a:buNone/>
              <a:defRPr sz="1765"/>
            </a:lvl5pPr>
          </a:lstStyle>
          <a:p>
            <a:pPr lvl="0"/>
            <a:r>
              <a:rPr lang="en-US"/>
              <a:t>##	Section title</a:t>
            </a:r>
          </a:p>
          <a:p>
            <a:pPr lvl="0"/>
            <a:r>
              <a:rPr lang="en-US"/>
              <a:t>##	Section title</a:t>
            </a:r>
          </a:p>
          <a:p>
            <a:pPr lvl="0"/>
            <a:r>
              <a:rPr lang="en-US"/>
              <a:t>##	Section title</a:t>
            </a:r>
          </a:p>
          <a:p>
            <a:pPr lvl="0"/>
            <a:r>
              <a:rPr lang="en-US"/>
              <a:t>##	Section title</a:t>
            </a:r>
          </a:p>
          <a:p>
            <a:pPr lvl="0"/>
            <a:r>
              <a:rPr lang="en-US"/>
              <a:t>##	Section title</a:t>
            </a:r>
          </a:p>
          <a:p>
            <a:pPr lvl="0"/>
            <a:r>
              <a:rPr lang="en-US"/>
              <a:t>##	Section title</a:t>
            </a:r>
          </a:p>
          <a:p>
            <a:pPr lvl="0"/>
            <a:r>
              <a:rPr lang="en-US"/>
              <a:t>##	Section title</a:t>
            </a:r>
          </a:p>
        </p:txBody>
      </p:sp>
    </p:spTree>
    <p:extLst>
      <p:ext uri="{BB962C8B-B14F-4D97-AF65-F5344CB8AC3E}">
        <p14:creationId xmlns:p14="http://schemas.microsoft.com/office/powerpoint/2010/main" val="256399958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318" y="2139702"/>
            <a:ext cx="11339774" cy="1223171"/>
          </a:xfrm>
        </p:spPr>
        <p:txBody>
          <a:bodyPr wrap="square" lIns="0" tIns="0" rIns="0" bIns="0">
            <a:spAutoFit/>
          </a:bodyPr>
          <a:lstStyle>
            <a:lvl1pPr marL="0" indent="0">
              <a:lnSpc>
                <a:spcPct val="90000"/>
              </a:lnSpc>
              <a:spcBef>
                <a:spcPts val="0"/>
              </a:spcBef>
              <a:spcAft>
                <a:spcPts val="1274"/>
              </a:spcAft>
              <a:buNone/>
              <a:defRPr sz="2549" b="0" i="0">
                <a:solidFill>
                  <a:srgbClr val="000000"/>
                </a:solidFill>
                <a:latin typeface="+mn-lt"/>
              </a:defRPr>
            </a:lvl1pPr>
            <a:lvl2pPr marL="224097" indent="0">
              <a:lnSpc>
                <a:spcPct val="90000"/>
              </a:lnSpc>
              <a:spcBef>
                <a:spcPts val="0"/>
              </a:spcBef>
              <a:spcAft>
                <a:spcPts val="1274"/>
              </a:spcAft>
              <a:buNone/>
              <a:defRPr sz="1961">
                <a:solidFill>
                  <a:srgbClr val="000000"/>
                </a:solidFill>
              </a:defRPr>
            </a:lvl2pPr>
            <a:lvl3pPr marL="448193" indent="0">
              <a:spcBef>
                <a:spcPts val="0"/>
              </a:spcBef>
              <a:spcAft>
                <a:spcPts val="1274"/>
              </a:spcAft>
              <a:buNone/>
              <a:defRPr sz="1961">
                <a:solidFill>
                  <a:srgbClr val="000000"/>
                </a:solidFill>
              </a:defRPr>
            </a:lvl3pPr>
            <a:lvl4pPr marL="672290" indent="0">
              <a:spcBef>
                <a:spcPts val="0"/>
              </a:spcBef>
              <a:spcAft>
                <a:spcPts val="1274"/>
              </a:spcAft>
              <a:buNone/>
              <a:defRPr sz="1961"/>
            </a:lvl4pPr>
            <a:lvl5pPr marL="896386" indent="0">
              <a:buNone/>
              <a:defRPr/>
            </a:lvl5pPr>
          </a:lstStyle>
          <a:p>
            <a:pPr lvl="0"/>
            <a:r>
              <a:rPr lang="en-US"/>
              <a:t>First level Segoe UI 26pt</a:t>
            </a:r>
          </a:p>
          <a:p>
            <a:pPr lvl="1"/>
            <a:r>
              <a:rPr lang="en-US"/>
              <a:t>Second level Segoe UI 20pt</a:t>
            </a:r>
          </a:p>
          <a:p>
            <a:pPr lvl="2"/>
            <a:r>
              <a:rPr lang="en-US"/>
              <a:t>Third level Segoe UI 20pt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302551"/>
            <a:ext cx="11336039" cy="739343"/>
          </a:xfrm>
          <a:prstGeom prst="rect">
            <a:avLst/>
          </a:prstGeom>
        </p:spPr>
        <p:txBody>
          <a:bodyPr vert="horz" wrap="square" lIns="91440" tIns="164592" rIns="0" bIns="0" rtlCol="0" anchor="t">
            <a:noAutofit/>
          </a:bodyPr>
          <a:lstStyle>
            <a:lvl1pPr>
              <a:defRPr>
                <a:solidFill>
                  <a:srgbClr val="000000"/>
                </a:solidFill>
              </a:defRPr>
            </a:lvl1pPr>
          </a:lstStyle>
          <a:p>
            <a:r>
              <a:rPr lang="en-US"/>
              <a:t>Heading Segoe UI </a:t>
            </a:r>
            <a:r>
              <a:rPr lang="en-US" err="1"/>
              <a:t>Semibold</a:t>
            </a:r>
            <a:r>
              <a:rPr lang="en-US"/>
              <a:t> 32pt</a:t>
            </a:r>
          </a:p>
        </p:txBody>
      </p:sp>
    </p:spTree>
    <p:extLst>
      <p:ext uri="{BB962C8B-B14F-4D97-AF65-F5344CB8AC3E}">
        <p14:creationId xmlns:p14="http://schemas.microsoft.com/office/powerpoint/2010/main" val="230959837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6096000" y="1601788"/>
            <a:ext cx="5681091" cy="1208921"/>
          </a:xfrm>
        </p:spPr>
        <p:txBody>
          <a:bodyPr wrap="square" lIns="0" tIns="0" rIns="0" bIns="0">
            <a:spAutoFit/>
          </a:bodyPr>
          <a:lstStyle>
            <a:lvl1pPr marL="0" indent="0">
              <a:lnSpc>
                <a:spcPct val="90000"/>
              </a:lnSpc>
              <a:spcBef>
                <a:spcPts val="0"/>
              </a:spcBef>
              <a:spcAft>
                <a:spcPts val="1274"/>
              </a:spcAft>
              <a:buNone/>
              <a:defRPr sz="2400" b="0" i="0">
                <a:solidFill>
                  <a:srgbClr val="000000"/>
                </a:solidFill>
                <a:latin typeface="+mn-lt"/>
              </a:defRPr>
            </a:lvl1pPr>
            <a:lvl2pPr marL="224097" indent="0">
              <a:lnSpc>
                <a:spcPct val="90000"/>
              </a:lnSpc>
              <a:spcBef>
                <a:spcPts val="0"/>
              </a:spcBef>
              <a:spcAft>
                <a:spcPts val="1274"/>
              </a:spcAft>
              <a:buNone/>
              <a:defRPr sz="1800">
                <a:solidFill>
                  <a:srgbClr val="000000"/>
                </a:solidFill>
              </a:defRPr>
            </a:lvl2pPr>
            <a:lvl3pPr marL="448193" indent="0">
              <a:spcBef>
                <a:spcPts val="0"/>
              </a:spcBef>
              <a:spcAft>
                <a:spcPts val="1274"/>
              </a:spcAft>
              <a:buNone/>
              <a:defRPr sz="1800">
                <a:solidFill>
                  <a:srgbClr val="000000"/>
                </a:solidFill>
              </a:defRPr>
            </a:lvl3pPr>
            <a:lvl4pPr marL="672290" indent="0">
              <a:spcBef>
                <a:spcPts val="0"/>
              </a:spcBef>
              <a:spcAft>
                <a:spcPts val="1274"/>
              </a:spcAft>
              <a:buNone/>
              <a:defRPr sz="1961"/>
            </a:lvl4pPr>
            <a:lvl5pPr marL="896386" indent="0">
              <a:buNone/>
              <a:defRPr/>
            </a:lvl5pPr>
          </a:lstStyle>
          <a:p>
            <a:pPr lvl="0"/>
            <a:r>
              <a:rPr lang="en-US"/>
              <a:t>First level Segoe UI 26pt</a:t>
            </a:r>
          </a:p>
          <a:p>
            <a:pPr lvl="1"/>
            <a:r>
              <a:rPr lang="en-US"/>
              <a:t>Second level Segoe UI 20pt</a:t>
            </a:r>
          </a:p>
          <a:p>
            <a:pPr lvl="2"/>
            <a:r>
              <a:rPr lang="en-US"/>
              <a:t>Third level Segoe UI 20pt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5" y="302551"/>
            <a:ext cx="11350666" cy="739343"/>
          </a:xfrm>
          <a:prstGeom prst="rect">
            <a:avLst/>
          </a:prstGeom>
        </p:spPr>
        <p:txBody>
          <a:bodyPr vert="horz" wrap="square" lIns="91440" tIns="164592" rIns="0" bIns="0" rtlCol="0" anchor="t">
            <a:noAutofit/>
          </a:bodyPr>
          <a:lstStyle>
            <a:lvl1pPr>
              <a:defRPr>
                <a:solidFill>
                  <a:srgbClr val="000000"/>
                </a:solidFill>
              </a:defRPr>
            </a:lvl1pPr>
          </a:lstStyle>
          <a:p>
            <a:r>
              <a:rPr lang="en-US"/>
              <a:t>Heading Segoe UI </a:t>
            </a:r>
            <a:r>
              <a:rPr lang="en-US" err="1"/>
              <a:t>Semibold</a:t>
            </a:r>
            <a:r>
              <a:rPr lang="en-US"/>
              <a:t> 32pt</a:t>
            </a:r>
          </a:p>
        </p:txBody>
      </p:sp>
      <p:sp>
        <p:nvSpPr>
          <p:cNvPr id="3" name="Text Placeholder 2">
            <a:extLst>
              <a:ext uri="{FF2B5EF4-FFF2-40B4-BE49-F238E27FC236}">
                <a16:creationId xmlns:a16="http://schemas.microsoft.com/office/drawing/2014/main" id="{037CA88A-AF8C-4F1F-AC97-D9271C56957C}"/>
              </a:ext>
            </a:extLst>
          </p:cNvPr>
          <p:cNvSpPr>
            <a:spLocks noGrp="1"/>
          </p:cNvSpPr>
          <p:nvPr>
            <p:ph type="body" sz="quarter" idx="11" hasCustomPrompt="1"/>
          </p:nvPr>
        </p:nvSpPr>
        <p:spPr>
          <a:xfrm>
            <a:off x="427038" y="1601788"/>
            <a:ext cx="4252912" cy="332399"/>
          </a:xfrm>
        </p:spPr>
        <p:txBody>
          <a:bodyPr lIns="146304"/>
          <a:lstStyle>
            <a:lvl1pPr>
              <a:defRPr sz="2400">
                <a:solidFill>
                  <a:schemeClr val="tx2"/>
                </a:solidFill>
              </a:defRPr>
            </a:lvl1pPr>
          </a:lstStyle>
          <a:p>
            <a:pPr lvl="0"/>
            <a:r>
              <a:rPr lang="en-US"/>
              <a:t>Edit subtitle</a:t>
            </a:r>
          </a:p>
        </p:txBody>
      </p:sp>
    </p:spTree>
    <p:extLst>
      <p:ext uri="{BB962C8B-B14F-4D97-AF65-F5344CB8AC3E}">
        <p14:creationId xmlns:p14="http://schemas.microsoft.com/office/powerpoint/2010/main" val="130246469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6096000" y="1601788"/>
            <a:ext cx="5681091" cy="1208921"/>
          </a:xfrm>
        </p:spPr>
        <p:txBody>
          <a:bodyPr wrap="square" lIns="0" tIns="0" rIns="0" bIns="0">
            <a:spAutoFit/>
          </a:bodyPr>
          <a:lstStyle>
            <a:lvl1pPr marL="0" indent="0">
              <a:lnSpc>
                <a:spcPct val="90000"/>
              </a:lnSpc>
              <a:spcBef>
                <a:spcPts val="0"/>
              </a:spcBef>
              <a:spcAft>
                <a:spcPts val="1274"/>
              </a:spcAft>
              <a:buNone/>
              <a:defRPr sz="2400" b="0" i="0">
                <a:solidFill>
                  <a:srgbClr val="000000"/>
                </a:solidFill>
                <a:latin typeface="+mn-lt"/>
              </a:defRPr>
            </a:lvl1pPr>
            <a:lvl2pPr marL="224097" indent="0">
              <a:lnSpc>
                <a:spcPct val="90000"/>
              </a:lnSpc>
              <a:spcBef>
                <a:spcPts val="0"/>
              </a:spcBef>
              <a:spcAft>
                <a:spcPts val="1274"/>
              </a:spcAft>
              <a:buNone/>
              <a:defRPr sz="1800">
                <a:solidFill>
                  <a:srgbClr val="000000"/>
                </a:solidFill>
              </a:defRPr>
            </a:lvl2pPr>
            <a:lvl3pPr marL="448193" indent="0">
              <a:spcBef>
                <a:spcPts val="0"/>
              </a:spcBef>
              <a:spcAft>
                <a:spcPts val="1274"/>
              </a:spcAft>
              <a:buNone/>
              <a:defRPr sz="1800">
                <a:solidFill>
                  <a:srgbClr val="000000"/>
                </a:solidFill>
              </a:defRPr>
            </a:lvl3pPr>
            <a:lvl4pPr marL="672290" indent="0">
              <a:spcBef>
                <a:spcPts val="0"/>
              </a:spcBef>
              <a:spcAft>
                <a:spcPts val="1274"/>
              </a:spcAft>
              <a:buNone/>
              <a:defRPr sz="1961"/>
            </a:lvl4pPr>
            <a:lvl5pPr marL="896386" indent="0">
              <a:buNone/>
              <a:defRPr/>
            </a:lvl5pPr>
          </a:lstStyle>
          <a:p>
            <a:pPr lvl="0"/>
            <a:r>
              <a:rPr lang="en-US"/>
              <a:t>First level Segoe UI 26pt</a:t>
            </a:r>
          </a:p>
          <a:p>
            <a:pPr lvl="1"/>
            <a:r>
              <a:rPr lang="en-US"/>
              <a:t>Second level Segoe UI 20pt</a:t>
            </a:r>
          </a:p>
          <a:p>
            <a:pPr lvl="2"/>
            <a:r>
              <a:rPr lang="en-US"/>
              <a:t>Third level Segoe UI 20pt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5" y="302551"/>
            <a:ext cx="11350666" cy="739343"/>
          </a:xfrm>
          <a:prstGeom prst="rect">
            <a:avLst/>
          </a:prstGeom>
        </p:spPr>
        <p:txBody>
          <a:bodyPr vert="horz" wrap="square" lIns="91440" tIns="164592" rIns="0" bIns="0" rtlCol="0" anchor="t">
            <a:noAutofit/>
          </a:bodyPr>
          <a:lstStyle>
            <a:lvl1pPr>
              <a:defRPr>
                <a:solidFill>
                  <a:srgbClr val="000000"/>
                </a:solidFill>
              </a:defRPr>
            </a:lvl1pPr>
          </a:lstStyle>
          <a:p>
            <a:r>
              <a:rPr lang="en-US"/>
              <a:t>Heading Segoe UI </a:t>
            </a:r>
            <a:r>
              <a:rPr lang="en-US" err="1"/>
              <a:t>Semibold</a:t>
            </a:r>
            <a:r>
              <a:rPr lang="en-US"/>
              <a:t> 32pt</a:t>
            </a:r>
          </a:p>
        </p:txBody>
      </p:sp>
      <p:sp>
        <p:nvSpPr>
          <p:cNvPr id="7" name="Text Placeholder 3">
            <a:extLst>
              <a:ext uri="{FF2B5EF4-FFF2-40B4-BE49-F238E27FC236}">
                <a16:creationId xmlns:a16="http://schemas.microsoft.com/office/drawing/2014/main" id="{FC9B7BD6-AEB0-414B-803A-D694DC93C284}"/>
              </a:ext>
            </a:extLst>
          </p:cNvPr>
          <p:cNvSpPr>
            <a:spLocks noGrp="1"/>
          </p:cNvSpPr>
          <p:nvPr>
            <p:ph type="body" sz="quarter" idx="12" hasCustomPrompt="1"/>
          </p:nvPr>
        </p:nvSpPr>
        <p:spPr>
          <a:xfrm>
            <a:off x="426423" y="991608"/>
            <a:ext cx="11339774" cy="271592"/>
          </a:xfrm>
        </p:spPr>
        <p:txBody>
          <a:bodyPr wrap="square" lIns="91440" tIns="0" rIns="0" bIns="0">
            <a:spAutoFit/>
          </a:bodyPr>
          <a:lstStyle>
            <a:lvl1pPr marL="0" indent="0">
              <a:lnSpc>
                <a:spcPct val="90000"/>
              </a:lnSpc>
              <a:spcBef>
                <a:spcPts val="0"/>
              </a:spcBef>
              <a:spcAft>
                <a:spcPts val="1274"/>
              </a:spcAft>
              <a:buNone/>
              <a:defRPr sz="1961" b="0" i="0">
                <a:solidFill>
                  <a:srgbClr val="000000"/>
                </a:solidFill>
                <a:latin typeface="+mn-lt"/>
              </a:defRPr>
            </a:lvl1pPr>
            <a:lvl2pPr marL="224097" indent="0">
              <a:lnSpc>
                <a:spcPct val="90000"/>
              </a:lnSpc>
              <a:spcBef>
                <a:spcPts val="0"/>
              </a:spcBef>
              <a:spcAft>
                <a:spcPts val="1274"/>
              </a:spcAft>
              <a:buNone/>
              <a:defRPr sz="1961">
                <a:solidFill>
                  <a:schemeClr val="tx2"/>
                </a:solidFill>
              </a:defRPr>
            </a:lvl2pPr>
            <a:lvl3pPr marL="448193" indent="0">
              <a:spcBef>
                <a:spcPts val="0"/>
              </a:spcBef>
              <a:spcAft>
                <a:spcPts val="1274"/>
              </a:spcAft>
              <a:buNone/>
              <a:defRPr sz="1961"/>
            </a:lvl3pPr>
            <a:lvl4pPr marL="672290" indent="0">
              <a:spcBef>
                <a:spcPts val="0"/>
              </a:spcBef>
              <a:spcAft>
                <a:spcPts val="1274"/>
              </a:spcAft>
              <a:buNone/>
              <a:defRPr sz="1961"/>
            </a:lvl4pPr>
            <a:lvl5pPr marL="896386" indent="0">
              <a:buNone/>
              <a:defRPr/>
            </a:lvl5pPr>
          </a:lstStyle>
          <a:p>
            <a:pPr lvl="0"/>
            <a:r>
              <a:rPr lang="en-US"/>
              <a:t>Subtitle Segoe UI</a:t>
            </a:r>
          </a:p>
        </p:txBody>
      </p:sp>
    </p:spTree>
    <p:extLst>
      <p:ext uri="{BB962C8B-B14F-4D97-AF65-F5344CB8AC3E}">
        <p14:creationId xmlns:p14="http://schemas.microsoft.com/office/powerpoint/2010/main" val="100796259"/>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amp; body slide (with bullets)">
    <p:spTree>
      <p:nvGrpSpPr>
        <p:cNvPr id="1" name=""/>
        <p:cNvGrpSpPr/>
        <p:nvPr/>
      </p:nvGrpSpPr>
      <p:grpSpPr>
        <a:xfrm>
          <a:off x="0" y="0"/>
          <a:ext cx="0" cy="0"/>
          <a:chOff x="0" y="0"/>
          <a:chExt cx="0" cy="0"/>
        </a:xfrm>
      </p:grpSpPr>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5" y="302551"/>
            <a:ext cx="7586360" cy="758022"/>
          </a:xfrm>
          <a:prstGeom prst="rect">
            <a:avLst/>
          </a:prstGeom>
        </p:spPr>
        <p:txBody>
          <a:bodyPr vert="horz" wrap="square" lIns="91440" tIns="164592" rIns="0" bIns="0" rtlCol="0" anchor="t">
            <a:noAutofit/>
          </a:bodyPr>
          <a:lstStyle>
            <a:lvl1pPr>
              <a:defRPr>
                <a:solidFill>
                  <a:srgbClr val="000000"/>
                </a:solidFill>
              </a:defRPr>
            </a:lvl1pPr>
          </a:lstStyle>
          <a:p>
            <a:r>
              <a:rPr lang="en-US"/>
              <a:t>Heading Segoe UI </a:t>
            </a:r>
            <a:r>
              <a:rPr lang="en-US" err="1"/>
              <a:t>Semibold</a:t>
            </a:r>
            <a:r>
              <a:rPr lang="en-US"/>
              <a:t> 32pt</a:t>
            </a:r>
          </a:p>
        </p:txBody>
      </p:sp>
      <p:sp>
        <p:nvSpPr>
          <p:cNvPr id="5" name="Text Placeholder 3">
            <a:extLst>
              <a:ext uri="{FF2B5EF4-FFF2-40B4-BE49-F238E27FC236}">
                <a16:creationId xmlns:a16="http://schemas.microsoft.com/office/drawing/2014/main" id="{BF94EA65-2CBF-4A04-9D22-169D8572F347}"/>
              </a:ext>
            </a:extLst>
          </p:cNvPr>
          <p:cNvSpPr>
            <a:spLocks noGrp="1"/>
          </p:cNvSpPr>
          <p:nvPr>
            <p:ph type="body" sz="quarter" idx="12" hasCustomPrompt="1"/>
          </p:nvPr>
        </p:nvSpPr>
        <p:spPr>
          <a:xfrm>
            <a:off x="426423" y="991608"/>
            <a:ext cx="7588860" cy="271592"/>
          </a:xfrm>
        </p:spPr>
        <p:txBody>
          <a:bodyPr wrap="square" lIns="91440" tIns="0" rIns="0" bIns="0">
            <a:spAutoFit/>
          </a:bodyPr>
          <a:lstStyle>
            <a:lvl1pPr marL="0" indent="0">
              <a:lnSpc>
                <a:spcPct val="90000"/>
              </a:lnSpc>
              <a:spcBef>
                <a:spcPts val="0"/>
              </a:spcBef>
              <a:spcAft>
                <a:spcPts val="1274"/>
              </a:spcAft>
              <a:buNone/>
              <a:defRPr sz="1961" b="0" i="0">
                <a:solidFill>
                  <a:srgbClr val="000000"/>
                </a:solidFill>
                <a:latin typeface="+mn-lt"/>
              </a:defRPr>
            </a:lvl1pPr>
            <a:lvl2pPr marL="224097" indent="0">
              <a:lnSpc>
                <a:spcPct val="90000"/>
              </a:lnSpc>
              <a:spcBef>
                <a:spcPts val="0"/>
              </a:spcBef>
              <a:spcAft>
                <a:spcPts val="1274"/>
              </a:spcAft>
              <a:buNone/>
              <a:defRPr sz="1961">
                <a:solidFill>
                  <a:schemeClr val="tx2"/>
                </a:solidFill>
              </a:defRPr>
            </a:lvl2pPr>
            <a:lvl3pPr marL="448193" indent="0">
              <a:spcBef>
                <a:spcPts val="0"/>
              </a:spcBef>
              <a:spcAft>
                <a:spcPts val="1274"/>
              </a:spcAft>
              <a:buNone/>
              <a:defRPr sz="1961"/>
            </a:lvl3pPr>
            <a:lvl4pPr marL="672290" indent="0">
              <a:spcBef>
                <a:spcPts val="0"/>
              </a:spcBef>
              <a:spcAft>
                <a:spcPts val="1274"/>
              </a:spcAft>
              <a:buNone/>
              <a:defRPr sz="1961"/>
            </a:lvl4pPr>
            <a:lvl5pPr marL="896386" indent="0">
              <a:buNone/>
              <a:defRPr/>
            </a:lvl5pPr>
          </a:lstStyle>
          <a:p>
            <a:pPr lvl="0"/>
            <a:r>
              <a:rPr lang="en-US"/>
              <a:t>Subtitle Segoe UI</a:t>
            </a:r>
          </a:p>
        </p:txBody>
      </p:sp>
      <p:sp>
        <p:nvSpPr>
          <p:cNvPr id="4" name="Text Placeholder 3">
            <a:extLst>
              <a:ext uri="{FF2B5EF4-FFF2-40B4-BE49-F238E27FC236}">
                <a16:creationId xmlns:a16="http://schemas.microsoft.com/office/drawing/2014/main" id="{FA7626C7-7042-4BA3-8CEC-E87FE515C1F8}"/>
              </a:ext>
            </a:extLst>
          </p:cNvPr>
          <p:cNvSpPr>
            <a:spLocks noGrp="1"/>
          </p:cNvSpPr>
          <p:nvPr>
            <p:ph type="body" sz="quarter" idx="10" hasCustomPrompt="1"/>
          </p:nvPr>
        </p:nvSpPr>
        <p:spPr>
          <a:xfrm>
            <a:off x="426424" y="2145841"/>
            <a:ext cx="7586360" cy="829458"/>
          </a:xfrm>
        </p:spPr>
        <p:txBody>
          <a:bodyPr wrap="square" lIns="91440" tIns="0" rIns="0" bIns="0">
            <a:spAutoFit/>
          </a:bodyPr>
          <a:lstStyle>
            <a:lvl1pPr marL="0" indent="0">
              <a:lnSpc>
                <a:spcPct val="90000"/>
              </a:lnSpc>
              <a:spcBef>
                <a:spcPts val="0"/>
              </a:spcBef>
              <a:spcAft>
                <a:spcPts val="988"/>
              </a:spcAft>
              <a:buNone/>
              <a:defRPr sz="1800" b="0" i="0">
                <a:solidFill>
                  <a:schemeClr val="tx2"/>
                </a:solidFill>
                <a:latin typeface="+mj-lt"/>
              </a:defRPr>
            </a:lvl1pPr>
            <a:lvl2pPr marL="0" indent="0">
              <a:lnSpc>
                <a:spcPct val="90000"/>
              </a:lnSpc>
              <a:spcBef>
                <a:spcPts val="0"/>
              </a:spcBef>
              <a:spcAft>
                <a:spcPts val="488"/>
              </a:spcAft>
              <a:buNone/>
              <a:defRPr sz="1600">
                <a:solidFill>
                  <a:srgbClr val="000000"/>
                </a:solidFill>
              </a:defRPr>
            </a:lvl2pPr>
            <a:lvl3pPr marL="0" indent="0">
              <a:spcBef>
                <a:spcPts val="0"/>
              </a:spcBef>
              <a:spcAft>
                <a:spcPts val="1274"/>
              </a:spcAft>
              <a:buNone/>
              <a:defRPr sz="1200" spc="20" baseline="0">
                <a:solidFill>
                  <a:schemeClr val="tx1"/>
                </a:solidFill>
                <a:latin typeface="+mj-lt"/>
              </a:defRPr>
            </a:lvl3pPr>
            <a:lvl4pPr marL="672290" indent="0">
              <a:spcBef>
                <a:spcPts val="0"/>
              </a:spcBef>
              <a:spcAft>
                <a:spcPts val="1274"/>
              </a:spcAft>
              <a:buNone/>
              <a:defRPr sz="1961"/>
            </a:lvl4pPr>
            <a:lvl5pPr marL="896386" indent="0">
              <a:buNone/>
              <a:defRPr/>
            </a:lvl5pPr>
          </a:lstStyle>
          <a:p>
            <a:pPr lvl="0"/>
            <a:r>
              <a:rPr lang="en-US"/>
              <a:t>First level Segoe UI 24pt</a:t>
            </a:r>
          </a:p>
          <a:p>
            <a:pPr lvl="1"/>
            <a:r>
              <a:rPr lang="en-US"/>
              <a:t>Second level Segoe UI 16pt</a:t>
            </a:r>
          </a:p>
          <a:p>
            <a:pPr lvl="2"/>
            <a:r>
              <a:rPr lang="en-US"/>
              <a:t>THIRD LEVEL SEGOE UI 12PT</a:t>
            </a:r>
          </a:p>
        </p:txBody>
      </p:sp>
    </p:spTree>
    <p:extLst>
      <p:ext uri="{BB962C8B-B14F-4D97-AF65-F5344CB8AC3E}">
        <p14:creationId xmlns:p14="http://schemas.microsoft.com/office/powerpoint/2010/main" val="244103278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09638-1E38-49FA-A26A-441B04DE98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65E6D7-D4CF-4874-B967-6027D46EAB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E0767F-03F6-4BCD-94C4-6A4DE0978EE6}"/>
              </a:ext>
            </a:extLst>
          </p:cNvPr>
          <p:cNvSpPr>
            <a:spLocks noGrp="1"/>
          </p:cNvSpPr>
          <p:nvPr>
            <p:ph type="dt" sz="half" idx="10"/>
          </p:nvPr>
        </p:nvSpPr>
        <p:spPr/>
        <p:txBody>
          <a:bodyPr/>
          <a:lstStyle/>
          <a:p>
            <a:fld id="{8EFFCEF9-F465-4406-AD85-4D360CC7C1BF}" type="datetimeFigureOut">
              <a:rPr lang="en-US" smtClean="0"/>
              <a:t>4/14/2020</a:t>
            </a:fld>
            <a:endParaRPr lang="en-US"/>
          </a:p>
        </p:txBody>
      </p:sp>
      <p:sp>
        <p:nvSpPr>
          <p:cNvPr id="5" name="Footer Placeholder 4">
            <a:extLst>
              <a:ext uri="{FF2B5EF4-FFF2-40B4-BE49-F238E27FC236}">
                <a16:creationId xmlns:a16="http://schemas.microsoft.com/office/drawing/2014/main" id="{B38DEB3E-6146-4FF7-962A-495C30FF82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DE7E8-B839-475F-8B80-296A8A4F64CC}"/>
              </a:ext>
            </a:extLst>
          </p:cNvPr>
          <p:cNvSpPr>
            <a:spLocks noGrp="1"/>
          </p:cNvSpPr>
          <p:nvPr>
            <p:ph type="sldNum" sz="quarter" idx="12"/>
          </p:nvPr>
        </p:nvSpPr>
        <p:spPr/>
        <p:txBody>
          <a:bodyPr/>
          <a:lstStyle/>
          <a:p>
            <a:fld id="{7175BE73-4BA4-413D-9BA3-2BCC6AF838D4}" type="slidenum">
              <a:rPr lang="en-US" smtClean="0"/>
              <a:t>‹#›</a:t>
            </a:fld>
            <a:endParaRPr lang="en-US"/>
          </a:p>
        </p:txBody>
      </p:sp>
    </p:spTree>
    <p:extLst>
      <p:ext uri="{BB962C8B-B14F-4D97-AF65-F5344CB8AC3E}">
        <p14:creationId xmlns:p14="http://schemas.microsoft.com/office/powerpoint/2010/main" val="21830937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mp; body slide (with bullets)">
    <p:spTree>
      <p:nvGrpSpPr>
        <p:cNvPr id="1" name=""/>
        <p:cNvGrpSpPr/>
        <p:nvPr/>
      </p:nvGrpSpPr>
      <p:grpSpPr>
        <a:xfrm>
          <a:off x="0" y="0"/>
          <a:ext cx="0" cy="0"/>
          <a:chOff x="0" y="0"/>
          <a:chExt cx="0" cy="0"/>
        </a:xfrm>
      </p:grpSpPr>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302551"/>
            <a:ext cx="11336039" cy="758022"/>
          </a:xfrm>
          <a:prstGeom prst="rect">
            <a:avLst/>
          </a:prstGeom>
        </p:spPr>
        <p:txBody>
          <a:bodyPr vert="horz" wrap="square" lIns="91440" tIns="164592" rIns="0" bIns="0" rtlCol="0" anchor="t">
            <a:noAutofit/>
          </a:bodyPr>
          <a:lstStyle>
            <a:lvl1pPr>
              <a:defRPr>
                <a:solidFill>
                  <a:srgbClr val="000000"/>
                </a:solidFill>
              </a:defRPr>
            </a:lvl1pPr>
          </a:lstStyle>
          <a:p>
            <a:r>
              <a:rPr lang="en-US"/>
              <a:t>Heading Segoe UI </a:t>
            </a:r>
            <a:r>
              <a:rPr lang="en-US" err="1"/>
              <a:t>Semibold</a:t>
            </a:r>
            <a:r>
              <a:rPr lang="en-US"/>
              <a:t> 32pt</a:t>
            </a:r>
          </a:p>
        </p:txBody>
      </p:sp>
      <p:sp>
        <p:nvSpPr>
          <p:cNvPr id="5" name="Text Placeholder 3">
            <a:extLst>
              <a:ext uri="{FF2B5EF4-FFF2-40B4-BE49-F238E27FC236}">
                <a16:creationId xmlns:a16="http://schemas.microsoft.com/office/drawing/2014/main" id="{BF94EA65-2CBF-4A04-9D22-169D8572F347}"/>
              </a:ext>
            </a:extLst>
          </p:cNvPr>
          <p:cNvSpPr>
            <a:spLocks noGrp="1"/>
          </p:cNvSpPr>
          <p:nvPr>
            <p:ph type="body" sz="quarter" idx="12" hasCustomPrompt="1"/>
          </p:nvPr>
        </p:nvSpPr>
        <p:spPr>
          <a:xfrm>
            <a:off x="426423" y="991608"/>
            <a:ext cx="11339774" cy="271592"/>
          </a:xfrm>
        </p:spPr>
        <p:txBody>
          <a:bodyPr wrap="square" lIns="91440" tIns="0" rIns="0" bIns="0">
            <a:spAutoFit/>
          </a:bodyPr>
          <a:lstStyle>
            <a:lvl1pPr marL="0" indent="0">
              <a:lnSpc>
                <a:spcPct val="90000"/>
              </a:lnSpc>
              <a:spcBef>
                <a:spcPts val="0"/>
              </a:spcBef>
              <a:spcAft>
                <a:spcPts val="1274"/>
              </a:spcAft>
              <a:buNone/>
              <a:defRPr sz="1961" b="0" i="0">
                <a:solidFill>
                  <a:srgbClr val="000000"/>
                </a:solidFill>
                <a:latin typeface="+mn-lt"/>
              </a:defRPr>
            </a:lvl1pPr>
            <a:lvl2pPr marL="224097" indent="0">
              <a:lnSpc>
                <a:spcPct val="90000"/>
              </a:lnSpc>
              <a:spcBef>
                <a:spcPts val="0"/>
              </a:spcBef>
              <a:spcAft>
                <a:spcPts val="1274"/>
              </a:spcAft>
              <a:buNone/>
              <a:defRPr sz="1961">
                <a:solidFill>
                  <a:schemeClr val="tx2"/>
                </a:solidFill>
              </a:defRPr>
            </a:lvl2pPr>
            <a:lvl3pPr marL="448193" indent="0">
              <a:spcBef>
                <a:spcPts val="0"/>
              </a:spcBef>
              <a:spcAft>
                <a:spcPts val="1274"/>
              </a:spcAft>
              <a:buNone/>
              <a:defRPr sz="1961"/>
            </a:lvl3pPr>
            <a:lvl4pPr marL="672290" indent="0">
              <a:spcBef>
                <a:spcPts val="0"/>
              </a:spcBef>
              <a:spcAft>
                <a:spcPts val="1274"/>
              </a:spcAft>
              <a:buNone/>
              <a:defRPr sz="1961"/>
            </a:lvl4pPr>
            <a:lvl5pPr marL="896386" indent="0">
              <a:buNone/>
              <a:defRPr/>
            </a:lvl5pPr>
          </a:lstStyle>
          <a:p>
            <a:pPr lvl="0"/>
            <a:r>
              <a:rPr lang="en-US"/>
              <a:t>Subtitle Segoe UI</a:t>
            </a:r>
          </a:p>
        </p:txBody>
      </p:sp>
    </p:spTree>
    <p:extLst>
      <p:ext uri="{BB962C8B-B14F-4D97-AF65-F5344CB8AC3E}">
        <p14:creationId xmlns:p14="http://schemas.microsoft.com/office/powerpoint/2010/main" val="368967603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302551"/>
            <a:ext cx="11336039" cy="758022"/>
          </a:xfrm>
          <a:prstGeom prst="rect">
            <a:avLst/>
          </a:prstGeom>
        </p:spPr>
        <p:txBody>
          <a:bodyPr vert="horz" wrap="square" lIns="91440" tIns="164592" rIns="0" bIns="0" rtlCol="0" anchor="t">
            <a:noAutofit/>
          </a:bodyPr>
          <a:lstStyle>
            <a:lvl1pPr>
              <a:defRPr>
                <a:solidFill>
                  <a:srgbClr val="000000"/>
                </a:solidFill>
              </a:defRPr>
            </a:lvl1pPr>
          </a:lstStyle>
          <a:p>
            <a:r>
              <a:rPr lang="en-US"/>
              <a:t>Title</a:t>
            </a:r>
          </a:p>
        </p:txBody>
      </p:sp>
    </p:spTree>
    <p:extLst>
      <p:ext uri="{BB962C8B-B14F-4D97-AF65-F5344CB8AC3E}">
        <p14:creationId xmlns:p14="http://schemas.microsoft.com/office/powerpoint/2010/main" val="368686635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11" name="Picture Placeholder 10"/>
          <p:cNvSpPr>
            <a:spLocks noGrp="1"/>
          </p:cNvSpPr>
          <p:nvPr>
            <p:ph type="pic" sz="quarter" idx="14" hasCustomPrompt="1"/>
          </p:nvPr>
        </p:nvSpPr>
        <p:spPr>
          <a:xfrm>
            <a:off x="426424" y="2135537"/>
            <a:ext cx="3632388" cy="2583813"/>
          </a:xfrm>
          <a:blipFill>
            <a:blip r:embed="rId2" cstate="screen">
              <a:extLst>
                <a:ext uri="{28A0092B-C50C-407E-A947-70E740481C1C}">
                  <a14:useLocalDpi xmlns:a14="http://schemas.microsoft.com/office/drawing/2010/main"/>
                </a:ext>
              </a:extLst>
            </a:blip>
            <a:stretch>
              <a:fillRect/>
            </a:stretch>
          </a:blipFill>
        </p:spPr>
        <p:txBody>
          <a:bodyPr anchor="ctr">
            <a:noAutofit/>
          </a:bodyPr>
          <a:lstStyle>
            <a:lvl1pPr marL="0" indent="0" algn="ctr">
              <a:buNone/>
              <a:defRPr sz="1961">
                <a:solidFill>
                  <a:schemeClr val="bg2"/>
                </a:solidFill>
                <a:latin typeface="+mj-lt"/>
              </a:defRPr>
            </a:lvl1pPr>
          </a:lstStyle>
          <a:p>
            <a:r>
              <a:rPr lang="en-US"/>
              <a:t>Drop photo here</a:t>
            </a:r>
          </a:p>
        </p:txBody>
      </p:sp>
      <p:sp>
        <p:nvSpPr>
          <p:cNvPr id="12" name="Picture Placeholder 10"/>
          <p:cNvSpPr>
            <a:spLocks noGrp="1"/>
          </p:cNvSpPr>
          <p:nvPr>
            <p:ph type="pic" sz="quarter" idx="15" hasCustomPrompt="1"/>
          </p:nvPr>
        </p:nvSpPr>
        <p:spPr>
          <a:xfrm>
            <a:off x="4281364" y="2135537"/>
            <a:ext cx="3623050" cy="2583813"/>
          </a:xfrm>
          <a:blipFill>
            <a:blip r:embed="rId3"/>
            <a:stretch>
              <a:fillRect/>
            </a:stretch>
          </a:blipFill>
        </p:spPr>
        <p:txBody>
          <a:bodyPr anchor="ctr">
            <a:noAutofit/>
          </a:bodyPr>
          <a:lstStyle>
            <a:lvl1pPr marL="0" indent="0" algn="ctr">
              <a:buNone/>
              <a:defRPr sz="1961">
                <a:solidFill>
                  <a:schemeClr val="bg2"/>
                </a:solidFill>
                <a:latin typeface="+mj-lt"/>
              </a:defRPr>
            </a:lvl1pPr>
          </a:lstStyle>
          <a:p>
            <a:r>
              <a:rPr lang="en-US"/>
              <a:t>Drop photo here</a:t>
            </a:r>
          </a:p>
        </p:txBody>
      </p:sp>
      <p:sp>
        <p:nvSpPr>
          <p:cNvPr id="13" name="Picture Placeholder 10"/>
          <p:cNvSpPr>
            <a:spLocks noGrp="1"/>
          </p:cNvSpPr>
          <p:nvPr>
            <p:ph type="pic" sz="quarter" idx="16" hasCustomPrompt="1"/>
          </p:nvPr>
        </p:nvSpPr>
        <p:spPr>
          <a:xfrm>
            <a:off x="8126963" y="2135536"/>
            <a:ext cx="3634002" cy="2583814"/>
          </a:xfrm>
          <a:blipFill>
            <a:blip r:embed="rId4"/>
            <a:stretch>
              <a:fillRect/>
            </a:stretch>
          </a:blipFill>
        </p:spPr>
        <p:txBody>
          <a:bodyPr anchor="ctr">
            <a:noAutofit/>
          </a:bodyPr>
          <a:lstStyle>
            <a:lvl1pPr marL="0" indent="0" algn="ctr">
              <a:buNone/>
              <a:defRPr sz="1961">
                <a:solidFill>
                  <a:schemeClr val="bg2"/>
                </a:solidFill>
                <a:latin typeface="+mj-lt"/>
              </a:defRPr>
            </a:lvl1pPr>
          </a:lstStyle>
          <a:p>
            <a:r>
              <a:rPr lang="en-US"/>
              <a:t>Drop photo here</a:t>
            </a:r>
          </a:p>
        </p:txBody>
      </p:sp>
      <p:sp>
        <p:nvSpPr>
          <p:cNvPr id="5" name="Text Placeholder 4"/>
          <p:cNvSpPr>
            <a:spLocks noGrp="1"/>
          </p:cNvSpPr>
          <p:nvPr>
            <p:ph type="body" sz="quarter" idx="11" hasCustomPrompt="1"/>
          </p:nvPr>
        </p:nvSpPr>
        <p:spPr>
          <a:xfrm>
            <a:off x="426424" y="4927922"/>
            <a:ext cx="3630521" cy="1307666"/>
          </a:xfrm>
        </p:spPr>
        <p:txBody>
          <a:bodyPr lIns="0" tIns="0" rIns="0" bIns="0"/>
          <a:lstStyle>
            <a:lvl1pPr marL="0" indent="0">
              <a:lnSpc>
                <a:spcPct val="100000"/>
              </a:lnSpc>
              <a:spcBef>
                <a:spcPts val="0"/>
              </a:spcBef>
              <a:spcAft>
                <a:spcPts val="784"/>
              </a:spcAft>
              <a:buNone/>
              <a:defRPr sz="1568" b="1">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9" name="Text Placeholder 4"/>
          <p:cNvSpPr>
            <a:spLocks noGrp="1"/>
          </p:cNvSpPr>
          <p:nvPr>
            <p:ph type="body" sz="quarter" idx="12" hasCustomPrompt="1"/>
          </p:nvPr>
        </p:nvSpPr>
        <p:spPr>
          <a:xfrm>
            <a:off x="4281361" y="4927922"/>
            <a:ext cx="3623050" cy="1307666"/>
          </a:xfrm>
        </p:spPr>
        <p:txBody>
          <a:bodyPr lIns="0" tIns="0" rIns="0" bIns="0"/>
          <a:lstStyle>
            <a:lvl1pPr marL="0" indent="0">
              <a:lnSpc>
                <a:spcPct val="100000"/>
              </a:lnSpc>
              <a:spcBef>
                <a:spcPts val="0"/>
              </a:spcBef>
              <a:spcAft>
                <a:spcPts val="784"/>
              </a:spcAft>
              <a:buNone/>
              <a:defRPr sz="1568">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10" name="Text Placeholder 4"/>
          <p:cNvSpPr>
            <a:spLocks noGrp="1"/>
          </p:cNvSpPr>
          <p:nvPr>
            <p:ph type="body" sz="quarter" idx="13" hasCustomPrompt="1"/>
          </p:nvPr>
        </p:nvSpPr>
        <p:spPr>
          <a:xfrm>
            <a:off x="8126963" y="4927922"/>
            <a:ext cx="3630521" cy="1307666"/>
          </a:xfrm>
        </p:spPr>
        <p:txBody>
          <a:bodyPr lIns="0" tIns="0" rIns="0" bIns="0"/>
          <a:lstStyle>
            <a:lvl1pPr marL="0" indent="0">
              <a:lnSpc>
                <a:spcPct val="100000"/>
              </a:lnSpc>
              <a:spcBef>
                <a:spcPts val="0"/>
              </a:spcBef>
              <a:spcAft>
                <a:spcPts val="784"/>
              </a:spcAft>
              <a:buNone/>
              <a:defRPr sz="1568">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bold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14" name="Title Placeholder 1">
            <a:extLst>
              <a:ext uri="{FF2B5EF4-FFF2-40B4-BE49-F238E27FC236}">
                <a16:creationId xmlns:a16="http://schemas.microsoft.com/office/drawing/2014/main" id="{54138D0E-FA08-493B-A3B5-1ED81872ADC9}"/>
              </a:ext>
            </a:extLst>
          </p:cNvPr>
          <p:cNvSpPr>
            <a:spLocks noGrp="1"/>
          </p:cNvSpPr>
          <p:nvPr>
            <p:ph type="title" hasCustomPrompt="1"/>
          </p:nvPr>
        </p:nvSpPr>
        <p:spPr>
          <a:xfrm>
            <a:off x="426424" y="440495"/>
            <a:ext cx="11336039" cy="739343"/>
          </a:xfrm>
          <a:prstGeom prst="rect">
            <a:avLst/>
          </a:prstGeom>
        </p:spPr>
        <p:txBody>
          <a:bodyPr vert="horz" wrap="square" lIns="0" tIns="164592" rIns="0" bIns="0" rtlCol="0" anchor="t">
            <a:noAutofit/>
          </a:bodyPr>
          <a:lstStyle>
            <a:lvl1pPr>
              <a:defRPr/>
            </a:lvl1pPr>
          </a:lstStyle>
          <a:p>
            <a:r>
              <a:rPr lang="en-US"/>
              <a:t>Photo layout 2</a:t>
            </a:r>
          </a:p>
        </p:txBody>
      </p:sp>
    </p:spTree>
    <p:extLst>
      <p:ext uri="{BB962C8B-B14F-4D97-AF65-F5344CB8AC3E}">
        <p14:creationId xmlns:p14="http://schemas.microsoft.com/office/powerpoint/2010/main" val="58766218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ice layout">
    <p:spTree>
      <p:nvGrpSpPr>
        <p:cNvPr id="1" name=""/>
        <p:cNvGrpSpPr/>
        <p:nvPr/>
      </p:nvGrpSpPr>
      <p:grpSpPr>
        <a:xfrm>
          <a:off x="0" y="0"/>
          <a:ext cx="0" cy="0"/>
          <a:chOff x="0" y="0"/>
          <a:chExt cx="0" cy="0"/>
        </a:xfrm>
      </p:grpSpPr>
      <p:sp>
        <p:nvSpPr>
          <p:cNvPr id="3" name="Online Image Placeholder 2">
            <a:extLst>
              <a:ext uri="{FF2B5EF4-FFF2-40B4-BE49-F238E27FC236}">
                <a16:creationId xmlns:a16="http://schemas.microsoft.com/office/drawing/2014/main" id="{562D5679-B66F-A244-9E94-0FFE5F1B6168}"/>
              </a:ext>
            </a:extLst>
          </p:cNvPr>
          <p:cNvSpPr>
            <a:spLocks noGrp="1"/>
          </p:cNvSpPr>
          <p:nvPr>
            <p:ph type="clipArt" sz="quarter" idx="11" hasCustomPrompt="1"/>
          </p:nvPr>
        </p:nvSpPr>
        <p:spPr>
          <a:xfrm>
            <a:off x="5982391" y="2145841"/>
            <a:ext cx="5780073" cy="3756460"/>
          </a:xfrm>
        </p:spPr>
        <p:txBody>
          <a:bodyPr anchor="ctr">
            <a:noAutofit/>
          </a:bodyPr>
          <a:lstStyle>
            <a:lvl1pPr algn="ctr">
              <a:defRPr sz="1961">
                <a:latin typeface="+mj-lt"/>
              </a:defRPr>
            </a:lvl1pPr>
          </a:lstStyle>
          <a:p>
            <a:r>
              <a:rPr lang="en-US"/>
              <a:t>Drop photo here</a:t>
            </a:r>
          </a:p>
        </p:txBody>
      </p:sp>
      <p:sp>
        <p:nvSpPr>
          <p:cNvPr id="4" name="Text Placeholder 3"/>
          <p:cNvSpPr>
            <a:spLocks noGrp="1"/>
          </p:cNvSpPr>
          <p:nvPr>
            <p:ph type="body" sz="quarter" idx="10" hasCustomPrompt="1"/>
          </p:nvPr>
        </p:nvSpPr>
        <p:spPr>
          <a:xfrm>
            <a:off x="426424" y="2145841"/>
            <a:ext cx="5138175" cy="2573509"/>
          </a:xfrm>
        </p:spPr>
        <p:txBody>
          <a:bodyPr wrap="square" lIns="0" tIns="0" rIns="0" bIns="0">
            <a:noAutofit/>
          </a:bodyPr>
          <a:lstStyle>
            <a:lvl1pPr marL="0" marR="0" indent="0" algn="l" defTabSz="914367" rtl="0" eaLnBrk="1" fontAlgn="auto" latinLnBrk="0" hangingPunct="1">
              <a:lnSpc>
                <a:spcPct val="90000"/>
              </a:lnSpc>
              <a:spcBef>
                <a:spcPts val="0"/>
              </a:spcBef>
              <a:spcAft>
                <a:spcPts val="2549"/>
              </a:spcAft>
              <a:buClrTx/>
              <a:buSzPct val="90000"/>
              <a:buFont typeface="Wingdings" panose="05000000000000000000" pitchFamily="2" charset="2"/>
              <a:buNone/>
              <a:tabLst/>
              <a:defRPr sz="2549" b="0" i="0">
                <a:solidFill>
                  <a:srgbClr val="000000"/>
                </a:solidFill>
                <a:latin typeface="+mn-lt"/>
              </a:defRPr>
            </a:lvl1pPr>
            <a:lvl2pPr marL="224097" marR="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a:lvl2pPr>
            <a:lvl3pPr marL="448193" indent="0">
              <a:buNone/>
              <a:defRPr/>
            </a:lvl3pPr>
            <a:lvl4pPr marL="672290" indent="0">
              <a:buNone/>
              <a:defRPr/>
            </a:lvl4pPr>
            <a:lvl5pPr marL="896386" indent="0">
              <a:buNone/>
              <a:defRPr/>
            </a:lvl5pPr>
          </a:lstStyle>
          <a:p>
            <a:pPr lvl="0"/>
            <a:r>
              <a:rPr lang="pt-BR"/>
              <a:t>Subhead Segoe UI 26pt</a:t>
            </a:r>
          </a:p>
          <a:p>
            <a:pPr lvl="0"/>
            <a:r>
              <a:rPr lang="pt-BR"/>
              <a:t>Subhead Segoe UI 26pt</a:t>
            </a:r>
          </a:p>
          <a:p>
            <a:pPr lvl="0"/>
            <a:r>
              <a:rPr lang="pt-BR"/>
              <a:t>Subhead Segoe UI 26pt</a:t>
            </a:r>
          </a:p>
        </p:txBody>
      </p:sp>
      <p:sp>
        <p:nvSpPr>
          <p:cNvPr id="6" name="Title Placeholder 1">
            <a:extLst>
              <a:ext uri="{FF2B5EF4-FFF2-40B4-BE49-F238E27FC236}">
                <a16:creationId xmlns:a16="http://schemas.microsoft.com/office/drawing/2014/main" id="{E60CBD1C-0AFE-4EB9-94D7-943981FE05EE}"/>
              </a:ext>
            </a:extLst>
          </p:cNvPr>
          <p:cNvSpPr>
            <a:spLocks noGrp="1"/>
          </p:cNvSpPr>
          <p:nvPr>
            <p:ph type="title" hasCustomPrompt="1"/>
          </p:nvPr>
        </p:nvSpPr>
        <p:spPr>
          <a:xfrm>
            <a:off x="426424" y="440495"/>
            <a:ext cx="11336039" cy="739343"/>
          </a:xfrm>
          <a:prstGeom prst="rect">
            <a:avLst/>
          </a:prstGeom>
        </p:spPr>
        <p:txBody>
          <a:bodyPr vert="horz" wrap="square" lIns="0" tIns="164592" rIns="0" bIns="0" rtlCol="0" anchor="t">
            <a:noAutofit/>
          </a:bodyPr>
          <a:lstStyle>
            <a:lvl1pPr>
              <a:defRPr>
                <a:solidFill>
                  <a:srgbClr val="000000"/>
                </a:solidFill>
              </a:defRPr>
            </a:lvl1pPr>
          </a:lstStyle>
          <a:p>
            <a:r>
              <a:rPr lang="en-US"/>
              <a:t>Device layout</a:t>
            </a:r>
          </a:p>
        </p:txBody>
      </p:sp>
    </p:spTree>
    <p:extLst>
      <p:ext uri="{BB962C8B-B14F-4D97-AF65-F5344CB8AC3E}">
        <p14:creationId xmlns:p14="http://schemas.microsoft.com/office/powerpoint/2010/main" val="189958238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Graphic layout: three columns graphic and text">
    <p:spTree>
      <p:nvGrpSpPr>
        <p:cNvPr id="1" name=""/>
        <p:cNvGrpSpPr/>
        <p:nvPr/>
      </p:nvGrpSpPr>
      <p:grpSpPr>
        <a:xfrm>
          <a:off x="0" y="0"/>
          <a:ext cx="0" cy="0"/>
          <a:chOff x="0" y="0"/>
          <a:chExt cx="0" cy="0"/>
        </a:xfrm>
      </p:grpSpPr>
      <p:sp>
        <p:nvSpPr>
          <p:cNvPr id="3" name="Rectangle 2"/>
          <p:cNvSpPr/>
          <p:nvPr userDrawn="1"/>
        </p:nvSpPr>
        <p:spPr bwMode="auto">
          <a:xfrm>
            <a:off x="426425" y="1599723"/>
            <a:ext cx="3632388" cy="3128966"/>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897219" y="1958468"/>
            <a:ext cx="2698612" cy="2411476"/>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6" name="Rectangle 5"/>
          <p:cNvSpPr/>
          <p:nvPr userDrawn="1"/>
        </p:nvSpPr>
        <p:spPr bwMode="auto">
          <a:xfrm>
            <a:off x="4281363" y="1599723"/>
            <a:ext cx="3623052" cy="3128966"/>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126965" y="1599723"/>
            <a:ext cx="3635499" cy="3128966"/>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7" name="Content Placeholder 15"/>
          <p:cNvSpPr>
            <a:spLocks noGrp="1"/>
          </p:cNvSpPr>
          <p:nvPr userDrawn="1">
            <p:ph sz="quarter" idx="18" hasCustomPrompt="1"/>
          </p:nvPr>
        </p:nvSpPr>
        <p:spPr>
          <a:xfrm>
            <a:off x="4746694" y="1958468"/>
            <a:ext cx="2698612" cy="2411476"/>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18" name="Content Placeholder 15"/>
          <p:cNvSpPr>
            <a:spLocks noGrp="1"/>
          </p:cNvSpPr>
          <p:nvPr userDrawn="1">
            <p:ph sz="quarter" idx="19" hasCustomPrompt="1"/>
          </p:nvPr>
        </p:nvSpPr>
        <p:spPr>
          <a:xfrm>
            <a:off x="8598490" y="1958468"/>
            <a:ext cx="2698612" cy="2411476"/>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12" name="Title Placeholder 1">
            <a:extLst>
              <a:ext uri="{FF2B5EF4-FFF2-40B4-BE49-F238E27FC236}">
                <a16:creationId xmlns:a16="http://schemas.microsoft.com/office/drawing/2014/main" id="{FC74E6E5-9DAD-4A14-9C20-D9F9150874FE}"/>
              </a:ext>
            </a:extLst>
          </p:cNvPr>
          <p:cNvSpPr>
            <a:spLocks noGrp="1"/>
          </p:cNvSpPr>
          <p:nvPr userDrawn="1">
            <p:ph type="title" hasCustomPrompt="1"/>
          </p:nvPr>
        </p:nvSpPr>
        <p:spPr>
          <a:xfrm>
            <a:off x="426424" y="440495"/>
            <a:ext cx="11336039" cy="739343"/>
          </a:xfrm>
          <a:prstGeom prst="rect">
            <a:avLst/>
          </a:prstGeom>
        </p:spPr>
        <p:txBody>
          <a:bodyPr vert="horz" wrap="square" lIns="0" tIns="164592" rIns="0" bIns="0" rtlCol="0" anchor="t">
            <a:noAutofit/>
          </a:bodyPr>
          <a:lstStyle>
            <a:lvl1pPr>
              <a:defRPr>
                <a:solidFill>
                  <a:srgbClr val="000000"/>
                </a:solidFill>
              </a:defRPr>
            </a:lvl1pPr>
          </a:lstStyle>
          <a:p>
            <a:r>
              <a:rPr lang="en-US"/>
              <a:t>Graphic layout: three columns graphic and text</a:t>
            </a:r>
          </a:p>
        </p:txBody>
      </p:sp>
      <p:sp>
        <p:nvSpPr>
          <p:cNvPr id="13" name="Text Placeholder 4">
            <a:extLst>
              <a:ext uri="{FF2B5EF4-FFF2-40B4-BE49-F238E27FC236}">
                <a16:creationId xmlns:a16="http://schemas.microsoft.com/office/drawing/2014/main" id="{FB052D15-67DF-4845-863F-FEC853640A9E}"/>
              </a:ext>
            </a:extLst>
          </p:cNvPr>
          <p:cNvSpPr>
            <a:spLocks noGrp="1"/>
          </p:cNvSpPr>
          <p:nvPr userDrawn="1">
            <p:ph type="body" sz="quarter" idx="11" hasCustomPrompt="1"/>
          </p:nvPr>
        </p:nvSpPr>
        <p:spPr>
          <a:xfrm>
            <a:off x="426425" y="4927922"/>
            <a:ext cx="3627659" cy="1307666"/>
          </a:xfrm>
        </p:spPr>
        <p:txBody>
          <a:bodyPr lIns="0" tIns="0" rIns="0" bIns="0"/>
          <a:lstStyle>
            <a:lvl1pPr marL="0" indent="0">
              <a:lnSpc>
                <a:spcPct val="100000"/>
              </a:lnSpc>
              <a:spcBef>
                <a:spcPts val="0"/>
              </a:spcBef>
              <a:spcAft>
                <a:spcPts val="784"/>
              </a:spcAft>
              <a:buNone/>
              <a:defRPr sz="1568" b="1">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14" name="Text Placeholder 4">
            <a:extLst>
              <a:ext uri="{FF2B5EF4-FFF2-40B4-BE49-F238E27FC236}">
                <a16:creationId xmlns:a16="http://schemas.microsoft.com/office/drawing/2014/main" id="{A5ECD4C7-D870-4003-9FA8-85EBBED87940}"/>
              </a:ext>
            </a:extLst>
          </p:cNvPr>
          <p:cNvSpPr>
            <a:spLocks noGrp="1"/>
          </p:cNvSpPr>
          <p:nvPr userDrawn="1">
            <p:ph type="body" sz="quarter" idx="12" hasCustomPrompt="1"/>
          </p:nvPr>
        </p:nvSpPr>
        <p:spPr>
          <a:xfrm>
            <a:off x="4281362" y="4927922"/>
            <a:ext cx="3623051" cy="1307666"/>
          </a:xfrm>
        </p:spPr>
        <p:txBody>
          <a:bodyPr lIns="0" tIns="0" rIns="0" bIns="0"/>
          <a:lstStyle>
            <a:lvl1pPr marL="0" indent="0">
              <a:lnSpc>
                <a:spcPct val="100000"/>
              </a:lnSpc>
              <a:spcBef>
                <a:spcPts val="0"/>
              </a:spcBef>
              <a:spcAft>
                <a:spcPts val="784"/>
              </a:spcAft>
              <a:buNone/>
              <a:defRPr sz="1568">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15" name="Text Placeholder 4">
            <a:extLst>
              <a:ext uri="{FF2B5EF4-FFF2-40B4-BE49-F238E27FC236}">
                <a16:creationId xmlns:a16="http://schemas.microsoft.com/office/drawing/2014/main" id="{AA9BECBA-B2CC-4EE6-B54E-9ADB03EB2595}"/>
              </a:ext>
            </a:extLst>
          </p:cNvPr>
          <p:cNvSpPr>
            <a:spLocks noGrp="1"/>
          </p:cNvSpPr>
          <p:nvPr userDrawn="1">
            <p:ph type="body" sz="quarter" idx="13" hasCustomPrompt="1"/>
          </p:nvPr>
        </p:nvSpPr>
        <p:spPr>
          <a:xfrm>
            <a:off x="8126963" y="4927922"/>
            <a:ext cx="3635502" cy="1307666"/>
          </a:xfrm>
        </p:spPr>
        <p:txBody>
          <a:bodyPr lIns="0" tIns="0" rIns="0" bIns="0"/>
          <a:lstStyle>
            <a:lvl1pPr marL="0" indent="0">
              <a:lnSpc>
                <a:spcPct val="100000"/>
              </a:lnSpc>
              <a:spcBef>
                <a:spcPts val="0"/>
              </a:spcBef>
              <a:spcAft>
                <a:spcPts val="784"/>
              </a:spcAft>
              <a:buNone/>
              <a:defRPr sz="1568">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bold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Tree>
    <p:extLst>
      <p:ext uri="{BB962C8B-B14F-4D97-AF65-F5344CB8AC3E}">
        <p14:creationId xmlns:p14="http://schemas.microsoft.com/office/powerpoint/2010/main" val="262552848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Graphic layout: four columns graphic and tex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594C393-E06E-3A4C-A658-2526A14DA5A1}"/>
              </a:ext>
            </a:extLst>
          </p:cNvPr>
          <p:cNvSpPr/>
          <p:nvPr userDrawn="1"/>
        </p:nvSpPr>
        <p:spPr bwMode="auto">
          <a:xfrm>
            <a:off x="9109046" y="1590385"/>
            <a:ext cx="2653417" cy="312896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a:extLst>
              <a:ext uri="{FF2B5EF4-FFF2-40B4-BE49-F238E27FC236}">
                <a16:creationId xmlns:a16="http://schemas.microsoft.com/office/drawing/2014/main" id="{A011C51E-94BA-C44D-ABF4-E87C4124DAF0}"/>
              </a:ext>
            </a:extLst>
          </p:cNvPr>
          <p:cNvSpPr/>
          <p:nvPr userDrawn="1"/>
        </p:nvSpPr>
        <p:spPr bwMode="auto">
          <a:xfrm>
            <a:off x="6214840" y="1590385"/>
            <a:ext cx="2653417" cy="312896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E6DDB665-2DD7-AE40-9862-C6E8E22E9215}"/>
              </a:ext>
            </a:extLst>
          </p:cNvPr>
          <p:cNvSpPr/>
          <p:nvPr userDrawn="1"/>
        </p:nvSpPr>
        <p:spPr bwMode="auto">
          <a:xfrm>
            <a:off x="3320633" y="1590385"/>
            <a:ext cx="2653417" cy="312896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4CD677DE-AA2C-984C-BAE1-54D5F0B518CE}"/>
              </a:ext>
            </a:extLst>
          </p:cNvPr>
          <p:cNvSpPr/>
          <p:nvPr userDrawn="1"/>
        </p:nvSpPr>
        <p:spPr bwMode="auto">
          <a:xfrm>
            <a:off x="426426" y="1590385"/>
            <a:ext cx="2653417" cy="312896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0347712A-15EB-884C-BF95-7C690BA77817}"/>
              </a:ext>
            </a:extLst>
          </p:cNvPr>
          <p:cNvSpPr>
            <a:spLocks noGrp="1"/>
          </p:cNvSpPr>
          <p:nvPr>
            <p:ph type="title" hasCustomPrompt="1"/>
          </p:nvPr>
        </p:nvSpPr>
        <p:spPr>
          <a:xfrm>
            <a:off x="426424" y="435824"/>
            <a:ext cx="11336039" cy="744014"/>
          </a:xfrm>
        </p:spPr>
        <p:txBody>
          <a:bodyPr/>
          <a:lstStyle>
            <a:lvl1pPr>
              <a:defRPr/>
            </a:lvl1pPr>
          </a:lstStyle>
          <a:p>
            <a:r>
              <a:rPr lang="en-US"/>
              <a:t>Graphic layout: four columns graphic and text</a:t>
            </a:r>
          </a:p>
        </p:txBody>
      </p:sp>
      <p:sp>
        <p:nvSpPr>
          <p:cNvPr id="4" name="Content Placeholder 15">
            <a:extLst>
              <a:ext uri="{FF2B5EF4-FFF2-40B4-BE49-F238E27FC236}">
                <a16:creationId xmlns:a16="http://schemas.microsoft.com/office/drawing/2014/main" id="{F580A529-D3A8-5643-80BA-3E2BE1AA8D57}"/>
              </a:ext>
            </a:extLst>
          </p:cNvPr>
          <p:cNvSpPr>
            <a:spLocks noGrp="1"/>
          </p:cNvSpPr>
          <p:nvPr>
            <p:ph sz="quarter" idx="17" hasCustomPrompt="1"/>
          </p:nvPr>
        </p:nvSpPr>
        <p:spPr>
          <a:xfrm>
            <a:off x="966751" y="2135537"/>
            <a:ext cx="1572767" cy="2038660"/>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7" name="Content Placeholder 15">
            <a:extLst>
              <a:ext uri="{FF2B5EF4-FFF2-40B4-BE49-F238E27FC236}">
                <a16:creationId xmlns:a16="http://schemas.microsoft.com/office/drawing/2014/main" id="{1F6D7A4B-5FFE-2741-8477-E0CAA019B079}"/>
              </a:ext>
            </a:extLst>
          </p:cNvPr>
          <p:cNvSpPr>
            <a:spLocks noGrp="1"/>
          </p:cNvSpPr>
          <p:nvPr>
            <p:ph sz="quarter" idx="18" hasCustomPrompt="1"/>
          </p:nvPr>
        </p:nvSpPr>
        <p:spPr>
          <a:xfrm>
            <a:off x="3849259" y="2135537"/>
            <a:ext cx="1596164" cy="2038660"/>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9" name="Text Placeholder 4">
            <a:extLst>
              <a:ext uri="{FF2B5EF4-FFF2-40B4-BE49-F238E27FC236}">
                <a16:creationId xmlns:a16="http://schemas.microsoft.com/office/drawing/2014/main" id="{07CF99F6-2487-AC48-8A09-B34B72BD5FE9}"/>
              </a:ext>
            </a:extLst>
          </p:cNvPr>
          <p:cNvSpPr>
            <a:spLocks noGrp="1"/>
          </p:cNvSpPr>
          <p:nvPr>
            <p:ph type="body" sz="quarter" idx="11" hasCustomPrompt="1"/>
          </p:nvPr>
        </p:nvSpPr>
        <p:spPr>
          <a:xfrm>
            <a:off x="426426" y="4927922"/>
            <a:ext cx="2653417" cy="1307666"/>
          </a:xfrm>
        </p:spPr>
        <p:txBody>
          <a:bodyPr lIns="0" tIns="0" rIns="0" bIns="0"/>
          <a:lstStyle>
            <a:lvl1pPr marL="0" indent="0">
              <a:lnSpc>
                <a:spcPct val="100000"/>
              </a:lnSpc>
              <a:spcBef>
                <a:spcPts val="0"/>
              </a:spcBef>
              <a:spcAft>
                <a:spcPts val="784"/>
              </a:spcAft>
              <a:buNone/>
              <a:defRPr sz="1568" b="1">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quam id eat ape </a:t>
            </a:r>
            <a:r>
              <a:rPr lang="en-US" err="1"/>
              <a:t>est</a:t>
            </a:r>
            <a:r>
              <a:rPr lang="en-US"/>
              <a:t>, qui </a:t>
            </a:r>
            <a:r>
              <a:rPr lang="en-US" err="1"/>
              <a:t>sinc</a:t>
            </a:r>
            <a:r>
              <a:rPr lang="en-US"/>
              <a:t>.</a:t>
            </a:r>
          </a:p>
        </p:txBody>
      </p:sp>
      <p:sp>
        <p:nvSpPr>
          <p:cNvPr id="10" name="Text Placeholder 4">
            <a:extLst>
              <a:ext uri="{FF2B5EF4-FFF2-40B4-BE49-F238E27FC236}">
                <a16:creationId xmlns:a16="http://schemas.microsoft.com/office/drawing/2014/main" id="{7F7B5F75-90C0-F44E-9322-8FF1108BD340}"/>
              </a:ext>
            </a:extLst>
          </p:cNvPr>
          <p:cNvSpPr>
            <a:spLocks noGrp="1"/>
          </p:cNvSpPr>
          <p:nvPr>
            <p:ph type="body" sz="quarter" idx="12" hasCustomPrompt="1"/>
          </p:nvPr>
        </p:nvSpPr>
        <p:spPr>
          <a:xfrm>
            <a:off x="3320633" y="4927922"/>
            <a:ext cx="2653417" cy="1307666"/>
          </a:xfrm>
        </p:spPr>
        <p:txBody>
          <a:bodyPr lIns="0" tIns="0" rIns="0" bIns="0"/>
          <a:lstStyle>
            <a:lvl1pPr marL="0" indent="0">
              <a:lnSpc>
                <a:spcPct val="100000"/>
              </a:lnSpc>
              <a:spcBef>
                <a:spcPts val="0"/>
              </a:spcBef>
              <a:spcAft>
                <a:spcPts val="784"/>
              </a:spcAft>
              <a:buNone/>
              <a:defRPr sz="1568">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quam id eat ape </a:t>
            </a:r>
            <a:r>
              <a:rPr lang="en-US" err="1"/>
              <a:t>est</a:t>
            </a:r>
            <a:r>
              <a:rPr lang="en-US"/>
              <a:t>, qui </a:t>
            </a:r>
            <a:r>
              <a:rPr lang="en-US" err="1"/>
              <a:t>sinc</a:t>
            </a:r>
            <a:r>
              <a:rPr lang="en-US"/>
              <a:t>.</a:t>
            </a:r>
          </a:p>
        </p:txBody>
      </p:sp>
      <p:sp>
        <p:nvSpPr>
          <p:cNvPr id="11" name="Text Placeholder 4">
            <a:extLst>
              <a:ext uri="{FF2B5EF4-FFF2-40B4-BE49-F238E27FC236}">
                <a16:creationId xmlns:a16="http://schemas.microsoft.com/office/drawing/2014/main" id="{6E444E9C-8096-FE42-BE2A-094180C61109}"/>
              </a:ext>
            </a:extLst>
          </p:cNvPr>
          <p:cNvSpPr>
            <a:spLocks noGrp="1"/>
          </p:cNvSpPr>
          <p:nvPr>
            <p:ph type="body" sz="quarter" idx="13" hasCustomPrompt="1"/>
          </p:nvPr>
        </p:nvSpPr>
        <p:spPr>
          <a:xfrm>
            <a:off x="6214840" y="4927922"/>
            <a:ext cx="2653417" cy="1307666"/>
          </a:xfrm>
        </p:spPr>
        <p:txBody>
          <a:bodyPr lIns="0" tIns="0" rIns="0" bIns="0"/>
          <a:lstStyle>
            <a:lvl1pPr marL="0" indent="0">
              <a:lnSpc>
                <a:spcPct val="100000"/>
              </a:lnSpc>
              <a:spcBef>
                <a:spcPts val="0"/>
              </a:spcBef>
              <a:spcAft>
                <a:spcPts val="784"/>
              </a:spcAft>
              <a:buNone/>
              <a:defRPr sz="1568">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bold 16</a:t>
            </a:r>
          </a:p>
          <a:p>
            <a:pPr lvl="1"/>
            <a:r>
              <a:rPr lang="en-US"/>
              <a:t>Body copy Segoe Regular 16. </a:t>
            </a:r>
            <a:r>
              <a:rPr lang="en-US" err="1"/>
              <a:t>Cavorest</a:t>
            </a:r>
            <a:r>
              <a:rPr lang="en-US"/>
              <a:t> a </a:t>
            </a:r>
            <a:r>
              <a:rPr lang="en-US" err="1"/>
              <a:t>aut</a:t>
            </a:r>
            <a:r>
              <a:rPr lang="en-US"/>
              <a:t> arum quam id eat ape </a:t>
            </a:r>
            <a:r>
              <a:rPr lang="en-US" err="1"/>
              <a:t>est</a:t>
            </a:r>
            <a:r>
              <a:rPr lang="en-US"/>
              <a:t>, qui </a:t>
            </a:r>
            <a:r>
              <a:rPr lang="en-US" err="1"/>
              <a:t>sinc</a:t>
            </a:r>
            <a:r>
              <a:rPr lang="en-US"/>
              <a:t>.</a:t>
            </a:r>
          </a:p>
        </p:txBody>
      </p:sp>
      <p:sp>
        <p:nvSpPr>
          <p:cNvPr id="13" name="Content Placeholder 15">
            <a:extLst>
              <a:ext uri="{FF2B5EF4-FFF2-40B4-BE49-F238E27FC236}">
                <a16:creationId xmlns:a16="http://schemas.microsoft.com/office/drawing/2014/main" id="{30602BFF-4B8C-D046-AD65-47970BC89DF5}"/>
              </a:ext>
            </a:extLst>
          </p:cNvPr>
          <p:cNvSpPr>
            <a:spLocks noGrp="1"/>
          </p:cNvSpPr>
          <p:nvPr>
            <p:ph sz="quarter" idx="19" hasCustomPrompt="1"/>
          </p:nvPr>
        </p:nvSpPr>
        <p:spPr>
          <a:xfrm>
            <a:off x="6743466" y="2135537"/>
            <a:ext cx="1596164" cy="2038660"/>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14" name="Content Placeholder 15">
            <a:extLst>
              <a:ext uri="{FF2B5EF4-FFF2-40B4-BE49-F238E27FC236}">
                <a16:creationId xmlns:a16="http://schemas.microsoft.com/office/drawing/2014/main" id="{88A8CB35-A244-544E-8BAE-53CB85074FBB}"/>
              </a:ext>
            </a:extLst>
          </p:cNvPr>
          <p:cNvSpPr>
            <a:spLocks noGrp="1"/>
          </p:cNvSpPr>
          <p:nvPr>
            <p:ph sz="quarter" idx="20" hasCustomPrompt="1"/>
          </p:nvPr>
        </p:nvSpPr>
        <p:spPr>
          <a:xfrm>
            <a:off x="9637672" y="2135537"/>
            <a:ext cx="1596164" cy="2038660"/>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15" name="Text Placeholder 4">
            <a:extLst>
              <a:ext uri="{FF2B5EF4-FFF2-40B4-BE49-F238E27FC236}">
                <a16:creationId xmlns:a16="http://schemas.microsoft.com/office/drawing/2014/main" id="{D8D35D15-66F4-4840-BA72-4B7AB5A24EFD}"/>
              </a:ext>
            </a:extLst>
          </p:cNvPr>
          <p:cNvSpPr>
            <a:spLocks noGrp="1"/>
          </p:cNvSpPr>
          <p:nvPr>
            <p:ph type="body" sz="quarter" idx="21" hasCustomPrompt="1"/>
          </p:nvPr>
        </p:nvSpPr>
        <p:spPr>
          <a:xfrm>
            <a:off x="9109046" y="4927922"/>
            <a:ext cx="2653417" cy="1307666"/>
          </a:xfrm>
        </p:spPr>
        <p:txBody>
          <a:bodyPr lIns="0" tIns="0" rIns="0" bIns="0"/>
          <a:lstStyle>
            <a:lvl1pPr marL="0" indent="0">
              <a:lnSpc>
                <a:spcPct val="100000"/>
              </a:lnSpc>
              <a:spcBef>
                <a:spcPts val="0"/>
              </a:spcBef>
              <a:spcAft>
                <a:spcPts val="784"/>
              </a:spcAft>
              <a:buNone/>
              <a:defRPr sz="1568">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bold 16</a:t>
            </a:r>
          </a:p>
          <a:p>
            <a:pPr lvl="1"/>
            <a:r>
              <a:rPr lang="en-US"/>
              <a:t>Body copy Segoe Regular 16. </a:t>
            </a:r>
            <a:r>
              <a:rPr lang="en-US" err="1"/>
              <a:t>Cavorest</a:t>
            </a:r>
            <a:r>
              <a:rPr lang="en-US"/>
              <a:t> a </a:t>
            </a:r>
            <a:r>
              <a:rPr lang="en-US" err="1"/>
              <a:t>aut</a:t>
            </a:r>
            <a:r>
              <a:rPr lang="en-US"/>
              <a:t> arum quam id eat ape </a:t>
            </a:r>
            <a:r>
              <a:rPr lang="en-US" err="1"/>
              <a:t>est</a:t>
            </a:r>
            <a:r>
              <a:rPr lang="en-US"/>
              <a:t>, qui </a:t>
            </a:r>
            <a:r>
              <a:rPr lang="en-US" err="1"/>
              <a:t>sinc</a:t>
            </a:r>
            <a:r>
              <a:rPr lang="en-US"/>
              <a:t>.</a:t>
            </a:r>
          </a:p>
        </p:txBody>
      </p:sp>
    </p:spTree>
    <p:extLst>
      <p:ext uri="{BB962C8B-B14F-4D97-AF65-F5344CB8AC3E}">
        <p14:creationId xmlns:p14="http://schemas.microsoft.com/office/powerpoint/2010/main" val="184636791"/>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4" name="Table Placeholder 3"/>
          <p:cNvSpPr>
            <a:spLocks noGrp="1"/>
          </p:cNvSpPr>
          <p:nvPr>
            <p:ph type="tbl" sz="quarter" idx="10"/>
          </p:nvPr>
        </p:nvSpPr>
        <p:spPr>
          <a:xfrm>
            <a:off x="426424" y="2135536"/>
            <a:ext cx="11336039" cy="4288197"/>
          </a:xfrm>
        </p:spPr>
        <p:txBody>
          <a:bodyPr bIns="1737360" anchor="ctr">
            <a:noAutofit/>
          </a:bodyPr>
          <a:lstStyle>
            <a:lvl1pPr algn="ctr">
              <a:defRPr sz="1961">
                <a:solidFill>
                  <a:srgbClr val="000000"/>
                </a:solidFill>
                <a:latin typeface="+mj-lt"/>
              </a:defRPr>
            </a:lvl1pPr>
          </a:lstStyle>
          <a:p>
            <a:r>
              <a:rPr lang="en-US"/>
              <a:t>Click icon to add table</a:t>
            </a:r>
          </a:p>
        </p:txBody>
      </p:sp>
      <p:sp>
        <p:nvSpPr>
          <p:cNvPr id="5" name="Title Placeholder 1">
            <a:extLst>
              <a:ext uri="{FF2B5EF4-FFF2-40B4-BE49-F238E27FC236}">
                <a16:creationId xmlns:a16="http://schemas.microsoft.com/office/drawing/2014/main" id="{4F997AC3-87B6-4E0B-88C2-A05069E413C4}"/>
              </a:ext>
            </a:extLst>
          </p:cNvPr>
          <p:cNvSpPr>
            <a:spLocks noGrp="1"/>
          </p:cNvSpPr>
          <p:nvPr>
            <p:ph type="title" hasCustomPrompt="1"/>
          </p:nvPr>
        </p:nvSpPr>
        <p:spPr>
          <a:xfrm>
            <a:off x="426424" y="440495"/>
            <a:ext cx="11336039" cy="739343"/>
          </a:xfrm>
          <a:prstGeom prst="rect">
            <a:avLst/>
          </a:prstGeom>
        </p:spPr>
        <p:txBody>
          <a:bodyPr vert="horz" wrap="square" lIns="0" tIns="164592" rIns="0" bIns="0" rtlCol="0" anchor="t">
            <a:noAutofit/>
          </a:bodyPr>
          <a:lstStyle>
            <a:lvl1pPr>
              <a:defRPr>
                <a:solidFill>
                  <a:srgbClr val="000000"/>
                </a:solidFill>
              </a:defRPr>
            </a:lvl1pPr>
          </a:lstStyle>
          <a:p>
            <a:r>
              <a:rPr lang="en-US"/>
              <a:t>Table layout</a:t>
            </a:r>
          </a:p>
        </p:txBody>
      </p:sp>
    </p:spTree>
    <p:extLst>
      <p:ext uri="{BB962C8B-B14F-4D97-AF65-F5344CB8AC3E}">
        <p14:creationId xmlns:p14="http://schemas.microsoft.com/office/powerpoint/2010/main" val="266566284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white">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26425" y="1184319"/>
            <a:ext cx="7477989" cy="3535032"/>
          </a:xfrm>
          <a:noFill/>
        </p:spPr>
        <p:txBody>
          <a:bodyPr vert="horz" wrap="square" lIns="0" tIns="0" rIns="0" bIns="0" rtlCol="0" anchor="t" anchorCtr="0">
            <a:noAutofit/>
          </a:bodyPr>
          <a:lstStyle>
            <a:lvl1pPr>
              <a:lnSpc>
                <a:spcPct val="90000"/>
              </a:lnSpc>
              <a:defRPr lang="en-US" sz="5294" spc="-147" dirty="0">
                <a:solidFill>
                  <a:srgbClr val="000000"/>
                </a:solidFill>
              </a:defRPr>
            </a:lvl1pPr>
          </a:lstStyle>
          <a:p>
            <a:pPr marL="0" lvl="0">
              <a:lnSpc>
                <a:spcPts val="5490"/>
              </a:lnSpc>
            </a:pPr>
            <a:r>
              <a:rPr lang="en-US"/>
              <a:t>Section title</a:t>
            </a:r>
          </a:p>
        </p:txBody>
      </p:sp>
    </p:spTree>
    <p:extLst>
      <p:ext uri="{BB962C8B-B14F-4D97-AF65-F5344CB8AC3E}">
        <p14:creationId xmlns:p14="http://schemas.microsoft.com/office/powerpoint/2010/main" val="2336041060"/>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title black">
    <p:bg>
      <p:bgRef idx="1001">
        <a:schemeClr val="bg1"/>
      </p:bgRef>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26425" y="1184319"/>
            <a:ext cx="7477989" cy="3535032"/>
          </a:xfrm>
          <a:noFill/>
        </p:spPr>
        <p:txBody>
          <a:bodyPr vert="horz" wrap="square" lIns="0" tIns="0" rIns="0" bIns="0" rtlCol="0" anchor="t" anchorCtr="0">
            <a:noAutofit/>
          </a:bodyPr>
          <a:lstStyle>
            <a:lvl1pPr>
              <a:lnSpc>
                <a:spcPct val="90000"/>
              </a:lnSpc>
              <a:defRPr lang="en-US" sz="5294" spc="-147" dirty="0">
                <a:solidFill>
                  <a:schemeClr val="tx1"/>
                </a:solidFill>
              </a:defRPr>
            </a:lvl1pPr>
          </a:lstStyle>
          <a:p>
            <a:pPr marL="0" lvl="0">
              <a:lnSpc>
                <a:spcPts val="5490"/>
              </a:lnSpc>
            </a:pPr>
            <a:r>
              <a:rPr lang="en-US"/>
              <a:t>Section title</a:t>
            </a:r>
          </a:p>
        </p:txBody>
      </p:sp>
    </p:spTree>
    <p:extLst>
      <p:ext uri="{BB962C8B-B14F-4D97-AF65-F5344CB8AC3E}">
        <p14:creationId xmlns:p14="http://schemas.microsoft.com/office/powerpoint/2010/main" val="126473114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title blue">
    <p:bg>
      <p:bgRef idx="1001">
        <a:schemeClr val="bg2"/>
      </p:bgRef>
    </p:bg>
    <p:spTree>
      <p:nvGrpSpPr>
        <p:cNvPr id="1" name=""/>
        <p:cNvGrpSpPr/>
        <p:nvPr/>
      </p:nvGrpSpPr>
      <p:grpSpPr>
        <a:xfrm>
          <a:off x="0" y="0"/>
          <a:ext cx="0" cy="0"/>
          <a:chOff x="0" y="0"/>
          <a:chExt cx="0" cy="0"/>
        </a:xfrm>
      </p:grpSpPr>
      <p:sp>
        <p:nvSpPr>
          <p:cNvPr id="3" name="Title 35">
            <a:extLst>
              <a:ext uri="{FF2B5EF4-FFF2-40B4-BE49-F238E27FC236}">
                <a16:creationId xmlns:a16="http://schemas.microsoft.com/office/drawing/2014/main" id="{51E9DCD3-357B-4AF7-BDD2-18E09F714F4A}"/>
              </a:ext>
            </a:extLst>
          </p:cNvPr>
          <p:cNvSpPr>
            <a:spLocks noGrp="1"/>
          </p:cNvSpPr>
          <p:nvPr>
            <p:ph type="title" hasCustomPrompt="1"/>
          </p:nvPr>
        </p:nvSpPr>
        <p:spPr>
          <a:xfrm>
            <a:off x="1515035" y="3429000"/>
            <a:ext cx="9152965" cy="2029939"/>
          </a:xfrm>
          <a:noFill/>
        </p:spPr>
        <p:txBody>
          <a:bodyPr vert="horz" wrap="square" lIns="0" tIns="0" rIns="0" bIns="0" rtlCol="0" anchor="t" anchorCtr="0">
            <a:noAutofit/>
          </a:bodyPr>
          <a:lstStyle>
            <a:lvl1pPr algn="ctr">
              <a:lnSpc>
                <a:spcPct val="90000"/>
              </a:lnSpc>
              <a:defRPr lang="en-US" sz="4000" spc="30" baseline="0" dirty="0">
                <a:solidFill>
                  <a:schemeClr val="tx1"/>
                </a:solidFill>
              </a:defRPr>
            </a:lvl1pPr>
          </a:lstStyle>
          <a:p>
            <a:pPr marL="0" lvl="0">
              <a:lnSpc>
                <a:spcPts val="5490"/>
              </a:lnSpc>
            </a:pPr>
            <a:r>
              <a:rPr lang="en-US"/>
              <a:t>Section title</a:t>
            </a:r>
          </a:p>
        </p:txBody>
      </p:sp>
    </p:spTree>
    <p:extLst>
      <p:ext uri="{BB962C8B-B14F-4D97-AF65-F5344CB8AC3E}">
        <p14:creationId xmlns:p14="http://schemas.microsoft.com/office/powerpoint/2010/main" val="29849796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69424-C708-4596-93A1-493657359D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BBCC38-F5D9-4E6F-9E92-D28C16A436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699F7F-F29D-47A4-BC2E-3FDBF6CAB5DB}"/>
              </a:ext>
            </a:extLst>
          </p:cNvPr>
          <p:cNvSpPr>
            <a:spLocks noGrp="1"/>
          </p:cNvSpPr>
          <p:nvPr>
            <p:ph type="dt" sz="half" idx="10"/>
          </p:nvPr>
        </p:nvSpPr>
        <p:spPr/>
        <p:txBody>
          <a:bodyPr/>
          <a:lstStyle/>
          <a:p>
            <a:fld id="{8EFFCEF9-F465-4406-AD85-4D360CC7C1BF}" type="datetimeFigureOut">
              <a:rPr lang="en-US" smtClean="0"/>
              <a:t>4/14/2020</a:t>
            </a:fld>
            <a:endParaRPr lang="en-US"/>
          </a:p>
        </p:txBody>
      </p:sp>
      <p:sp>
        <p:nvSpPr>
          <p:cNvPr id="5" name="Footer Placeholder 4">
            <a:extLst>
              <a:ext uri="{FF2B5EF4-FFF2-40B4-BE49-F238E27FC236}">
                <a16:creationId xmlns:a16="http://schemas.microsoft.com/office/drawing/2014/main" id="{194577BC-A22D-4927-896F-E27083711E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E8BEBC-2D48-4B89-8732-3C29235BD2E7}"/>
              </a:ext>
            </a:extLst>
          </p:cNvPr>
          <p:cNvSpPr>
            <a:spLocks noGrp="1"/>
          </p:cNvSpPr>
          <p:nvPr>
            <p:ph type="sldNum" sz="quarter" idx="12"/>
          </p:nvPr>
        </p:nvSpPr>
        <p:spPr/>
        <p:txBody>
          <a:bodyPr/>
          <a:lstStyle/>
          <a:p>
            <a:fld id="{7175BE73-4BA4-413D-9BA3-2BCC6AF838D4}" type="slidenum">
              <a:rPr lang="en-US" smtClean="0"/>
              <a:t>‹#›</a:t>
            </a:fld>
            <a:endParaRPr lang="en-US"/>
          </a:p>
        </p:txBody>
      </p:sp>
    </p:spTree>
    <p:extLst>
      <p:ext uri="{BB962C8B-B14F-4D97-AF65-F5344CB8AC3E}">
        <p14:creationId xmlns:p14="http://schemas.microsoft.com/office/powerpoint/2010/main" val="334663801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7" name="Picture 6" descr="A person in a blue shirt&#10;&#10;Description generated with high confidence">
            <a:extLst>
              <a:ext uri="{FF2B5EF4-FFF2-40B4-BE49-F238E27FC236}">
                <a16:creationId xmlns:a16="http://schemas.microsoft.com/office/drawing/2014/main" id="{6ED214DD-0EEC-4ACC-A022-15CDD9C0AD0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
            <a:ext cx="12190264" cy="6857996"/>
          </a:xfrm>
          <a:prstGeom prst="rect">
            <a:avLst/>
          </a:prstGeom>
        </p:spPr>
      </p:pic>
      <p:sp>
        <p:nvSpPr>
          <p:cNvPr id="5" name="Title 35">
            <a:extLst>
              <a:ext uri="{FF2B5EF4-FFF2-40B4-BE49-F238E27FC236}">
                <a16:creationId xmlns:a16="http://schemas.microsoft.com/office/drawing/2014/main" id="{8441881C-06B8-4CD2-ADC6-DFD3519E6A19}"/>
              </a:ext>
            </a:extLst>
          </p:cNvPr>
          <p:cNvSpPr>
            <a:spLocks noGrp="1"/>
          </p:cNvSpPr>
          <p:nvPr>
            <p:ph type="title" hasCustomPrompt="1"/>
          </p:nvPr>
        </p:nvSpPr>
        <p:spPr>
          <a:xfrm>
            <a:off x="426425" y="1184319"/>
            <a:ext cx="7477989" cy="3535032"/>
          </a:xfrm>
          <a:noFill/>
        </p:spPr>
        <p:txBody>
          <a:bodyPr vert="horz" wrap="square" lIns="0" tIns="0" rIns="0" bIns="0" rtlCol="0" anchor="t" anchorCtr="0">
            <a:noAutofit/>
          </a:bodyPr>
          <a:lstStyle>
            <a:lvl1pPr>
              <a:lnSpc>
                <a:spcPct val="90000"/>
              </a:lnSpc>
              <a:defRPr lang="en-US" sz="5294" spc="-147" dirty="0">
                <a:solidFill>
                  <a:srgbClr val="000000"/>
                </a:solidFill>
              </a:defRPr>
            </a:lvl1pPr>
          </a:lstStyle>
          <a:p>
            <a:pPr marL="0" lvl="0">
              <a:lnSpc>
                <a:spcPts val="5490"/>
              </a:lnSpc>
            </a:pPr>
            <a:r>
              <a:rPr lang="en-US"/>
              <a:t>Section title</a:t>
            </a:r>
          </a:p>
        </p:txBody>
      </p:sp>
    </p:spTree>
    <p:extLst>
      <p:ext uri="{BB962C8B-B14F-4D97-AF65-F5344CB8AC3E}">
        <p14:creationId xmlns:p14="http://schemas.microsoft.com/office/powerpoint/2010/main" val="730618022"/>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902099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hank you whi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F07DE85-B70F-4309-8506-6C011BC20860}"/>
              </a:ext>
            </a:extLst>
          </p:cNvPr>
          <p:cNvSpPr>
            <a:spLocks noGrp="1"/>
          </p:cNvSpPr>
          <p:nvPr>
            <p:ph type="title" hasCustomPrompt="1"/>
          </p:nvPr>
        </p:nvSpPr>
        <p:spPr>
          <a:xfrm>
            <a:off x="426424" y="1829711"/>
            <a:ext cx="7477989" cy="1473396"/>
          </a:xfrm>
          <a:noFill/>
        </p:spPr>
        <p:txBody>
          <a:bodyPr lIns="0" tIns="0" rIns="0" bIns="0" anchor="t" anchorCtr="0"/>
          <a:lstStyle>
            <a:lvl1pPr>
              <a:lnSpc>
                <a:spcPct val="100000"/>
              </a:lnSpc>
              <a:spcAft>
                <a:spcPts val="1274"/>
              </a:spcAft>
              <a:defRPr sz="2549" spc="-147" baseline="0">
                <a:solidFill>
                  <a:schemeClr val="tx1"/>
                </a:solidFill>
              </a:defRPr>
            </a:lvl1pPr>
          </a:lstStyle>
          <a:p>
            <a:r>
              <a:rPr lang="en-US"/>
              <a:t>Thank you.</a:t>
            </a:r>
          </a:p>
        </p:txBody>
      </p:sp>
      <p:sp>
        <p:nvSpPr>
          <p:cNvPr id="7" name="Text Box 3">
            <a:extLst>
              <a:ext uri="{FF2B5EF4-FFF2-40B4-BE49-F238E27FC236}">
                <a16:creationId xmlns:a16="http://schemas.microsoft.com/office/drawing/2014/main" id="{F3523A4C-09FD-49AC-AA6D-1A6E7B7893EE}"/>
              </a:ext>
            </a:extLst>
          </p:cNvPr>
          <p:cNvSpPr txBox="1">
            <a:spLocks noChangeArrowheads="1"/>
          </p:cNvSpPr>
          <p:nvPr userDrawn="1"/>
        </p:nvSpPr>
        <p:spPr bwMode="blackWhite">
          <a:xfrm>
            <a:off x="428494" y="6318462"/>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rgbClr val="000000"/>
                </a:solidFill>
                <a:cs typeface="Segoe UI" pitchFamily="34" charset="0"/>
              </a:rPr>
              <a:t>© Copyright Microsoft Corporation. All rights reserved. </a:t>
            </a:r>
          </a:p>
        </p:txBody>
      </p:sp>
      <p:pic>
        <p:nvPicPr>
          <p:cNvPr id="8" name="Picture 7">
            <a:extLst>
              <a:ext uri="{FF2B5EF4-FFF2-40B4-BE49-F238E27FC236}">
                <a16:creationId xmlns:a16="http://schemas.microsoft.com/office/drawing/2014/main" id="{944C8B45-9D01-4389-94BD-CBAF3D8B350C}"/>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29544" y="437137"/>
            <a:ext cx="896425" cy="190218"/>
          </a:xfrm>
          <a:prstGeom prst="rect">
            <a:avLst/>
          </a:prstGeom>
        </p:spPr>
      </p:pic>
    </p:spTree>
    <p:extLst>
      <p:ext uri="{BB962C8B-B14F-4D97-AF65-F5344CB8AC3E}">
        <p14:creationId xmlns:p14="http://schemas.microsoft.com/office/powerpoint/2010/main" val="509335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hank you blu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26425" y="1829711"/>
            <a:ext cx="7477989" cy="1473396"/>
          </a:xfrm>
          <a:noFill/>
        </p:spPr>
        <p:txBody>
          <a:bodyPr lIns="0" tIns="0" rIns="0" bIns="0" anchor="t" anchorCtr="0"/>
          <a:lstStyle>
            <a:lvl1pPr>
              <a:lnSpc>
                <a:spcPct val="100000"/>
              </a:lnSpc>
              <a:spcAft>
                <a:spcPts val="1274"/>
              </a:spcAft>
              <a:defRPr sz="2549" spc="-147" baseline="0">
                <a:solidFill>
                  <a:schemeClr val="tx1"/>
                </a:solidFill>
              </a:defRPr>
            </a:lvl1pPr>
          </a:lstStyle>
          <a:p>
            <a:r>
              <a:rPr lang="en-US"/>
              <a:t>Thank you.</a:t>
            </a:r>
          </a:p>
        </p:txBody>
      </p:sp>
      <p:sp>
        <p:nvSpPr>
          <p:cNvPr id="4" name="Text Box 3">
            <a:extLst>
              <a:ext uri="{FF2B5EF4-FFF2-40B4-BE49-F238E27FC236}">
                <a16:creationId xmlns:a16="http://schemas.microsoft.com/office/drawing/2014/main" id="{1688BD8D-D2E4-4DFC-B39C-D55D84362354}"/>
              </a:ext>
            </a:extLst>
          </p:cNvPr>
          <p:cNvSpPr txBox="1">
            <a:spLocks noChangeArrowheads="1"/>
          </p:cNvSpPr>
          <p:nvPr userDrawn="1"/>
        </p:nvSpPr>
        <p:spPr bwMode="blackWhite">
          <a:xfrm>
            <a:off x="428494" y="6318462"/>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chemeClr val="bg2"/>
                </a:solidFill>
                <a:cs typeface="Segoe UI" pitchFamily="34" charset="0"/>
              </a:rPr>
              <a:t>© Copyright Microsoft Corporation. All rights reserved. </a:t>
            </a:r>
          </a:p>
        </p:txBody>
      </p:sp>
      <p:pic>
        <p:nvPicPr>
          <p:cNvPr id="5" name="Picture 4">
            <a:extLst>
              <a:ext uri="{FF2B5EF4-FFF2-40B4-BE49-F238E27FC236}">
                <a16:creationId xmlns:a16="http://schemas.microsoft.com/office/drawing/2014/main" id="{C36BDE7C-8AED-4A87-A171-2EB14E4B9838}"/>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28681" y="437140"/>
            <a:ext cx="896425" cy="191140"/>
          </a:xfrm>
          <a:prstGeom prst="rect">
            <a:avLst/>
          </a:prstGeom>
        </p:spPr>
      </p:pic>
    </p:spTree>
    <p:extLst>
      <p:ext uri="{BB962C8B-B14F-4D97-AF65-F5344CB8AC3E}">
        <p14:creationId xmlns:p14="http://schemas.microsoft.com/office/powerpoint/2010/main" val="11818879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92120-B14E-4D5D-B271-C2D126988A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522582-F8BC-42E5-9F4B-0ECD940B54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78EB4C-3113-470D-B1C0-2D329ADDD7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B38B84-E199-431C-AF63-CE706A3BC153}"/>
              </a:ext>
            </a:extLst>
          </p:cNvPr>
          <p:cNvSpPr>
            <a:spLocks noGrp="1"/>
          </p:cNvSpPr>
          <p:nvPr>
            <p:ph type="dt" sz="half" idx="10"/>
          </p:nvPr>
        </p:nvSpPr>
        <p:spPr/>
        <p:txBody>
          <a:bodyPr/>
          <a:lstStyle/>
          <a:p>
            <a:fld id="{8EFFCEF9-F465-4406-AD85-4D360CC7C1BF}" type="datetimeFigureOut">
              <a:rPr lang="en-US" smtClean="0"/>
              <a:t>4/14/2020</a:t>
            </a:fld>
            <a:endParaRPr lang="en-US"/>
          </a:p>
        </p:txBody>
      </p:sp>
      <p:sp>
        <p:nvSpPr>
          <p:cNvPr id="6" name="Footer Placeholder 5">
            <a:extLst>
              <a:ext uri="{FF2B5EF4-FFF2-40B4-BE49-F238E27FC236}">
                <a16:creationId xmlns:a16="http://schemas.microsoft.com/office/drawing/2014/main" id="{E6226DC4-520C-494E-9C7C-9BB86C9043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684703-0E7B-43A9-9E92-54564D6E1615}"/>
              </a:ext>
            </a:extLst>
          </p:cNvPr>
          <p:cNvSpPr>
            <a:spLocks noGrp="1"/>
          </p:cNvSpPr>
          <p:nvPr>
            <p:ph type="sldNum" sz="quarter" idx="12"/>
          </p:nvPr>
        </p:nvSpPr>
        <p:spPr/>
        <p:txBody>
          <a:bodyPr/>
          <a:lstStyle/>
          <a:p>
            <a:fld id="{7175BE73-4BA4-413D-9BA3-2BCC6AF838D4}" type="slidenum">
              <a:rPr lang="en-US" smtClean="0"/>
              <a:t>‹#›</a:t>
            </a:fld>
            <a:endParaRPr lang="en-US"/>
          </a:p>
        </p:txBody>
      </p:sp>
    </p:spTree>
    <p:extLst>
      <p:ext uri="{BB962C8B-B14F-4D97-AF65-F5344CB8AC3E}">
        <p14:creationId xmlns:p14="http://schemas.microsoft.com/office/powerpoint/2010/main" val="2423483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4D162-73BD-4852-89D0-935F585D63F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46F35E5-9166-42AA-B41F-E58793F102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2EC64A4-FE9B-46EC-B8EA-0C2D0D11BD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C45F3BE-AA60-47E4-8274-586F7B3D2F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17D2A5-1EC5-4C3A-914E-5415F9498D2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67B350D-F2BE-435E-8BA7-80E6568924CA}"/>
              </a:ext>
            </a:extLst>
          </p:cNvPr>
          <p:cNvSpPr>
            <a:spLocks noGrp="1"/>
          </p:cNvSpPr>
          <p:nvPr>
            <p:ph type="dt" sz="half" idx="10"/>
          </p:nvPr>
        </p:nvSpPr>
        <p:spPr/>
        <p:txBody>
          <a:bodyPr/>
          <a:lstStyle/>
          <a:p>
            <a:fld id="{8EFFCEF9-F465-4406-AD85-4D360CC7C1BF}" type="datetimeFigureOut">
              <a:rPr lang="en-US" smtClean="0"/>
              <a:t>4/14/2020</a:t>
            </a:fld>
            <a:endParaRPr lang="en-US"/>
          </a:p>
        </p:txBody>
      </p:sp>
      <p:sp>
        <p:nvSpPr>
          <p:cNvPr id="8" name="Footer Placeholder 7">
            <a:extLst>
              <a:ext uri="{FF2B5EF4-FFF2-40B4-BE49-F238E27FC236}">
                <a16:creationId xmlns:a16="http://schemas.microsoft.com/office/drawing/2014/main" id="{840F86CE-B965-41EA-9096-20A1D24ECD0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85AF8D-3B83-4B53-A59F-1693641D7811}"/>
              </a:ext>
            </a:extLst>
          </p:cNvPr>
          <p:cNvSpPr>
            <a:spLocks noGrp="1"/>
          </p:cNvSpPr>
          <p:nvPr>
            <p:ph type="sldNum" sz="quarter" idx="12"/>
          </p:nvPr>
        </p:nvSpPr>
        <p:spPr/>
        <p:txBody>
          <a:bodyPr/>
          <a:lstStyle/>
          <a:p>
            <a:fld id="{7175BE73-4BA4-413D-9BA3-2BCC6AF838D4}" type="slidenum">
              <a:rPr lang="en-US" smtClean="0"/>
              <a:t>‹#›</a:t>
            </a:fld>
            <a:endParaRPr lang="en-US"/>
          </a:p>
        </p:txBody>
      </p:sp>
    </p:spTree>
    <p:extLst>
      <p:ext uri="{BB962C8B-B14F-4D97-AF65-F5344CB8AC3E}">
        <p14:creationId xmlns:p14="http://schemas.microsoft.com/office/powerpoint/2010/main" val="183339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AFFEA-B9CA-4BAA-B216-993D9DC7170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F0364CA-17DB-4662-84D9-6BE1CEF9F012}"/>
              </a:ext>
            </a:extLst>
          </p:cNvPr>
          <p:cNvSpPr>
            <a:spLocks noGrp="1"/>
          </p:cNvSpPr>
          <p:nvPr>
            <p:ph type="dt" sz="half" idx="10"/>
          </p:nvPr>
        </p:nvSpPr>
        <p:spPr/>
        <p:txBody>
          <a:bodyPr/>
          <a:lstStyle/>
          <a:p>
            <a:fld id="{8EFFCEF9-F465-4406-AD85-4D360CC7C1BF}" type="datetimeFigureOut">
              <a:rPr lang="en-US" smtClean="0"/>
              <a:t>4/14/2020</a:t>
            </a:fld>
            <a:endParaRPr lang="en-US"/>
          </a:p>
        </p:txBody>
      </p:sp>
      <p:sp>
        <p:nvSpPr>
          <p:cNvPr id="4" name="Footer Placeholder 3">
            <a:extLst>
              <a:ext uri="{FF2B5EF4-FFF2-40B4-BE49-F238E27FC236}">
                <a16:creationId xmlns:a16="http://schemas.microsoft.com/office/drawing/2014/main" id="{365454BA-414A-4ED2-B5BC-4D433E8050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721C6DA-2451-4883-830E-F568597DBD1C}"/>
              </a:ext>
            </a:extLst>
          </p:cNvPr>
          <p:cNvSpPr>
            <a:spLocks noGrp="1"/>
          </p:cNvSpPr>
          <p:nvPr>
            <p:ph type="sldNum" sz="quarter" idx="12"/>
          </p:nvPr>
        </p:nvSpPr>
        <p:spPr/>
        <p:txBody>
          <a:bodyPr/>
          <a:lstStyle/>
          <a:p>
            <a:fld id="{7175BE73-4BA4-413D-9BA3-2BCC6AF838D4}" type="slidenum">
              <a:rPr lang="en-US" smtClean="0"/>
              <a:t>‹#›</a:t>
            </a:fld>
            <a:endParaRPr lang="en-US"/>
          </a:p>
        </p:txBody>
      </p:sp>
    </p:spTree>
    <p:extLst>
      <p:ext uri="{BB962C8B-B14F-4D97-AF65-F5344CB8AC3E}">
        <p14:creationId xmlns:p14="http://schemas.microsoft.com/office/powerpoint/2010/main" val="425403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4843B9-06BB-4D96-BBFC-F116EB9E2CA7}"/>
              </a:ext>
            </a:extLst>
          </p:cNvPr>
          <p:cNvSpPr>
            <a:spLocks noGrp="1"/>
          </p:cNvSpPr>
          <p:nvPr>
            <p:ph type="dt" sz="half" idx="10"/>
          </p:nvPr>
        </p:nvSpPr>
        <p:spPr/>
        <p:txBody>
          <a:bodyPr/>
          <a:lstStyle/>
          <a:p>
            <a:fld id="{8EFFCEF9-F465-4406-AD85-4D360CC7C1BF}" type="datetimeFigureOut">
              <a:rPr lang="en-US" smtClean="0"/>
              <a:t>4/14/2020</a:t>
            </a:fld>
            <a:endParaRPr lang="en-US"/>
          </a:p>
        </p:txBody>
      </p:sp>
      <p:sp>
        <p:nvSpPr>
          <p:cNvPr id="3" name="Footer Placeholder 2">
            <a:extLst>
              <a:ext uri="{FF2B5EF4-FFF2-40B4-BE49-F238E27FC236}">
                <a16:creationId xmlns:a16="http://schemas.microsoft.com/office/drawing/2014/main" id="{16F0A5F1-67F5-45B1-AAF5-6BE203517AB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8C7A50-3B1E-4459-88D5-F7D53A7261E8}"/>
              </a:ext>
            </a:extLst>
          </p:cNvPr>
          <p:cNvSpPr>
            <a:spLocks noGrp="1"/>
          </p:cNvSpPr>
          <p:nvPr>
            <p:ph type="sldNum" sz="quarter" idx="12"/>
          </p:nvPr>
        </p:nvSpPr>
        <p:spPr/>
        <p:txBody>
          <a:bodyPr/>
          <a:lstStyle/>
          <a:p>
            <a:fld id="{7175BE73-4BA4-413D-9BA3-2BCC6AF838D4}" type="slidenum">
              <a:rPr lang="en-US" smtClean="0"/>
              <a:t>‹#›</a:t>
            </a:fld>
            <a:endParaRPr lang="en-US"/>
          </a:p>
        </p:txBody>
      </p:sp>
    </p:spTree>
    <p:extLst>
      <p:ext uri="{BB962C8B-B14F-4D97-AF65-F5344CB8AC3E}">
        <p14:creationId xmlns:p14="http://schemas.microsoft.com/office/powerpoint/2010/main" val="281463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FC519-5ABF-4608-BC27-61F0C1E21E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06BC8BA-05CB-446C-BA96-91528D72D5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35F5449-B547-45B0-A630-D89ABB35C2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9D4408-E8C9-4C5F-B64D-5EEEDA85A0C6}"/>
              </a:ext>
            </a:extLst>
          </p:cNvPr>
          <p:cNvSpPr>
            <a:spLocks noGrp="1"/>
          </p:cNvSpPr>
          <p:nvPr>
            <p:ph type="dt" sz="half" idx="10"/>
          </p:nvPr>
        </p:nvSpPr>
        <p:spPr/>
        <p:txBody>
          <a:bodyPr/>
          <a:lstStyle/>
          <a:p>
            <a:fld id="{8EFFCEF9-F465-4406-AD85-4D360CC7C1BF}" type="datetimeFigureOut">
              <a:rPr lang="en-US" smtClean="0"/>
              <a:t>4/14/2020</a:t>
            </a:fld>
            <a:endParaRPr lang="en-US"/>
          </a:p>
        </p:txBody>
      </p:sp>
      <p:sp>
        <p:nvSpPr>
          <p:cNvPr id="6" name="Footer Placeholder 5">
            <a:extLst>
              <a:ext uri="{FF2B5EF4-FFF2-40B4-BE49-F238E27FC236}">
                <a16:creationId xmlns:a16="http://schemas.microsoft.com/office/drawing/2014/main" id="{22ED7329-7E74-4138-84E0-37740DECA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5A8BA0-CC52-49EE-8BA7-61F0AC5130A2}"/>
              </a:ext>
            </a:extLst>
          </p:cNvPr>
          <p:cNvSpPr>
            <a:spLocks noGrp="1"/>
          </p:cNvSpPr>
          <p:nvPr>
            <p:ph type="sldNum" sz="quarter" idx="12"/>
          </p:nvPr>
        </p:nvSpPr>
        <p:spPr/>
        <p:txBody>
          <a:bodyPr/>
          <a:lstStyle/>
          <a:p>
            <a:fld id="{7175BE73-4BA4-413D-9BA3-2BCC6AF838D4}" type="slidenum">
              <a:rPr lang="en-US" smtClean="0"/>
              <a:t>‹#›</a:t>
            </a:fld>
            <a:endParaRPr lang="en-US"/>
          </a:p>
        </p:txBody>
      </p:sp>
    </p:spTree>
    <p:extLst>
      <p:ext uri="{BB962C8B-B14F-4D97-AF65-F5344CB8AC3E}">
        <p14:creationId xmlns:p14="http://schemas.microsoft.com/office/powerpoint/2010/main" val="468623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34A09-1EF7-43A7-AB01-8BC0094F79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63DDBDD-B733-48D3-88F4-59BEE778B3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477C69B-CB96-47CA-B262-D45DC00EC8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9F3008-8348-43B7-A984-C3FA0BF9FCD2}"/>
              </a:ext>
            </a:extLst>
          </p:cNvPr>
          <p:cNvSpPr>
            <a:spLocks noGrp="1"/>
          </p:cNvSpPr>
          <p:nvPr>
            <p:ph type="dt" sz="half" idx="10"/>
          </p:nvPr>
        </p:nvSpPr>
        <p:spPr/>
        <p:txBody>
          <a:bodyPr/>
          <a:lstStyle/>
          <a:p>
            <a:fld id="{8EFFCEF9-F465-4406-AD85-4D360CC7C1BF}" type="datetimeFigureOut">
              <a:rPr lang="en-US" smtClean="0"/>
              <a:t>4/14/2020</a:t>
            </a:fld>
            <a:endParaRPr lang="en-US"/>
          </a:p>
        </p:txBody>
      </p:sp>
      <p:sp>
        <p:nvSpPr>
          <p:cNvPr id="6" name="Footer Placeholder 5">
            <a:extLst>
              <a:ext uri="{FF2B5EF4-FFF2-40B4-BE49-F238E27FC236}">
                <a16:creationId xmlns:a16="http://schemas.microsoft.com/office/drawing/2014/main" id="{260EF507-17F8-400C-8E8F-0630EA958E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ED5836-132A-4983-AF92-4BDF407E86FD}"/>
              </a:ext>
            </a:extLst>
          </p:cNvPr>
          <p:cNvSpPr>
            <a:spLocks noGrp="1"/>
          </p:cNvSpPr>
          <p:nvPr>
            <p:ph type="sldNum" sz="quarter" idx="12"/>
          </p:nvPr>
        </p:nvSpPr>
        <p:spPr/>
        <p:txBody>
          <a:bodyPr/>
          <a:lstStyle/>
          <a:p>
            <a:fld id="{7175BE73-4BA4-413D-9BA3-2BCC6AF838D4}" type="slidenum">
              <a:rPr lang="en-US" smtClean="0"/>
              <a:t>‹#›</a:t>
            </a:fld>
            <a:endParaRPr lang="en-US"/>
          </a:p>
        </p:txBody>
      </p:sp>
    </p:spTree>
    <p:extLst>
      <p:ext uri="{BB962C8B-B14F-4D97-AF65-F5344CB8AC3E}">
        <p14:creationId xmlns:p14="http://schemas.microsoft.com/office/powerpoint/2010/main" val="2455953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image" Target="../media/image2.png"/><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image" Target="../media/image1.emf"/><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BDBF8A-F27C-41B6-80B6-490BCFF2DC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20C619-E89F-4F68-B216-8672D92AE0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2AA563-0A72-401B-924B-18A2660A84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FFCEF9-F465-4406-AD85-4D360CC7C1BF}" type="datetimeFigureOut">
              <a:rPr lang="en-US" smtClean="0"/>
              <a:t>4/14/2020</a:t>
            </a:fld>
            <a:endParaRPr lang="en-US"/>
          </a:p>
        </p:txBody>
      </p:sp>
      <p:sp>
        <p:nvSpPr>
          <p:cNvPr id="5" name="Footer Placeholder 4">
            <a:extLst>
              <a:ext uri="{FF2B5EF4-FFF2-40B4-BE49-F238E27FC236}">
                <a16:creationId xmlns:a16="http://schemas.microsoft.com/office/drawing/2014/main" id="{49726768-6152-401A-9834-DC7F7E113C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68A6538-B688-44BA-8145-B93168EDFE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75BE73-4BA4-413D-9BA3-2BCC6AF838D4}" type="slidenum">
              <a:rPr lang="en-US" smtClean="0"/>
              <a:t>‹#›</a:t>
            </a:fld>
            <a:endParaRPr lang="en-US"/>
          </a:p>
        </p:txBody>
      </p:sp>
    </p:spTree>
    <p:extLst>
      <p:ext uri="{BB962C8B-B14F-4D97-AF65-F5344CB8AC3E}">
        <p14:creationId xmlns:p14="http://schemas.microsoft.com/office/powerpoint/2010/main" val="31046526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26424" y="302551"/>
            <a:ext cx="11336039" cy="744014"/>
          </a:xfrm>
          <a:prstGeom prst="rect">
            <a:avLst/>
          </a:prstGeom>
        </p:spPr>
        <p:txBody>
          <a:bodyPr vert="horz" wrap="square" lIns="91440" tIns="164592" rIns="0" bIns="0" rtlCol="0" anchor="t">
            <a:noAutofit/>
          </a:bodyPr>
          <a:lstStyle/>
          <a:p>
            <a:r>
              <a:rPr lang="en-US"/>
              <a:t>Click to edit Master title style</a:t>
            </a:r>
          </a:p>
        </p:txBody>
      </p:sp>
      <p:sp>
        <p:nvSpPr>
          <p:cNvPr id="4" name="Text Placeholder 3"/>
          <p:cNvSpPr>
            <a:spLocks noGrp="1"/>
          </p:cNvSpPr>
          <p:nvPr>
            <p:ph type="body" idx="1"/>
          </p:nvPr>
        </p:nvSpPr>
        <p:spPr>
          <a:xfrm>
            <a:off x="437319" y="1866615"/>
            <a:ext cx="11336039" cy="1276484"/>
          </a:xfrm>
          <a:prstGeom prst="rect">
            <a:avLst/>
          </a:prstGeom>
        </p:spPr>
        <p:txBody>
          <a:bodyPr vert="horz" wrap="square" lIns="9144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24" cstate="screen">
            <a:extLst>
              <a:ext uri="{28A0092B-C50C-407E-A947-70E740481C1C}">
                <a14:useLocalDpi xmlns:a14="http://schemas.microsoft.com/office/drawing/2010/main"/>
              </a:ext>
            </a:extLst>
          </a:blip>
          <a:stretch>
            <a:fillRect/>
          </a:stretch>
        </p:blipFill>
        <p:spPr>
          <a:xfrm rot="5400000">
            <a:off x="9688817" y="3012080"/>
            <a:ext cx="6858623" cy="833218"/>
          </a:xfrm>
          <a:prstGeom prst="rect">
            <a:avLst/>
          </a:prstGeom>
        </p:spPr>
      </p:pic>
      <p:pic>
        <p:nvPicPr>
          <p:cNvPr id="10" name="Picture 9">
            <a:extLst>
              <a:ext uri="{FF2B5EF4-FFF2-40B4-BE49-F238E27FC236}">
                <a16:creationId xmlns:a16="http://schemas.microsoft.com/office/drawing/2014/main" id="{5F66C9DB-A981-45BC-B811-A6F95811A81C}"/>
              </a:ext>
            </a:extLst>
          </p:cNvPr>
          <p:cNvPicPr>
            <a:picLocks noChangeAspect="1"/>
          </p:cNvPicPr>
          <p:nvPr userDrawn="1"/>
        </p:nvPicPr>
        <p:blipFill>
          <a:blip r:embed="rId25" cstate="screen">
            <a:extLst>
              <a:ext uri="{28A0092B-C50C-407E-A947-70E740481C1C}">
                <a14:useLocalDpi xmlns:a14="http://schemas.microsoft.com/office/drawing/2010/main"/>
              </a:ext>
            </a:extLst>
          </a:blip>
          <a:stretch>
            <a:fillRect/>
          </a:stretch>
        </p:blipFill>
        <p:spPr>
          <a:xfrm rot="5400000">
            <a:off x="9039878" y="3221594"/>
            <a:ext cx="6858000" cy="414812"/>
          </a:xfrm>
          <a:prstGeom prst="rect">
            <a:avLst/>
          </a:prstGeom>
        </p:spPr>
      </p:pic>
    </p:spTree>
    <p:extLst>
      <p:ext uri="{BB962C8B-B14F-4D97-AF65-F5344CB8AC3E}">
        <p14:creationId xmlns:p14="http://schemas.microsoft.com/office/powerpoint/2010/main" val="18865393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transition>
    <p:fade/>
  </p:transition>
  <p:txStyles>
    <p:titleStyle>
      <a:lvl1pPr algn="l" defTabSz="914367" rtl="0" eaLnBrk="1" latinLnBrk="0" hangingPunct="1">
        <a:lnSpc>
          <a:spcPct val="90000"/>
        </a:lnSpc>
        <a:spcBef>
          <a:spcPct val="0"/>
        </a:spcBef>
        <a:buNone/>
        <a:defRPr lang="en-US" sz="3600" b="0" kern="1200" cap="none" spc="0"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2549" kern="1200" spc="0" baseline="0">
          <a:solidFill>
            <a:srgbClr val="000000"/>
          </a:solidFill>
          <a:latin typeface="+mn-lt"/>
          <a:ea typeface="+mn-ea"/>
          <a:cs typeface="+mn-cs"/>
        </a:defRPr>
      </a:lvl1pPr>
      <a:lvl2pPr marL="224097"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3pPr>
      <a:lvl4pPr marL="67229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4pPr>
      <a:lvl5pPr marL="896386"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73">
          <p15:clr>
            <a:srgbClr val="C35EA4"/>
          </p15:clr>
        </p15:guide>
        <p15:guide id="4" pos="1517">
          <p15:clr>
            <a:srgbClr val="C35EA4"/>
          </p15:clr>
        </p15:guide>
        <p15:guide id="5" pos="2608">
          <p15:clr>
            <a:srgbClr val="C35EA4"/>
          </p15:clr>
        </p15:guide>
        <p15:guide id="6" pos="2751">
          <p15:clr>
            <a:srgbClr val="C35EA4"/>
          </p15:clr>
        </p15:guide>
        <p15:guide id="7" pos="3844">
          <p15:clr>
            <a:srgbClr val="C35EA4"/>
          </p15:clr>
        </p15:guide>
        <p15:guide id="8" pos="3989">
          <p15:clr>
            <a:srgbClr val="C35EA4"/>
          </p15:clr>
        </p15:guide>
        <p15:guide id="9" pos="5079">
          <p15:clr>
            <a:srgbClr val="C35EA4"/>
          </p15:clr>
        </p15:guide>
        <p15:guide id="10" pos="5222">
          <p15:clr>
            <a:srgbClr val="C35EA4"/>
          </p15:clr>
        </p15:guide>
        <p15:guide id="11" pos="6317">
          <p15:clr>
            <a:srgbClr val="C35EA4"/>
          </p15:clr>
        </p15:guide>
        <p15:guide id="12" pos="6460">
          <p15:clr>
            <a:srgbClr val="C35EA4"/>
          </p15:clr>
        </p15:guide>
        <p15:guide id="16" pos="274">
          <p15:clr>
            <a:srgbClr val="F26B43"/>
          </p15:clr>
        </p15:guide>
        <p15:guide id="17" pos="7558">
          <p15:clr>
            <a:srgbClr val="F26B43"/>
          </p15:clr>
        </p15:guide>
        <p15:guide id="18" orient="horz" pos="758">
          <p15:clr>
            <a:srgbClr val="5ACBF0"/>
          </p15:clr>
        </p15:guide>
        <p15:guide id="19" orient="horz" pos="1372">
          <p15:clr>
            <a:srgbClr val="5ACBF0"/>
          </p15:clr>
        </p15:guide>
        <p15:guide id="20" orient="horz" pos="612">
          <p15:clr>
            <a:srgbClr val="5ACBF0"/>
          </p15:clr>
        </p15:guide>
        <p15:guide id="21" orient="horz" pos="1515">
          <p15:clr>
            <a:srgbClr val="5ACBF0"/>
          </p15:clr>
        </p15:guide>
        <p15:guide id="22" orient="horz" pos="2127">
          <p15:clr>
            <a:srgbClr val="5ACBF0"/>
          </p15:clr>
        </p15:guide>
        <p15:guide id="23" orient="horz" pos="2275">
          <p15:clr>
            <a:srgbClr val="5ACBF0"/>
          </p15:clr>
        </p15:guide>
        <p15:guide id="25" orient="horz" pos="280">
          <p15:clr>
            <a:srgbClr val="F26B43"/>
          </p15:clr>
        </p15:guide>
        <p15:guide id="26" orient="horz" pos="4127">
          <p15:clr>
            <a:srgbClr val="F26B43"/>
          </p15:clr>
        </p15:guide>
        <p15:guide id="27" orient="horz" pos="2889">
          <p15:clr>
            <a:srgbClr val="5ACBF0"/>
          </p15:clr>
        </p15:guide>
        <p15:guide id="28" orient="horz" pos="3032">
          <p15:clr>
            <a:srgbClr val="5ACBF0"/>
          </p15:clr>
        </p15:guide>
        <p15:guide id="29" orient="horz" pos="3648">
          <p15:clr>
            <a:srgbClr val="5ACBF0"/>
          </p15:clr>
        </p15:guide>
        <p15:guide id="30" orient="horz" pos="3792">
          <p15:clr>
            <a:srgbClr val="5ACBF0"/>
          </p15:clr>
        </p15:guide>
      </p15:sldGuideLst>
    </p:ext>
  </p:extLst>
</p:sldMaster>
</file>

<file path=ppt/slides/_rels/slide1.xml.rels><?xml version="1.0" encoding="UTF-8" standalone="yes"?>
<Relationships xmlns="http://schemas.openxmlformats.org/package/2006/relationships"><Relationship Id="rId13" Type="http://schemas.openxmlformats.org/officeDocument/2006/relationships/image" Target="../media/image22.png"/><Relationship Id="rId18" Type="http://schemas.openxmlformats.org/officeDocument/2006/relationships/image" Target="../media/image27.svg"/><Relationship Id="rId26" Type="http://schemas.openxmlformats.org/officeDocument/2006/relationships/image" Target="../media/image35.svg"/><Relationship Id="rId3" Type="http://schemas.openxmlformats.org/officeDocument/2006/relationships/image" Target="../media/image12.svg"/><Relationship Id="rId21" Type="http://schemas.openxmlformats.org/officeDocument/2006/relationships/image" Target="../media/image30.png"/><Relationship Id="rId34" Type="http://schemas.openxmlformats.org/officeDocument/2006/relationships/image" Target="../media/image43.svg"/><Relationship Id="rId7" Type="http://schemas.openxmlformats.org/officeDocument/2006/relationships/image" Target="../media/image16.svg"/><Relationship Id="rId12" Type="http://schemas.openxmlformats.org/officeDocument/2006/relationships/image" Target="../media/image21.png"/><Relationship Id="rId17" Type="http://schemas.openxmlformats.org/officeDocument/2006/relationships/image" Target="../media/image26.png"/><Relationship Id="rId25" Type="http://schemas.openxmlformats.org/officeDocument/2006/relationships/image" Target="../media/image34.png"/><Relationship Id="rId33" Type="http://schemas.openxmlformats.org/officeDocument/2006/relationships/image" Target="../media/image42.png"/><Relationship Id="rId2" Type="http://schemas.openxmlformats.org/officeDocument/2006/relationships/image" Target="../media/image11.png"/><Relationship Id="rId16" Type="http://schemas.openxmlformats.org/officeDocument/2006/relationships/image" Target="../media/image25.png"/><Relationship Id="rId20" Type="http://schemas.openxmlformats.org/officeDocument/2006/relationships/image" Target="../media/image29.png"/><Relationship Id="rId29" Type="http://schemas.openxmlformats.org/officeDocument/2006/relationships/image" Target="../media/image38.png"/><Relationship Id="rId1" Type="http://schemas.openxmlformats.org/officeDocument/2006/relationships/slideLayout" Target="../slideLayouts/slideLayout20.xml"/><Relationship Id="rId6" Type="http://schemas.openxmlformats.org/officeDocument/2006/relationships/image" Target="../media/image15.png"/><Relationship Id="rId11" Type="http://schemas.openxmlformats.org/officeDocument/2006/relationships/image" Target="../media/image20.png"/><Relationship Id="rId24" Type="http://schemas.openxmlformats.org/officeDocument/2006/relationships/image" Target="../media/image33.svg"/><Relationship Id="rId32" Type="http://schemas.openxmlformats.org/officeDocument/2006/relationships/image" Target="../media/image41.png"/><Relationship Id="rId5" Type="http://schemas.openxmlformats.org/officeDocument/2006/relationships/image" Target="../media/image14.svg"/><Relationship Id="rId15" Type="http://schemas.openxmlformats.org/officeDocument/2006/relationships/image" Target="../media/image24.png"/><Relationship Id="rId23" Type="http://schemas.openxmlformats.org/officeDocument/2006/relationships/image" Target="../media/image32.png"/><Relationship Id="rId28" Type="http://schemas.openxmlformats.org/officeDocument/2006/relationships/image" Target="../media/image37.png"/><Relationship Id="rId10" Type="http://schemas.openxmlformats.org/officeDocument/2006/relationships/image" Target="../media/image19.png"/><Relationship Id="rId19" Type="http://schemas.openxmlformats.org/officeDocument/2006/relationships/image" Target="../media/image28.png"/><Relationship Id="rId31" Type="http://schemas.openxmlformats.org/officeDocument/2006/relationships/image" Target="../media/image40.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 Id="rId22" Type="http://schemas.openxmlformats.org/officeDocument/2006/relationships/image" Target="../media/image31.svg"/><Relationship Id="rId27" Type="http://schemas.openxmlformats.org/officeDocument/2006/relationships/image" Target="../media/image36.png"/><Relationship Id="rId30" Type="http://schemas.openxmlformats.org/officeDocument/2006/relationships/image" Target="../media/image39.png"/><Relationship Id="rId35" Type="http://schemas.openxmlformats.org/officeDocument/2006/relationships/image" Target="../media/image44.png"/><Relationship Id="rId8"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45.png"/><Relationship Id="rId7" Type="http://schemas.openxmlformats.org/officeDocument/2006/relationships/image" Target="../media/image4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25.png"/><Relationship Id="rId4" Type="http://schemas.openxmlformats.org/officeDocument/2006/relationships/image" Target="../media/image46.png"/><Relationship Id="rId9" Type="http://schemas.openxmlformats.org/officeDocument/2006/relationships/image" Target="../media/image22.png"/></Relationships>
</file>

<file path=ppt/slides/_rels/slide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3.png"/><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2.png"/><Relationship Id="rId7" Type="http://schemas.openxmlformats.org/officeDocument/2006/relationships/image" Target="../media/image43.sv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37.png"/><Relationship Id="rId4" Type="http://schemas.openxmlformats.org/officeDocument/2006/relationships/image" Target="../media/image33.svg"/><Relationship Id="rId9"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C5DBCA27-ADAA-4E4E-AE42-4B69A276EEB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4783" y="5984891"/>
            <a:ext cx="197744" cy="197744"/>
          </a:xfrm>
          <a:prstGeom prst="rect">
            <a:avLst/>
          </a:prstGeom>
        </p:spPr>
      </p:pic>
      <p:pic>
        <p:nvPicPr>
          <p:cNvPr id="5" name="Graphic 4">
            <a:extLst>
              <a:ext uri="{FF2B5EF4-FFF2-40B4-BE49-F238E27FC236}">
                <a16:creationId xmlns:a16="http://schemas.microsoft.com/office/drawing/2014/main" id="{1C2BFA44-0D1C-4A0C-91C1-3C44D0E4DDE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5408" y="6296503"/>
            <a:ext cx="196495" cy="196495"/>
          </a:xfrm>
          <a:prstGeom prst="rect">
            <a:avLst/>
          </a:prstGeom>
        </p:spPr>
      </p:pic>
      <p:sp>
        <p:nvSpPr>
          <p:cNvPr id="67" name="TextBox 66">
            <a:extLst>
              <a:ext uri="{FF2B5EF4-FFF2-40B4-BE49-F238E27FC236}">
                <a16:creationId xmlns:a16="http://schemas.microsoft.com/office/drawing/2014/main" id="{4E5BA55F-EDEB-4B4B-9A65-5DC0BC0342E7}"/>
              </a:ext>
            </a:extLst>
          </p:cNvPr>
          <p:cNvSpPr txBox="1"/>
          <p:nvPr/>
        </p:nvSpPr>
        <p:spPr>
          <a:xfrm>
            <a:off x="227408" y="251254"/>
            <a:ext cx="11032549" cy="523220"/>
          </a:xfrm>
          <a:prstGeom prst="rect">
            <a:avLst/>
          </a:prstGeom>
          <a:noFill/>
        </p:spPr>
        <p:txBody>
          <a:bodyPr wrap="square" rtlCol="0">
            <a:spAutoFit/>
          </a:bodyPr>
          <a:lstStyle/>
          <a:p>
            <a:r>
              <a:rPr lang="en-US" sz="2800"/>
              <a:t>Big Data / Machine Learning One-Click Azure Solution</a:t>
            </a:r>
          </a:p>
        </p:txBody>
      </p:sp>
      <p:sp>
        <p:nvSpPr>
          <p:cNvPr id="50" name="TextBox 49">
            <a:extLst>
              <a:ext uri="{FF2B5EF4-FFF2-40B4-BE49-F238E27FC236}">
                <a16:creationId xmlns:a16="http://schemas.microsoft.com/office/drawing/2014/main" id="{E9321A7D-37AC-4290-B685-734FB3A43DF7}"/>
              </a:ext>
            </a:extLst>
          </p:cNvPr>
          <p:cNvSpPr txBox="1"/>
          <p:nvPr/>
        </p:nvSpPr>
        <p:spPr>
          <a:xfrm>
            <a:off x="4263103" y="1191642"/>
            <a:ext cx="2100653"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Data Flows or Databricks or Both</a:t>
            </a:r>
          </a:p>
        </p:txBody>
      </p:sp>
      <p:grpSp>
        <p:nvGrpSpPr>
          <p:cNvPr id="48" name="Group 47">
            <a:extLst>
              <a:ext uri="{FF2B5EF4-FFF2-40B4-BE49-F238E27FC236}">
                <a16:creationId xmlns:a16="http://schemas.microsoft.com/office/drawing/2014/main" id="{6E30B55D-ACDC-4557-9CAF-2450FCECD013}"/>
              </a:ext>
            </a:extLst>
          </p:cNvPr>
          <p:cNvGrpSpPr/>
          <p:nvPr/>
        </p:nvGrpSpPr>
        <p:grpSpPr>
          <a:xfrm>
            <a:off x="7229527" y="1316274"/>
            <a:ext cx="996097" cy="604044"/>
            <a:chOff x="7385769" y="1527437"/>
            <a:chExt cx="996097" cy="604044"/>
          </a:xfrm>
        </p:grpSpPr>
        <p:sp>
          <p:nvSpPr>
            <p:cNvPr id="53" name="Rectangle: Rounded Corners 52">
              <a:extLst>
                <a:ext uri="{FF2B5EF4-FFF2-40B4-BE49-F238E27FC236}">
                  <a16:creationId xmlns:a16="http://schemas.microsoft.com/office/drawing/2014/main" id="{3F9BF940-E2A6-49EB-8955-8E9764905E37}"/>
                </a:ext>
              </a:extLst>
            </p:cNvPr>
            <p:cNvSpPr/>
            <p:nvPr/>
          </p:nvSpPr>
          <p:spPr>
            <a:xfrm>
              <a:off x="7424037" y="152743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58" name="TextBox 57">
              <a:extLst>
                <a:ext uri="{FF2B5EF4-FFF2-40B4-BE49-F238E27FC236}">
                  <a16:creationId xmlns:a16="http://schemas.microsoft.com/office/drawing/2014/main" id="{41FC737F-5411-4A97-A842-CB8FD1B4E855}"/>
                </a:ext>
              </a:extLst>
            </p:cNvPr>
            <p:cNvSpPr txBox="1"/>
            <p:nvPr/>
          </p:nvSpPr>
          <p:spPr>
            <a:xfrm>
              <a:off x="7385769" y="190188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Serverless</a:t>
              </a:r>
            </a:p>
          </p:txBody>
        </p:sp>
      </p:grpSp>
      <p:sp>
        <p:nvSpPr>
          <p:cNvPr id="61" name="Rectangle: Rounded Corners 60">
            <a:extLst>
              <a:ext uri="{FF2B5EF4-FFF2-40B4-BE49-F238E27FC236}">
                <a16:creationId xmlns:a16="http://schemas.microsoft.com/office/drawing/2014/main" id="{EB221165-1145-4FF6-8DBC-86DFFE36AE4B}"/>
              </a:ext>
            </a:extLst>
          </p:cNvPr>
          <p:cNvSpPr/>
          <p:nvPr/>
        </p:nvSpPr>
        <p:spPr>
          <a:xfrm>
            <a:off x="135961" y="1143409"/>
            <a:ext cx="919560" cy="61785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62" name="TextBox 61">
            <a:extLst>
              <a:ext uri="{FF2B5EF4-FFF2-40B4-BE49-F238E27FC236}">
                <a16:creationId xmlns:a16="http://schemas.microsoft.com/office/drawing/2014/main" id="{7CBC67E8-9EE4-43D9-9663-94C1471ECAE9}"/>
              </a:ext>
            </a:extLst>
          </p:cNvPr>
          <p:cNvSpPr txBox="1"/>
          <p:nvPr/>
        </p:nvSpPr>
        <p:spPr>
          <a:xfrm>
            <a:off x="0" y="832750"/>
            <a:ext cx="2140782"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7030A0"/>
                </a:solidFill>
                <a:effectLst/>
                <a:uLnTx/>
                <a:uFillTx/>
                <a:latin typeface="Segoe UI Semibold" panose="020B0702040204020203" pitchFamily="34" charset="0"/>
                <a:ea typeface="+mn-ea"/>
                <a:cs typeface="Segoe UI Semibold" panose="020B0702040204020203" pitchFamily="34" charset="0"/>
              </a:rPr>
              <a:t>Ingestion</a:t>
            </a:r>
          </a:p>
        </p:txBody>
      </p:sp>
      <p:pic>
        <p:nvPicPr>
          <p:cNvPr id="63" name="Graphic 62">
            <a:extLst>
              <a:ext uri="{FF2B5EF4-FFF2-40B4-BE49-F238E27FC236}">
                <a16:creationId xmlns:a16="http://schemas.microsoft.com/office/drawing/2014/main" id="{A61E79D4-1AF5-410E-ACC3-14F96660C0E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65304" y="2188762"/>
            <a:ext cx="313300" cy="313300"/>
          </a:xfrm>
          <a:prstGeom prst="rect">
            <a:avLst/>
          </a:prstGeom>
        </p:spPr>
      </p:pic>
      <p:cxnSp>
        <p:nvCxnSpPr>
          <p:cNvPr id="54" name="Straight Connector 53">
            <a:extLst>
              <a:ext uri="{FF2B5EF4-FFF2-40B4-BE49-F238E27FC236}">
                <a16:creationId xmlns:a16="http://schemas.microsoft.com/office/drawing/2014/main" id="{70F54B7A-52D5-42D2-B19E-56592EE970A9}"/>
              </a:ext>
            </a:extLst>
          </p:cNvPr>
          <p:cNvCxnSpPr>
            <a:cxnSpLocks/>
          </p:cNvCxnSpPr>
          <p:nvPr/>
        </p:nvCxnSpPr>
        <p:spPr>
          <a:xfrm flipH="1">
            <a:off x="2104758" y="886524"/>
            <a:ext cx="37594" cy="3842010"/>
          </a:xfrm>
          <a:prstGeom prst="line">
            <a:avLst/>
          </a:prstGeom>
        </p:spPr>
        <p:style>
          <a:lnRef idx="1">
            <a:schemeClr val="accent1"/>
          </a:lnRef>
          <a:fillRef idx="0">
            <a:schemeClr val="accent1"/>
          </a:fillRef>
          <a:effectRef idx="0">
            <a:schemeClr val="accent1"/>
          </a:effectRef>
          <a:fontRef idx="minor">
            <a:schemeClr val="tx1"/>
          </a:fontRef>
        </p:style>
      </p:cxnSp>
      <p:pic>
        <p:nvPicPr>
          <p:cNvPr id="79" name="Picture 4">
            <a:extLst>
              <a:ext uri="{FF2B5EF4-FFF2-40B4-BE49-F238E27FC236}">
                <a16:creationId xmlns:a16="http://schemas.microsoft.com/office/drawing/2014/main" id="{AA099894-A444-443E-90B9-25A27F6299A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8563" y="1224647"/>
            <a:ext cx="262072" cy="262072"/>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10" descr="See the source image">
            <a:extLst>
              <a:ext uri="{FF2B5EF4-FFF2-40B4-BE49-F238E27FC236}">
                <a16:creationId xmlns:a16="http://schemas.microsoft.com/office/drawing/2014/main" id="{34A6C88D-749A-456D-A7B0-3344C25424B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1727" y="3310167"/>
            <a:ext cx="789834" cy="526556"/>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80" descr="A close up of a sign&#10;&#10;Description automatically generated">
            <a:extLst>
              <a:ext uri="{FF2B5EF4-FFF2-40B4-BE49-F238E27FC236}">
                <a16:creationId xmlns:a16="http://schemas.microsoft.com/office/drawing/2014/main" id="{26D261DE-922D-4E9D-9FB5-01505FC0072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25377" y="2971896"/>
            <a:ext cx="322534" cy="322534"/>
          </a:xfrm>
          <a:prstGeom prst="rect">
            <a:avLst/>
          </a:prstGeom>
        </p:spPr>
      </p:pic>
      <p:pic>
        <p:nvPicPr>
          <p:cNvPr id="82" name="Picture 2" descr="See the source image">
            <a:extLst>
              <a:ext uri="{FF2B5EF4-FFF2-40B4-BE49-F238E27FC236}">
                <a16:creationId xmlns:a16="http://schemas.microsoft.com/office/drawing/2014/main" id="{39D4494A-C021-4F41-9C2F-C279C6B754E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7967" y="3844747"/>
            <a:ext cx="397354" cy="397354"/>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82" descr="A picture containing clock, sign&#10;&#10;Description automatically generated">
            <a:extLst>
              <a:ext uri="{FF2B5EF4-FFF2-40B4-BE49-F238E27FC236}">
                <a16:creationId xmlns:a16="http://schemas.microsoft.com/office/drawing/2014/main" id="{B015B258-2CDD-454A-A212-C59A83E2D83D}"/>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575094" y="2219330"/>
            <a:ext cx="250963" cy="250963"/>
          </a:xfrm>
          <a:prstGeom prst="rect">
            <a:avLst/>
          </a:prstGeom>
        </p:spPr>
      </p:pic>
      <p:pic>
        <p:nvPicPr>
          <p:cNvPr id="84" name="Picture 83" descr="A close up of a sign&#10;&#10;Description automatically generated">
            <a:extLst>
              <a:ext uri="{FF2B5EF4-FFF2-40B4-BE49-F238E27FC236}">
                <a16:creationId xmlns:a16="http://schemas.microsoft.com/office/drawing/2014/main" id="{E95737C5-7654-4098-B34E-32E7C7906F61}"/>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023650" y="2209914"/>
            <a:ext cx="269794" cy="269794"/>
          </a:xfrm>
          <a:prstGeom prst="rect">
            <a:avLst/>
          </a:prstGeom>
        </p:spPr>
      </p:pic>
      <p:pic>
        <p:nvPicPr>
          <p:cNvPr id="85" name="Picture 84" descr="A close up of a sign&#10;&#10;Description automatically generated">
            <a:extLst>
              <a:ext uri="{FF2B5EF4-FFF2-40B4-BE49-F238E27FC236}">
                <a16:creationId xmlns:a16="http://schemas.microsoft.com/office/drawing/2014/main" id="{0BBB101A-0999-48E2-9432-2E0238B00C2F}"/>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009995" y="1533152"/>
            <a:ext cx="294665" cy="294665"/>
          </a:xfrm>
          <a:prstGeom prst="rect">
            <a:avLst/>
          </a:prstGeom>
        </p:spPr>
      </p:pic>
      <p:cxnSp>
        <p:nvCxnSpPr>
          <p:cNvPr id="86" name="Straight Connector 85">
            <a:extLst>
              <a:ext uri="{FF2B5EF4-FFF2-40B4-BE49-F238E27FC236}">
                <a16:creationId xmlns:a16="http://schemas.microsoft.com/office/drawing/2014/main" id="{F98A346B-4B45-4007-AB8E-BBB692E83143}"/>
              </a:ext>
            </a:extLst>
          </p:cNvPr>
          <p:cNvCxnSpPr>
            <a:cxnSpLocks/>
          </p:cNvCxnSpPr>
          <p:nvPr/>
        </p:nvCxnSpPr>
        <p:spPr>
          <a:xfrm>
            <a:off x="4130402" y="886524"/>
            <a:ext cx="0" cy="4557060"/>
          </a:xfrm>
          <a:prstGeom prst="line">
            <a:avLst/>
          </a:prstGeom>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511EF21A-D687-4AC1-AF38-B29EF8ACDA8E}"/>
              </a:ext>
            </a:extLst>
          </p:cNvPr>
          <p:cNvSpPr txBox="1"/>
          <p:nvPr/>
        </p:nvSpPr>
        <p:spPr>
          <a:xfrm>
            <a:off x="2142350" y="832750"/>
            <a:ext cx="2038379"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7030A0"/>
                </a:solidFill>
                <a:effectLst/>
                <a:uLnTx/>
                <a:uFillTx/>
                <a:latin typeface="Segoe UI Semibold" panose="020B0702040204020203" pitchFamily="34" charset="0"/>
                <a:ea typeface="+mn-ea"/>
                <a:cs typeface="Segoe UI Semibold" panose="020B0702040204020203" pitchFamily="34" charset="0"/>
              </a:rPr>
              <a:t>Process Ingestion</a:t>
            </a:r>
          </a:p>
        </p:txBody>
      </p:sp>
      <p:sp>
        <p:nvSpPr>
          <p:cNvPr id="88" name="Rectangle: Rounded Corners 87">
            <a:extLst>
              <a:ext uri="{FF2B5EF4-FFF2-40B4-BE49-F238E27FC236}">
                <a16:creationId xmlns:a16="http://schemas.microsoft.com/office/drawing/2014/main" id="{AFA8392D-9657-41B1-89BD-C59548BDE3D1}"/>
              </a:ext>
            </a:extLst>
          </p:cNvPr>
          <p:cNvSpPr/>
          <p:nvPr/>
        </p:nvSpPr>
        <p:spPr>
          <a:xfrm>
            <a:off x="126864" y="2895027"/>
            <a:ext cx="919560" cy="1452673"/>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pic>
        <p:nvPicPr>
          <p:cNvPr id="89" name="Picture 2" descr="See the source image">
            <a:extLst>
              <a:ext uri="{FF2B5EF4-FFF2-40B4-BE49-F238E27FC236}">
                <a16:creationId xmlns:a16="http://schemas.microsoft.com/office/drawing/2014/main" id="{14663870-989C-48D0-AAE7-BC4131A74CEC}"/>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56912" y="2296576"/>
            <a:ext cx="420235" cy="28576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630D86A0-E7B9-4396-A81D-B885E40195C4}"/>
              </a:ext>
            </a:extLst>
          </p:cNvPr>
          <p:cNvSpPr txBox="1"/>
          <p:nvPr/>
        </p:nvSpPr>
        <p:spPr>
          <a:xfrm>
            <a:off x="236818" y="1899231"/>
            <a:ext cx="709168" cy="461665"/>
          </a:xfrm>
          <a:prstGeom prst="rect">
            <a:avLst/>
          </a:prstGeom>
          <a:noFill/>
        </p:spPr>
        <p:txBody>
          <a:bodyPr wrap="none" lIns="182880" tIns="146304" rIns="182880" bIns="146304" rtlCol="0">
            <a:spAutoFit/>
          </a:bodyPr>
          <a:lstStyle/>
          <a:p>
            <a:pPr>
              <a:lnSpc>
                <a:spcPct val="90000"/>
              </a:lnSpc>
              <a:spcAft>
                <a:spcPts val="600"/>
              </a:spcAft>
            </a:pPr>
            <a:r>
              <a:rPr lang="en-US" sz="1200">
                <a:gradFill>
                  <a:gsLst>
                    <a:gs pos="2917">
                      <a:schemeClr val="tx1"/>
                    </a:gs>
                    <a:gs pos="30000">
                      <a:schemeClr val="tx1"/>
                    </a:gs>
                  </a:gsLst>
                  <a:lin ang="5400000" scaled="0"/>
                </a:gradFill>
              </a:rPr>
              <a:t>cURL</a:t>
            </a:r>
          </a:p>
        </p:txBody>
      </p:sp>
      <p:sp>
        <p:nvSpPr>
          <p:cNvPr id="90" name="Rectangle: Rounded Corners 89">
            <a:extLst>
              <a:ext uri="{FF2B5EF4-FFF2-40B4-BE49-F238E27FC236}">
                <a16:creationId xmlns:a16="http://schemas.microsoft.com/office/drawing/2014/main" id="{E8C1190B-F9EC-4939-9A9B-4D674FE01D13}"/>
              </a:ext>
            </a:extLst>
          </p:cNvPr>
          <p:cNvSpPr/>
          <p:nvPr/>
        </p:nvSpPr>
        <p:spPr>
          <a:xfrm>
            <a:off x="131622" y="1955189"/>
            <a:ext cx="919560" cy="782636"/>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pic>
        <p:nvPicPr>
          <p:cNvPr id="91" name="Picture 90" descr="A picture containing drawing&#10;&#10;Description automatically generated">
            <a:extLst>
              <a:ext uri="{FF2B5EF4-FFF2-40B4-BE49-F238E27FC236}">
                <a16:creationId xmlns:a16="http://schemas.microsoft.com/office/drawing/2014/main" id="{4BD732DD-2206-4B1A-BD8F-04E336E7C8D5}"/>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574920" y="3475216"/>
            <a:ext cx="288726" cy="288726"/>
          </a:xfrm>
          <a:prstGeom prst="rect">
            <a:avLst/>
          </a:prstGeom>
        </p:spPr>
      </p:pic>
      <p:sp>
        <p:nvSpPr>
          <p:cNvPr id="92" name="TextBox 91">
            <a:extLst>
              <a:ext uri="{FF2B5EF4-FFF2-40B4-BE49-F238E27FC236}">
                <a16:creationId xmlns:a16="http://schemas.microsoft.com/office/drawing/2014/main" id="{E65E9C5D-2F7F-4BE2-8006-0E814EBFE27D}"/>
              </a:ext>
            </a:extLst>
          </p:cNvPr>
          <p:cNvSpPr txBox="1"/>
          <p:nvPr/>
        </p:nvSpPr>
        <p:spPr>
          <a:xfrm>
            <a:off x="111483" y="1548335"/>
            <a:ext cx="919561"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FTP</a:t>
            </a:r>
          </a:p>
        </p:txBody>
      </p:sp>
      <p:cxnSp>
        <p:nvCxnSpPr>
          <p:cNvPr id="96" name="Straight Connector 95">
            <a:extLst>
              <a:ext uri="{FF2B5EF4-FFF2-40B4-BE49-F238E27FC236}">
                <a16:creationId xmlns:a16="http://schemas.microsoft.com/office/drawing/2014/main" id="{F5A4BEE7-5B0F-42E9-8B07-170337CF35A9}"/>
              </a:ext>
            </a:extLst>
          </p:cNvPr>
          <p:cNvCxnSpPr>
            <a:cxnSpLocks/>
          </p:cNvCxnSpPr>
          <p:nvPr/>
        </p:nvCxnSpPr>
        <p:spPr>
          <a:xfrm flipH="1">
            <a:off x="6380066" y="886524"/>
            <a:ext cx="1" cy="3842010"/>
          </a:xfrm>
          <a:prstGeom prst="line">
            <a:avLst/>
          </a:prstGeom>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DD5FBBF3-B76A-4DFE-8819-8182B3471F4E}"/>
              </a:ext>
            </a:extLst>
          </p:cNvPr>
          <p:cNvSpPr txBox="1"/>
          <p:nvPr/>
        </p:nvSpPr>
        <p:spPr>
          <a:xfrm>
            <a:off x="4180727" y="832750"/>
            <a:ext cx="2199338" cy="215444"/>
          </a:xfrm>
          <a:prstGeom prst="rect">
            <a:avLst/>
          </a:prstGeom>
          <a:noFill/>
        </p:spPr>
        <p:txBody>
          <a:bodyPr wrap="square" rtlCol="0">
            <a:spAutoFit/>
          </a:bodyPr>
          <a:lstStyle/>
          <a:p>
            <a:pPr lvl="0" algn="ctr">
              <a:defRPr/>
            </a:pPr>
            <a:r>
              <a:rPr lang="en-US" sz="800">
                <a:solidFill>
                  <a:srgbClr val="7030A0"/>
                </a:solidFill>
                <a:latin typeface="Segoe UI Semibold" panose="020B0702040204020203" pitchFamily="34" charset="0"/>
                <a:cs typeface="Segoe UI Semibold" panose="020B0702040204020203" pitchFamily="34" charset="0"/>
              </a:rPr>
              <a:t>Transformations / Data Science</a:t>
            </a:r>
          </a:p>
        </p:txBody>
      </p:sp>
      <p:sp>
        <p:nvSpPr>
          <p:cNvPr id="98" name="TextBox 97">
            <a:extLst>
              <a:ext uri="{FF2B5EF4-FFF2-40B4-BE49-F238E27FC236}">
                <a16:creationId xmlns:a16="http://schemas.microsoft.com/office/drawing/2014/main" id="{67D5442A-43AE-46C7-95B8-4C3DBB75F89C}"/>
              </a:ext>
            </a:extLst>
          </p:cNvPr>
          <p:cNvSpPr txBox="1"/>
          <p:nvPr/>
        </p:nvSpPr>
        <p:spPr>
          <a:xfrm>
            <a:off x="6380065" y="832750"/>
            <a:ext cx="2437550"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7030A0"/>
                </a:solidFill>
                <a:effectLst/>
                <a:uLnTx/>
                <a:uFillTx/>
                <a:latin typeface="Segoe UI Semibold" panose="020B0702040204020203" pitchFamily="34" charset="0"/>
                <a:ea typeface="+mn-ea"/>
                <a:cs typeface="Segoe UI Semibold" panose="020B0702040204020203" pitchFamily="34" charset="0"/>
              </a:rPr>
              <a:t>Query</a:t>
            </a:r>
          </a:p>
        </p:txBody>
      </p:sp>
      <p:sp>
        <p:nvSpPr>
          <p:cNvPr id="101" name="TextBox 100">
            <a:extLst>
              <a:ext uri="{FF2B5EF4-FFF2-40B4-BE49-F238E27FC236}">
                <a16:creationId xmlns:a16="http://schemas.microsoft.com/office/drawing/2014/main" id="{B8DF2E2F-C527-45EA-A6F1-85B9A1174DDC}"/>
              </a:ext>
            </a:extLst>
          </p:cNvPr>
          <p:cNvSpPr txBox="1"/>
          <p:nvPr/>
        </p:nvSpPr>
        <p:spPr>
          <a:xfrm>
            <a:off x="7102154" y="1932859"/>
            <a:ext cx="1715461" cy="215444"/>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Option 2: SQL Database(s)</a:t>
            </a:r>
          </a:p>
        </p:txBody>
      </p:sp>
      <p:cxnSp>
        <p:nvCxnSpPr>
          <p:cNvPr id="107" name="Straight Connector 106">
            <a:extLst>
              <a:ext uri="{FF2B5EF4-FFF2-40B4-BE49-F238E27FC236}">
                <a16:creationId xmlns:a16="http://schemas.microsoft.com/office/drawing/2014/main" id="{ECD67F62-09FE-4F72-B795-0A6E7AF714F4}"/>
              </a:ext>
            </a:extLst>
          </p:cNvPr>
          <p:cNvCxnSpPr>
            <a:cxnSpLocks/>
          </p:cNvCxnSpPr>
          <p:nvPr/>
        </p:nvCxnSpPr>
        <p:spPr>
          <a:xfrm>
            <a:off x="8817618" y="886524"/>
            <a:ext cx="16302" cy="3842010"/>
          </a:xfrm>
          <a:prstGeom prst="line">
            <a:avLst/>
          </a:prstGeom>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42BBE4D4-EDFC-4A2B-B236-E60ADE33DFDF}"/>
              </a:ext>
            </a:extLst>
          </p:cNvPr>
          <p:cNvSpPr txBox="1"/>
          <p:nvPr/>
        </p:nvSpPr>
        <p:spPr>
          <a:xfrm>
            <a:off x="10338540" y="832750"/>
            <a:ext cx="1782489"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7030A0"/>
                </a:solidFill>
                <a:effectLst/>
                <a:uLnTx/>
                <a:uFillTx/>
                <a:latin typeface="Segoe UI Semibold" panose="020B0702040204020203" pitchFamily="34" charset="0"/>
                <a:ea typeface="+mn-ea"/>
                <a:cs typeface="Segoe UI Semibold" panose="020B0702040204020203" pitchFamily="34" charset="0"/>
              </a:rPr>
              <a:t>Serve</a:t>
            </a:r>
          </a:p>
        </p:txBody>
      </p:sp>
      <p:cxnSp>
        <p:nvCxnSpPr>
          <p:cNvPr id="29" name="Connector: Elbow 28">
            <a:extLst>
              <a:ext uri="{FF2B5EF4-FFF2-40B4-BE49-F238E27FC236}">
                <a16:creationId xmlns:a16="http://schemas.microsoft.com/office/drawing/2014/main" id="{EE234C74-99CF-4CDB-A819-740200BBD237}"/>
              </a:ext>
            </a:extLst>
          </p:cNvPr>
          <p:cNvCxnSpPr>
            <a:stCxn id="61" idx="3"/>
            <a:endCxn id="63" idx="0"/>
          </p:cNvCxnSpPr>
          <p:nvPr/>
        </p:nvCxnSpPr>
        <p:spPr>
          <a:xfrm>
            <a:off x="1055521" y="1452336"/>
            <a:ext cx="666433" cy="736426"/>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00727EC-797A-4351-ADCA-F9EC11D06763}"/>
              </a:ext>
            </a:extLst>
          </p:cNvPr>
          <p:cNvCxnSpPr>
            <a:stCxn id="90" idx="3"/>
            <a:endCxn id="63" idx="1"/>
          </p:cNvCxnSpPr>
          <p:nvPr/>
        </p:nvCxnSpPr>
        <p:spPr>
          <a:xfrm flipV="1">
            <a:off x="1051182" y="2345412"/>
            <a:ext cx="514122" cy="109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5821AB63-D8C0-4E16-B29D-81AE6F17BDA2}"/>
              </a:ext>
            </a:extLst>
          </p:cNvPr>
          <p:cNvCxnSpPr>
            <a:stCxn id="88" idx="3"/>
            <a:endCxn id="91" idx="1"/>
          </p:cNvCxnSpPr>
          <p:nvPr/>
        </p:nvCxnSpPr>
        <p:spPr>
          <a:xfrm flipV="1">
            <a:off x="1046424" y="3619579"/>
            <a:ext cx="528496" cy="178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CC5CA06A-1B7E-4C8E-808D-70799BCE70F0}"/>
              </a:ext>
            </a:extLst>
          </p:cNvPr>
          <p:cNvCxnSpPr>
            <a:stCxn id="91" idx="0"/>
            <a:endCxn id="63" idx="2"/>
          </p:cNvCxnSpPr>
          <p:nvPr/>
        </p:nvCxnSpPr>
        <p:spPr>
          <a:xfrm flipV="1">
            <a:off x="1719283" y="2502062"/>
            <a:ext cx="2671" cy="97315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09" name="TextBox 108">
            <a:extLst>
              <a:ext uri="{FF2B5EF4-FFF2-40B4-BE49-F238E27FC236}">
                <a16:creationId xmlns:a16="http://schemas.microsoft.com/office/drawing/2014/main" id="{6644604A-9FB5-4F3A-96ED-1648A8DE049C}"/>
              </a:ext>
            </a:extLst>
          </p:cNvPr>
          <p:cNvSpPr txBox="1"/>
          <p:nvPr/>
        </p:nvSpPr>
        <p:spPr>
          <a:xfrm>
            <a:off x="7102155" y="2809184"/>
            <a:ext cx="1699158" cy="215444"/>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Option 3: Data Warehouse</a:t>
            </a:r>
          </a:p>
        </p:txBody>
      </p:sp>
      <p:sp>
        <p:nvSpPr>
          <p:cNvPr id="123" name="TextBox 122">
            <a:extLst>
              <a:ext uri="{FF2B5EF4-FFF2-40B4-BE49-F238E27FC236}">
                <a16:creationId xmlns:a16="http://schemas.microsoft.com/office/drawing/2014/main" id="{D9B31681-288F-41CC-8F4A-3419F4E5F3B7}"/>
              </a:ext>
            </a:extLst>
          </p:cNvPr>
          <p:cNvSpPr txBox="1"/>
          <p:nvPr/>
        </p:nvSpPr>
        <p:spPr>
          <a:xfrm>
            <a:off x="7102154" y="3685090"/>
            <a:ext cx="1715461" cy="215444"/>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Option 4: Databricks</a:t>
            </a:r>
          </a:p>
        </p:txBody>
      </p:sp>
      <p:grpSp>
        <p:nvGrpSpPr>
          <p:cNvPr id="142" name="Group 141">
            <a:extLst>
              <a:ext uri="{FF2B5EF4-FFF2-40B4-BE49-F238E27FC236}">
                <a16:creationId xmlns:a16="http://schemas.microsoft.com/office/drawing/2014/main" id="{45F83890-F1A3-4F23-B052-A7C88A83AC52}"/>
              </a:ext>
            </a:extLst>
          </p:cNvPr>
          <p:cNvGrpSpPr/>
          <p:nvPr/>
        </p:nvGrpSpPr>
        <p:grpSpPr>
          <a:xfrm>
            <a:off x="7229527" y="2159431"/>
            <a:ext cx="996097" cy="604044"/>
            <a:chOff x="7385769" y="3280895"/>
            <a:chExt cx="996097" cy="604044"/>
          </a:xfrm>
        </p:grpSpPr>
        <p:pic>
          <p:nvPicPr>
            <p:cNvPr id="131" name="Picture 130" descr="A close up of a sign&#10;&#10;Description automatically generated">
              <a:extLst>
                <a:ext uri="{FF2B5EF4-FFF2-40B4-BE49-F238E27FC236}">
                  <a16:creationId xmlns:a16="http://schemas.microsoft.com/office/drawing/2014/main" id="{F4DECBFC-6E4B-4C7B-9DC7-D2D696D2C40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740634" y="3365684"/>
              <a:ext cx="286366" cy="286366"/>
            </a:xfrm>
            <a:prstGeom prst="rect">
              <a:avLst/>
            </a:prstGeom>
          </p:spPr>
        </p:pic>
        <p:sp>
          <p:nvSpPr>
            <p:cNvPr id="132" name="Rectangle: Rounded Corners 131">
              <a:extLst>
                <a:ext uri="{FF2B5EF4-FFF2-40B4-BE49-F238E27FC236}">
                  <a16:creationId xmlns:a16="http://schemas.microsoft.com/office/drawing/2014/main" id="{AA197457-569F-411F-BCA3-FB72FA9B88BD}"/>
                </a:ext>
              </a:extLst>
            </p:cNvPr>
            <p:cNvSpPr/>
            <p:nvPr/>
          </p:nvSpPr>
          <p:spPr>
            <a:xfrm>
              <a:off x="7424037" y="3280895"/>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33" name="TextBox 132">
              <a:extLst>
                <a:ext uri="{FF2B5EF4-FFF2-40B4-BE49-F238E27FC236}">
                  <a16:creationId xmlns:a16="http://schemas.microsoft.com/office/drawing/2014/main" id="{30C1FB4B-5DCE-4B89-B744-A15D84571E3C}"/>
                </a:ext>
              </a:extLst>
            </p:cNvPr>
            <p:cNvSpPr txBox="1"/>
            <p:nvPr/>
          </p:nvSpPr>
          <p:spPr>
            <a:xfrm>
              <a:off x="7385769" y="3655344"/>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SQL Hyperscale</a:t>
              </a:r>
            </a:p>
          </p:txBody>
        </p:sp>
      </p:grpSp>
      <p:grpSp>
        <p:nvGrpSpPr>
          <p:cNvPr id="143" name="Group 142">
            <a:extLst>
              <a:ext uri="{FF2B5EF4-FFF2-40B4-BE49-F238E27FC236}">
                <a16:creationId xmlns:a16="http://schemas.microsoft.com/office/drawing/2014/main" id="{BC87500E-FF5B-43F2-9F96-A0EAA30180FA}"/>
              </a:ext>
            </a:extLst>
          </p:cNvPr>
          <p:cNvGrpSpPr/>
          <p:nvPr/>
        </p:nvGrpSpPr>
        <p:grpSpPr>
          <a:xfrm>
            <a:off x="7229527" y="3032904"/>
            <a:ext cx="996097" cy="604044"/>
            <a:chOff x="7385769" y="4154368"/>
            <a:chExt cx="996097" cy="604044"/>
          </a:xfrm>
        </p:grpSpPr>
        <p:pic>
          <p:nvPicPr>
            <p:cNvPr id="70" name="Graphic 69">
              <a:extLst>
                <a:ext uri="{FF2B5EF4-FFF2-40B4-BE49-F238E27FC236}">
                  <a16:creationId xmlns:a16="http://schemas.microsoft.com/office/drawing/2014/main" id="{DCDBF6BE-9B29-4651-AFF2-3579C10D8F5D}"/>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7744550" y="4269663"/>
              <a:ext cx="278534" cy="278534"/>
            </a:xfrm>
            <a:prstGeom prst="rect">
              <a:avLst/>
            </a:prstGeom>
          </p:spPr>
        </p:pic>
        <p:sp>
          <p:nvSpPr>
            <p:cNvPr id="135" name="Rectangle: Rounded Corners 134">
              <a:extLst>
                <a:ext uri="{FF2B5EF4-FFF2-40B4-BE49-F238E27FC236}">
                  <a16:creationId xmlns:a16="http://schemas.microsoft.com/office/drawing/2014/main" id="{782BAC38-03EE-47D1-ABA1-DBD721FF3AC7}"/>
                </a:ext>
              </a:extLst>
            </p:cNvPr>
            <p:cNvSpPr/>
            <p:nvPr/>
          </p:nvSpPr>
          <p:spPr>
            <a:xfrm>
              <a:off x="7424037" y="4154368"/>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36" name="TextBox 135">
              <a:extLst>
                <a:ext uri="{FF2B5EF4-FFF2-40B4-BE49-F238E27FC236}">
                  <a16:creationId xmlns:a16="http://schemas.microsoft.com/office/drawing/2014/main" id="{B6A3D561-7001-478B-9A4E-99CA73487910}"/>
                </a:ext>
              </a:extLst>
            </p:cNvPr>
            <p:cNvSpPr txBox="1"/>
            <p:nvPr/>
          </p:nvSpPr>
          <p:spPr>
            <a:xfrm>
              <a:off x="7385769" y="4528817"/>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SQL Pools</a:t>
              </a:r>
              <a:endPar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endParaRPr>
            </a:p>
          </p:txBody>
        </p:sp>
      </p:grpSp>
      <p:grpSp>
        <p:nvGrpSpPr>
          <p:cNvPr id="150" name="Group 149">
            <a:extLst>
              <a:ext uri="{FF2B5EF4-FFF2-40B4-BE49-F238E27FC236}">
                <a16:creationId xmlns:a16="http://schemas.microsoft.com/office/drawing/2014/main" id="{48FC8D88-5242-445D-B5C9-785B2F6AA474}"/>
              </a:ext>
            </a:extLst>
          </p:cNvPr>
          <p:cNvGrpSpPr/>
          <p:nvPr/>
        </p:nvGrpSpPr>
        <p:grpSpPr>
          <a:xfrm>
            <a:off x="7229527" y="3911368"/>
            <a:ext cx="996097" cy="604044"/>
            <a:chOff x="7385769" y="5017807"/>
            <a:chExt cx="996097" cy="604044"/>
          </a:xfrm>
        </p:grpSpPr>
        <p:pic>
          <p:nvPicPr>
            <p:cNvPr id="124" name="Picture 4" descr="See the source image">
              <a:extLst>
                <a:ext uri="{FF2B5EF4-FFF2-40B4-BE49-F238E27FC236}">
                  <a16:creationId xmlns:a16="http://schemas.microsoft.com/office/drawing/2014/main" id="{2386961E-31A1-4D48-9DB0-9E762A89D3D2}"/>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743960" y="5103576"/>
              <a:ext cx="279714" cy="279714"/>
            </a:xfrm>
            <a:prstGeom prst="rect">
              <a:avLst/>
            </a:prstGeom>
            <a:noFill/>
            <a:extLst>
              <a:ext uri="{909E8E84-426E-40DD-AFC4-6F175D3DCCD1}">
                <a14:hiddenFill xmlns:a14="http://schemas.microsoft.com/office/drawing/2010/main">
                  <a:solidFill>
                    <a:srgbClr val="FFFFFF"/>
                  </a:solidFill>
                </a14:hiddenFill>
              </a:ext>
            </a:extLst>
          </p:spPr>
        </p:pic>
        <p:sp>
          <p:nvSpPr>
            <p:cNvPr id="138" name="Rectangle: Rounded Corners 137">
              <a:extLst>
                <a:ext uri="{FF2B5EF4-FFF2-40B4-BE49-F238E27FC236}">
                  <a16:creationId xmlns:a16="http://schemas.microsoft.com/office/drawing/2014/main" id="{13D9FC63-4690-449D-8FFA-C8AF80A47B95}"/>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39" name="TextBox 138">
              <a:extLst>
                <a:ext uri="{FF2B5EF4-FFF2-40B4-BE49-F238E27FC236}">
                  <a16:creationId xmlns:a16="http://schemas.microsoft.com/office/drawing/2014/main" id="{790946B5-F8A1-40F1-B663-C1DF56ADF460}"/>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Databricks</a:t>
              </a:r>
            </a:p>
          </p:txBody>
        </p:sp>
      </p:grpSp>
      <p:grpSp>
        <p:nvGrpSpPr>
          <p:cNvPr id="180" name="Group 179">
            <a:extLst>
              <a:ext uri="{FF2B5EF4-FFF2-40B4-BE49-F238E27FC236}">
                <a16:creationId xmlns:a16="http://schemas.microsoft.com/office/drawing/2014/main" id="{6DE5BA7F-E2FC-45D8-AD80-7D77CAA02DD0}"/>
              </a:ext>
            </a:extLst>
          </p:cNvPr>
          <p:cNvGrpSpPr/>
          <p:nvPr/>
        </p:nvGrpSpPr>
        <p:grpSpPr>
          <a:xfrm>
            <a:off x="4212048" y="1439786"/>
            <a:ext cx="996097" cy="604044"/>
            <a:chOff x="4417577" y="1860408"/>
            <a:chExt cx="996097" cy="604044"/>
          </a:xfrm>
        </p:grpSpPr>
        <p:pic>
          <p:nvPicPr>
            <p:cNvPr id="52" name="Picture 51" descr="A picture containing drawing&#10;&#10;Description automatically generated">
              <a:extLst>
                <a:ext uri="{FF2B5EF4-FFF2-40B4-BE49-F238E27FC236}">
                  <a16:creationId xmlns:a16="http://schemas.microsoft.com/office/drawing/2014/main" id="{90727219-66F6-4803-AC05-8E465A3D3B2F}"/>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788514" y="1935949"/>
              <a:ext cx="254222" cy="254222"/>
            </a:xfrm>
            <a:prstGeom prst="rect">
              <a:avLst/>
            </a:prstGeom>
          </p:spPr>
        </p:pic>
        <p:sp>
          <p:nvSpPr>
            <p:cNvPr id="165" name="Rectangle: Rounded Corners 164">
              <a:extLst>
                <a:ext uri="{FF2B5EF4-FFF2-40B4-BE49-F238E27FC236}">
                  <a16:creationId xmlns:a16="http://schemas.microsoft.com/office/drawing/2014/main" id="{29D586AC-0ADC-414E-937E-B7C6DD409A48}"/>
                </a:ext>
              </a:extLst>
            </p:cNvPr>
            <p:cNvSpPr/>
            <p:nvPr/>
          </p:nvSpPr>
          <p:spPr>
            <a:xfrm>
              <a:off x="4455845" y="1860408"/>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66" name="TextBox 165">
              <a:extLst>
                <a:ext uri="{FF2B5EF4-FFF2-40B4-BE49-F238E27FC236}">
                  <a16:creationId xmlns:a16="http://schemas.microsoft.com/office/drawing/2014/main" id="{B2973B7E-58C1-4D21-B230-EAA59C25A6AD}"/>
                </a:ext>
              </a:extLst>
            </p:cNvPr>
            <p:cNvSpPr txBox="1"/>
            <p:nvPr/>
          </p:nvSpPr>
          <p:spPr>
            <a:xfrm>
              <a:off x="4417577" y="2234857"/>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Data Flows</a:t>
              </a:r>
            </a:p>
          </p:txBody>
        </p:sp>
      </p:grpSp>
      <p:grpSp>
        <p:nvGrpSpPr>
          <p:cNvPr id="167" name="Group 166">
            <a:extLst>
              <a:ext uri="{FF2B5EF4-FFF2-40B4-BE49-F238E27FC236}">
                <a16:creationId xmlns:a16="http://schemas.microsoft.com/office/drawing/2014/main" id="{5C8023C9-160A-4571-A0EB-3A149FC61118}"/>
              </a:ext>
            </a:extLst>
          </p:cNvPr>
          <p:cNvGrpSpPr/>
          <p:nvPr/>
        </p:nvGrpSpPr>
        <p:grpSpPr>
          <a:xfrm>
            <a:off x="5288682" y="1436595"/>
            <a:ext cx="996097" cy="604044"/>
            <a:chOff x="7385769" y="5017807"/>
            <a:chExt cx="996097" cy="604044"/>
          </a:xfrm>
        </p:grpSpPr>
        <p:pic>
          <p:nvPicPr>
            <p:cNvPr id="168" name="Picture 4" descr="See the source image">
              <a:extLst>
                <a:ext uri="{FF2B5EF4-FFF2-40B4-BE49-F238E27FC236}">
                  <a16:creationId xmlns:a16="http://schemas.microsoft.com/office/drawing/2014/main" id="{0DE28450-3EDA-4DB0-890F-7833466B42B1}"/>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743960" y="5103576"/>
              <a:ext cx="279714" cy="279714"/>
            </a:xfrm>
            <a:prstGeom prst="rect">
              <a:avLst/>
            </a:prstGeom>
            <a:noFill/>
            <a:extLst>
              <a:ext uri="{909E8E84-426E-40DD-AFC4-6F175D3DCCD1}">
                <a14:hiddenFill xmlns:a14="http://schemas.microsoft.com/office/drawing/2010/main">
                  <a:solidFill>
                    <a:srgbClr val="FFFFFF"/>
                  </a:solidFill>
                </a14:hiddenFill>
              </a:ext>
            </a:extLst>
          </p:spPr>
        </p:pic>
        <p:sp>
          <p:nvSpPr>
            <p:cNvPr id="169" name="Rectangle: Rounded Corners 168">
              <a:extLst>
                <a:ext uri="{FF2B5EF4-FFF2-40B4-BE49-F238E27FC236}">
                  <a16:creationId xmlns:a16="http://schemas.microsoft.com/office/drawing/2014/main" id="{01545DA9-6214-49AF-B3DE-DB1D1BCD2A0F}"/>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70" name="TextBox 169">
              <a:extLst>
                <a:ext uri="{FF2B5EF4-FFF2-40B4-BE49-F238E27FC236}">
                  <a16:creationId xmlns:a16="http://schemas.microsoft.com/office/drawing/2014/main" id="{F851A1A7-8554-4F81-969E-494CC3B0CBFE}"/>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Databricks</a:t>
              </a:r>
            </a:p>
          </p:txBody>
        </p:sp>
      </p:grpSp>
      <p:grpSp>
        <p:nvGrpSpPr>
          <p:cNvPr id="182" name="Group 181">
            <a:extLst>
              <a:ext uri="{FF2B5EF4-FFF2-40B4-BE49-F238E27FC236}">
                <a16:creationId xmlns:a16="http://schemas.microsoft.com/office/drawing/2014/main" id="{0926BB97-EF3C-4C9F-AA78-BD7AB01756DD}"/>
              </a:ext>
            </a:extLst>
          </p:cNvPr>
          <p:cNvGrpSpPr/>
          <p:nvPr/>
        </p:nvGrpSpPr>
        <p:grpSpPr>
          <a:xfrm>
            <a:off x="4792599" y="3746538"/>
            <a:ext cx="996097" cy="604044"/>
            <a:chOff x="5017262" y="3917431"/>
            <a:chExt cx="996097" cy="604044"/>
          </a:xfrm>
        </p:grpSpPr>
        <p:pic>
          <p:nvPicPr>
            <p:cNvPr id="43" name="Picture 4" descr="See the source image">
              <a:extLst>
                <a:ext uri="{FF2B5EF4-FFF2-40B4-BE49-F238E27FC236}">
                  <a16:creationId xmlns:a16="http://schemas.microsoft.com/office/drawing/2014/main" id="{5F06138E-862B-4350-B7B1-C82014A3A980}"/>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083429" y="3996175"/>
              <a:ext cx="539852" cy="321684"/>
            </a:xfrm>
            <a:prstGeom prst="rect">
              <a:avLst/>
            </a:prstGeom>
            <a:noFill/>
            <a:extLst>
              <a:ext uri="{909E8E84-426E-40DD-AFC4-6F175D3DCCD1}">
                <a14:hiddenFill xmlns:a14="http://schemas.microsoft.com/office/drawing/2010/main">
                  <a:solidFill>
                    <a:srgbClr val="FFFFFF"/>
                  </a:solidFill>
                </a14:hiddenFill>
              </a:ext>
            </a:extLst>
          </p:spPr>
        </p:pic>
        <p:pic>
          <p:nvPicPr>
            <p:cNvPr id="44" name="Graphic 43">
              <a:extLst>
                <a:ext uri="{FF2B5EF4-FFF2-40B4-BE49-F238E27FC236}">
                  <a16:creationId xmlns:a16="http://schemas.microsoft.com/office/drawing/2014/main" id="{30A83424-101B-40BA-843C-760AA807E95A}"/>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5576011" y="4037955"/>
              <a:ext cx="238125" cy="238125"/>
            </a:xfrm>
            <a:prstGeom prst="rect">
              <a:avLst/>
            </a:prstGeom>
          </p:spPr>
        </p:pic>
        <p:sp>
          <p:nvSpPr>
            <p:cNvPr id="175" name="Rectangle: Rounded Corners 174">
              <a:extLst>
                <a:ext uri="{FF2B5EF4-FFF2-40B4-BE49-F238E27FC236}">
                  <a16:creationId xmlns:a16="http://schemas.microsoft.com/office/drawing/2014/main" id="{24AB1EFC-DBA7-4145-81FC-38141ED51A7C}"/>
                </a:ext>
              </a:extLst>
            </p:cNvPr>
            <p:cNvSpPr/>
            <p:nvPr/>
          </p:nvSpPr>
          <p:spPr>
            <a:xfrm>
              <a:off x="5055530" y="3917431"/>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76" name="TextBox 175">
              <a:extLst>
                <a:ext uri="{FF2B5EF4-FFF2-40B4-BE49-F238E27FC236}">
                  <a16:creationId xmlns:a16="http://schemas.microsoft.com/office/drawing/2014/main" id="{A1D00837-73A1-43DC-8283-8F5A8F128401}"/>
                </a:ext>
              </a:extLst>
            </p:cNvPr>
            <p:cNvSpPr txBox="1"/>
            <p:nvPr/>
          </p:nvSpPr>
          <p:spPr>
            <a:xfrm>
              <a:off x="5017262" y="4291880"/>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Schema</a:t>
              </a:r>
            </a:p>
          </p:txBody>
        </p:sp>
      </p:grpSp>
      <p:grpSp>
        <p:nvGrpSpPr>
          <p:cNvPr id="181" name="Group 180">
            <a:extLst>
              <a:ext uri="{FF2B5EF4-FFF2-40B4-BE49-F238E27FC236}">
                <a16:creationId xmlns:a16="http://schemas.microsoft.com/office/drawing/2014/main" id="{1D5E614D-3933-495C-B0CC-0DEF2C632783}"/>
              </a:ext>
            </a:extLst>
          </p:cNvPr>
          <p:cNvGrpSpPr/>
          <p:nvPr/>
        </p:nvGrpSpPr>
        <p:grpSpPr>
          <a:xfrm>
            <a:off x="4792599" y="2812234"/>
            <a:ext cx="996097" cy="604044"/>
            <a:chOff x="4978994" y="2890495"/>
            <a:chExt cx="996097" cy="604044"/>
          </a:xfrm>
        </p:grpSpPr>
        <p:pic>
          <p:nvPicPr>
            <p:cNvPr id="3" name="Graphic 2">
              <a:extLst>
                <a:ext uri="{FF2B5EF4-FFF2-40B4-BE49-F238E27FC236}">
                  <a16:creationId xmlns:a16="http://schemas.microsoft.com/office/drawing/2014/main" id="{7F6ED041-E7F8-4F5E-96F0-B3405174BFB7}"/>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5364036" y="2983424"/>
              <a:ext cx="226013" cy="226013"/>
            </a:xfrm>
            <a:prstGeom prst="rect">
              <a:avLst/>
            </a:prstGeom>
          </p:spPr>
        </p:pic>
        <p:sp>
          <p:nvSpPr>
            <p:cNvPr id="178" name="Rectangle: Rounded Corners 177">
              <a:extLst>
                <a:ext uri="{FF2B5EF4-FFF2-40B4-BE49-F238E27FC236}">
                  <a16:creationId xmlns:a16="http://schemas.microsoft.com/office/drawing/2014/main" id="{C70DE17C-C7C0-4438-BD5E-E2D22DB016C3}"/>
                </a:ext>
              </a:extLst>
            </p:cNvPr>
            <p:cNvSpPr/>
            <p:nvPr/>
          </p:nvSpPr>
          <p:spPr>
            <a:xfrm>
              <a:off x="5017262" y="2890495"/>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79" name="TextBox 178">
              <a:extLst>
                <a:ext uri="{FF2B5EF4-FFF2-40B4-BE49-F238E27FC236}">
                  <a16:creationId xmlns:a16="http://schemas.microsoft.com/office/drawing/2014/main" id="{7C85E537-63CA-4825-BFF8-0A50CCF6917B}"/>
                </a:ext>
              </a:extLst>
            </p:cNvPr>
            <p:cNvSpPr txBox="1"/>
            <p:nvPr/>
          </p:nvSpPr>
          <p:spPr>
            <a:xfrm>
              <a:off x="4978994" y="3264944"/>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Data Lake</a:t>
              </a:r>
            </a:p>
          </p:txBody>
        </p:sp>
      </p:grpSp>
      <p:cxnSp>
        <p:nvCxnSpPr>
          <p:cNvPr id="184" name="Connector: Elbow 183">
            <a:extLst>
              <a:ext uri="{FF2B5EF4-FFF2-40B4-BE49-F238E27FC236}">
                <a16:creationId xmlns:a16="http://schemas.microsoft.com/office/drawing/2014/main" id="{D2921D19-2D0C-4297-80B3-46162731C956}"/>
              </a:ext>
            </a:extLst>
          </p:cNvPr>
          <p:cNvCxnSpPr>
            <a:cxnSpLocks/>
            <a:stCxn id="178" idx="3"/>
            <a:endCxn id="53" idx="1"/>
          </p:cNvCxnSpPr>
          <p:nvPr/>
        </p:nvCxnSpPr>
        <p:spPr>
          <a:xfrm flipV="1">
            <a:off x="5750427" y="1618296"/>
            <a:ext cx="1517368" cy="1495960"/>
          </a:xfrm>
          <a:prstGeom prst="bentConnector3">
            <a:avLst>
              <a:gd name="adj1" fmla="val 50000"/>
            </a:avLst>
          </a:prstGeom>
          <a:ln>
            <a:solidFill>
              <a:schemeClr val="bg1">
                <a:lumMod val="5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89" name="Connector: Elbow 188">
            <a:extLst>
              <a:ext uri="{FF2B5EF4-FFF2-40B4-BE49-F238E27FC236}">
                <a16:creationId xmlns:a16="http://schemas.microsoft.com/office/drawing/2014/main" id="{21FAF2DF-C52B-4566-8AF6-D8A32C556DEB}"/>
              </a:ext>
            </a:extLst>
          </p:cNvPr>
          <p:cNvCxnSpPr>
            <a:cxnSpLocks/>
            <a:stCxn id="178" idx="3"/>
            <a:endCxn id="132" idx="1"/>
          </p:cNvCxnSpPr>
          <p:nvPr/>
        </p:nvCxnSpPr>
        <p:spPr>
          <a:xfrm flipV="1">
            <a:off x="5750427" y="2461453"/>
            <a:ext cx="1517368" cy="652803"/>
          </a:xfrm>
          <a:prstGeom prst="bentConnector3">
            <a:avLst>
              <a:gd name="adj1" fmla="val 50000"/>
            </a:avLst>
          </a:prstGeom>
          <a:ln>
            <a:solidFill>
              <a:schemeClr val="bg1">
                <a:lumMod val="5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92" name="Connector: Elbow 191">
            <a:extLst>
              <a:ext uri="{FF2B5EF4-FFF2-40B4-BE49-F238E27FC236}">
                <a16:creationId xmlns:a16="http://schemas.microsoft.com/office/drawing/2014/main" id="{62B27764-0DC4-4396-83D1-74ACB949F9C8}"/>
              </a:ext>
            </a:extLst>
          </p:cNvPr>
          <p:cNvCxnSpPr>
            <a:cxnSpLocks/>
            <a:stCxn id="178" idx="3"/>
            <a:endCxn id="135" idx="1"/>
          </p:cNvCxnSpPr>
          <p:nvPr/>
        </p:nvCxnSpPr>
        <p:spPr>
          <a:xfrm>
            <a:off x="5750427" y="3114256"/>
            <a:ext cx="1517368" cy="220670"/>
          </a:xfrm>
          <a:prstGeom prst="bentConnector3">
            <a:avLst>
              <a:gd name="adj1" fmla="val 50000"/>
            </a:avLst>
          </a:prstGeom>
          <a:ln>
            <a:solidFill>
              <a:schemeClr val="bg1">
                <a:lumMod val="5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95" name="Connector: Elbow 194">
            <a:extLst>
              <a:ext uri="{FF2B5EF4-FFF2-40B4-BE49-F238E27FC236}">
                <a16:creationId xmlns:a16="http://schemas.microsoft.com/office/drawing/2014/main" id="{8479F91D-5944-4D8D-9BA8-472025FC1E00}"/>
              </a:ext>
            </a:extLst>
          </p:cNvPr>
          <p:cNvCxnSpPr>
            <a:cxnSpLocks/>
            <a:stCxn id="178" idx="3"/>
            <a:endCxn id="138" idx="1"/>
          </p:cNvCxnSpPr>
          <p:nvPr/>
        </p:nvCxnSpPr>
        <p:spPr>
          <a:xfrm>
            <a:off x="5750427" y="3114256"/>
            <a:ext cx="1517368" cy="1099134"/>
          </a:xfrm>
          <a:prstGeom prst="bentConnector3">
            <a:avLst>
              <a:gd name="adj1" fmla="val 50000"/>
            </a:avLst>
          </a:prstGeom>
          <a:ln>
            <a:solidFill>
              <a:schemeClr val="bg1">
                <a:lumMod val="5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198" name="TextBox 197">
            <a:extLst>
              <a:ext uri="{FF2B5EF4-FFF2-40B4-BE49-F238E27FC236}">
                <a16:creationId xmlns:a16="http://schemas.microsoft.com/office/drawing/2014/main" id="{78BF4C6A-23D4-409E-9B0A-695C4346C508}"/>
              </a:ext>
            </a:extLst>
          </p:cNvPr>
          <p:cNvSpPr txBox="1"/>
          <p:nvPr/>
        </p:nvSpPr>
        <p:spPr>
          <a:xfrm>
            <a:off x="6449752" y="1459630"/>
            <a:ext cx="878725" cy="20005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chemeClr val="tx1">
                    <a:lumMod val="65000"/>
                    <a:lumOff val="35000"/>
                  </a:schemeClr>
                </a:solidFill>
                <a:effectLst/>
                <a:uLnTx/>
                <a:uFillTx/>
                <a:latin typeface="Segoe UI Semibold" panose="020B0702040204020203" pitchFamily="34" charset="0"/>
                <a:ea typeface="+mn-ea"/>
                <a:cs typeface="Segoe UI Semibold" panose="020B0702040204020203" pitchFamily="34" charset="0"/>
              </a:rPr>
              <a:t>SQL On-Demand</a:t>
            </a:r>
          </a:p>
        </p:txBody>
      </p:sp>
      <p:sp>
        <p:nvSpPr>
          <p:cNvPr id="200" name="TextBox 199">
            <a:extLst>
              <a:ext uri="{FF2B5EF4-FFF2-40B4-BE49-F238E27FC236}">
                <a16:creationId xmlns:a16="http://schemas.microsoft.com/office/drawing/2014/main" id="{6A7154C2-0E66-4D3C-A0C9-1DF89498515E}"/>
              </a:ext>
            </a:extLst>
          </p:cNvPr>
          <p:cNvSpPr txBox="1"/>
          <p:nvPr/>
        </p:nvSpPr>
        <p:spPr>
          <a:xfrm>
            <a:off x="7616751" y="4942763"/>
            <a:ext cx="845742" cy="20005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chemeClr val="tx1">
                    <a:lumMod val="65000"/>
                    <a:lumOff val="35000"/>
                  </a:schemeClr>
                </a:solidFill>
                <a:effectLst/>
                <a:uLnTx/>
                <a:uFillTx/>
                <a:latin typeface="Segoe UI Semibold" panose="020B0702040204020203" pitchFamily="34" charset="0"/>
                <a:ea typeface="+mn-ea"/>
                <a:cs typeface="Segoe UI Semibold" panose="020B0702040204020203" pitchFamily="34" charset="0"/>
              </a:rPr>
              <a:t>Publish</a:t>
            </a:r>
          </a:p>
        </p:txBody>
      </p:sp>
      <p:sp>
        <p:nvSpPr>
          <p:cNvPr id="201" name="TextBox 200">
            <a:extLst>
              <a:ext uri="{FF2B5EF4-FFF2-40B4-BE49-F238E27FC236}">
                <a16:creationId xmlns:a16="http://schemas.microsoft.com/office/drawing/2014/main" id="{5CE39B87-181A-427F-B069-203035BA6FCB}"/>
              </a:ext>
            </a:extLst>
          </p:cNvPr>
          <p:cNvSpPr txBox="1"/>
          <p:nvPr/>
        </p:nvSpPr>
        <p:spPr>
          <a:xfrm>
            <a:off x="6449752" y="3143146"/>
            <a:ext cx="878725" cy="20005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chemeClr val="tx1">
                    <a:lumMod val="65000"/>
                    <a:lumOff val="35000"/>
                  </a:schemeClr>
                </a:solidFill>
                <a:effectLst/>
                <a:uLnTx/>
                <a:uFillTx/>
                <a:latin typeface="Segoe UI Semibold" panose="020B0702040204020203" pitchFamily="34" charset="0"/>
                <a:ea typeface="+mn-ea"/>
                <a:cs typeface="Segoe UI Semibold" panose="020B0702040204020203" pitchFamily="34" charset="0"/>
              </a:rPr>
              <a:t>ADF (PolyBase)</a:t>
            </a:r>
          </a:p>
        </p:txBody>
      </p:sp>
      <p:cxnSp>
        <p:nvCxnSpPr>
          <p:cNvPr id="217" name="Straight Connector 216">
            <a:extLst>
              <a:ext uri="{FF2B5EF4-FFF2-40B4-BE49-F238E27FC236}">
                <a16:creationId xmlns:a16="http://schemas.microsoft.com/office/drawing/2014/main" id="{2D3DBAE9-BAB4-4646-8980-91EB92C586B4}"/>
              </a:ext>
            </a:extLst>
          </p:cNvPr>
          <p:cNvCxnSpPr>
            <a:cxnSpLocks/>
            <a:stCxn id="63" idx="3"/>
            <a:endCxn id="95" idx="1"/>
          </p:cNvCxnSpPr>
          <p:nvPr/>
        </p:nvCxnSpPr>
        <p:spPr>
          <a:xfrm flipV="1">
            <a:off x="1878604" y="2344811"/>
            <a:ext cx="383377" cy="601"/>
          </a:xfrm>
          <a:prstGeom prst="line">
            <a:avLst/>
          </a:prstGeom>
          <a:ln>
            <a:solidFill>
              <a:schemeClr val="bg1">
                <a:lumMod val="5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pic>
        <p:nvPicPr>
          <p:cNvPr id="224" name="Picture 223" descr="A picture containing drawing&#10;&#10;Description automatically generated">
            <a:extLst>
              <a:ext uri="{FF2B5EF4-FFF2-40B4-BE49-F238E27FC236}">
                <a16:creationId xmlns:a16="http://schemas.microsoft.com/office/drawing/2014/main" id="{7A8A39A9-E9F1-4503-AB15-E1C2A219B23F}"/>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427500" y="2217700"/>
            <a:ext cx="254222" cy="254222"/>
          </a:xfrm>
          <a:prstGeom prst="rect">
            <a:avLst/>
          </a:prstGeom>
        </p:spPr>
      </p:pic>
      <p:cxnSp>
        <p:nvCxnSpPr>
          <p:cNvPr id="225" name="Straight Connector 224">
            <a:extLst>
              <a:ext uri="{FF2B5EF4-FFF2-40B4-BE49-F238E27FC236}">
                <a16:creationId xmlns:a16="http://schemas.microsoft.com/office/drawing/2014/main" id="{1CDC7298-34D7-4E37-98FC-090FE2B3E072}"/>
              </a:ext>
            </a:extLst>
          </p:cNvPr>
          <p:cNvCxnSpPr>
            <a:cxnSpLocks/>
            <a:stCxn id="84" idx="0"/>
            <a:endCxn id="85" idx="2"/>
          </p:cNvCxnSpPr>
          <p:nvPr/>
        </p:nvCxnSpPr>
        <p:spPr>
          <a:xfrm flipH="1" flipV="1">
            <a:off x="3157328" y="1827817"/>
            <a:ext cx="1219" cy="382097"/>
          </a:xfrm>
          <a:prstGeom prst="line">
            <a:avLst/>
          </a:prstGeom>
          <a:ln>
            <a:solidFill>
              <a:schemeClr val="bg1">
                <a:lumMod val="5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pic>
        <p:nvPicPr>
          <p:cNvPr id="236" name="Graphic 235">
            <a:extLst>
              <a:ext uri="{FF2B5EF4-FFF2-40B4-BE49-F238E27FC236}">
                <a16:creationId xmlns:a16="http://schemas.microsoft.com/office/drawing/2014/main" id="{260771B8-7D39-4DA3-AA63-8684283B3B45}"/>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11680777" y="3100809"/>
            <a:ext cx="476250" cy="476250"/>
          </a:xfrm>
          <a:prstGeom prst="rect">
            <a:avLst/>
          </a:prstGeom>
        </p:spPr>
      </p:pic>
      <p:cxnSp>
        <p:nvCxnSpPr>
          <p:cNvPr id="237" name="Straight Arrow Connector 236">
            <a:extLst>
              <a:ext uri="{FF2B5EF4-FFF2-40B4-BE49-F238E27FC236}">
                <a16:creationId xmlns:a16="http://schemas.microsoft.com/office/drawing/2014/main" id="{05F2F82D-5C8F-460E-B0F4-7BEF6FD27144}"/>
              </a:ext>
            </a:extLst>
          </p:cNvPr>
          <p:cNvCxnSpPr>
            <a:cxnSpLocks/>
            <a:stCxn id="236" idx="1"/>
            <a:endCxn id="240" idx="3"/>
          </p:cNvCxnSpPr>
          <p:nvPr/>
        </p:nvCxnSpPr>
        <p:spPr>
          <a:xfrm flipH="1" flipV="1">
            <a:off x="11460352" y="3337789"/>
            <a:ext cx="220425" cy="11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26144D9E-FEC6-46D9-B88A-7B10BD3164B0}"/>
              </a:ext>
            </a:extLst>
          </p:cNvPr>
          <p:cNvGrpSpPr/>
          <p:nvPr/>
        </p:nvGrpSpPr>
        <p:grpSpPr>
          <a:xfrm>
            <a:off x="10502524" y="3035767"/>
            <a:ext cx="996097" cy="604044"/>
            <a:chOff x="9577346" y="3781166"/>
            <a:chExt cx="996097" cy="604044"/>
          </a:xfrm>
        </p:grpSpPr>
        <p:pic>
          <p:nvPicPr>
            <p:cNvPr id="239" name="Picture 2" descr="See the source image">
              <a:extLst>
                <a:ext uri="{FF2B5EF4-FFF2-40B4-BE49-F238E27FC236}">
                  <a16:creationId xmlns:a16="http://schemas.microsoft.com/office/drawing/2014/main" id="{38153AAE-29EF-413D-8222-311A7FF67B48}"/>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9922846" y="3838198"/>
              <a:ext cx="305096" cy="305096"/>
            </a:xfrm>
            <a:prstGeom prst="rect">
              <a:avLst/>
            </a:prstGeom>
            <a:noFill/>
            <a:extLst>
              <a:ext uri="{909E8E84-426E-40DD-AFC4-6F175D3DCCD1}">
                <a14:hiddenFill xmlns:a14="http://schemas.microsoft.com/office/drawing/2010/main">
                  <a:solidFill>
                    <a:srgbClr val="FFFFFF"/>
                  </a:solidFill>
                </a14:hiddenFill>
              </a:ext>
            </a:extLst>
          </p:spPr>
        </p:pic>
        <p:sp>
          <p:nvSpPr>
            <p:cNvPr id="240" name="Rectangle: Rounded Corners 239">
              <a:extLst>
                <a:ext uri="{FF2B5EF4-FFF2-40B4-BE49-F238E27FC236}">
                  <a16:creationId xmlns:a16="http://schemas.microsoft.com/office/drawing/2014/main" id="{672A2F36-69F1-4AD2-9FA7-4D3E815D3A43}"/>
                </a:ext>
              </a:extLst>
            </p:cNvPr>
            <p:cNvSpPr/>
            <p:nvPr/>
          </p:nvSpPr>
          <p:spPr>
            <a:xfrm>
              <a:off x="9615614" y="3781166"/>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241" name="TextBox 240">
              <a:extLst>
                <a:ext uri="{FF2B5EF4-FFF2-40B4-BE49-F238E27FC236}">
                  <a16:creationId xmlns:a16="http://schemas.microsoft.com/office/drawing/2014/main" id="{254CDEE7-638A-4C46-B817-84A565F51C4D}"/>
                </a:ext>
              </a:extLst>
            </p:cNvPr>
            <p:cNvSpPr txBox="1"/>
            <p:nvPr/>
          </p:nvSpPr>
          <p:spPr>
            <a:xfrm>
              <a:off x="9577346" y="4155615"/>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Power BI</a:t>
              </a:r>
            </a:p>
          </p:txBody>
        </p:sp>
      </p:grpSp>
      <p:cxnSp>
        <p:nvCxnSpPr>
          <p:cNvPr id="256" name="Connector: Elbow 255">
            <a:extLst>
              <a:ext uri="{FF2B5EF4-FFF2-40B4-BE49-F238E27FC236}">
                <a16:creationId xmlns:a16="http://schemas.microsoft.com/office/drawing/2014/main" id="{46A51439-DABE-493C-841F-0018C2137EF9}"/>
              </a:ext>
            </a:extLst>
          </p:cNvPr>
          <p:cNvCxnSpPr>
            <a:cxnSpLocks/>
            <a:stCxn id="151" idx="1"/>
            <a:endCxn id="132" idx="3"/>
          </p:cNvCxnSpPr>
          <p:nvPr/>
        </p:nvCxnSpPr>
        <p:spPr>
          <a:xfrm rot="10800000">
            <a:off x="8187355" y="2461453"/>
            <a:ext cx="942058" cy="876914"/>
          </a:xfrm>
          <a:prstGeom prst="bentConnector3">
            <a:avLst>
              <a:gd name="adj1" fmla="val 50000"/>
            </a:avLst>
          </a:prstGeom>
          <a:ln>
            <a:solidFill>
              <a:schemeClr val="bg1">
                <a:lumMod val="6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2" name="Connector: Elbow 271">
            <a:extLst>
              <a:ext uri="{FF2B5EF4-FFF2-40B4-BE49-F238E27FC236}">
                <a16:creationId xmlns:a16="http://schemas.microsoft.com/office/drawing/2014/main" id="{83EA4023-57C5-4A95-AB91-049C4F5E4E5C}"/>
              </a:ext>
            </a:extLst>
          </p:cNvPr>
          <p:cNvCxnSpPr>
            <a:cxnSpLocks/>
            <a:stCxn id="151" idx="1"/>
            <a:endCxn id="138" idx="3"/>
          </p:cNvCxnSpPr>
          <p:nvPr/>
        </p:nvCxnSpPr>
        <p:spPr>
          <a:xfrm rot="10800000" flipV="1">
            <a:off x="8187355" y="3338366"/>
            <a:ext cx="942058" cy="875023"/>
          </a:xfrm>
          <a:prstGeom prst="bentConnector3">
            <a:avLst>
              <a:gd name="adj1" fmla="val 50000"/>
            </a:avLst>
          </a:prstGeom>
          <a:ln>
            <a:solidFill>
              <a:schemeClr val="bg1">
                <a:lumMod val="6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282" name="TextBox 281">
            <a:extLst>
              <a:ext uri="{FF2B5EF4-FFF2-40B4-BE49-F238E27FC236}">
                <a16:creationId xmlns:a16="http://schemas.microsoft.com/office/drawing/2014/main" id="{77E9080C-FDD6-47BA-8582-36D4C4C31132}"/>
              </a:ext>
            </a:extLst>
          </p:cNvPr>
          <p:cNvSpPr txBox="1"/>
          <p:nvPr/>
        </p:nvSpPr>
        <p:spPr>
          <a:xfrm>
            <a:off x="7099999" y="1095269"/>
            <a:ext cx="2390517" cy="215444"/>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Option 1: SQL On-Demand</a:t>
            </a:r>
          </a:p>
        </p:txBody>
      </p:sp>
      <p:cxnSp>
        <p:nvCxnSpPr>
          <p:cNvPr id="284" name="Straight Connector 283">
            <a:extLst>
              <a:ext uri="{FF2B5EF4-FFF2-40B4-BE49-F238E27FC236}">
                <a16:creationId xmlns:a16="http://schemas.microsoft.com/office/drawing/2014/main" id="{268FCACB-8427-4F78-A711-485A64DE4EA1}"/>
              </a:ext>
            </a:extLst>
          </p:cNvPr>
          <p:cNvCxnSpPr>
            <a:cxnSpLocks/>
            <a:stCxn id="135" idx="3"/>
            <a:endCxn id="151" idx="1"/>
          </p:cNvCxnSpPr>
          <p:nvPr/>
        </p:nvCxnSpPr>
        <p:spPr>
          <a:xfrm>
            <a:off x="8187355" y="3334926"/>
            <a:ext cx="942058" cy="3441"/>
          </a:xfrm>
          <a:prstGeom prst="line">
            <a:avLst/>
          </a:prstGeom>
          <a:ln>
            <a:solidFill>
              <a:schemeClr val="bg1">
                <a:lumMod val="6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87" name="Connector: Elbow 286">
            <a:extLst>
              <a:ext uri="{FF2B5EF4-FFF2-40B4-BE49-F238E27FC236}">
                <a16:creationId xmlns:a16="http://schemas.microsoft.com/office/drawing/2014/main" id="{8C80DDCB-480E-44E2-90AF-4E64503AEDCE}"/>
              </a:ext>
            </a:extLst>
          </p:cNvPr>
          <p:cNvCxnSpPr>
            <a:cxnSpLocks/>
            <a:stCxn id="151" idx="0"/>
            <a:endCxn id="53" idx="3"/>
          </p:cNvCxnSpPr>
          <p:nvPr/>
        </p:nvCxnSpPr>
        <p:spPr>
          <a:xfrm rot="16200000" flipV="1">
            <a:off x="8179250" y="1626402"/>
            <a:ext cx="1418049" cy="1401838"/>
          </a:xfrm>
          <a:prstGeom prst="bentConnector2">
            <a:avLst/>
          </a:prstGeom>
          <a:ln>
            <a:solidFill>
              <a:schemeClr val="bg1">
                <a:lumMod val="6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292" name="TextBox 291">
            <a:extLst>
              <a:ext uri="{FF2B5EF4-FFF2-40B4-BE49-F238E27FC236}">
                <a16:creationId xmlns:a16="http://schemas.microsoft.com/office/drawing/2014/main" id="{249B4783-6448-47B5-B051-002B3FFBAF9B}"/>
              </a:ext>
            </a:extLst>
          </p:cNvPr>
          <p:cNvSpPr txBox="1"/>
          <p:nvPr/>
        </p:nvSpPr>
        <p:spPr>
          <a:xfrm>
            <a:off x="8176250" y="1460223"/>
            <a:ext cx="1804056" cy="20005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chemeClr val="tx1">
                    <a:lumMod val="65000"/>
                    <a:lumOff val="35000"/>
                  </a:schemeClr>
                </a:solidFill>
                <a:effectLst/>
                <a:uLnTx/>
                <a:uFillTx/>
                <a:latin typeface="Segoe UI Semibold" panose="020B0702040204020203" pitchFamily="34" charset="0"/>
                <a:ea typeface="+mn-ea"/>
                <a:cs typeface="Segoe UI Semibold" panose="020B0702040204020203" pitchFamily="34" charset="0"/>
              </a:rPr>
              <a:t>Data is read directly from the lake</a:t>
            </a:r>
          </a:p>
        </p:txBody>
      </p:sp>
      <p:cxnSp>
        <p:nvCxnSpPr>
          <p:cNvPr id="294" name="Straight Connector 293">
            <a:extLst>
              <a:ext uri="{FF2B5EF4-FFF2-40B4-BE49-F238E27FC236}">
                <a16:creationId xmlns:a16="http://schemas.microsoft.com/office/drawing/2014/main" id="{1748A25E-3A90-46D5-A42D-A664B185A5EB}"/>
              </a:ext>
            </a:extLst>
          </p:cNvPr>
          <p:cNvCxnSpPr/>
          <p:nvPr/>
        </p:nvCxnSpPr>
        <p:spPr>
          <a:xfrm>
            <a:off x="7390701" y="1618295"/>
            <a:ext cx="683703" cy="0"/>
          </a:xfrm>
          <a:prstGeom prst="line">
            <a:avLst/>
          </a:prstGeom>
          <a:ln>
            <a:solidFill>
              <a:schemeClr val="tx2">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pic>
        <p:nvPicPr>
          <p:cNvPr id="105" name="Picture 104">
            <a:extLst>
              <a:ext uri="{FF2B5EF4-FFF2-40B4-BE49-F238E27FC236}">
                <a16:creationId xmlns:a16="http://schemas.microsoft.com/office/drawing/2014/main" id="{2F19BE16-C4A1-4D15-B599-2169EBFAA5DF}"/>
              </a:ext>
            </a:extLst>
          </p:cNvPr>
          <p:cNvPicPr>
            <a:picLocks noChangeAspect="1"/>
          </p:cNvPicPr>
          <p:nvPr/>
        </p:nvPicPr>
        <p:blipFill>
          <a:blip r:embed="rId28"/>
          <a:stretch>
            <a:fillRect/>
          </a:stretch>
        </p:blipFill>
        <p:spPr>
          <a:xfrm>
            <a:off x="7547694" y="1346553"/>
            <a:ext cx="337553" cy="341389"/>
          </a:xfrm>
          <a:prstGeom prst="rect">
            <a:avLst/>
          </a:prstGeom>
        </p:spPr>
      </p:pic>
      <p:pic>
        <p:nvPicPr>
          <p:cNvPr id="10" name="Picture 9" descr="A picture containing drawing&#10;&#10;Description automatically generated">
            <a:extLst>
              <a:ext uri="{FF2B5EF4-FFF2-40B4-BE49-F238E27FC236}">
                <a16:creationId xmlns:a16="http://schemas.microsoft.com/office/drawing/2014/main" id="{63DF2F46-1D69-4EAD-AFF7-A7894BF37398}"/>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284658" y="6584305"/>
            <a:ext cx="197995" cy="197995"/>
          </a:xfrm>
          <a:prstGeom prst="rect">
            <a:avLst/>
          </a:prstGeom>
        </p:spPr>
      </p:pic>
      <p:sp>
        <p:nvSpPr>
          <p:cNvPr id="118" name="Rectangle: Rounded Corners 117">
            <a:extLst>
              <a:ext uri="{FF2B5EF4-FFF2-40B4-BE49-F238E27FC236}">
                <a16:creationId xmlns:a16="http://schemas.microsoft.com/office/drawing/2014/main" id="{DE45D1DE-D17C-4B16-A8DA-B5344C192E5C}"/>
              </a:ext>
            </a:extLst>
          </p:cNvPr>
          <p:cNvSpPr/>
          <p:nvPr/>
        </p:nvSpPr>
        <p:spPr>
          <a:xfrm>
            <a:off x="191725" y="5663711"/>
            <a:ext cx="10194304" cy="257953"/>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19" name="TextBox 118">
            <a:extLst>
              <a:ext uri="{FF2B5EF4-FFF2-40B4-BE49-F238E27FC236}">
                <a16:creationId xmlns:a16="http://schemas.microsoft.com/office/drawing/2014/main" id="{F6DC32FA-31AE-43FF-83DD-B3122B83E5EE}"/>
              </a:ext>
            </a:extLst>
          </p:cNvPr>
          <p:cNvSpPr txBox="1"/>
          <p:nvPr/>
        </p:nvSpPr>
        <p:spPr>
          <a:xfrm>
            <a:off x="1390145" y="5685887"/>
            <a:ext cx="7797464"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Data Catalog</a:t>
            </a:r>
          </a:p>
        </p:txBody>
      </p:sp>
      <p:pic>
        <p:nvPicPr>
          <p:cNvPr id="18" name="Picture 17">
            <a:extLst>
              <a:ext uri="{FF2B5EF4-FFF2-40B4-BE49-F238E27FC236}">
                <a16:creationId xmlns:a16="http://schemas.microsoft.com/office/drawing/2014/main" id="{956CD352-5CFF-4856-A898-5FA67F6B1529}"/>
              </a:ext>
            </a:extLst>
          </p:cNvPr>
          <p:cNvPicPr>
            <a:picLocks noChangeAspect="1"/>
          </p:cNvPicPr>
          <p:nvPr/>
        </p:nvPicPr>
        <p:blipFill>
          <a:blip r:embed="rId30"/>
          <a:stretch>
            <a:fillRect/>
          </a:stretch>
        </p:blipFill>
        <p:spPr>
          <a:xfrm>
            <a:off x="289241" y="5685646"/>
            <a:ext cx="188829" cy="201662"/>
          </a:xfrm>
          <a:prstGeom prst="rect">
            <a:avLst/>
          </a:prstGeom>
        </p:spPr>
      </p:pic>
      <p:sp>
        <p:nvSpPr>
          <p:cNvPr id="122" name="Rectangle: Rounded Corners 121">
            <a:extLst>
              <a:ext uri="{FF2B5EF4-FFF2-40B4-BE49-F238E27FC236}">
                <a16:creationId xmlns:a16="http://schemas.microsoft.com/office/drawing/2014/main" id="{A53B195B-CC39-472D-BF3C-3C1D459CA2B6}"/>
              </a:ext>
            </a:extLst>
          </p:cNvPr>
          <p:cNvSpPr/>
          <p:nvPr/>
        </p:nvSpPr>
        <p:spPr>
          <a:xfrm>
            <a:off x="191725" y="5962715"/>
            <a:ext cx="10194304" cy="257953"/>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25" name="TextBox 124">
            <a:extLst>
              <a:ext uri="{FF2B5EF4-FFF2-40B4-BE49-F238E27FC236}">
                <a16:creationId xmlns:a16="http://schemas.microsoft.com/office/drawing/2014/main" id="{5DE5E7F2-5F22-4774-8CED-30BE043D7C23}"/>
              </a:ext>
            </a:extLst>
          </p:cNvPr>
          <p:cNvSpPr txBox="1"/>
          <p:nvPr/>
        </p:nvSpPr>
        <p:spPr>
          <a:xfrm>
            <a:off x="1390145" y="5984891"/>
            <a:ext cx="7797464"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Dev Ops and ML Ops</a:t>
            </a:r>
          </a:p>
        </p:txBody>
      </p:sp>
      <p:sp>
        <p:nvSpPr>
          <p:cNvPr id="127" name="Rectangle: Rounded Corners 126">
            <a:extLst>
              <a:ext uri="{FF2B5EF4-FFF2-40B4-BE49-F238E27FC236}">
                <a16:creationId xmlns:a16="http://schemas.microsoft.com/office/drawing/2014/main" id="{0C89C3D6-196A-4C40-A6F5-8193EF2D14FF}"/>
              </a:ext>
            </a:extLst>
          </p:cNvPr>
          <p:cNvSpPr/>
          <p:nvPr/>
        </p:nvSpPr>
        <p:spPr>
          <a:xfrm>
            <a:off x="191725" y="6261240"/>
            <a:ext cx="10194304" cy="257953"/>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28" name="TextBox 127">
            <a:extLst>
              <a:ext uri="{FF2B5EF4-FFF2-40B4-BE49-F238E27FC236}">
                <a16:creationId xmlns:a16="http://schemas.microsoft.com/office/drawing/2014/main" id="{C7CF2C40-CFC3-4214-B04C-63EC457650EE}"/>
              </a:ext>
            </a:extLst>
          </p:cNvPr>
          <p:cNvSpPr txBox="1"/>
          <p:nvPr/>
        </p:nvSpPr>
        <p:spPr>
          <a:xfrm>
            <a:off x="1390145" y="6283416"/>
            <a:ext cx="7797464"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Security</a:t>
            </a:r>
          </a:p>
        </p:txBody>
      </p:sp>
      <p:sp>
        <p:nvSpPr>
          <p:cNvPr id="130" name="Rectangle: Rounded Corners 129">
            <a:extLst>
              <a:ext uri="{FF2B5EF4-FFF2-40B4-BE49-F238E27FC236}">
                <a16:creationId xmlns:a16="http://schemas.microsoft.com/office/drawing/2014/main" id="{8ED6C917-EED8-4B5A-9551-954CD2562250}"/>
              </a:ext>
            </a:extLst>
          </p:cNvPr>
          <p:cNvSpPr/>
          <p:nvPr/>
        </p:nvSpPr>
        <p:spPr>
          <a:xfrm>
            <a:off x="191725" y="6562129"/>
            <a:ext cx="10194304" cy="257953"/>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34" name="TextBox 133">
            <a:extLst>
              <a:ext uri="{FF2B5EF4-FFF2-40B4-BE49-F238E27FC236}">
                <a16:creationId xmlns:a16="http://schemas.microsoft.com/office/drawing/2014/main" id="{49416BA3-80C0-4922-A6B9-63DFD3D4F637}"/>
              </a:ext>
            </a:extLst>
          </p:cNvPr>
          <p:cNvSpPr txBox="1"/>
          <p:nvPr/>
        </p:nvSpPr>
        <p:spPr>
          <a:xfrm>
            <a:off x="1390145" y="6584305"/>
            <a:ext cx="7797464"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Logging and Monitoring</a:t>
            </a:r>
          </a:p>
        </p:txBody>
      </p:sp>
      <p:grpSp>
        <p:nvGrpSpPr>
          <p:cNvPr id="106" name="Group 105">
            <a:extLst>
              <a:ext uri="{FF2B5EF4-FFF2-40B4-BE49-F238E27FC236}">
                <a16:creationId xmlns:a16="http://schemas.microsoft.com/office/drawing/2014/main" id="{3C9D50FA-E06F-42EA-ABE9-C7AE2B8C1D79}"/>
              </a:ext>
            </a:extLst>
          </p:cNvPr>
          <p:cNvGrpSpPr/>
          <p:nvPr/>
        </p:nvGrpSpPr>
        <p:grpSpPr>
          <a:xfrm>
            <a:off x="6534726" y="4847830"/>
            <a:ext cx="1045994" cy="604044"/>
            <a:chOff x="9615614" y="3591075"/>
            <a:chExt cx="1045994" cy="604044"/>
          </a:xfrm>
        </p:grpSpPr>
        <p:sp>
          <p:nvSpPr>
            <p:cNvPr id="110" name="Rectangle: Rounded Corners 109">
              <a:extLst>
                <a:ext uri="{FF2B5EF4-FFF2-40B4-BE49-F238E27FC236}">
                  <a16:creationId xmlns:a16="http://schemas.microsoft.com/office/drawing/2014/main" id="{1E88DC0E-6BC6-463B-8519-EF275C9E5A35}"/>
                </a:ext>
              </a:extLst>
            </p:cNvPr>
            <p:cNvSpPr/>
            <p:nvPr/>
          </p:nvSpPr>
          <p:spPr>
            <a:xfrm>
              <a:off x="9678831" y="3591075"/>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11" name="TextBox 110">
              <a:extLst>
                <a:ext uri="{FF2B5EF4-FFF2-40B4-BE49-F238E27FC236}">
                  <a16:creationId xmlns:a16="http://schemas.microsoft.com/office/drawing/2014/main" id="{D084DA51-1024-4758-B853-0B5843ACF074}"/>
                </a:ext>
              </a:extLst>
            </p:cNvPr>
            <p:cNvSpPr txBox="1"/>
            <p:nvPr/>
          </p:nvSpPr>
          <p:spPr>
            <a:xfrm>
              <a:off x="9615614" y="3965524"/>
              <a:ext cx="1045994"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ML Training</a:t>
              </a:r>
            </a:p>
          </p:txBody>
        </p:sp>
        <p:pic>
          <p:nvPicPr>
            <p:cNvPr id="112" name="Picture 111" descr="A picture containing drawing&#10;&#10;Description automatically generated">
              <a:extLst>
                <a:ext uri="{FF2B5EF4-FFF2-40B4-BE49-F238E27FC236}">
                  <a16:creationId xmlns:a16="http://schemas.microsoft.com/office/drawing/2014/main" id="{E0599B5F-7506-45F7-ABF5-9F06A53543E0}"/>
                </a:ext>
              </a:extLst>
            </p:cNvPr>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10013689" y="3688546"/>
              <a:ext cx="249845" cy="249845"/>
            </a:xfrm>
            <a:prstGeom prst="rect">
              <a:avLst/>
            </a:prstGeom>
          </p:spPr>
        </p:pic>
      </p:grpSp>
      <p:grpSp>
        <p:nvGrpSpPr>
          <p:cNvPr id="113" name="Group 112">
            <a:extLst>
              <a:ext uri="{FF2B5EF4-FFF2-40B4-BE49-F238E27FC236}">
                <a16:creationId xmlns:a16="http://schemas.microsoft.com/office/drawing/2014/main" id="{33D1D700-CC37-48B5-8DEB-A3268185D2D7}"/>
              </a:ext>
            </a:extLst>
          </p:cNvPr>
          <p:cNvGrpSpPr/>
          <p:nvPr/>
        </p:nvGrpSpPr>
        <p:grpSpPr>
          <a:xfrm>
            <a:off x="10502524" y="4847830"/>
            <a:ext cx="1045994" cy="604044"/>
            <a:chOff x="9615614" y="3591075"/>
            <a:chExt cx="1045994" cy="604044"/>
          </a:xfrm>
        </p:grpSpPr>
        <p:sp>
          <p:nvSpPr>
            <p:cNvPr id="114" name="Rectangle: Rounded Corners 113">
              <a:extLst>
                <a:ext uri="{FF2B5EF4-FFF2-40B4-BE49-F238E27FC236}">
                  <a16:creationId xmlns:a16="http://schemas.microsoft.com/office/drawing/2014/main" id="{70576211-2C8D-4034-9BDC-9A3F25E58F90}"/>
                </a:ext>
              </a:extLst>
            </p:cNvPr>
            <p:cNvSpPr/>
            <p:nvPr/>
          </p:nvSpPr>
          <p:spPr>
            <a:xfrm>
              <a:off x="9678831" y="3591075"/>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15" name="TextBox 114">
              <a:extLst>
                <a:ext uri="{FF2B5EF4-FFF2-40B4-BE49-F238E27FC236}">
                  <a16:creationId xmlns:a16="http://schemas.microsoft.com/office/drawing/2014/main" id="{40755C0D-97EA-48F0-AD1C-291009CA9964}"/>
                </a:ext>
              </a:extLst>
            </p:cNvPr>
            <p:cNvSpPr txBox="1"/>
            <p:nvPr/>
          </p:nvSpPr>
          <p:spPr>
            <a:xfrm>
              <a:off x="9615614" y="3965524"/>
              <a:ext cx="1045994"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Model Scoring</a:t>
              </a:r>
            </a:p>
          </p:txBody>
        </p:sp>
        <p:pic>
          <p:nvPicPr>
            <p:cNvPr id="116" name="Picture 115" descr="A picture containing drawing&#10;&#10;Description automatically generated">
              <a:extLst>
                <a:ext uri="{FF2B5EF4-FFF2-40B4-BE49-F238E27FC236}">
                  <a16:creationId xmlns:a16="http://schemas.microsoft.com/office/drawing/2014/main" id="{6C4E3B62-4184-4EE1-A7DD-0F76589E5E8C}"/>
                </a:ext>
              </a:extLst>
            </p:cNvPr>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10013689" y="3688546"/>
              <a:ext cx="249845" cy="249845"/>
            </a:xfrm>
            <a:prstGeom prst="rect">
              <a:avLst/>
            </a:prstGeom>
          </p:spPr>
        </p:pic>
      </p:grpSp>
      <p:grpSp>
        <p:nvGrpSpPr>
          <p:cNvPr id="7" name="Group 6">
            <a:extLst>
              <a:ext uri="{FF2B5EF4-FFF2-40B4-BE49-F238E27FC236}">
                <a16:creationId xmlns:a16="http://schemas.microsoft.com/office/drawing/2014/main" id="{EB27E119-935F-494C-8F11-DC9141BC6879}"/>
              </a:ext>
            </a:extLst>
          </p:cNvPr>
          <p:cNvGrpSpPr/>
          <p:nvPr/>
        </p:nvGrpSpPr>
        <p:grpSpPr>
          <a:xfrm>
            <a:off x="2261372" y="1974269"/>
            <a:ext cx="1774922" cy="758994"/>
            <a:chOff x="2261372" y="2741326"/>
            <a:chExt cx="1774922" cy="758994"/>
          </a:xfrm>
        </p:grpSpPr>
        <p:sp>
          <p:nvSpPr>
            <p:cNvPr id="95" name="Rectangle: Rounded Corners 94">
              <a:extLst>
                <a:ext uri="{FF2B5EF4-FFF2-40B4-BE49-F238E27FC236}">
                  <a16:creationId xmlns:a16="http://schemas.microsoft.com/office/drawing/2014/main" id="{99A912CF-CC78-4C2A-BE78-EBA406AC24AC}"/>
                </a:ext>
              </a:extLst>
            </p:cNvPr>
            <p:cNvSpPr/>
            <p:nvPr/>
          </p:nvSpPr>
          <p:spPr>
            <a:xfrm>
              <a:off x="2261981" y="2741326"/>
              <a:ext cx="1774313" cy="74108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37" name="TextBox 136">
              <a:extLst>
                <a:ext uri="{FF2B5EF4-FFF2-40B4-BE49-F238E27FC236}">
                  <a16:creationId xmlns:a16="http://schemas.microsoft.com/office/drawing/2014/main" id="{0B3A70FD-4237-4F64-82A7-4CF648868F5A}"/>
                </a:ext>
              </a:extLst>
            </p:cNvPr>
            <p:cNvSpPr txBox="1"/>
            <p:nvPr/>
          </p:nvSpPr>
          <p:spPr>
            <a:xfrm>
              <a:off x="2261372" y="3284876"/>
              <a:ext cx="1736330"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Batch Ingestion</a:t>
              </a:r>
            </a:p>
          </p:txBody>
        </p:sp>
      </p:grpSp>
      <p:grpSp>
        <p:nvGrpSpPr>
          <p:cNvPr id="8" name="Group 7">
            <a:extLst>
              <a:ext uri="{FF2B5EF4-FFF2-40B4-BE49-F238E27FC236}">
                <a16:creationId xmlns:a16="http://schemas.microsoft.com/office/drawing/2014/main" id="{0F70711B-5D46-429F-B362-A8E725080C94}"/>
              </a:ext>
            </a:extLst>
          </p:cNvPr>
          <p:cNvGrpSpPr/>
          <p:nvPr/>
        </p:nvGrpSpPr>
        <p:grpSpPr>
          <a:xfrm>
            <a:off x="2282978" y="3601139"/>
            <a:ext cx="1774922" cy="758994"/>
            <a:chOff x="2282978" y="4368196"/>
            <a:chExt cx="1774922" cy="758994"/>
          </a:xfrm>
        </p:grpSpPr>
        <p:pic>
          <p:nvPicPr>
            <p:cNvPr id="6" name="Picture 5" descr="A picture containing drawing&#10;&#10;Description automatically generated">
              <a:extLst>
                <a:ext uri="{FF2B5EF4-FFF2-40B4-BE49-F238E27FC236}">
                  <a16:creationId xmlns:a16="http://schemas.microsoft.com/office/drawing/2014/main" id="{CC61CBCF-B241-4B8B-BD63-50A1B1A8124C}"/>
                </a:ext>
              </a:extLst>
            </p:cNvPr>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2764184" y="4594616"/>
              <a:ext cx="205622" cy="205622"/>
            </a:xfrm>
            <a:prstGeom prst="rect">
              <a:avLst/>
            </a:prstGeom>
          </p:spPr>
        </p:pic>
        <p:pic>
          <p:nvPicPr>
            <p:cNvPr id="117" name="Picture 4" descr="See the source image">
              <a:extLst>
                <a:ext uri="{FF2B5EF4-FFF2-40B4-BE49-F238E27FC236}">
                  <a16:creationId xmlns:a16="http://schemas.microsoft.com/office/drawing/2014/main" id="{FDF1B931-1165-44A3-B932-38D911BF1AFA}"/>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292813" y="4547479"/>
              <a:ext cx="279714" cy="279714"/>
            </a:xfrm>
            <a:prstGeom prst="rect">
              <a:avLst/>
            </a:prstGeom>
            <a:noFill/>
            <a:extLst>
              <a:ext uri="{909E8E84-426E-40DD-AFC4-6F175D3DCCD1}">
                <a14:hiddenFill xmlns:a14="http://schemas.microsoft.com/office/drawing/2010/main">
                  <a:solidFill>
                    <a:srgbClr val="FFFFFF"/>
                  </a:solidFill>
                </a14:hiddenFill>
              </a:ext>
            </a:extLst>
          </p:spPr>
        </p:pic>
        <p:sp>
          <p:nvSpPr>
            <p:cNvPr id="141" name="Rectangle: Rounded Corners 140">
              <a:extLst>
                <a:ext uri="{FF2B5EF4-FFF2-40B4-BE49-F238E27FC236}">
                  <a16:creationId xmlns:a16="http://schemas.microsoft.com/office/drawing/2014/main" id="{5C0B8C62-82AD-4D84-AEA0-FC688F9F74A9}"/>
                </a:ext>
              </a:extLst>
            </p:cNvPr>
            <p:cNvSpPr/>
            <p:nvPr/>
          </p:nvSpPr>
          <p:spPr>
            <a:xfrm>
              <a:off x="2283587" y="4368196"/>
              <a:ext cx="1774313" cy="74108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44" name="TextBox 143">
              <a:extLst>
                <a:ext uri="{FF2B5EF4-FFF2-40B4-BE49-F238E27FC236}">
                  <a16:creationId xmlns:a16="http://schemas.microsoft.com/office/drawing/2014/main" id="{461FE5CD-B93A-46BB-A9AC-7BA2CA6EF60B}"/>
                </a:ext>
              </a:extLst>
            </p:cNvPr>
            <p:cNvSpPr txBox="1"/>
            <p:nvPr/>
          </p:nvSpPr>
          <p:spPr>
            <a:xfrm>
              <a:off x="2282978" y="4911746"/>
              <a:ext cx="1736330"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Streaming Ingestion</a:t>
              </a:r>
            </a:p>
          </p:txBody>
        </p:sp>
      </p:grpSp>
      <p:cxnSp>
        <p:nvCxnSpPr>
          <p:cNvPr id="145" name="Straight Arrow Connector 144">
            <a:extLst>
              <a:ext uri="{FF2B5EF4-FFF2-40B4-BE49-F238E27FC236}">
                <a16:creationId xmlns:a16="http://schemas.microsoft.com/office/drawing/2014/main" id="{61E8F7A0-AD50-4558-8425-0EEF3C7D2CE0}"/>
              </a:ext>
            </a:extLst>
          </p:cNvPr>
          <p:cNvCxnSpPr>
            <a:cxnSpLocks/>
          </p:cNvCxnSpPr>
          <p:nvPr/>
        </p:nvCxnSpPr>
        <p:spPr>
          <a:xfrm>
            <a:off x="1051182" y="4035722"/>
            <a:ext cx="1231796"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7" name="Connector: Elbow 146">
            <a:extLst>
              <a:ext uri="{FF2B5EF4-FFF2-40B4-BE49-F238E27FC236}">
                <a16:creationId xmlns:a16="http://schemas.microsoft.com/office/drawing/2014/main" id="{BBDEA981-128C-410C-815B-A82AF5C3A90C}"/>
              </a:ext>
            </a:extLst>
          </p:cNvPr>
          <p:cNvCxnSpPr>
            <a:cxnSpLocks/>
            <a:stCxn id="141" idx="3"/>
            <a:endCxn id="178" idx="1"/>
          </p:cNvCxnSpPr>
          <p:nvPr/>
        </p:nvCxnSpPr>
        <p:spPr>
          <a:xfrm flipV="1">
            <a:off x="4057900" y="3114256"/>
            <a:ext cx="772967" cy="857425"/>
          </a:xfrm>
          <a:prstGeom prst="bentConnector3">
            <a:avLst>
              <a:gd name="adj1" fmla="val 38226"/>
            </a:avLst>
          </a:prstGeom>
          <a:ln>
            <a:solidFill>
              <a:schemeClr val="bg1">
                <a:lumMod val="5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148" name="TextBox 147">
            <a:extLst>
              <a:ext uri="{FF2B5EF4-FFF2-40B4-BE49-F238E27FC236}">
                <a16:creationId xmlns:a16="http://schemas.microsoft.com/office/drawing/2014/main" id="{ECCE7675-D32B-457C-8FB3-19BD39A2980A}"/>
              </a:ext>
            </a:extLst>
          </p:cNvPr>
          <p:cNvSpPr txBox="1"/>
          <p:nvPr/>
        </p:nvSpPr>
        <p:spPr>
          <a:xfrm>
            <a:off x="1105244" y="4040113"/>
            <a:ext cx="1063463" cy="20005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chemeClr val="tx1">
                    <a:lumMod val="65000"/>
                    <a:lumOff val="35000"/>
                  </a:schemeClr>
                </a:solidFill>
                <a:effectLst/>
                <a:uLnTx/>
                <a:uFillTx/>
                <a:latin typeface="Segoe UI Semibold" panose="020B0702040204020203" pitchFamily="34" charset="0"/>
                <a:ea typeface="+mn-ea"/>
                <a:cs typeface="Segoe UI Semibold" panose="020B0702040204020203" pitchFamily="34" charset="0"/>
              </a:rPr>
              <a:t>Change Data Capture</a:t>
            </a:r>
          </a:p>
        </p:txBody>
      </p:sp>
      <p:grpSp>
        <p:nvGrpSpPr>
          <p:cNvPr id="149" name="Group 148">
            <a:extLst>
              <a:ext uri="{FF2B5EF4-FFF2-40B4-BE49-F238E27FC236}">
                <a16:creationId xmlns:a16="http://schemas.microsoft.com/office/drawing/2014/main" id="{7915CFDD-8CD1-4A6E-81F2-3AB7EBC2ACD5}"/>
              </a:ext>
            </a:extLst>
          </p:cNvPr>
          <p:cNvGrpSpPr/>
          <p:nvPr/>
        </p:nvGrpSpPr>
        <p:grpSpPr>
          <a:xfrm>
            <a:off x="9091145" y="3036345"/>
            <a:ext cx="996097" cy="604044"/>
            <a:chOff x="7385769" y="1527437"/>
            <a:chExt cx="996097" cy="604044"/>
          </a:xfrm>
        </p:grpSpPr>
        <p:sp>
          <p:nvSpPr>
            <p:cNvPr id="151" name="Rectangle: Rounded Corners 150">
              <a:extLst>
                <a:ext uri="{FF2B5EF4-FFF2-40B4-BE49-F238E27FC236}">
                  <a16:creationId xmlns:a16="http://schemas.microsoft.com/office/drawing/2014/main" id="{E64B1518-9391-4BAD-B60F-74553E018E49}"/>
                </a:ext>
              </a:extLst>
            </p:cNvPr>
            <p:cNvSpPr/>
            <p:nvPr/>
          </p:nvSpPr>
          <p:spPr>
            <a:xfrm>
              <a:off x="7424037" y="152743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pic>
          <p:nvPicPr>
            <p:cNvPr id="152" name="Graphic 151">
              <a:extLst>
                <a:ext uri="{FF2B5EF4-FFF2-40B4-BE49-F238E27FC236}">
                  <a16:creationId xmlns:a16="http://schemas.microsoft.com/office/drawing/2014/main" id="{EED2E961-BFBE-4A56-A7FE-E099064724FA}"/>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7725215" y="1660822"/>
              <a:ext cx="317205" cy="245286"/>
            </a:xfrm>
            <a:prstGeom prst="rect">
              <a:avLst/>
            </a:prstGeom>
          </p:spPr>
        </p:pic>
        <p:sp>
          <p:nvSpPr>
            <p:cNvPr id="154" name="TextBox 153">
              <a:extLst>
                <a:ext uri="{FF2B5EF4-FFF2-40B4-BE49-F238E27FC236}">
                  <a16:creationId xmlns:a16="http://schemas.microsoft.com/office/drawing/2014/main" id="{D20094ED-ECB4-4BE1-91DF-EC5E9E43197E}"/>
                </a:ext>
              </a:extLst>
            </p:cNvPr>
            <p:cNvSpPr txBox="1"/>
            <p:nvPr/>
          </p:nvSpPr>
          <p:spPr>
            <a:xfrm>
              <a:off x="7385769" y="190188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Analysis Services</a:t>
              </a:r>
            </a:p>
          </p:txBody>
        </p:sp>
      </p:grpSp>
      <p:cxnSp>
        <p:nvCxnSpPr>
          <p:cNvPr id="155" name="Straight Connector 154">
            <a:extLst>
              <a:ext uri="{FF2B5EF4-FFF2-40B4-BE49-F238E27FC236}">
                <a16:creationId xmlns:a16="http://schemas.microsoft.com/office/drawing/2014/main" id="{34BF6E5E-3FC2-4B3E-A814-FCD0D2916BFC}"/>
              </a:ext>
            </a:extLst>
          </p:cNvPr>
          <p:cNvCxnSpPr>
            <a:cxnSpLocks/>
          </p:cNvCxnSpPr>
          <p:nvPr/>
        </p:nvCxnSpPr>
        <p:spPr>
          <a:xfrm>
            <a:off x="10340110" y="896837"/>
            <a:ext cx="66611" cy="4580575"/>
          </a:xfrm>
          <a:prstGeom prst="line">
            <a:avLst/>
          </a:prstGeom>
        </p:spPr>
        <p:style>
          <a:lnRef idx="1">
            <a:schemeClr val="accent1"/>
          </a:lnRef>
          <a:fillRef idx="0">
            <a:schemeClr val="accent1"/>
          </a:fillRef>
          <a:effectRef idx="0">
            <a:schemeClr val="accent1"/>
          </a:effectRef>
          <a:fontRef idx="minor">
            <a:schemeClr val="tx1"/>
          </a:fontRef>
        </p:style>
      </p:cxnSp>
      <p:sp>
        <p:nvSpPr>
          <p:cNvPr id="156" name="TextBox 155">
            <a:extLst>
              <a:ext uri="{FF2B5EF4-FFF2-40B4-BE49-F238E27FC236}">
                <a16:creationId xmlns:a16="http://schemas.microsoft.com/office/drawing/2014/main" id="{C5266076-94DF-4468-BFDB-DBAEA6F34A14}"/>
              </a:ext>
            </a:extLst>
          </p:cNvPr>
          <p:cNvSpPr txBox="1"/>
          <p:nvPr/>
        </p:nvSpPr>
        <p:spPr>
          <a:xfrm>
            <a:off x="8833920" y="832750"/>
            <a:ext cx="1503052" cy="215444"/>
          </a:xfrm>
          <a:prstGeom prst="rect">
            <a:avLst/>
          </a:prstGeom>
          <a:noFill/>
        </p:spPr>
        <p:txBody>
          <a:bodyPr wrap="square" rtlCol="0">
            <a:spAutoFit/>
          </a:bodyPr>
          <a:lstStyle/>
          <a:p>
            <a:pPr lvl="0" algn="ctr">
              <a:defRPr/>
            </a:pPr>
            <a:r>
              <a:rPr lang="en-US" sz="800" dirty="0">
                <a:solidFill>
                  <a:srgbClr val="7030A0"/>
                </a:solidFill>
                <a:latin typeface="Segoe UI Semibold" panose="020B0702040204020203" pitchFamily="34" charset="0"/>
                <a:cs typeface="Segoe UI Semibold" panose="020B0702040204020203" pitchFamily="34" charset="0"/>
              </a:rPr>
              <a:t>Semantic Layer</a:t>
            </a:r>
            <a:endParaRPr kumimoji="0" lang="en-US" sz="800" b="0" i="0" u="none" strike="noStrike" kern="1200" cap="none" spc="0" normalizeH="0" baseline="0" noProof="0" dirty="0">
              <a:ln>
                <a:noFill/>
              </a:ln>
              <a:solidFill>
                <a:srgbClr val="7030A0"/>
              </a:solidFill>
              <a:effectLst/>
              <a:uLnTx/>
              <a:uFillTx/>
              <a:latin typeface="Segoe UI Semibold" panose="020B0702040204020203" pitchFamily="34" charset="0"/>
              <a:cs typeface="Segoe UI Semibold" panose="020B0702040204020203" pitchFamily="34" charset="0"/>
            </a:endParaRPr>
          </a:p>
        </p:txBody>
      </p:sp>
      <p:cxnSp>
        <p:nvCxnSpPr>
          <p:cNvPr id="157" name="Straight Connector 156">
            <a:extLst>
              <a:ext uri="{FF2B5EF4-FFF2-40B4-BE49-F238E27FC236}">
                <a16:creationId xmlns:a16="http://schemas.microsoft.com/office/drawing/2014/main" id="{21E45851-C051-4285-8C0E-C9D226063A51}"/>
              </a:ext>
            </a:extLst>
          </p:cNvPr>
          <p:cNvCxnSpPr>
            <a:cxnSpLocks/>
            <a:stCxn id="151" idx="3"/>
            <a:endCxn id="240" idx="1"/>
          </p:cNvCxnSpPr>
          <p:nvPr/>
        </p:nvCxnSpPr>
        <p:spPr>
          <a:xfrm flipV="1">
            <a:off x="10048973" y="3337789"/>
            <a:ext cx="491819" cy="578"/>
          </a:xfrm>
          <a:prstGeom prst="line">
            <a:avLst/>
          </a:prstGeom>
          <a:ln>
            <a:solidFill>
              <a:schemeClr val="bg1">
                <a:lumMod val="6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pSp>
        <p:nvGrpSpPr>
          <p:cNvPr id="56" name="Group 55">
            <a:extLst>
              <a:ext uri="{FF2B5EF4-FFF2-40B4-BE49-F238E27FC236}">
                <a16:creationId xmlns:a16="http://schemas.microsoft.com/office/drawing/2014/main" id="{4AD99F56-8E6E-47D3-AA3D-57A162A47E8C}"/>
              </a:ext>
            </a:extLst>
          </p:cNvPr>
          <p:cNvGrpSpPr/>
          <p:nvPr/>
        </p:nvGrpSpPr>
        <p:grpSpPr>
          <a:xfrm>
            <a:off x="10565740" y="1779994"/>
            <a:ext cx="919561" cy="604044"/>
            <a:chOff x="10533297" y="1779994"/>
            <a:chExt cx="919561" cy="604044"/>
          </a:xfrm>
        </p:grpSpPr>
        <p:grpSp>
          <p:nvGrpSpPr>
            <p:cNvPr id="158" name="Group 157">
              <a:extLst>
                <a:ext uri="{FF2B5EF4-FFF2-40B4-BE49-F238E27FC236}">
                  <a16:creationId xmlns:a16="http://schemas.microsoft.com/office/drawing/2014/main" id="{894FF767-45E4-4546-8B3E-467A4949770F}"/>
                </a:ext>
              </a:extLst>
            </p:cNvPr>
            <p:cNvGrpSpPr/>
            <p:nvPr/>
          </p:nvGrpSpPr>
          <p:grpSpPr>
            <a:xfrm>
              <a:off x="10533297" y="1779994"/>
              <a:ext cx="919561" cy="604044"/>
              <a:chOff x="9678830" y="3591075"/>
              <a:chExt cx="919561" cy="604044"/>
            </a:xfrm>
          </p:grpSpPr>
          <p:sp>
            <p:nvSpPr>
              <p:cNvPr id="159" name="Rectangle: Rounded Corners 158">
                <a:extLst>
                  <a:ext uri="{FF2B5EF4-FFF2-40B4-BE49-F238E27FC236}">
                    <a16:creationId xmlns:a16="http://schemas.microsoft.com/office/drawing/2014/main" id="{5D6BB116-AE9D-484D-867D-68EA37775930}"/>
                  </a:ext>
                </a:extLst>
              </p:cNvPr>
              <p:cNvSpPr/>
              <p:nvPr/>
            </p:nvSpPr>
            <p:spPr>
              <a:xfrm>
                <a:off x="9678831" y="3591075"/>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60" name="TextBox 159">
                <a:extLst>
                  <a:ext uri="{FF2B5EF4-FFF2-40B4-BE49-F238E27FC236}">
                    <a16:creationId xmlns:a16="http://schemas.microsoft.com/office/drawing/2014/main" id="{C367AACC-F7DA-466F-BA60-5BA7E702B349}"/>
                  </a:ext>
                </a:extLst>
              </p:cNvPr>
              <p:cNvSpPr txBox="1"/>
              <p:nvPr/>
            </p:nvSpPr>
            <p:spPr>
              <a:xfrm>
                <a:off x="9678830" y="3965524"/>
                <a:ext cx="919561"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REST API</a:t>
                </a:r>
              </a:p>
            </p:txBody>
          </p:sp>
        </p:grpSp>
        <p:sp>
          <p:nvSpPr>
            <p:cNvPr id="162" name="TextBox 161">
              <a:extLst>
                <a:ext uri="{FF2B5EF4-FFF2-40B4-BE49-F238E27FC236}">
                  <a16:creationId xmlns:a16="http://schemas.microsoft.com/office/drawing/2014/main" id="{BB6669EE-0633-459E-A368-9572E617B727}"/>
                </a:ext>
              </a:extLst>
            </p:cNvPr>
            <p:cNvSpPr txBox="1"/>
            <p:nvPr/>
          </p:nvSpPr>
          <p:spPr>
            <a:xfrm>
              <a:off x="10538014" y="1891225"/>
              <a:ext cx="910129"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C00000"/>
                  </a:solidFill>
                  <a:effectLst/>
                  <a:uLnTx/>
                  <a:uFillTx/>
                  <a:latin typeface="Candara" panose="020E0502030303020204" pitchFamily="34" charset="0"/>
                  <a:cs typeface="Segoe UI Semibold" panose="020B0702040204020203" pitchFamily="34" charset="0"/>
                </a:rPr>
                <a:t>{</a:t>
              </a:r>
              <a:r>
                <a:rPr kumimoji="0" lang="en-US" sz="1100" b="1" i="0" u="none" strike="noStrike" kern="1200" cap="none" spc="0" normalizeH="0" baseline="0" noProof="0" dirty="0">
                  <a:ln>
                    <a:noFill/>
                  </a:ln>
                  <a:solidFill>
                    <a:prstClr val="black"/>
                  </a:solidFill>
                  <a:effectLst/>
                  <a:uLnTx/>
                  <a:uFillTx/>
                  <a:latin typeface="Candara" panose="020E0502030303020204" pitchFamily="34" charset="0"/>
                  <a:cs typeface="Segoe UI Semibold" panose="020B0702040204020203" pitchFamily="34" charset="0"/>
                </a:rPr>
                <a:t> </a:t>
              </a:r>
              <a:r>
                <a:rPr kumimoji="0" lang="en-US" sz="1100" b="1" i="0" u="none" strike="noStrike" kern="1200" cap="none" spc="0" normalizeH="0" baseline="0" noProof="0" dirty="0">
                  <a:ln>
                    <a:noFill/>
                  </a:ln>
                  <a:solidFill>
                    <a:srgbClr val="00B0F0"/>
                  </a:solidFill>
                  <a:effectLst/>
                  <a:uLnTx/>
                  <a:uFillTx/>
                  <a:latin typeface="Candara" panose="020E0502030303020204" pitchFamily="34" charset="0"/>
                  <a:cs typeface="Segoe UI Semibold" panose="020B0702040204020203" pitchFamily="34" charset="0"/>
                </a:rPr>
                <a:t>REST API</a:t>
              </a:r>
              <a:r>
                <a:rPr kumimoji="0" lang="en-US" sz="1100" b="1" i="0" u="none" strike="noStrike" kern="1200" cap="none" spc="0" normalizeH="0" baseline="0" noProof="0" dirty="0">
                  <a:ln>
                    <a:noFill/>
                  </a:ln>
                  <a:solidFill>
                    <a:prstClr val="black"/>
                  </a:solidFill>
                  <a:effectLst/>
                  <a:uLnTx/>
                  <a:uFillTx/>
                  <a:latin typeface="Candara" panose="020E0502030303020204" pitchFamily="34" charset="0"/>
                  <a:cs typeface="Segoe UI Semibold" panose="020B0702040204020203" pitchFamily="34" charset="0"/>
                </a:rPr>
                <a:t>}</a:t>
              </a:r>
            </a:p>
          </p:txBody>
        </p:sp>
      </p:grpSp>
      <p:cxnSp>
        <p:nvCxnSpPr>
          <p:cNvPr id="163" name="Straight Connector 162">
            <a:extLst>
              <a:ext uri="{FF2B5EF4-FFF2-40B4-BE49-F238E27FC236}">
                <a16:creationId xmlns:a16="http://schemas.microsoft.com/office/drawing/2014/main" id="{00053E30-DF40-43C3-90BF-9EB2CB5FE169}"/>
              </a:ext>
            </a:extLst>
          </p:cNvPr>
          <p:cNvCxnSpPr>
            <a:cxnSpLocks/>
          </p:cNvCxnSpPr>
          <p:nvPr/>
        </p:nvCxnSpPr>
        <p:spPr>
          <a:xfrm flipV="1">
            <a:off x="135328" y="4716379"/>
            <a:ext cx="10250701" cy="121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1" name="Connector: Elbow 170">
            <a:extLst>
              <a:ext uri="{FF2B5EF4-FFF2-40B4-BE49-F238E27FC236}">
                <a16:creationId xmlns:a16="http://schemas.microsoft.com/office/drawing/2014/main" id="{06C797B7-89E6-4EAB-88BC-F0A6151E54DE}"/>
              </a:ext>
            </a:extLst>
          </p:cNvPr>
          <p:cNvCxnSpPr>
            <a:cxnSpLocks/>
            <a:stCxn id="179" idx="2"/>
            <a:endCxn id="205" idx="1"/>
          </p:cNvCxnSpPr>
          <p:nvPr/>
        </p:nvCxnSpPr>
        <p:spPr>
          <a:xfrm rot="5400000">
            <a:off x="4143177" y="4002380"/>
            <a:ext cx="1747725" cy="547218"/>
          </a:xfrm>
          <a:prstGeom prst="bentConnector4">
            <a:avLst>
              <a:gd name="adj1" fmla="val 11357"/>
              <a:gd name="adj2" fmla="val 141775"/>
            </a:avLst>
          </a:prstGeom>
          <a:ln>
            <a:solidFill>
              <a:schemeClr val="bg1">
                <a:lumMod val="5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pSp>
        <p:nvGrpSpPr>
          <p:cNvPr id="60" name="Group 59">
            <a:extLst>
              <a:ext uri="{FF2B5EF4-FFF2-40B4-BE49-F238E27FC236}">
                <a16:creationId xmlns:a16="http://schemas.microsoft.com/office/drawing/2014/main" id="{CA971BC3-90CC-46A2-9FB3-B0BDB1C10F2D}"/>
              </a:ext>
            </a:extLst>
          </p:cNvPr>
          <p:cNvGrpSpPr/>
          <p:nvPr/>
        </p:nvGrpSpPr>
        <p:grpSpPr>
          <a:xfrm>
            <a:off x="8266262" y="4847830"/>
            <a:ext cx="1045994" cy="604044"/>
            <a:chOff x="8019242" y="4887519"/>
            <a:chExt cx="1045994" cy="604044"/>
          </a:xfrm>
        </p:grpSpPr>
        <p:pic>
          <p:nvPicPr>
            <p:cNvPr id="32" name="Picture 31" descr="A picture containing room&#10;&#10;Description automatically generated">
              <a:extLst>
                <a:ext uri="{FF2B5EF4-FFF2-40B4-BE49-F238E27FC236}">
                  <a16:creationId xmlns:a16="http://schemas.microsoft.com/office/drawing/2014/main" id="{59EE0093-F012-4A31-9F23-757D55BDF7C3}"/>
                </a:ext>
              </a:extLst>
            </p:cNvPr>
            <p:cNvPicPr>
              <a:picLocks noChangeAspect="1"/>
            </p:cNvPicPr>
            <p:nvPr/>
          </p:nvPicPr>
          <p:blipFill>
            <a:blip r:embed="rId35">
              <a:extLst>
                <a:ext uri="{28A0092B-C50C-407E-A947-70E740481C1C}">
                  <a14:useLocalDpi xmlns:a14="http://schemas.microsoft.com/office/drawing/2010/main" val="0"/>
                </a:ext>
              </a:extLst>
            </a:blip>
            <a:stretch>
              <a:fillRect/>
            </a:stretch>
          </p:blipFill>
          <p:spPr>
            <a:xfrm>
              <a:off x="8395375" y="4946773"/>
              <a:ext cx="293727" cy="293727"/>
            </a:xfrm>
            <a:prstGeom prst="rect">
              <a:avLst/>
            </a:prstGeom>
          </p:spPr>
        </p:pic>
        <p:grpSp>
          <p:nvGrpSpPr>
            <p:cNvPr id="172" name="Group 171">
              <a:extLst>
                <a:ext uri="{FF2B5EF4-FFF2-40B4-BE49-F238E27FC236}">
                  <a16:creationId xmlns:a16="http://schemas.microsoft.com/office/drawing/2014/main" id="{6FC9C244-5F3D-41DC-8D93-F650F20AED30}"/>
                </a:ext>
              </a:extLst>
            </p:cNvPr>
            <p:cNvGrpSpPr/>
            <p:nvPr/>
          </p:nvGrpSpPr>
          <p:grpSpPr>
            <a:xfrm>
              <a:off x="8019242" y="4887519"/>
              <a:ext cx="1045994" cy="604044"/>
              <a:chOff x="9615614" y="3591075"/>
              <a:chExt cx="1045994" cy="604044"/>
            </a:xfrm>
          </p:grpSpPr>
          <p:sp>
            <p:nvSpPr>
              <p:cNvPr id="173" name="Rectangle: Rounded Corners 172">
                <a:extLst>
                  <a:ext uri="{FF2B5EF4-FFF2-40B4-BE49-F238E27FC236}">
                    <a16:creationId xmlns:a16="http://schemas.microsoft.com/office/drawing/2014/main" id="{501AE26E-3BD7-4261-9D4B-1858D36FA567}"/>
                  </a:ext>
                </a:extLst>
              </p:cNvPr>
              <p:cNvSpPr/>
              <p:nvPr/>
            </p:nvSpPr>
            <p:spPr>
              <a:xfrm>
                <a:off x="9678831" y="3591075"/>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74" name="TextBox 173">
                <a:extLst>
                  <a:ext uri="{FF2B5EF4-FFF2-40B4-BE49-F238E27FC236}">
                    <a16:creationId xmlns:a16="http://schemas.microsoft.com/office/drawing/2014/main" id="{D8F157C7-5971-40B2-8239-508EBF6C973F}"/>
                  </a:ext>
                </a:extLst>
              </p:cNvPr>
              <p:cNvSpPr txBox="1"/>
              <p:nvPr/>
            </p:nvSpPr>
            <p:spPr>
              <a:xfrm>
                <a:off x="9615614" y="3965524"/>
                <a:ext cx="1045994"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Model Hosting</a:t>
                </a:r>
              </a:p>
            </p:txBody>
          </p:sp>
        </p:grpSp>
      </p:grpSp>
      <p:cxnSp>
        <p:nvCxnSpPr>
          <p:cNvPr id="183" name="Connector: Elbow 182">
            <a:extLst>
              <a:ext uri="{FF2B5EF4-FFF2-40B4-BE49-F238E27FC236}">
                <a16:creationId xmlns:a16="http://schemas.microsoft.com/office/drawing/2014/main" id="{CEF996DA-2C91-40C9-8F81-84BB55647FC3}"/>
              </a:ext>
            </a:extLst>
          </p:cNvPr>
          <p:cNvCxnSpPr>
            <a:cxnSpLocks/>
            <a:stCxn id="95" idx="3"/>
            <a:endCxn id="178" idx="1"/>
          </p:cNvCxnSpPr>
          <p:nvPr/>
        </p:nvCxnSpPr>
        <p:spPr>
          <a:xfrm>
            <a:off x="4036294" y="2344811"/>
            <a:ext cx="794573" cy="769445"/>
          </a:xfrm>
          <a:prstGeom prst="bentConnector3">
            <a:avLst>
              <a:gd name="adj1" fmla="val 40183"/>
            </a:avLst>
          </a:prstGeom>
          <a:ln>
            <a:solidFill>
              <a:schemeClr val="bg1">
                <a:lumMod val="5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019D1F8C-FAAD-4936-A6EB-A871369EC009}"/>
              </a:ext>
            </a:extLst>
          </p:cNvPr>
          <p:cNvCxnSpPr>
            <a:cxnSpLocks/>
            <a:stCxn id="173" idx="3"/>
            <a:endCxn id="114" idx="1"/>
          </p:cNvCxnSpPr>
          <p:nvPr/>
        </p:nvCxnSpPr>
        <p:spPr>
          <a:xfrm>
            <a:off x="9249039" y="5149852"/>
            <a:ext cx="1316702" cy="0"/>
          </a:xfrm>
          <a:prstGeom prst="line">
            <a:avLst/>
          </a:prstGeom>
          <a:ln>
            <a:solidFill>
              <a:schemeClr val="bg1">
                <a:lumMod val="6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1A2AC697-C291-41F5-8469-7F833667C9FD}"/>
              </a:ext>
            </a:extLst>
          </p:cNvPr>
          <p:cNvCxnSpPr>
            <a:stCxn id="110" idx="3"/>
            <a:endCxn id="173" idx="1"/>
          </p:cNvCxnSpPr>
          <p:nvPr/>
        </p:nvCxnSpPr>
        <p:spPr>
          <a:xfrm>
            <a:off x="7517503" y="5149852"/>
            <a:ext cx="811976" cy="0"/>
          </a:xfrm>
          <a:prstGeom prst="line">
            <a:avLst/>
          </a:prstGeom>
          <a:ln>
            <a:solidFill>
              <a:schemeClr val="bg1">
                <a:lumMod val="5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pSp>
        <p:nvGrpSpPr>
          <p:cNvPr id="75" name="Group 74">
            <a:extLst>
              <a:ext uri="{FF2B5EF4-FFF2-40B4-BE49-F238E27FC236}">
                <a16:creationId xmlns:a16="http://schemas.microsoft.com/office/drawing/2014/main" id="{FACA9D37-6993-4F8D-945B-DDE160C38215}"/>
              </a:ext>
            </a:extLst>
          </p:cNvPr>
          <p:cNvGrpSpPr/>
          <p:nvPr/>
        </p:nvGrpSpPr>
        <p:grpSpPr>
          <a:xfrm>
            <a:off x="4743425" y="4847830"/>
            <a:ext cx="1127076" cy="604044"/>
            <a:chOff x="4743425" y="4847830"/>
            <a:chExt cx="1127076" cy="604044"/>
          </a:xfrm>
        </p:grpSpPr>
        <p:sp>
          <p:nvSpPr>
            <p:cNvPr id="205" name="Rectangle: Rounded Corners 204">
              <a:extLst>
                <a:ext uri="{FF2B5EF4-FFF2-40B4-BE49-F238E27FC236}">
                  <a16:creationId xmlns:a16="http://schemas.microsoft.com/office/drawing/2014/main" id="{4A325A07-FBD2-4402-B582-C7E9E5BBD985}"/>
                </a:ext>
              </a:extLst>
            </p:cNvPr>
            <p:cNvSpPr/>
            <p:nvPr/>
          </p:nvSpPr>
          <p:spPr>
            <a:xfrm>
              <a:off x="4743430" y="4847830"/>
              <a:ext cx="1127071"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206" name="TextBox 205">
              <a:extLst>
                <a:ext uri="{FF2B5EF4-FFF2-40B4-BE49-F238E27FC236}">
                  <a16:creationId xmlns:a16="http://schemas.microsoft.com/office/drawing/2014/main" id="{962D9867-EA77-4587-841C-25DB9928F766}"/>
                </a:ext>
              </a:extLst>
            </p:cNvPr>
            <p:cNvSpPr txBox="1"/>
            <p:nvPr/>
          </p:nvSpPr>
          <p:spPr>
            <a:xfrm>
              <a:off x="4743425" y="5222279"/>
              <a:ext cx="1127071"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Data Exploration</a:t>
              </a:r>
            </a:p>
          </p:txBody>
        </p:sp>
        <p:pic>
          <p:nvPicPr>
            <p:cNvPr id="208" name="Picture 207">
              <a:extLst>
                <a:ext uri="{FF2B5EF4-FFF2-40B4-BE49-F238E27FC236}">
                  <a16:creationId xmlns:a16="http://schemas.microsoft.com/office/drawing/2014/main" id="{72EF33BE-90D7-4C99-AFEB-0F46D08F4F15}"/>
                </a:ext>
              </a:extLst>
            </p:cNvPr>
            <p:cNvPicPr>
              <a:picLocks noChangeAspect="1"/>
            </p:cNvPicPr>
            <p:nvPr/>
          </p:nvPicPr>
          <p:blipFill>
            <a:blip r:embed="rId28"/>
            <a:stretch>
              <a:fillRect/>
            </a:stretch>
          </p:blipFill>
          <p:spPr>
            <a:xfrm>
              <a:off x="4901426" y="4897063"/>
              <a:ext cx="307062" cy="310551"/>
            </a:xfrm>
            <a:prstGeom prst="rect">
              <a:avLst/>
            </a:prstGeom>
          </p:spPr>
        </p:pic>
        <p:pic>
          <p:nvPicPr>
            <p:cNvPr id="209" name="Picture 4" descr="See the source image">
              <a:extLst>
                <a:ext uri="{FF2B5EF4-FFF2-40B4-BE49-F238E27FC236}">
                  <a16:creationId xmlns:a16="http://schemas.microsoft.com/office/drawing/2014/main" id="{A1F75438-41F9-4276-A5F7-ABC05B3FB310}"/>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379832" y="4905749"/>
              <a:ext cx="279714" cy="279714"/>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212" name="Straight Connector 211">
            <a:extLst>
              <a:ext uri="{FF2B5EF4-FFF2-40B4-BE49-F238E27FC236}">
                <a16:creationId xmlns:a16="http://schemas.microsoft.com/office/drawing/2014/main" id="{55499042-355D-420A-8FBC-B6D522D3C5FA}"/>
              </a:ext>
            </a:extLst>
          </p:cNvPr>
          <p:cNvCxnSpPr>
            <a:cxnSpLocks/>
            <a:stCxn id="205" idx="3"/>
            <a:endCxn id="110" idx="1"/>
          </p:cNvCxnSpPr>
          <p:nvPr/>
        </p:nvCxnSpPr>
        <p:spPr>
          <a:xfrm>
            <a:off x="5870501" y="5149852"/>
            <a:ext cx="727442" cy="0"/>
          </a:xfrm>
          <a:prstGeom prst="line">
            <a:avLst/>
          </a:prstGeom>
          <a:ln>
            <a:solidFill>
              <a:schemeClr val="bg1">
                <a:lumMod val="5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215" name="TextBox 214">
            <a:extLst>
              <a:ext uri="{FF2B5EF4-FFF2-40B4-BE49-F238E27FC236}">
                <a16:creationId xmlns:a16="http://schemas.microsoft.com/office/drawing/2014/main" id="{BD70431B-D179-4DFD-8581-FEA031F6446F}"/>
              </a:ext>
            </a:extLst>
          </p:cNvPr>
          <p:cNvSpPr txBox="1"/>
          <p:nvPr/>
        </p:nvSpPr>
        <p:spPr>
          <a:xfrm>
            <a:off x="6472163" y="2256153"/>
            <a:ext cx="845742" cy="20005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chemeClr val="tx1">
                    <a:lumMod val="65000"/>
                    <a:lumOff val="35000"/>
                  </a:schemeClr>
                </a:solidFill>
                <a:effectLst/>
                <a:uLnTx/>
                <a:uFillTx/>
                <a:latin typeface="Segoe UI Semibold" panose="020B0702040204020203" pitchFamily="34" charset="0"/>
                <a:ea typeface="+mn-ea"/>
                <a:cs typeface="Segoe UI Semibold" panose="020B0702040204020203" pitchFamily="34" charset="0"/>
              </a:rPr>
              <a:t>ADF</a:t>
            </a:r>
          </a:p>
        </p:txBody>
      </p:sp>
      <p:sp>
        <p:nvSpPr>
          <p:cNvPr id="216" name="TextBox 215">
            <a:extLst>
              <a:ext uri="{FF2B5EF4-FFF2-40B4-BE49-F238E27FC236}">
                <a16:creationId xmlns:a16="http://schemas.microsoft.com/office/drawing/2014/main" id="{AE7C207D-7537-4D12-A47F-831D13D7CAC4}"/>
              </a:ext>
            </a:extLst>
          </p:cNvPr>
          <p:cNvSpPr txBox="1"/>
          <p:nvPr/>
        </p:nvSpPr>
        <p:spPr>
          <a:xfrm>
            <a:off x="9360297" y="4939426"/>
            <a:ext cx="845742" cy="20005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chemeClr val="tx1">
                    <a:lumMod val="65000"/>
                    <a:lumOff val="35000"/>
                  </a:schemeClr>
                </a:solidFill>
                <a:effectLst/>
                <a:uLnTx/>
                <a:uFillTx/>
                <a:latin typeface="Segoe UI Semibold" panose="020B0702040204020203" pitchFamily="34" charset="0"/>
                <a:ea typeface="+mn-ea"/>
                <a:cs typeface="Segoe UI Semibold" panose="020B0702040204020203" pitchFamily="34" charset="0"/>
              </a:rPr>
              <a:t>Consume</a:t>
            </a:r>
          </a:p>
        </p:txBody>
      </p:sp>
      <p:cxnSp>
        <p:nvCxnSpPr>
          <p:cNvPr id="219" name="Connector: Elbow 218">
            <a:extLst>
              <a:ext uri="{FF2B5EF4-FFF2-40B4-BE49-F238E27FC236}">
                <a16:creationId xmlns:a16="http://schemas.microsoft.com/office/drawing/2014/main" id="{50872C4E-B7D1-4578-AEAD-072C2FE92B60}"/>
              </a:ext>
            </a:extLst>
          </p:cNvPr>
          <p:cNvCxnSpPr>
            <a:cxnSpLocks/>
            <a:stCxn id="144" idx="2"/>
            <a:endCxn id="240" idx="2"/>
          </p:cNvCxnSpPr>
          <p:nvPr/>
        </p:nvCxnSpPr>
        <p:spPr>
          <a:xfrm rot="5400000" flipH="1" flipV="1">
            <a:off x="6715696" y="75257"/>
            <a:ext cx="720322" cy="7849429"/>
          </a:xfrm>
          <a:prstGeom prst="bentConnector3">
            <a:avLst>
              <a:gd name="adj1" fmla="val -38354"/>
            </a:avLst>
          </a:prstGeom>
          <a:ln>
            <a:solidFill>
              <a:schemeClr val="bg1">
                <a:lumMod val="6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226" name="TextBox 225">
            <a:extLst>
              <a:ext uri="{FF2B5EF4-FFF2-40B4-BE49-F238E27FC236}">
                <a16:creationId xmlns:a16="http://schemas.microsoft.com/office/drawing/2014/main" id="{837F5622-B8D3-4688-A174-31E50EE9A318}"/>
              </a:ext>
            </a:extLst>
          </p:cNvPr>
          <p:cNvSpPr txBox="1"/>
          <p:nvPr/>
        </p:nvSpPr>
        <p:spPr>
          <a:xfrm>
            <a:off x="3159126" y="4440823"/>
            <a:ext cx="1720630" cy="20005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chemeClr val="tx1">
                    <a:lumMod val="65000"/>
                    <a:lumOff val="35000"/>
                  </a:schemeClr>
                </a:solidFill>
                <a:effectLst/>
                <a:uLnTx/>
                <a:uFillTx/>
                <a:latin typeface="Segoe UI Semibold" panose="020B0702040204020203" pitchFamily="34" charset="0"/>
                <a:ea typeface="+mn-ea"/>
                <a:cs typeface="Segoe UI Semibold" panose="020B0702040204020203" pitchFamily="34" charset="0"/>
              </a:rPr>
              <a:t>Real Time Streaming Reports</a:t>
            </a:r>
          </a:p>
        </p:txBody>
      </p:sp>
    </p:spTree>
    <p:extLst>
      <p:ext uri="{BB962C8B-B14F-4D97-AF65-F5344CB8AC3E}">
        <p14:creationId xmlns:p14="http://schemas.microsoft.com/office/powerpoint/2010/main" val="4238833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D3E072D-801F-4D12-9730-76DFEC51F4EE}"/>
              </a:ext>
            </a:extLst>
          </p:cNvPr>
          <p:cNvSpPr txBox="1"/>
          <p:nvPr/>
        </p:nvSpPr>
        <p:spPr>
          <a:xfrm>
            <a:off x="227409" y="251254"/>
            <a:ext cx="4613699" cy="523220"/>
          </a:xfrm>
          <a:prstGeom prst="rect">
            <a:avLst/>
          </a:prstGeom>
          <a:noFill/>
        </p:spPr>
        <p:txBody>
          <a:bodyPr wrap="none" rtlCol="0">
            <a:spAutoFit/>
          </a:bodyPr>
          <a:lstStyle/>
          <a:p>
            <a:r>
              <a:rPr lang="en-US" sz="2800"/>
              <a:t>Data Lake Architecture - Notes</a:t>
            </a:r>
          </a:p>
        </p:txBody>
      </p:sp>
      <p:sp>
        <p:nvSpPr>
          <p:cNvPr id="2" name="TextBox 1">
            <a:extLst>
              <a:ext uri="{FF2B5EF4-FFF2-40B4-BE49-F238E27FC236}">
                <a16:creationId xmlns:a16="http://schemas.microsoft.com/office/drawing/2014/main" id="{BB20C70B-4CBA-414E-A347-8CA39D36EA15}"/>
              </a:ext>
            </a:extLst>
          </p:cNvPr>
          <p:cNvSpPr txBox="1"/>
          <p:nvPr/>
        </p:nvSpPr>
        <p:spPr>
          <a:xfrm>
            <a:off x="362679" y="991801"/>
            <a:ext cx="10416746" cy="4739759"/>
          </a:xfrm>
          <a:prstGeom prst="rect">
            <a:avLst/>
          </a:prstGeom>
          <a:noFill/>
        </p:spPr>
        <p:txBody>
          <a:bodyPr wrap="square" rtlCol="0">
            <a:spAutoFit/>
          </a:bodyPr>
          <a:lstStyle/>
          <a:p>
            <a:r>
              <a:rPr lang="en-US" dirty="0"/>
              <a:t>Which Query option to choose</a:t>
            </a:r>
            <a:br>
              <a:rPr lang="en-US" dirty="0"/>
            </a:br>
            <a:r>
              <a:rPr lang="en-US" sz="1400" dirty="0">
                <a:solidFill>
                  <a:schemeClr val="tx1">
                    <a:lumMod val="65000"/>
                    <a:lumOff val="35000"/>
                  </a:schemeClr>
                </a:solidFill>
              </a:rPr>
              <a:t>This architecture assumes you are using PowerBI with its composite modeling capability.  If that is not the case, see the next slide.</a:t>
            </a:r>
            <a:br>
              <a:rPr lang="en-US" dirty="0"/>
            </a:br>
            <a:endParaRPr lang="en-US" dirty="0"/>
          </a:p>
          <a:p>
            <a:pPr marL="377190" lvl="0" indent="-285750">
              <a:buFont typeface="Arial" panose="020B0604020202020204" pitchFamily="34" charset="0"/>
              <a:buChar char="•"/>
              <a:defRPr/>
            </a:pPr>
            <a:r>
              <a:rPr lang="en-US" sz="1200" kern="0" dirty="0">
                <a:solidFill>
                  <a:srgbClr val="505050"/>
                </a:solidFill>
                <a:latin typeface="Segoe UI"/>
              </a:rPr>
              <a:t>SQL On-Demand is new and is not meant for quick interactive query performance.  This is great for reports that refresh overnight or have very few hits that cause Power BI to execute a direct query.</a:t>
            </a:r>
            <a:br>
              <a:rPr lang="en-US" sz="1200" kern="0" dirty="0">
                <a:solidFill>
                  <a:srgbClr val="505050"/>
                </a:solidFill>
                <a:latin typeface="Segoe UI"/>
              </a:rPr>
            </a:br>
            <a:endParaRPr lang="en-US" sz="1200" kern="0" dirty="0">
              <a:solidFill>
                <a:srgbClr val="505050"/>
              </a:solidFill>
              <a:latin typeface="Segoe UI"/>
            </a:endParaRPr>
          </a:p>
          <a:p>
            <a:pPr marL="377190" lvl="0" indent="-285750">
              <a:buFont typeface="Arial" panose="020B0604020202020204" pitchFamily="34" charset="0"/>
              <a:buChar char="•"/>
              <a:defRPr/>
            </a:pPr>
            <a:r>
              <a:rPr lang="en-US" sz="1200" kern="0" dirty="0">
                <a:solidFill>
                  <a:srgbClr val="505050"/>
                </a:solidFill>
                <a:latin typeface="Segoe UI"/>
              </a:rPr>
              <a:t>SQL Hyperscale Database is used for its row level security and can grow to 100+ TB.  SQL Database is great for handling lots of concurrency (it has read only replicas as well) and can also be queried directly from REST APIs or such.  It is typically cheaper than spinning up a data warehouse.</a:t>
            </a:r>
            <a:br>
              <a:rPr lang="en-US" sz="1200" kern="0" dirty="0">
                <a:solidFill>
                  <a:srgbClr val="505050"/>
                </a:solidFill>
                <a:latin typeface="Segoe UI"/>
              </a:rPr>
            </a:br>
            <a:endParaRPr lang="en-US" sz="1200" kern="0" dirty="0">
              <a:solidFill>
                <a:srgbClr val="505050"/>
              </a:solidFill>
              <a:latin typeface="Segoe UI"/>
            </a:endParaRPr>
          </a:p>
          <a:p>
            <a:pPr marL="377190" lvl="0" indent="-285750">
              <a:buFont typeface="Arial" panose="020B0604020202020204" pitchFamily="34" charset="0"/>
              <a:buChar char="•"/>
              <a:defRPr/>
            </a:pPr>
            <a:r>
              <a:rPr lang="en-US" sz="1200" kern="0" dirty="0">
                <a:solidFill>
                  <a:srgbClr val="505050"/>
                </a:solidFill>
                <a:latin typeface="Segoe UI"/>
              </a:rPr>
              <a:t>SQL DW is required when your queries are too big to be executed on a single server.  If your workload can be handled by SQL Hyperscale then that is typically your first option (you have large amounts of data, but your queries do not require scale out).  When your queries cause SQL Database to fail to handle requests then you need to start using a MPP database.</a:t>
            </a:r>
            <a:br>
              <a:rPr lang="en-US" sz="1200" kern="0" dirty="0">
                <a:solidFill>
                  <a:srgbClr val="505050"/>
                </a:solidFill>
                <a:latin typeface="Segoe UI"/>
              </a:rPr>
            </a:br>
            <a:endParaRPr lang="en-US" sz="1200" kern="0" dirty="0">
              <a:solidFill>
                <a:srgbClr val="505050"/>
              </a:solidFill>
              <a:latin typeface="Segoe UI"/>
            </a:endParaRPr>
          </a:p>
          <a:p>
            <a:pPr marL="377190" lvl="0" indent="-285750">
              <a:buFont typeface="Arial" panose="020B0604020202020204" pitchFamily="34" charset="0"/>
              <a:buChar char="•"/>
              <a:defRPr/>
            </a:pPr>
            <a:r>
              <a:rPr lang="en-US" sz="1200" kern="0" dirty="0">
                <a:solidFill>
                  <a:srgbClr val="505050"/>
                </a:solidFill>
                <a:latin typeface="Segoe UI"/>
              </a:rPr>
              <a:t>Databricks is an option but does not support a high degree of concurrency or workload management.  This can work for when you have few queries that need to pushed from PowerBI to Spark.  A large amount of queries will cause issues and most reporting tools generate SQL for relational database which can pose a problem for Spark SQL.</a:t>
            </a:r>
            <a:br>
              <a:rPr lang="en-US" sz="1200" kern="0" dirty="0">
                <a:solidFill>
                  <a:srgbClr val="505050"/>
                </a:solidFill>
                <a:latin typeface="Segoe UI"/>
              </a:rPr>
            </a:br>
            <a:endParaRPr lang="en-US" sz="1200" kern="0" dirty="0">
              <a:solidFill>
                <a:srgbClr val="505050"/>
              </a:solidFill>
              <a:latin typeface="Segoe UI"/>
            </a:endParaRPr>
          </a:p>
          <a:p>
            <a:pPr marL="377190" lvl="0" indent="-285750">
              <a:buFont typeface="Arial" panose="020B0604020202020204" pitchFamily="34" charset="0"/>
              <a:buChar char="•"/>
              <a:defRPr/>
            </a:pPr>
            <a:r>
              <a:rPr lang="en-US" sz="1200" kern="0" dirty="0">
                <a:solidFill>
                  <a:srgbClr val="505050"/>
                </a:solidFill>
                <a:latin typeface="Segoe UI"/>
              </a:rPr>
              <a:t>Notes:</a:t>
            </a:r>
          </a:p>
          <a:p>
            <a:pPr marL="834390" lvl="1" indent="-285750">
              <a:buFont typeface="Arial" panose="020B0604020202020204" pitchFamily="34" charset="0"/>
              <a:buChar char="•"/>
              <a:defRPr/>
            </a:pPr>
            <a:r>
              <a:rPr lang="en-US" sz="1200" kern="0" dirty="0">
                <a:solidFill>
                  <a:srgbClr val="505050"/>
                </a:solidFill>
                <a:latin typeface="Segoe UI"/>
              </a:rPr>
              <a:t>Options 1, 2, 3 allow for row level security</a:t>
            </a:r>
          </a:p>
          <a:p>
            <a:pPr marL="834390" lvl="1" indent="-285750">
              <a:buFont typeface="Arial" panose="020B0604020202020204" pitchFamily="34" charset="0"/>
              <a:buChar char="•"/>
              <a:defRPr/>
            </a:pPr>
            <a:r>
              <a:rPr lang="en-US" sz="1200" kern="0" dirty="0">
                <a:solidFill>
                  <a:srgbClr val="505050"/>
                </a:solidFill>
                <a:latin typeface="Segoe UI"/>
              </a:rPr>
              <a:t>Option 4 does not ingest the data to Databricks, the data is ingested to AAS</a:t>
            </a:r>
          </a:p>
          <a:p>
            <a:pPr marL="834390" lvl="1" indent="-285750">
              <a:buFont typeface="Arial" panose="020B0604020202020204" pitchFamily="34" charset="0"/>
              <a:buChar char="•"/>
              <a:defRPr/>
            </a:pPr>
            <a:r>
              <a:rPr lang="en-US" sz="1200" kern="0" dirty="0">
                <a:solidFill>
                  <a:srgbClr val="505050"/>
                </a:solidFill>
                <a:latin typeface="Segoe UI"/>
              </a:rPr>
              <a:t>Composite models can be used which means AAS is inside Power BI.  This will allow push down the Options 2,3, 4 for large queries that PowerBI with AAS cannot execute.</a:t>
            </a:r>
            <a:br>
              <a:rPr lang="en-US" sz="1200" kern="0" dirty="0">
                <a:solidFill>
                  <a:srgbClr val="505050"/>
                </a:solidFill>
                <a:latin typeface="Segoe UI"/>
              </a:rPr>
            </a:br>
            <a:endParaRPr lang="en-US" sz="1200" kern="0" dirty="0">
              <a:solidFill>
                <a:srgbClr val="505050"/>
              </a:solidFill>
              <a:latin typeface="Segoe UI"/>
            </a:endParaRPr>
          </a:p>
          <a:p>
            <a:pPr marL="377190" indent="-285750">
              <a:buFont typeface="Arial" panose="020B0604020202020204" pitchFamily="34" charset="0"/>
              <a:buChar char="•"/>
              <a:defRPr/>
            </a:pPr>
            <a:r>
              <a:rPr lang="en-US" sz="1200" kern="0" dirty="0">
                <a:solidFill>
                  <a:srgbClr val="505050"/>
                </a:solidFill>
                <a:latin typeface="Segoe UI"/>
              </a:rPr>
              <a:t>The system will also have components to process the Analysis Service Cube and for providing 3</a:t>
            </a:r>
            <a:r>
              <a:rPr lang="en-US" sz="1200" kern="0" baseline="30000" dirty="0">
                <a:solidFill>
                  <a:srgbClr val="505050"/>
                </a:solidFill>
                <a:latin typeface="Segoe UI"/>
              </a:rPr>
              <a:t>rd</a:t>
            </a:r>
            <a:r>
              <a:rPr lang="en-US" sz="1200" kern="0" dirty="0">
                <a:solidFill>
                  <a:srgbClr val="505050"/>
                </a:solidFill>
                <a:latin typeface="Segoe UI"/>
              </a:rPr>
              <a:t> parties SAS upload tokens</a:t>
            </a:r>
          </a:p>
        </p:txBody>
      </p:sp>
      <p:grpSp>
        <p:nvGrpSpPr>
          <p:cNvPr id="4" name="Group 3">
            <a:extLst>
              <a:ext uri="{FF2B5EF4-FFF2-40B4-BE49-F238E27FC236}">
                <a16:creationId xmlns:a16="http://schemas.microsoft.com/office/drawing/2014/main" id="{C8E8BEFA-CBF4-4976-9C09-38942A3F9ED8}"/>
              </a:ext>
            </a:extLst>
          </p:cNvPr>
          <p:cNvGrpSpPr/>
          <p:nvPr/>
        </p:nvGrpSpPr>
        <p:grpSpPr>
          <a:xfrm>
            <a:off x="822542" y="5848865"/>
            <a:ext cx="996097" cy="604044"/>
            <a:chOff x="9119353" y="3868028"/>
            <a:chExt cx="996097" cy="604044"/>
          </a:xfrm>
        </p:grpSpPr>
        <p:grpSp>
          <p:nvGrpSpPr>
            <p:cNvPr id="6" name="Group 5">
              <a:extLst>
                <a:ext uri="{FF2B5EF4-FFF2-40B4-BE49-F238E27FC236}">
                  <a16:creationId xmlns:a16="http://schemas.microsoft.com/office/drawing/2014/main" id="{8B93AD75-EACA-4091-819D-C14078A8B7E5}"/>
                </a:ext>
              </a:extLst>
            </p:cNvPr>
            <p:cNvGrpSpPr/>
            <p:nvPr/>
          </p:nvGrpSpPr>
          <p:grpSpPr>
            <a:xfrm>
              <a:off x="9119353" y="3868028"/>
              <a:ext cx="996097" cy="604044"/>
              <a:chOff x="7385769" y="1527437"/>
              <a:chExt cx="996097" cy="604044"/>
            </a:xfrm>
          </p:grpSpPr>
          <p:sp>
            <p:nvSpPr>
              <p:cNvPr id="8" name="Rectangle: Rounded Corners 7">
                <a:extLst>
                  <a:ext uri="{FF2B5EF4-FFF2-40B4-BE49-F238E27FC236}">
                    <a16:creationId xmlns:a16="http://schemas.microsoft.com/office/drawing/2014/main" id="{4C71B5D1-E582-45EA-BDC9-BB1F3346DC66}"/>
                  </a:ext>
                </a:extLst>
              </p:cNvPr>
              <p:cNvSpPr/>
              <p:nvPr/>
            </p:nvSpPr>
            <p:spPr>
              <a:xfrm>
                <a:off x="7424037" y="152743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9" name="TextBox 8">
                <a:extLst>
                  <a:ext uri="{FF2B5EF4-FFF2-40B4-BE49-F238E27FC236}">
                    <a16:creationId xmlns:a16="http://schemas.microsoft.com/office/drawing/2014/main" id="{AE9B406D-6755-4613-B24C-D7CE591F8EA0}"/>
                  </a:ext>
                </a:extLst>
              </p:cNvPr>
              <p:cNvSpPr txBox="1"/>
              <p:nvPr/>
            </p:nvSpPr>
            <p:spPr>
              <a:xfrm>
                <a:off x="7385769" y="190188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Upload Provider</a:t>
                </a:r>
              </a:p>
            </p:txBody>
          </p:sp>
        </p:grpSp>
        <p:pic>
          <p:nvPicPr>
            <p:cNvPr id="7" name="Picture 6" descr="A close up of a sign&#10;&#10;Description automatically generated">
              <a:extLst>
                <a:ext uri="{FF2B5EF4-FFF2-40B4-BE49-F238E27FC236}">
                  <a16:creationId xmlns:a16="http://schemas.microsoft.com/office/drawing/2014/main" id="{40D8B3BF-A2DC-4A3C-86DE-610523F428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82504" y="3987524"/>
              <a:ext cx="269794" cy="269794"/>
            </a:xfrm>
            <a:prstGeom prst="rect">
              <a:avLst/>
            </a:prstGeom>
          </p:spPr>
        </p:pic>
      </p:grpSp>
      <p:grpSp>
        <p:nvGrpSpPr>
          <p:cNvPr id="16" name="Group 15">
            <a:extLst>
              <a:ext uri="{FF2B5EF4-FFF2-40B4-BE49-F238E27FC236}">
                <a16:creationId xmlns:a16="http://schemas.microsoft.com/office/drawing/2014/main" id="{B3B84D86-D238-4839-ABDD-D0F1513F92B7}"/>
              </a:ext>
            </a:extLst>
          </p:cNvPr>
          <p:cNvGrpSpPr/>
          <p:nvPr/>
        </p:nvGrpSpPr>
        <p:grpSpPr>
          <a:xfrm>
            <a:off x="2067022" y="5848865"/>
            <a:ext cx="996097" cy="604044"/>
            <a:chOff x="9119353" y="3868028"/>
            <a:chExt cx="996097" cy="604044"/>
          </a:xfrm>
        </p:grpSpPr>
        <p:grpSp>
          <p:nvGrpSpPr>
            <p:cNvPr id="17" name="Group 16">
              <a:extLst>
                <a:ext uri="{FF2B5EF4-FFF2-40B4-BE49-F238E27FC236}">
                  <a16:creationId xmlns:a16="http://schemas.microsoft.com/office/drawing/2014/main" id="{19CF0B04-056A-4E44-A4C4-4B639B311896}"/>
                </a:ext>
              </a:extLst>
            </p:cNvPr>
            <p:cNvGrpSpPr/>
            <p:nvPr/>
          </p:nvGrpSpPr>
          <p:grpSpPr>
            <a:xfrm>
              <a:off x="9119353" y="3868028"/>
              <a:ext cx="996097" cy="604044"/>
              <a:chOff x="7385769" y="1527437"/>
              <a:chExt cx="996097" cy="604044"/>
            </a:xfrm>
          </p:grpSpPr>
          <p:sp>
            <p:nvSpPr>
              <p:cNvPr id="19" name="Rectangle: Rounded Corners 18">
                <a:extLst>
                  <a:ext uri="{FF2B5EF4-FFF2-40B4-BE49-F238E27FC236}">
                    <a16:creationId xmlns:a16="http://schemas.microsoft.com/office/drawing/2014/main" id="{1115C4D2-B616-41AE-9818-AD0BCD7CC6F2}"/>
                  </a:ext>
                </a:extLst>
              </p:cNvPr>
              <p:cNvSpPr/>
              <p:nvPr/>
            </p:nvSpPr>
            <p:spPr>
              <a:xfrm>
                <a:off x="7424037" y="152743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20" name="TextBox 19">
                <a:extLst>
                  <a:ext uri="{FF2B5EF4-FFF2-40B4-BE49-F238E27FC236}">
                    <a16:creationId xmlns:a16="http://schemas.microsoft.com/office/drawing/2014/main" id="{9107661E-5182-49BC-9958-A260AAAD1FF0}"/>
                  </a:ext>
                </a:extLst>
              </p:cNvPr>
              <p:cNvSpPr txBox="1"/>
              <p:nvPr/>
            </p:nvSpPr>
            <p:spPr>
              <a:xfrm>
                <a:off x="7385769" y="190188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Cube Processor</a:t>
                </a:r>
              </a:p>
            </p:txBody>
          </p:sp>
        </p:grpSp>
        <p:pic>
          <p:nvPicPr>
            <p:cNvPr id="18" name="Picture 17" descr="A close up of a sign&#10;&#10;Description automatically generated">
              <a:extLst>
                <a:ext uri="{FF2B5EF4-FFF2-40B4-BE49-F238E27FC236}">
                  <a16:creationId xmlns:a16="http://schemas.microsoft.com/office/drawing/2014/main" id="{7B155E09-A159-4AD9-B766-84730CBF80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82504" y="3987524"/>
              <a:ext cx="269794" cy="269794"/>
            </a:xfrm>
            <a:prstGeom prst="rect">
              <a:avLst/>
            </a:prstGeom>
          </p:spPr>
        </p:pic>
      </p:grpSp>
    </p:spTree>
    <p:extLst>
      <p:ext uri="{BB962C8B-B14F-4D97-AF65-F5344CB8AC3E}">
        <p14:creationId xmlns:p14="http://schemas.microsoft.com/office/powerpoint/2010/main" val="2874068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D3E072D-801F-4D12-9730-76DFEC51F4EE}"/>
              </a:ext>
            </a:extLst>
          </p:cNvPr>
          <p:cNvSpPr txBox="1"/>
          <p:nvPr/>
        </p:nvSpPr>
        <p:spPr>
          <a:xfrm>
            <a:off x="227409" y="251254"/>
            <a:ext cx="6804491" cy="523220"/>
          </a:xfrm>
          <a:prstGeom prst="rect">
            <a:avLst/>
          </a:prstGeom>
          <a:noFill/>
        </p:spPr>
        <p:txBody>
          <a:bodyPr wrap="none" rtlCol="0">
            <a:spAutoFit/>
          </a:bodyPr>
          <a:lstStyle/>
          <a:p>
            <a:r>
              <a:rPr lang="en-US" sz="2800"/>
              <a:t>Ingestion Zone (Landing Files to Blob Storage)</a:t>
            </a:r>
          </a:p>
        </p:txBody>
      </p:sp>
      <p:sp>
        <p:nvSpPr>
          <p:cNvPr id="7" name="TextBox 6">
            <a:extLst>
              <a:ext uri="{FF2B5EF4-FFF2-40B4-BE49-F238E27FC236}">
                <a16:creationId xmlns:a16="http://schemas.microsoft.com/office/drawing/2014/main" id="{B59AD094-EA3C-4226-B789-79C1B8D84601}"/>
              </a:ext>
            </a:extLst>
          </p:cNvPr>
          <p:cNvSpPr txBox="1"/>
          <p:nvPr/>
        </p:nvSpPr>
        <p:spPr>
          <a:xfrm>
            <a:off x="3993417" y="1980251"/>
            <a:ext cx="2251055" cy="276999"/>
          </a:xfrm>
          <a:prstGeom prst="rect">
            <a:avLst/>
          </a:prstGeom>
          <a:noFill/>
        </p:spPr>
        <p:txBody>
          <a:bodyPr wrap="square" rtlCol="0">
            <a:spAutoFit/>
          </a:bodyPr>
          <a:lstStyle/>
          <a:p>
            <a:r>
              <a:rPr lang="en-US" sz="1200"/>
              <a:t>Option 2: Azure Hosted FTP</a:t>
            </a:r>
          </a:p>
        </p:txBody>
      </p:sp>
      <p:sp>
        <p:nvSpPr>
          <p:cNvPr id="8" name="TextBox 7">
            <a:extLst>
              <a:ext uri="{FF2B5EF4-FFF2-40B4-BE49-F238E27FC236}">
                <a16:creationId xmlns:a16="http://schemas.microsoft.com/office/drawing/2014/main" id="{CEB03478-9143-4299-8592-17ADFE74D5EB}"/>
              </a:ext>
            </a:extLst>
          </p:cNvPr>
          <p:cNvSpPr txBox="1"/>
          <p:nvPr/>
        </p:nvSpPr>
        <p:spPr>
          <a:xfrm>
            <a:off x="169325" y="1980251"/>
            <a:ext cx="2690380" cy="276999"/>
          </a:xfrm>
          <a:prstGeom prst="rect">
            <a:avLst/>
          </a:prstGeom>
          <a:noFill/>
        </p:spPr>
        <p:txBody>
          <a:bodyPr wrap="square" rtlCol="0">
            <a:spAutoFit/>
          </a:bodyPr>
          <a:lstStyle/>
          <a:p>
            <a:r>
              <a:rPr lang="en-US" sz="1200"/>
              <a:t>Option 1: On-Prem / Existing - FTP</a:t>
            </a:r>
          </a:p>
        </p:txBody>
      </p:sp>
      <p:pic>
        <p:nvPicPr>
          <p:cNvPr id="1028" name="Picture 4">
            <a:extLst>
              <a:ext uri="{FF2B5EF4-FFF2-40B4-BE49-F238E27FC236}">
                <a16:creationId xmlns:a16="http://schemas.microsoft.com/office/drawing/2014/main" id="{A85F1450-8054-43E4-9CF3-C6E4608461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4185" y="2794417"/>
            <a:ext cx="246694" cy="24669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picture containing drawing&#10;&#10;Description automatically generated">
            <a:extLst>
              <a:ext uri="{FF2B5EF4-FFF2-40B4-BE49-F238E27FC236}">
                <a16:creationId xmlns:a16="http://schemas.microsoft.com/office/drawing/2014/main" id="{C7E9E543-B38D-4D6B-8B84-459FBF7DAC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3910" y="2497854"/>
            <a:ext cx="356157" cy="356157"/>
          </a:xfrm>
          <a:prstGeom prst="rect">
            <a:avLst/>
          </a:prstGeom>
        </p:spPr>
      </p:pic>
      <p:pic>
        <p:nvPicPr>
          <p:cNvPr id="11" name="Picture 4">
            <a:extLst>
              <a:ext uri="{FF2B5EF4-FFF2-40B4-BE49-F238E27FC236}">
                <a16:creationId xmlns:a16="http://schemas.microsoft.com/office/drawing/2014/main" id="{A5AAA140-683F-4550-9BD1-6D6AA7D2C5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4185" y="3632992"/>
            <a:ext cx="246694" cy="24669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A picture containing drawing&#10;&#10;Description automatically generated">
            <a:extLst>
              <a:ext uri="{FF2B5EF4-FFF2-40B4-BE49-F238E27FC236}">
                <a16:creationId xmlns:a16="http://schemas.microsoft.com/office/drawing/2014/main" id="{A80068C5-2AE8-494A-AC43-DAF311254D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3910" y="3336429"/>
            <a:ext cx="356157" cy="356157"/>
          </a:xfrm>
          <a:prstGeom prst="rect">
            <a:avLst/>
          </a:prstGeom>
        </p:spPr>
      </p:pic>
      <p:pic>
        <p:nvPicPr>
          <p:cNvPr id="4" name="Picture 3" descr="A stop sign&#10;&#10;Description automatically generated">
            <a:extLst>
              <a:ext uri="{FF2B5EF4-FFF2-40B4-BE49-F238E27FC236}">
                <a16:creationId xmlns:a16="http://schemas.microsoft.com/office/drawing/2014/main" id="{B8A32E50-8C97-4C57-A23C-BFD296D674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99220" y="3041111"/>
            <a:ext cx="390145" cy="390145"/>
          </a:xfrm>
          <a:prstGeom prst="rect">
            <a:avLst/>
          </a:prstGeom>
        </p:spPr>
      </p:pic>
      <p:sp>
        <p:nvSpPr>
          <p:cNvPr id="10" name="Rectangle 9">
            <a:extLst>
              <a:ext uri="{FF2B5EF4-FFF2-40B4-BE49-F238E27FC236}">
                <a16:creationId xmlns:a16="http://schemas.microsoft.com/office/drawing/2014/main" id="{D2349BE5-6A8E-4C24-821B-0DAC16E7BB54}"/>
              </a:ext>
            </a:extLst>
          </p:cNvPr>
          <p:cNvSpPr/>
          <p:nvPr/>
        </p:nvSpPr>
        <p:spPr>
          <a:xfrm>
            <a:off x="4072769" y="2406354"/>
            <a:ext cx="1257914" cy="1590589"/>
          </a:xfrm>
          <a:prstGeom prst="rect">
            <a:avLst/>
          </a:prstGeom>
          <a:noFill/>
          <a:ln w="952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Connector: Elbow 15">
            <a:extLst>
              <a:ext uri="{FF2B5EF4-FFF2-40B4-BE49-F238E27FC236}">
                <a16:creationId xmlns:a16="http://schemas.microsoft.com/office/drawing/2014/main" id="{6822EFB8-A842-4B7C-9CDD-FAE5C3868909}"/>
              </a:ext>
            </a:extLst>
          </p:cNvPr>
          <p:cNvCxnSpPr>
            <a:stCxn id="1028" idx="3"/>
            <a:endCxn id="4" idx="1"/>
          </p:cNvCxnSpPr>
          <p:nvPr/>
        </p:nvCxnSpPr>
        <p:spPr>
          <a:xfrm>
            <a:off x="5010879" y="2917764"/>
            <a:ext cx="1388341" cy="31842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1CCCF3D7-406A-415A-A1B0-53E4E2E6F37E}"/>
              </a:ext>
            </a:extLst>
          </p:cNvPr>
          <p:cNvCxnSpPr>
            <a:stCxn id="11" idx="3"/>
            <a:endCxn id="4" idx="1"/>
          </p:cNvCxnSpPr>
          <p:nvPr/>
        </p:nvCxnSpPr>
        <p:spPr>
          <a:xfrm flipV="1">
            <a:off x="5010879" y="3236184"/>
            <a:ext cx="1388341" cy="52015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22" name="Picture 21" descr="A picture containing drawing&#10;&#10;Description automatically generated">
            <a:extLst>
              <a:ext uri="{FF2B5EF4-FFF2-40B4-BE49-F238E27FC236}">
                <a16:creationId xmlns:a16="http://schemas.microsoft.com/office/drawing/2014/main" id="{5542A327-EFAC-4366-A749-6064A043147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31035" y="2657976"/>
            <a:ext cx="310617" cy="310617"/>
          </a:xfrm>
          <a:prstGeom prst="rect">
            <a:avLst/>
          </a:prstGeom>
        </p:spPr>
      </p:pic>
      <p:pic>
        <p:nvPicPr>
          <p:cNvPr id="24" name="Picture 4">
            <a:extLst>
              <a:ext uri="{FF2B5EF4-FFF2-40B4-BE49-F238E27FC236}">
                <a16:creationId xmlns:a16="http://schemas.microsoft.com/office/drawing/2014/main" id="{0B5C88AC-636E-43E8-99B9-575EA68374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514" y="2635206"/>
            <a:ext cx="356157" cy="356157"/>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descr="A stop sign&#10;&#10;Description automatically generated">
            <a:extLst>
              <a:ext uri="{FF2B5EF4-FFF2-40B4-BE49-F238E27FC236}">
                <a16:creationId xmlns:a16="http://schemas.microsoft.com/office/drawing/2014/main" id="{EBF6CC54-5EA1-4E34-A710-9CAD056DE7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7825" y="2618212"/>
            <a:ext cx="390145" cy="390145"/>
          </a:xfrm>
          <a:prstGeom prst="rect">
            <a:avLst/>
          </a:prstGeom>
        </p:spPr>
      </p:pic>
      <p:cxnSp>
        <p:nvCxnSpPr>
          <p:cNvPr id="26" name="Straight Arrow Connector 25">
            <a:extLst>
              <a:ext uri="{FF2B5EF4-FFF2-40B4-BE49-F238E27FC236}">
                <a16:creationId xmlns:a16="http://schemas.microsoft.com/office/drawing/2014/main" id="{87F48911-419F-45E7-A4B9-54E3A676AF1B}"/>
              </a:ext>
            </a:extLst>
          </p:cNvPr>
          <p:cNvCxnSpPr/>
          <p:nvPr/>
        </p:nvCxnSpPr>
        <p:spPr>
          <a:xfrm>
            <a:off x="958671" y="2813284"/>
            <a:ext cx="6723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981E9BD-0EA0-4C75-AB2E-AD914F75C4C3}"/>
              </a:ext>
            </a:extLst>
          </p:cNvPr>
          <p:cNvCxnSpPr/>
          <p:nvPr/>
        </p:nvCxnSpPr>
        <p:spPr>
          <a:xfrm>
            <a:off x="1941652" y="2813284"/>
            <a:ext cx="6701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64C89DAA-7D0F-4217-86C8-3997D511F241}"/>
              </a:ext>
            </a:extLst>
          </p:cNvPr>
          <p:cNvSpPr txBox="1"/>
          <p:nvPr/>
        </p:nvSpPr>
        <p:spPr>
          <a:xfrm>
            <a:off x="5793795" y="3251809"/>
            <a:ext cx="551754" cy="215444"/>
          </a:xfrm>
          <a:prstGeom prst="rect">
            <a:avLst/>
          </a:prstGeom>
          <a:noFill/>
        </p:spPr>
        <p:txBody>
          <a:bodyPr wrap="none" rtlCol="0">
            <a:spAutoFit/>
          </a:bodyPr>
          <a:lstStyle/>
          <a:p>
            <a:r>
              <a:rPr lang="en-US" sz="800" err="1"/>
              <a:t>Blobfuse</a:t>
            </a:r>
            <a:endParaRPr lang="en-US" sz="800"/>
          </a:p>
        </p:txBody>
      </p:sp>
      <p:sp>
        <p:nvSpPr>
          <p:cNvPr id="58" name="TextBox 57">
            <a:extLst>
              <a:ext uri="{FF2B5EF4-FFF2-40B4-BE49-F238E27FC236}">
                <a16:creationId xmlns:a16="http://schemas.microsoft.com/office/drawing/2014/main" id="{BA941471-7473-4923-BD16-D45C45AF5793}"/>
              </a:ext>
            </a:extLst>
          </p:cNvPr>
          <p:cNvSpPr txBox="1"/>
          <p:nvPr/>
        </p:nvSpPr>
        <p:spPr>
          <a:xfrm>
            <a:off x="5824567" y="3525743"/>
            <a:ext cx="1531215" cy="1015663"/>
          </a:xfrm>
          <a:prstGeom prst="rect">
            <a:avLst/>
          </a:prstGeom>
          <a:noFill/>
        </p:spPr>
        <p:txBody>
          <a:bodyPr wrap="square" rtlCol="0">
            <a:spAutoFit/>
          </a:bodyPr>
          <a:lstStyle/>
          <a:p>
            <a:pPr marL="228600" indent="-228600">
              <a:buFont typeface="Arial" panose="020B0604020202020204" pitchFamily="34" charset="0"/>
              <a:buChar char="•"/>
            </a:pPr>
            <a:r>
              <a:rPr lang="en-US" sz="1000">
                <a:solidFill>
                  <a:schemeClr val="tx1">
                    <a:lumMod val="50000"/>
                    <a:lumOff val="50000"/>
                  </a:schemeClr>
                </a:solidFill>
              </a:rPr>
              <a:t>Currently, </a:t>
            </a:r>
            <a:r>
              <a:rPr lang="en-US" sz="1000" err="1">
                <a:solidFill>
                  <a:schemeClr val="tx1">
                    <a:lumMod val="50000"/>
                    <a:lumOff val="50000"/>
                  </a:schemeClr>
                </a:solidFill>
              </a:rPr>
              <a:t>blobfuse</a:t>
            </a:r>
            <a:r>
              <a:rPr lang="en-US" sz="1000">
                <a:solidFill>
                  <a:schemeClr val="tx1">
                    <a:lumMod val="50000"/>
                    <a:lumOff val="50000"/>
                  </a:schemeClr>
                </a:solidFill>
              </a:rPr>
              <a:t> does not work with ADLS Gen 2.  This would need to be a separate storage account</a:t>
            </a:r>
          </a:p>
        </p:txBody>
      </p:sp>
      <p:sp>
        <p:nvSpPr>
          <p:cNvPr id="59" name="TextBox 58">
            <a:extLst>
              <a:ext uri="{FF2B5EF4-FFF2-40B4-BE49-F238E27FC236}">
                <a16:creationId xmlns:a16="http://schemas.microsoft.com/office/drawing/2014/main" id="{4B9F06ED-E697-4103-9194-E850E467A3C3}"/>
              </a:ext>
            </a:extLst>
          </p:cNvPr>
          <p:cNvSpPr txBox="1"/>
          <p:nvPr/>
        </p:nvSpPr>
        <p:spPr>
          <a:xfrm>
            <a:off x="1227689" y="2980607"/>
            <a:ext cx="1276230" cy="707886"/>
          </a:xfrm>
          <a:prstGeom prst="rect">
            <a:avLst/>
          </a:prstGeom>
          <a:noFill/>
        </p:spPr>
        <p:txBody>
          <a:bodyPr wrap="square" rtlCol="0">
            <a:spAutoFit/>
          </a:bodyPr>
          <a:lstStyle/>
          <a:p>
            <a:pPr marL="228600" indent="-228600">
              <a:buFont typeface="Arial" panose="020B0604020202020204" pitchFamily="34" charset="0"/>
              <a:buChar char="•"/>
            </a:pPr>
            <a:r>
              <a:rPr lang="en-US" sz="1000">
                <a:solidFill>
                  <a:schemeClr val="tx1">
                    <a:lumMod val="50000"/>
                    <a:lumOff val="50000"/>
                  </a:schemeClr>
                </a:solidFill>
              </a:rPr>
              <a:t>ADF runs on a schedule to pull files from the FTP server.</a:t>
            </a:r>
          </a:p>
        </p:txBody>
      </p:sp>
      <p:pic>
        <p:nvPicPr>
          <p:cNvPr id="71" name="Picture 70" descr="A close up of a sign&#10;&#10;Description automatically generated">
            <a:extLst>
              <a:ext uri="{FF2B5EF4-FFF2-40B4-BE49-F238E27FC236}">
                <a16:creationId xmlns:a16="http://schemas.microsoft.com/office/drawing/2014/main" id="{1E1B06B4-BDAA-42E6-B0B9-85F2272F7F8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99189" y="3041111"/>
            <a:ext cx="291547" cy="291547"/>
          </a:xfrm>
          <a:prstGeom prst="rect">
            <a:avLst/>
          </a:prstGeom>
        </p:spPr>
      </p:pic>
      <p:pic>
        <p:nvPicPr>
          <p:cNvPr id="74" name="Picture 73" descr="A picture containing food&#10;&#10;Description automatically generated">
            <a:extLst>
              <a:ext uri="{FF2B5EF4-FFF2-40B4-BE49-F238E27FC236}">
                <a16:creationId xmlns:a16="http://schemas.microsoft.com/office/drawing/2014/main" id="{B048EA82-02E5-48CC-B01C-771B81668A8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71847" y="2257692"/>
            <a:ext cx="246695" cy="246695"/>
          </a:xfrm>
          <a:prstGeom prst="rect">
            <a:avLst/>
          </a:prstGeom>
        </p:spPr>
      </p:pic>
      <p:sp>
        <p:nvSpPr>
          <p:cNvPr id="77" name="TextBox 76">
            <a:extLst>
              <a:ext uri="{FF2B5EF4-FFF2-40B4-BE49-F238E27FC236}">
                <a16:creationId xmlns:a16="http://schemas.microsoft.com/office/drawing/2014/main" id="{AAE5F6B8-504B-4053-9C8D-E748578F0442}"/>
              </a:ext>
            </a:extLst>
          </p:cNvPr>
          <p:cNvSpPr txBox="1"/>
          <p:nvPr/>
        </p:nvSpPr>
        <p:spPr>
          <a:xfrm>
            <a:off x="8057026" y="1980251"/>
            <a:ext cx="4134969" cy="276999"/>
          </a:xfrm>
          <a:prstGeom prst="rect">
            <a:avLst/>
          </a:prstGeom>
          <a:noFill/>
        </p:spPr>
        <p:txBody>
          <a:bodyPr wrap="square" rtlCol="0">
            <a:spAutoFit/>
          </a:bodyPr>
          <a:lstStyle/>
          <a:p>
            <a:r>
              <a:rPr lang="en-US" sz="1200"/>
              <a:t>Option 3: REST API / Az Copy / cURL / PowerShell / Bash / Etc.</a:t>
            </a:r>
          </a:p>
        </p:txBody>
      </p:sp>
      <p:pic>
        <p:nvPicPr>
          <p:cNvPr id="78" name="Picture 77" descr="A stop sign&#10;&#10;Description automatically generated">
            <a:extLst>
              <a:ext uri="{FF2B5EF4-FFF2-40B4-BE49-F238E27FC236}">
                <a16:creationId xmlns:a16="http://schemas.microsoft.com/office/drawing/2014/main" id="{51DA8EF3-809E-4809-B4C1-84084C04F2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32453" y="4761608"/>
            <a:ext cx="390145" cy="390145"/>
          </a:xfrm>
          <a:prstGeom prst="rect">
            <a:avLst/>
          </a:prstGeom>
        </p:spPr>
      </p:pic>
      <p:sp>
        <p:nvSpPr>
          <p:cNvPr id="79" name="TextBox 78">
            <a:extLst>
              <a:ext uri="{FF2B5EF4-FFF2-40B4-BE49-F238E27FC236}">
                <a16:creationId xmlns:a16="http://schemas.microsoft.com/office/drawing/2014/main" id="{EF66F46D-669C-4966-980B-0E94DB8C5270}"/>
              </a:ext>
            </a:extLst>
          </p:cNvPr>
          <p:cNvSpPr txBox="1"/>
          <p:nvPr/>
        </p:nvSpPr>
        <p:spPr>
          <a:xfrm>
            <a:off x="8336915" y="3008357"/>
            <a:ext cx="2729377" cy="1169551"/>
          </a:xfrm>
          <a:prstGeom prst="rect">
            <a:avLst/>
          </a:prstGeom>
          <a:noFill/>
        </p:spPr>
        <p:txBody>
          <a:bodyPr wrap="square" rtlCol="0">
            <a:spAutoFit/>
          </a:bodyPr>
          <a:lstStyle/>
          <a:p>
            <a:pPr marL="228600" indent="-228600">
              <a:buFont typeface="Arial" panose="020B0604020202020204" pitchFamily="34" charset="0"/>
              <a:buChar char="•"/>
            </a:pPr>
            <a:r>
              <a:rPr lang="en-US" sz="1000">
                <a:solidFill>
                  <a:schemeClr val="tx1">
                    <a:lumMod val="50000"/>
                    <a:lumOff val="50000"/>
                  </a:schemeClr>
                </a:solidFill>
              </a:rPr>
              <a:t>The customer calls an Azure Function that passes in their secret (provided by your organization) which returns a SAS token of where to upload.  </a:t>
            </a:r>
          </a:p>
          <a:p>
            <a:pPr marL="228600" indent="-228600">
              <a:buFont typeface="Arial" panose="020B0604020202020204" pitchFamily="34" charset="0"/>
              <a:buChar char="•"/>
            </a:pPr>
            <a:r>
              <a:rPr lang="en-US" sz="1000">
                <a:solidFill>
                  <a:schemeClr val="tx1">
                    <a:lumMod val="50000"/>
                    <a:lumOff val="50000"/>
                  </a:schemeClr>
                </a:solidFill>
              </a:rPr>
              <a:t>You should support calls such as:</a:t>
            </a:r>
          </a:p>
          <a:p>
            <a:pPr marL="685800" lvl="1" indent="-228600">
              <a:buFont typeface="Arial" panose="020B0604020202020204" pitchFamily="34" charset="0"/>
              <a:buChar char="•"/>
            </a:pPr>
            <a:r>
              <a:rPr lang="en-US" sz="1000">
                <a:solidFill>
                  <a:schemeClr val="tx1">
                    <a:lumMod val="50000"/>
                    <a:lumOff val="50000"/>
                  </a:schemeClr>
                </a:solidFill>
              </a:rPr>
              <a:t>Rotate Secret</a:t>
            </a:r>
          </a:p>
          <a:p>
            <a:pPr marL="685800" lvl="1" indent="-228600">
              <a:buFont typeface="Arial" panose="020B0604020202020204" pitchFamily="34" charset="0"/>
              <a:buChar char="•"/>
            </a:pPr>
            <a:r>
              <a:rPr lang="en-US" sz="1000">
                <a:solidFill>
                  <a:schemeClr val="tx1">
                    <a:lumMod val="50000"/>
                    <a:lumOff val="50000"/>
                  </a:schemeClr>
                </a:solidFill>
              </a:rPr>
              <a:t>Get SAS Token</a:t>
            </a:r>
          </a:p>
        </p:txBody>
      </p:sp>
      <p:pic>
        <p:nvPicPr>
          <p:cNvPr id="80" name="Picture 2" descr="See the source image">
            <a:extLst>
              <a:ext uri="{FF2B5EF4-FFF2-40B4-BE49-F238E27FC236}">
                <a16:creationId xmlns:a16="http://schemas.microsoft.com/office/drawing/2014/main" id="{5FDC0D81-A36E-47D7-9F07-7127FB5356B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65006" y="2550941"/>
            <a:ext cx="672670" cy="457416"/>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80" descr="A close up of a sign&#10;&#10;Description automatically generated">
            <a:extLst>
              <a:ext uri="{FF2B5EF4-FFF2-40B4-BE49-F238E27FC236}">
                <a16:creationId xmlns:a16="http://schemas.microsoft.com/office/drawing/2014/main" id="{8C215D83-28A4-43C0-887C-006EE135ED6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793342" y="2586562"/>
            <a:ext cx="386175" cy="386175"/>
          </a:xfrm>
          <a:prstGeom prst="rect">
            <a:avLst/>
          </a:prstGeom>
        </p:spPr>
      </p:pic>
      <p:cxnSp>
        <p:nvCxnSpPr>
          <p:cNvPr id="82" name="Straight Arrow Connector 81">
            <a:extLst>
              <a:ext uri="{FF2B5EF4-FFF2-40B4-BE49-F238E27FC236}">
                <a16:creationId xmlns:a16="http://schemas.microsoft.com/office/drawing/2014/main" id="{5C40BBFB-212E-4650-92A8-251ED73681CC}"/>
              </a:ext>
            </a:extLst>
          </p:cNvPr>
          <p:cNvCxnSpPr>
            <a:stCxn id="80" idx="3"/>
            <a:endCxn id="81" idx="1"/>
          </p:cNvCxnSpPr>
          <p:nvPr/>
        </p:nvCxnSpPr>
        <p:spPr>
          <a:xfrm>
            <a:off x="8937676" y="2779649"/>
            <a:ext cx="855666"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83" name="Picture 2" descr="See the source image">
            <a:extLst>
              <a:ext uri="{FF2B5EF4-FFF2-40B4-BE49-F238E27FC236}">
                <a16:creationId xmlns:a16="http://schemas.microsoft.com/office/drawing/2014/main" id="{8803111A-1C82-4CA1-B337-E19365B18F0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15960" y="4727972"/>
            <a:ext cx="672670" cy="457416"/>
          </a:xfrm>
          <a:prstGeom prst="rect">
            <a:avLst/>
          </a:prstGeom>
          <a:noFill/>
          <a:extLst>
            <a:ext uri="{909E8E84-426E-40DD-AFC4-6F175D3DCCD1}">
              <a14:hiddenFill xmlns:a14="http://schemas.microsoft.com/office/drawing/2010/main">
                <a:solidFill>
                  <a:srgbClr val="FFFFFF"/>
                </a:solidFill>
              </a14:hiddenFill>
            </a:ext>
          </a:extLst>
        </p:spPr>
      </p:pic>
      <p:cxnSp>
        <p:nvCxnSpPr>
          <p:cNvPr id="84" name="Straight Arrow Connector 83">
            <a:extLst>
              <a:ext uri="{FF2B5EF4-FFF2-40B4-BE49-F238E27FC236}">
                <a16:creationId xmlns:a16="http://schemas.microsoft.com/office/drawing/2014/main" id="{C1536BF3-163E-42B5-A1EA-7841CFDBF837}"/>
              </a:ext>
            </a:extLst>
          </p:cNvPr>
          <p:cNvCxnSpPr/>
          <p:nvPr/>
        </p:nvCxnSpPr>
        <p:spPr>
          <a:xfrm>
            <a:off x="8888630" y="4956680"/>
            <a:ext cx="84382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7DA66755-E963-4A58-B80C-E1CB6975795E}"/>
              </a:ext>
            </a:extLst>
          </p:cNvPr>
          <p:cNvSpPr txBox="1"/>
          <p:nvPr/>
        </p:nvSpPr>
        <p:spPr>
          <a:xfrm>
            <a:off x="8431651" y="5189922"/>
            <a:ext cx="2137994" cy="553998"/>
          </a:xfrm>
          <a:prstGeom prst="rect">
            <a:avLst/>
          </a:prstGeom>
          <a:noFill/>
        </p:spPr>
        <p:txBody>
          <a:bodyPr wrap="square" rtlCol="0">
            <a:spAutoFit/>
          </a:bodyPr>
          <a:lstStyle/>
          <a:p>
            <a:pPr marL="228600" indent="-228600">
              <a:buFont typeface="Arial" panose="020B0604020202020204" pitchFamily="34" charset="0"/>
              <a:buChar char="•"/>
            </a:pPr>
            <a:r>
              <a:rPr lang="en-US" sz="1000">
                <a:solidFill>
                  <a:schemeClr val="tx1">
                    <a:lumMod val="50000"/>
                    <a:lumOff val="50000"/>
                  </a:schemeClr>
                </a:solidFill>
              </a:rPr>
              <a:t>The customer uploads their files using the SAS token using the technology of their choice.</a:t>
            </a:r>
          </a:p>
        </p:txBody>
      </p:sp>
      <p:cxnSp>
        <p:nvCxnSpPr>
          <p:cNvPr id="86" name="Straight Connector 85">
            <a:extLst>
              <a:ext uri="{FF2B5EF4-FFF2-40B4-BE49-F238E27FC236}">
                <a16:creationId xmlns:a16="http://schemas.microsoft.com/office/drawing/2014/main" id="{D494E14D-00A8-4DEE-8AA1-23AE54CAC844}"/>
              </a:ext>
            </a:extLst>
          </p:cNvPr>
          <p:cNvCxnSpPr>
            <a:cxnSpLocks/>
          </p:cNvCxnSpPr>
          <p:nvPr/>
        </p:nvCxnSpPr>
        <p:spPr>
          <a:xfrm>
            <a:off x="3191988" y="1535229"/>
            <a:ext cx="0" cy="48703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FCEC2B6B-9E2E-4E1D-960E-27F57014522A}"/>
              </a:ext>
            </a:extLst>
          </p:cNvPr>
          <p:cNvCxnSpPr>
            <a:cxnSpLocks/>
          </p:cNvCxnSpPr>
          <p:nvPr/>
        </p:nvCxnSpPr>
        <p:spPr>
          <a:xfrm>
            <a:off x="7846350" y="1462216"/>
            <a:ext cx="0" cy="4943353"/>
          </a:xfrm>
          <a:prstGeom prst="line">
            <a:avLst/>
          </a:prstGeom>
        </p:spPr>
        <p:style>
          <a:lnRef idx="1">
            <a:schemeClr val="accent1"/>
          </a:lnRef>
          <a:fillRef idx="0">
            <a:schemeClr val="accent1"/>
          </a:fillRef>
          <a:effectRef idx="0">
            <a:schemeClr val="accent1"/>
          </a:effectRef>
          <a:fontRef idx="minor">
            <a:schemeClr val="tx1"/>
          </a:fontRef>
        </p:style>
      </p:cxnSp>
      <p:sp>
        <p:nvSpPr>
          <p:cNvPr id="88" name="Rectangle 87">
            <a:extLst>
              <a:ext uri="{FF2B5EF4-FFF2-40B4-BE49-F238E27FC236}">
                <a16:creationId xmlns:a16="http://schemas.microsoft.com/office/drawing/2014/main" id="{13933E09-F7AB-4F9A-90CB-F45CA0A68C30}"/>
              </a:ext>
            </a:extLst>
          </p:cNvPr>
          <p:cNvSpPr/>
          <p:nvPr/>
        </p:nvSpPr>
        <p:spPr>
          <a:xfrm>
            <a:off x="9184505" y="34845"/>
            <a:ext cx="2973333" cy="1500384"/>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a:solidFill>
                  <a:schemeClr val="tx1"/>
                </a:solidFill>
              </a:rPr>
              <a:t>Customer Learnings:</a:t>
            </a:r>
          </a:p>
          <a:p>
            <a:pPr marL="285750" indent="-285750">
              <a:buFont typeface="Arial" panose="020B0604020202020204" pitchFamily="34" charset="0"/>
              <a:buChar char="•"/>
            </a:pPr>
            <a:r>
              <a:rPr lang="en-US" sz="900">
                <a:solidFill>
                  <a:schemeClr val="tx1"/>
                </a:solidFill>
              </a:rPr>
              <a:t>Do not let customers directly bind to storage accounts.  You will eventually need to rotate your storage keys and/or upgrade accounts to new ones.</a:t>
            </a:r>
          </a:p>
          <a:p>
            <a:pPr marL="285750" indent="-285750">
              <a:buFont typeface="Arial" panose="020B0604020202020204" pitchFamily="34" charset="0"/>
              <a:buChar char="•"/>
            </a:pPr>
            <a:r>
              <a:rPr lang="en-US" sz="900">
                <a:solidFill>
                  <a:schemeClr val="tx1"/>
                </a:solidFill>
              </a:rPr>
              <a:t>You need to support many options with the goal of the next stage of the ingestion process to be abstracted from these options. </a:t>
            </a:r>
          </a:p>
        </p:txBody>
      </p:sp>
      <p:sp>
        <p:nvSpPr>
          <p:cNvPr id="89" name="TextBox 88">
            <a:extLst>
              <a:ext uri="{FF2B5EF4-FFF2-40B4-BE49-F238E27FC236}">
                <a16:creationId xmlns:a16="http://schemas.microsoft.com/office/drawing/2014/main" id="{D410E16A-562D-4A22-9B1E-C200A2123FA5}"/>
              </a:ext>
            </a:extLst>
          </p:cNvPr>
          <p:cNvSpPr txBox="1"/>
          <p:nvPr/>
        </p:nvSpPr>
        <p:spPr>
          <a:xfrm>
            <a:off x="3936118" y="4799916"/>
            <a:ext cx="3066406" cy="400110"/>
          </a:xfrm>
          <a:prstGeom prst="rect">
            <a:avLst/>
          </a:prstGeom>
          <a:noFill/>
        </p:spPr>
        <p:txBody>
          <a:bodyPr wrap="square" rtlCol="0">
            <a:spAutoFit/>
          </a:bodyPr>
          <a:lstStyle/>
          <a:p>
            <a:pPr marL="228600" indent="-228600">
              <a:buFont typeface="Arial" panose="020B0604020202020204" pitchFamily="34" charset="0"/>
              <a:buChar char="•"/>
            </a:pPr>
            <a:r>
              <a:rPr lang="en-US" sz="1000">
                <a:solidFill>
                  <a:schemeClr val="tx1">
                    <a:lumMod val="50000"/>
                    <a:lumOff val="50000"/>
                  </a:schemeClr>
                </a:solidFill>
              </a:rPr>
              <a:t>You will need to configure your FTP software for high availability.  </a:t>
            </a:r>
          </a:p>
        </p:txBody>
      </p:sp>
      <p:sp>
        <p:nvSpPr>
          <p:cNvPr id="90" name="TextBox 89">
            <a:extLst>
              <a:ext uri="{FF2B5EF4-FFF2-40B4-BE49-F238E27FC236}">
                <a16:creationId xmlns:a16="http://schemas.microsoft.com/office/drawing/2014/main" id="{A3F4207A-0631-4EE1-B44C-95F44F0DB2FB}"/>
              </a:ext>
            </a:extLst>
          </p:cNvPr>
          <p:cNvSpPr txBox="1"/>
          <p:nvPr/>
        </p:nvSpPr>
        <p:spPr>
          <a:xfrm>
            <a:off x="8057027" y="2358207"/>
            <a:ext cx="539158" cy="261610"/>
          </a:xfrm>
          <a:prstGeom prst="rect">
            <a:avLst/>
          </a:prstGeom>
          <a:noFill/>
        </p:spPr>
        <p:txBody>
          <a:bodyPr wrap="square" rtlCol="0">
            <a:spAutoFit/>
          </a:bodyPr>
          <a:lstStyle/>
          <a:p>
            <a:r>
              <a:rPr lang="en-US" sz="1050"/>
              <a:t>Step 1</a:t>
            </a:r>
          </a:p>
        </p:txBody>
      </p:sp>
      <p:sp>
        <p:nvSpPr>
          <p:cNvPr id="91" name="TextBox 90">
            <a:extLst>
              <a:ext uri="{FF2B5EF4-FFF2-40B4-BE49-F238E27FC236}">
                <a16:creationId xmlns:a16="http://schemas.microsoft.com/office/drawing/2014/main" id="{0DB892D5-6E30-475A-B45F-6A36EF3F1DE3}"/>
              </a:ext>
            </a:extLst>
          </p:cNvPr>
          <p:cNvSpPr txBox="1"/>
          <p:nvPr/>
        </p:nvSpPr>
        <p:spPr>
          <a:xfrm>
            <a:off x="8057027" y="4543743"/>
            <a:ext cx="539158" cy="261610"/>
          </a:xfrm>
          <a:prstGeom prst="rect">
            <a:avLst/>
          </a:prstGeom>
          <a:noFill/>
        </p:spPr>
        <p:txBody>
          <a:bodyPr wrap="square" rtlCol="0">
            <a:spAutoFit/>
          </a:bodyPr>
          <a:lstStyle/>
          <a:p>
            <a:r>
              <a:rPr lang="en-US" sz="1050"/>
              <a:t>Step 2</a:t>
            </a:r>
          </a:p>
        </p:txBody>
      </p:sp>
      <p:sp>
        <p:nvSpPr>
          <p:cNvPr id="38" name="TextBox 37">
            <a:extLst>
              <a:ext uri="{FF2B5EF4-FFF2-40B4-BE49-F238E27FC236}">
                <a16:creationId xmlns:a16="http://schemas.microsoft.com/office/drawing/2014/main" id="{E0CEEDFA-2A44-44B1-9ADF-3A90D5B6CF68}"/>
              </a:ext>
            </a:extLst>
          </p:cNvPr>
          <p:cNvSpPr txBox="1"/>
          <p:nvPr/>
        </p:nvSpPr>
        <p:spPr>
          <a:xfrm>
            <a:off x="506577" y="2969887"/>
            <a:ext cx="539158" cy="415498"/>
          </a:xfrm>
          <a:prstGeom prst="rect">
            <a:avLst/>
          </a:prstGeom>
          <a:noFill/>
        </p:spPr>
        <p:txBody>
          <a:bodyPr wrap="square" rtlCol="0">
            <a:spAutoFit/>
          </a:bodyPr>
          <a:lstStyle/>
          <a:p>
            <a:pPr algn="ctr"/>
            <a:r>
              <a:rPr lang="en-US" sz="1000"/>
              <a:t>FTP Server</a:t>
            </a:r>
          </a:p>
        </p:txBody>
      </p:sp>
      <p:cxnSp>
        <p:nvCxnSpPr>
          <p:cNvPr id="6" name="Straight Arrow Connector 5">
            <a:extLst>
              <a:ext uri="{FF2B5EF4-FFF2-40B4-BE49-F238E27FC236}">
                <a16:creationId xmlns:a16="http://schemas.microsoft.com/office/drawing/2014/main" id="{31116380-325D-4ADC-BEAB-BA89AF4B3001}"/>
              </a:ext>
            </a:extLst>
          </p:cNvPr>
          <p:cNvCxnSpPr>
            <a:endCxn id="24" idx="1"/>
          </p:cNvCxnSpPr>
          <p:nvPr/>
        </p:nvCxnSpPr>
        <p:spPr>
          <a:xfrm>
            <a:off x="227409" y="2813284"/>
            <a:ext cx="37510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64F2234-BB9C-4043-A5EC-468AA78D56E9}"/>
              </a:ext>
            </a:extLst>
          </p:cNvPr>
          <p:cNvSpPr txBox="1"/>
          <p:nvPr/>
        </p:nvSpPr>
        <p:spPr>
          <a:xfrm>
            <a:off x="-1895" y="2813284"/>
            <a:ext cx="672351" cy="215444"/>
          </a:xfrm>
          <a:prstGeom prst="rect">
            <a:avLst/>
          </a:prstGeom>
          <a:noFill/>
        </p:spPr>
        <p:txBody>
          <a:bodyPr wrap="square" rtlCol="0">
            <a:spAutoFit/>
          </a:bodyPr>
          <a:lstStyle/>
          <a:p>
            <a:pPr algn="ctr"/>
            <a:r>
              <a:rPr lang="en-US" sz="800"/>
              <a:t>Upload</a:t>
            </a:r>
          </a:p>
        </p:txBody>
      </p:sp>
      <p:cxnSp>
        <p:nvCxnSpPr>
          <p:cNvPr id="42" name="Straight Arrow Connector 41">
            <a:extLst>
              <a:ext uri="{FF2B5EF4-FFF2-40B4-BE49-F238E27FC236}">
                <a16:creationId xmlns:a16="http://schemas.microsoft.com/office/drawing/2014/main" id="{68CE33E4-DAEE-4936-A167-B44FE8DC51CC}"/>
              </a:ext>
            </a:extLst>
          </p:cNvPr>
          <p:cNvCxnSpPr>
            <a:cxnSpLocks/>
            <a:endCxn id="71" idx="1"/>
          </p:cNvCxnSpPr>
          <p:nvPr/>
        </p:nvCxnSpPr>
        <p:spPr>
          <a:xfrm>
            <a:off x="3558918" y="3186884"/>
            <a:ext cx="44027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39CB188E-0DF5-46BA-B050-25D5C55A8668}"/>
              </a:ext>
            </a:extLst>
          </p:cNvPr>
          <p:cNvSpPr txBox="1"/>
          <p:nvPr/>
        </p:nvSpPr>
        <p:spPr>
          <a:xfrm>
            <a:off x="8938875" y="4936309"/>
            <a:ext cx="672351" cy="215444"/>
          </a:xfrm>
          <a:prstGeom prst="rect">
            <a:avLst/>
          </a:prstGeom>
          <a:noFill/>
        </p:spPr>
        <p:txBody>
          <a:bodyPr wrap="square" rtlCol="0">
            <a:spAutoFit/>
          </a:bodyPr>
          <a:lstStyle/>
          <a:p>
            <a:pPr algn="ctr"/>
            <a:r>
              <a:rPr lang="en-US" sz="800"/>
              <a:t>Upload</a:t>
            </a:r>
          </a:p>
        </p:txBody>
      </p:sp>
      <p:cxnSp>
        <p:nvCxnSpPr>
          <p:cNvPr id="15" name="Connector: Elbow 14">
            <a:extLst>
              <a:ext uri="{FF2B5EF4-FFF2-40B4-BE49-F238E27FC236}">
                <a16:creationId xmlns:a16="http://schemas.microsoft.com/office/drawing/2014/main" id="{80D15B67-31A3-41DD-9892-A54005F23ECD}"/>
              </a:ext>
            </a:extLst>
          </p:cNvPr>
          <p:cNvCxnSpPr>
            <a:cxnSpLocks/>
            <a:stCxn id="71" idx="0"/>
            <a:endCxn id="3" idx="1"/>
          </p:cNvCxnSpPr>
          <p:nvPr/>
        </p:nvCxnSpPr>
        <p:spPr>
          <a:xfrm rot="5400000" flipH="1" flipV="1">
            <a:off x="4076847" y="2744049"/>
            <a:ext cx="365178" cy="22894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DC1F5BDF-7660-4229-AA83-7EAA09D07FF3}"/>
              </a:ext>
            </a:extLst>
          </p:cNvPr>
          <p:cNvCxnSpPr>
            <a:stCxn id="71" idx="2"/>
            <a:endCxn id="12" idx="1"/>
          </p:cNvCxnSpPr>
          <p:nvPr/>
        </p:nvCxnSpPr>
        <p:spPr>
          <a:xfrm rot="16200000" flipH="1">
            <a:off x="4168511" y="3309109"/>
            <a:ext cx="181850" cy="228947"/>
          </a:xfrm>
          <a:prstGeom prst="bentConnector2">
            <a:avLst/>
          </a:prstGeom>
          <a:ln>
            <a:prstDash val="sysDash"/>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CF02BC1D-6B43-4BCF-BBDE-F7ECA7EBFC15}"/>
              </a:ext>
            </a:extLst>
          </p:cNvPr>
          <p:cNvSpPr txBox="1"/>
          <p:nvPr/>
        </p:nvSpPr>
        <p:spPr>
          <a:xfrm>
            <a:off x="3499147" y="3336234"/>
            <a:ext cx="672351" cy="215444"/>
          </a:xfrm>
          <a:prstGeom prst="rect">
            <a:avLst/>
          </a:prstGeom>
          <a:noFill/>
        </p:spPr>
        <p:txBody>
          <a:bodyPr wrap="square" rtlCol="0">
            <a:spAutoFit/>
          </a:bodyPr>
          <a:lstStyle/>
          <a:p>
            <a:pPr algn="ctr"/>
            <a:r>
              <a:rPr lang="en-US" sz="800"/>
              <a:t>Upload</a:t>
            </a:r>
          </a:p>
        </p:txBody>
      </p:sp>
      <p:sp>
        <p:nvSpPr>
          <p:cNvPr id="47" name="Folded Corner 6">
            <a:extLst>
              <a:ext uri="{FF2B5EF4-FFF2-40B4-BE49-F238E27FC236}">
                <a16:creationId xmlns:a16="http://schemas.microsoft.com/office/drawing/2014/main" id="{E8C5256A-F038-F644-9EE4-6545E6EC1B39}"/>
              </a:ext>
            </a:extLst>
          </p:cNvPr>
          <p:cNvSpPr/>
          <p:nvPr/>
        </p:nvSpPr>
        <p:spPr bwMode="auto">
          <a:xfrm rot="19958966">
            <a:off x="10329220" y="3853236"/>
            <a:ext cx="1574633" cy="1076340"/>
          </a:xfrm>
          <a:prstGeom prst="foldedCorner">
            <a:avLst/>
          </a:prstGeom>
          <a:gradFill flip="none" rotWithShape="1">
            <a:gsLst>
              <a:gs pos="99000">
                <a:srgbClr val="BAD80A">
                  <a:lumMod val="45000"/>
                  <a:lumOff val="55000"/>
                </a:srgbClr>
              </a:gs>
              <a:gs pos="70000">
                <a:srgbClr val="BAD80A">
                  <a:lumMod val="30000"/>
                  <a:lumOff val="70000"/>
                </a:srgbClr>
              </a:gs>
            </a:gsLst>
            <a:lin ang="5400000" scaled="1"/>
            <a:tileRect/>
          </a:gradFill>
          <a:ln>
            <a:noFill/>
          </a:ln>
          <a:effectLst>
            <a:outerShdw blurRad="50800" dist="38100" dir="2700000" algn="tl" rotWithShape="0">
              <a:prstClr val="black">
                <a:alpha val="40000"/>
              </a:prstClr>
            </a:outerShdw>
          </a:effectLst>
          <a:scene3d>
            <a:camera prst="orthographicFront">
              <a:rot lat="0" lon="0" rev="0"/>
            </a:camera>
            <a:lightRig rig="twoPt" dir="tl"/>
          </a:scene3d>
          <a:sp3d prstMaterial="flat">
            <a:bevelT w="19050" h="31750" prst="coolSlant"/>
          </a:sp3d>
        </p:spPr>
        <p:txBody>
          <a:bodyPr vert="horz" wrap="square" lIns="0" tIns="46637" rIns="0" bIns="46637" numCol="1" rtlCol="0" anchor="ctr"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9144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rgbClr val="505050"/>
                </a:solidFill>
                <a:effectLst/>
                <a:uLnTx/>
                <a:uFillTx/>
                <a:latin typeface="Segoe UI"/>
                <a:ea typeface="+mn-ea"/>
                <a:cs typeface="+mn-cs"/>
              </a:rPr>
              <a:t>This is the preferred modern method.</a:t>
            </a:r>
          </a:p>
        </p:txBody>
      </p:sp>
      <p:sp>
        <p:nvSpPr>
          <p:cNvPr id="50" name="TextBox 49">
            <a:extLst>
              <a:ext uri="{FF2B5EF4-FFF2-40B4-BE49-F238E27FC236}">
                <a16:creationId xmlns:a16="http://schemas.microsoft.com/office/drawing/2014/main" id="{6BED7AB0-5486-40FA-AD0C-CD3CFE02BA44}"/>
              </a:ext>
            </a:extLst>
          </p:cNvPr>
          <p:cNvSpPr txBox="1"/>
          <p:nvPr/>
        </p:nvSpPr>
        <p:spPr>
          <a:xfrm>
            <a:off x="235263" y="818685"/>
            <a:ext cx="6924427" cy="553998"/>
          </a:xfrm>
          <a:prstGeom prst="rect">
            <a:avLst/>
          </a:prstGeom>
          <a:noFill/>
        </p:spPr>
        <p:txBody>
          <a:bodyPr wrap="square" rtlCol="0">
            <a:spAutoFit/>
          </a:bodyPr>
          <a:lstStyle/>
          <a:p>
            <a:r>
              <a:rPr lang="en-US" sz="1000">
                <a:solidFill>
                  <a:schemeClr val="tx1">
                    <a:lumMod val="50000"/>
                    <a:lumOff val="50000"/>
                  </a:schemeClr>
                </a:solidFill>
              </a:rPr>
              <a:t>This represents how to land files that are being transferred from 3</a:t>
            </a:r>
            <a:r>
              <a:rPr lang="en-US" sz="1000" baseline="30000">
                <a:solidFill>
                  <a:schemeClr val="tx1">
                    <a:lumMod val="50000"/>
                    <a:lumOff val="50000"/>
                  </a:schemeClr>
                </a:solidFill>
              </a:rPr>
              <a:t>rd</a:t>
            </a:r>
            <a:r>
              <a:rPr lang="en-US" sz="1000">
                <a:solidFill>
                  <a:schemeClr val="tx1">
                    <a:lumMod val="50000"/>
                    <a:lumOff val="50000"/>
                  </a:schemeClr>
                </a:solidFill>
              </a:rPr>
              <a:t> parties to your data lake.  FTP is still highly utilized so a pattern is provided.  The more modern technique allows customers to upload directly to cloud storage which eliminates the need to transfer from FTP sites. </a:t>
            </a:r>
          </a:p>
        </p:txBody>
      </p:sp>
    </p:spTree>
    <p:extLst>
      <p:ext uri="{BB962C8B-B14F-4D97-AF65-F5344CB8AC3E}">
        <p14:creationId xmlns:p14="http://schemas.microsoft.com/office/powerpoint/2010/main" val="3093731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D3E072D-801F-4D12-9730-76DFEC51F4EE}"/>
              </a:ext>
            </a:extLst>
          </p:cNvPr>
          <p:cNvSpPr txBox="1"/>
          <p:nvPr/>
        </p:nvSpPr>
        <p:spPr>
          <a:xfrm>
            <a:off x="227409" y="251254"/>
            <a:ext cx="5612177" cy="523220"/>
          </a:xfrm>
          <a:prstGeom prst="rect">
            <a:avLst/>
          </a:prstGeom>
          <a:noFill/>
        </p:spPr>
        <p:txBody>
          <a:bodyPr wrap="none" rtlCol="0">
            <a:spAutoFit/>
          </a:bodyPr>
          <a:lstStyle/>
          <a:p>
            <a:r>
              <a:rPr lang="en-US" sz="2800"/>
              <a:t>Ingestion Zone (Data to Blob Storage)</a:t>
            </a:r>
          </a:p>
        </p:txBody>
      </p:sp>
      <p:sp>
        <p:nvSpPr>
          <p:cNvPr id="8" name="TextBox 7">
            <a:extLst>
              <a:ext uri="{FF2B5EF4-FFF2-40B4-BE49-F238E27FC236}">
                <a16:creationId xmlns:a16="http://schemas.microsoft.com/office/drawing/2014/main" id="{CEB03478-9143-4299-8592-17ADFE74D5EB}"/>
              </a:ext>
            </a:extLst>
          </p:cNvPr>
          <p:cNvSpPr txBox="1"/>
          <p:nvPr/>
        </p:nvSpPr>
        <p:spPr>
          <a:xfrm>
            <a:off x="279128" y="1828220"/>
            <a:ext cx="2690380" cy="276999"/>
          </a:xfrm>
          <a:prstGeom prst="rect">
            <a:avLst/>
          </a:prstGeom>
          <a:noFill/>
        </p:spPr>
        <p:txBody>
          <a:bodyPr wrap="square" rtlCol="0">
            <a:spAutoFit/>
          </a:bodyPr>
          <a:lstStyle/>
          <a:p>
            <a:r>
              <a:rPr lang="en-US" sz="1200"/>
              <a:t>Relational or Data Stores</a:t>
            </a:r>
          </a:p>
        </p:txBody>
      </p:sp>
      <p:pic>
        <p:nvPicPr>
          <p:cNvPr id="22" name="Picture 21" descr="A picture containing drawing&#10;&#10;Description automatically generated">
            <a:extLst>
              <a:ext uri="{FF2B5EF4-FFF2-40B4-BE49-F238E27FC236}">
                <a16:creationId xmlns:a16="http://schemas.microsoft.com/office/drawing/2014/main" id="{5542A327-EFAC-4366-A749-6064A04314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6324" y="2750548"/>
            <a:ext cx="310617" cy="310617"/>
          </a:xfrm>
          <a:prstGeom prst="rect">
            <a:avLst/>
          </a:prstGeom>
        </p:spPr>
      </p:pic>
      <p:pic>
        <p:nvPicPr>
          <p:cNvPr id="25" name="Picture 24" descr="A stop sign&#10;&#10;Description automatically generated">
            <a:extLst>
              <a:ext uri="{FF2B5EF4-FFF2-40B4-BE49-F238E27FC236}">
                <a16:creationId xmlns:a16="http://schemas.microsoft.com/office/drawing/2014/main" id="{EBF6CC54-5EA1-4E34-A710-9CAD056DE7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0423" y="2710784"/>
            <a:ext cx="390145" cy="390145"/>
          </a:xfrm>
          <a:prstGeom prst="rect">
            <a:avLst/>
          </a:prstGeom>
        </p:spPr>
      </p:pic>
      <p:cxnSp>
        <p:nvCxnSpPr>
          <p:cNvPr id="26" name="Straight Arrow Connector 25">
            <a:extLst>
              <a:ext uri="{FF2B5EF4-FFF2-40B4-BE49-F238E27FC236}">
                <a16:creationId xmlns:a16="http://schemas.microsoft.com/office/drawing/2014/main" id="{87F48911-419F-45E7-A4B9-54E3A676AF1B}"/>
              </a:ext>
            </a:extLst>
          </p:cNvPr>
          <p:cNvCxnSpPr/>
          <p:nvPr/>
        </p:nvCxnSpPr>
        <p:spPr>
          <a:xfrm>
            <a:off x="2033960" y="2905856"/>
            <a:ext cx="6723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981E9BD-0EA0-4C75-AB2E-AD914F75C4C3}"/>
              </a:ext>
            </a:extLst>
          </p:cNvPr>
          <p:cNvCxnSpPr>
            <a:cxnSpLocks/>
            <a:endCxn id="25" idx="1"/>
          </p:cNvCxnSpPr>
          <p:nvPr/>
        </p:nvCxnSpPr>
        <p:spPr>
          <a:xfrm>
            <a:off x="3016941" y="2905856"/>
            <a:ext cx="149348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4B9F06ED-E697-4103-9194-E850E467A3C3}"/>
              </a:ext>
            </a:extLst>
          </p:cNvPr>
          <p:cNvSpPr txBox="1"/>
          <p:nvPr/>
        </p:nvSpPr>
        <p:spPr>
          <a:xfrm>
            <a:off x="2302977" y="3073179"/>
            <a:ext cx="1655303" cy="707886"/>
          </a:xfrm>
          <a:prstGeom prst="rect">
            <a:avLst/>
          </a:prstGeom>
          <a:noFill/>
        </p:spPr>
        <p:txBody>
          <a:bodyPr wrap="square" rtlCol="0">
            <a:spAutoFit/>
          </a:bodyPr>
          <a:lstStyle/>
          <a:p>
            <a:pPr marL="228600" indent="-228600">
              <a:buFont typeface="Arial" panose="020B0604020202020204" pitchFamily="34" charset="0"/>
              <a:buChar char="•"/>
            </a:pPr>
            <a:r>
              <a:rPr lang="en-US" sz="1000">
                <a:solidFill>
                  <a:schemeClr val="tx1">
                    <a:lumMod val="50000"/>
                    <a:lumOff val="50000"/>
                  </a:schemeClr>
                </a:solidFill>
              </a:rPr>
              <a:t>ADF runs on a schedule to pull full or incremental data to land on the lake.</a:t>
            </a:r>
          </a:p>
        </p:txBody>
      </p:sp>
      <p:sp>
        <p:nvSpPr>
          <p:cNvPr id="88" name="Rectangle 87">
            <a:extLst>
              <a:ext uri="{FF2B5EF4-FFF2-40B4-BE49-F238E27FC236}">
                <a16:creationId xmlns:a16="http://schemas.microsoft.com/office/drawing/2014/main" id="{13933E09-F7AB-4F9A-90CB-F45CA0A68C30}"/>
              </a:ext>
            </a:extLst>
          </p:cNvPr>
          <p:cNvSpPr/>
          <p:nvPr/>
        </p:nvSpPr>
        <p:spPr>
          <a:xfrm>
            <a:off x="9184505" y="34845"/>
            <a:ext cx="2973333" cy="1500384"/>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a:solidFill>
                  <a:schemeClr val="tx1"/>
                </a:solidFill>
              </a:rPr>
              <a:t>Customer Learnings:</a:t>
            </a:r>
          </a:p>
          <a:p>
            <a:pPr marL="285750" indent="-285750">
              <a:buFont typeface="Arial" panose="020B0604020202020204" pitchFamily="34" charset="0"/>
              <a:buChar char="•"/>
            </a:pPr>
            <a:r>
              <a:rPr lang="en-US" sz="900">
                <a:solidFill>
                  <a:schemeClr val="tx1"/>
                </a:solidFill>
              </a:rPr>
              <a:t>Pulling in reference data to the lake makes for faster processing than pulling the data using Spark and/or trying to reference the data between Spark and other data stores.  With Spark you want to optimize your parallelism with files loading directly to each worker nodes versus using database connections that require the driver node which can introduce bottlenecks. </a:t>
            </a:r>
          </a:p>
        </p:txBody>
      </p:sp>
      <p:pic>
        <p:nvPicPr>
          <p:cNvPr id="46" name="Picture 10" descr="See the source image">
            <a:extLst>
              <a:ext uri="{FF2B5EF4-FFF2-40B4-BE49-F238E27FC236}">
                <a16:creationId xmlns:a16="http://schemas.microsoft.com/office/drawing/2014/main" id="{98DD459E-11C8-48F9-A8B8-593B1737A3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2982" y="2886215"/>
            <a:ext cx="789834" cy="52655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A close up of a sign&#10;&#10;Description automatically generated">
            <a:extLst>
              <a:ext uri="{FF2B5EF4-FFF2-40B4-BE49-F238E27FC236}">
                <a16:creationId xmlns:a16="http://schemas.microsoft.com/office/drawing/2014/main" id="{374CF7D8-260A-491D-9C85-35B5D98902E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03294" y="2388250"/>
            <a:ext cx="322534" cy="322534"/>
          </a:xfrm>
          <a:prstGeom prst="rect">
            <a:avLst/>
          </a:prstGeom>
        </p:spPr>
      </p:pic>
      <p:sp>
        <p:nvSpPr>
          <p:cNvPr id="49" name="Rectangle: Rounded Corners 48">
            <a:extLst>
              <a:ext uri="{FF2B5EF4-FFF2-40B4-BE49-F238E27FC236}">
                <a16:creationId xmlns:a16="http://schemas.microsoft.com/office/drawing/2014/main" id="{C6043B20-C7A2-470C-8A6C-AE18F70828EE}"/>
              </a:ext>
            </a:extLst>
          </p:cNvPr>
          <p:cNvSpPr/>
          <p:nvPr/>
        </p:nvSpPr>
        <p:spPr>
          <a:xfrm>
            <a:off x="1114400" y="2175039"/>
            <a:ext cx="919560" cy="1913803"/>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pic>
        <p:nvPicPr>
          <p:cNvPr id="1026" name="Picture 2" descr="See the source image">
            <a:extLst>
              <a:ext uri="{FF2B5EF4-FFF2-40B4-BE49-F238E27FC236}">
                <a16:creationId xmlns:a16="http://schemas.microsoft.com/office/drawing/2014/main" id="{DAE410F6-9380-4552-9447-2E9A35A4965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839" y="3486788"/>
            <a:ext cx="397354" cy="397354"/>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FD566083-F95C-43F9-A15C-3994B2FD6B8A}"/>
              </a:ext>
            </a:extLst>
          </p:cNvPr>
          <p:cNvSpPr txBox="1"/>
          <p:nvPr/>
        </p:nvSpPr>
        <p:spPr>
          <a:xfrm>
            <a:off x="235263" y="818685"/>
            <a:ext cx="6924427" cy="400110"/>
          </a:xfrm>
          <a:prstGeom prst="rect">
            <a:avLst/>
          </a:prstGeom>
          <a:noFill/>
        </p:spPr>
        <p:txBody>
          <a:bodyPr wrap="square" rtlCol="0">
            <a:spAutoFit/>
          </a:bodyPr>
          <a:lstStyle/>
          <a:p>
            <a:r>
              <a:rPr lang="en-US" sz="1000">
                <a:solidFill>
                  <a:schemeClr val="tx1">
                    <a:lumMod val="50000"/>
                    <a:lumOff val="50000"/>
                  </a:schemeClr>
                </a:solidFill>
              </a:rPr>
              <a:t>This represents how to copy data from your data lake from 3</a:t>
            </a:r>
            <a:r>
              <a:rPr lang="en-US" sz="1000" baseline="30000">
                <a:solidFill>
                  <a:schemeClr val="tx1">
                    <a:lumMod val="50000"/>
                    <a:lumOff val="50000"/>
                  </a:schemeClr>
                </a:solidFill>
              </a:rPr>
              <a:t>rd</a:t>
            </a:r>
            <a:r>
              <a:rPr lang="en-US" sz="1000">
                <a:solidFill>
                  <a:schemeClr val="tx1">
                    <a:lumMod val="50000"/>
                    <a:lumOff val="50000"/>
                  </a:schemeClr>
                </a:solidFill>
              </a:rPr>
              <a:t> parties where your system can pull the data.  On-prem and cloud databases can also be considered external data sources for your data lake your system will need to ingest.</a:t>
            </a:r>
          </a:p>
        </p:txBody>
      </p:sp>
    </p:spTree>
    <p:extLst>
      <p:ext uri="{BB962C8B-B14F-4D97-AF65-F5344CB8AC3E}">
        <p14:creationId xmlns:p14="http://schemas.microsoft.com/office/powerpoint/2010/main" val="523115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D3E072D-801F-4D12-9730-76DFEC51F4EE}"/>
              </a:ext>
            </a:extLst>
          </p:cNvPr>
          <p:cNvSpPr txBox="1"/>
          <p:nvPr/>
        </p:nvSpPr>
        <p:spPr>
          <a:xfrm>
            <a:off x="227409" y="251254"/>
            <a:ext cx="4759444" cy="523220"/>
          </a:xfrm>
          <a:prstGeom prst="rect">
            <a:avLst/>
          </a:prstGeom>
          <a:noFill/>
        </p:spPr>
        <p:txBody>
          <a:bodyPr wrap="none" rtlCol="0">
            <a:spAutoFit/>
          </a:bodyPr>
          <a:lstStyle/>
          <a:p>
            <a:r>
              <a:rPr lang="en-US" sz="2800"/>
              <a:t>Ingestion Zone (File Processing)</a:t>
            </a:r>
          </a:p>
        </p:txBody>
      </p:sp>
      <p:sp>
        <p:nvSpPr>
          <p:cNvPr id="8" name="TextBox 7">
            <a:extLst>
              <a:ext uri="{FF2B5EF4-FFF2-40B4-BE49-F238E27FC236}">
                <a16:creationId xmlns:a16="http://schemas.microsoft.com/office/drawing/2014/main" id="{CEB03478-9143-4299-8592-17ADFE74D5EB}"/>
              </a:ext>
            </a:extLst>
          </p:cNvPr>
          <p:cNvSpPr txBox="1"/>
          <p:nvPr/>
        </p:nvSpPr>
        <p:spPr>
          <a:xfrm>
            <a:off x="235263" y="1772513"/>
            <a:ext cx="2251055" cy="276999"/>
          </a:xfrm>
          <a:prstGeom prst="rect">
            <a:avLst/>
          </a:prstGeom>
          <a:noFill/>
        </p:spPr>
        <p:txBody>
          <a:bodyPr wrap="square" rtlCol="0">
            <a:spAutoFit/>
          </a:bodyPr>
          <a:lstStyle/>
          <a:p>
            <a:r>
              <a:rPr lang="en-US" sz="1200"/>
              <a:t>Triggering Processing</a:t>
            </a:r>
          </a:p>
        </p:txBody>
      </p:sp>
      <p:pic>
        <p:nvPicPr>
          <p:cNvPr id="25" name="Picture 24" descr="A stop sign&#10;&#10;Description automatically generated">
            <a:extLst>
              <a:ext uri="{FF2B5EF4-FFF2-40B4-BE49-F238E27FC236}">
                <a16:creationId xmlns:a16="http://schemas.microsoft.com/office/drawing/2014/main" id="{EBF6CC54-5EA1-4E34-A710-9CAD056DE7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000" y="3267395"/>
            <a:ext cx="390145" cy="390145"/>
          </a:xfrm>
          <a:prstGeom prst="rect">
            <a:avLst/>
          </a:prstGeom>
        </p:spPr>
      </p:pic>
      <p:cxnSp>
        <p:nvCxnSpPr>
          <p:cNvPr id="28" name="Straight Arrow Connector 27">
            <a:extLst>
              <a:ext uri="{FF2B5EF4-FFF2-40B4-BE49-F238E27FC236}">
                <a16:creationId xmlns:a16="http://schemas.microsoft.com/office/drawing/2014/main" id="{E981E9BD-0EA0-4C75-AB2E-AD914F75C4C3}"/>
              </a:ext>
            </a:extLst>
          </p:cNvPr>
          <p:cNvCxnSpPr>
            <a:cxnSpLocks/>
            <a:stCxn id="25" idx="3"/>
          </p:cNvCxnSpPr>
          <p:nvPr/>
        </p:nvCxnSpPr>
        <p:spPr>
          <a:xfrm>
            <a:off x="1115145" y="3462468"/>
            <a:ext cx="13052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4" name="Picture 33" descr="A picture containing clock, sign&#10;&#10;Description automatically generated">
            <a:extLst>
              <a:ext uri="{FF2B5EF4-FFF2-40B4-BE49-F238E27FC236}">
                <a16:creationId xmlns:a16="http://schemas.microsoft.com/office/drawing/2014/main" id="{66B59566-A60B-4371-8532-916681FE44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9667" y="3341445"/>
            <a:ext cx="290438" cy="290438"/>
          </a:xfrm>
          <a:prstGeom prst="rect">
            <a:avLst/>
          </a:prstGeom>
        </p:spPr>
      </p:pic>
      <p:sp>
        <p:nvSpPr>
          <p:cNvPr id="35" name="Lightning Bolt 34">
            <a:extLst>
              <a:ext uri="{FF2B5EF4-FFF2-40B4-BE49-F238E27FC236}">
                <a16:creationId xmlns:a16="http://schemas.microsoft.com/office/drawing/2014/main" id="{CD19C307-A3F4-4AF8-B3C8-F56FA53CE120}"/>
              </a:ext>
            </a:extLst>
          </p:cNvPr>
          <p:cNvSpPr/>
          <p:nvPr/>
        </p:nvSpPr>
        <p:spPr>
          <a:xfrm flipH="1">
            <a:off x="2384569" y="3266303"/>
            <a:ext cx="251516" cy="490151"/>
          </a:xfrm>
          <a:prstGeom prst="lightningBol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a:extLst>
              <a:ext uri="{FF2B5EF4-FFF2-40B4-BE49-F238E27FC236}">
                <a16:creationId xmlns:a16="http://schemas.microsoft.com/office/drawing/2014/main" id="{4F9CC4E6-5E6B-4AFF-A8E6-643A49DD04E6}"/>
              </a:ext>
            </a:extLst>
          </p:cNvPr>
          <p:cNvCxnSpPr>
            <a:stCxn id="35" idx="2"/>
            <a:endCxn id="34" idx="1"/>
          </p:cNvCxnSpPr>
          <p:nvPr/>
        </p:nvCxnSpPr>
        <p:spPr>
          <a:xfrm>
            <a:off x="2577608" y="3486531"/>
            <a:ext cx="1952059" cy="1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82A2C31B-A9F8-4E32-B633-E4EBA1367DCE}"/>
              </a:ext>
            </a:extLst>
          </p:cNvPr>
          <p:cNvSpPr txBox="1"/>
          <p:nvPr/>
        </p:nvSpPr>
        <p:spPr>
          <a:xfrm>
            <a:off x="2776869" y="3491448"/>
            <a:ext cx="970137" cy="215444"/>
          </a:xfrm>
          <a:prstGeom prst="rect">
            <a:avLst/>
          </a:prstGeom>
          <a:noFill/>
        </p:spPr>
        <p:txBody>
          <a:bodyPr wrap="none" rtlCol="0">
            <a:spAutoFit/>
          </a:bodyPr>
          <a:lstStyle/>
          <a:p>
            <a:r>
              <a:rPr lang="en-US" sz="800"/>
              <a:t>Event Grid Schema</a:t>
            </a:r>
          </a:p>
        </p:txBody>
      </p:sp>
      <p:sp>
        <p:nvSpPr>
          <p:cNvPr id="43" name="TextBox 42">
            <a:extLst>
              <a:ext uri="{FF2B5EF4-FFF2-40B4-BE49-F238E27FC236}">
                <a16:creationId xmlns:a16="http://schemas.microsoft.com/office/drawing/2014/main" id="{2045A1CD-88C5-4A51-83F5-9F98894B5B95}"/>
              </a:ext>
            </a:extLst>
          </p:cNvPr>
          <p:cNvSpPr txBox="1"/>
          <p:nvPr/>
        </p:nvSpPr>
        <p:spPr>
          <a:xfrm>
            <a:off x="2551258" y="3959480"/>
            <a:ext cx="1670634" cy="2092881"/>
          </a:xfrm>
          <a:prstGeom prst="rect">
            <a:avLst/>
          </a:prstGeom>
          <a:noFill/>
        </p:spPr>
        <p:txBody>
          <a:bodyPr wrap="square" rtlCol="0">
            <a:spAutoFit/>
          </a:bodyPr>
          <a:lstStyle/>
          <a:p>
            <a:pPr marL="228600" indent="-228600">
              <a:buFont typeface="Arial" panose="020B0604020202020204" pitchFamily="34" charset="0"/>
              <a:buChar char="•"/>
            </a:pPr>
            <a:r>
              <a:rPr lang="en-US" sz="1000">
                <a:solidFill>
                  <a:schemeClr val="tx1">
                    <a:lumMod val="50000"/>
                    <a:lumOff val="50000"/>
                  </a:schemeClr>
                </a:solidFill>
              </a:rPr>
              <a:t>A check is needed to ensure the file is fully written since this is a blob </a:t>
            </a:r>
            <a:r>
              <a:rPr lang="en-US" sz="1000" u="sng">
                <a:solidFill>
                  <a:schemeClr val="tx1">
                    <a:lumMod val="50000"/>
                    <a:lumOff val="50000"/>
                  </a:schemeClr>
                </a:solidFill>
              </a:rPr>
              <a:t>created</a:t>
            </a:r>
            <a:r>
              <a:rPr lang="en-US" sz="1000">
                <a:solidFill>
                  <a:schemeClr val="tx1">
                    <a:lumMod val="50000"/>
                    <a:lumOff val="50000"/>
                  </a:schemeClr>
                </a:solidFill>
              </a:rPr>
              <a:t> event and not completely </a:t>
            </a:r>
            <a:r>
              <a:rPr lang="en-US" sz="1000" u="sng">
                <a:solidFill>
                  <a:schemeClr val="tx1">
                    <a:lumMod val="50000"/>
                    <a:lumOff val="50000"/>
                  </a:schemeClr>
                </a:solidFill>
              </a:rPr>
              <a:t>written</a:t>
            </a:r>
            <a:r>
              <a:rPr lang="en-US" sz="1000">
                <a:solidFill>
                  <a:schemeClr val="tx1">
                    <a:lumMod val="50000"/>
                    <a:lumOff val="50000"/>
                  </a:schemeClr>
                </a:solidFill>
              </a:rPr>
              <a:t> event.</a:t>
            </a:r>
          </a:p>
          <a:p>
            <a:pPr marL="228600" indent="-228600">
              <a:buFont typeface="Arial" panose="020B0604020202020204" pitchFamily="34" charset="0"/>
              <a:buChar char="•"/>
            </a:pPr>
            <a:r>
              <a:rPr lang="en-US" sz="1000">
                <a:solidFill>
                  <a:schemeClr val="tx1">
                    <a:lumMod val="50000"/>
                    <a:lumOff val="50000"/>
                  </a:schemeClr>
                </a:solidFill>
              </a:rPr>
              <a:t>If the customer is uploading multiple files, then you want to have the customer write a “completed-upload” marker file.  You will filter for this event.</a:t>
            </a:r>
          </a:p>
        </p:txBody>
      </p:sp>
      <p:sp>
        <p:nvSpPr>
          <p:cNvPr id="46" name="TextBox 45">
            <a:extLst>
              <a:ext uri="{FF2B5EF4-FFF2-40B4-BE49-F238E27FC236}">
                <a16:creationId xmlns:a16="http://schemas.microsoft.com/office/drawing/2014/main" id="{BD90FA4F-6752-486B-AB71-E90A62EF12DF}"/>
              </a:ext>
            </a:extLst>
          </p:cNvPr>
          <p:cNvSpPr txBox="1"/>
          <p:nvPr/>
        </p:nvSpPr>
        <p:spPr>
          <a:xfrm>
            <a:off x="4404265" y="3959480"/>
            <a:ext cx="1551165" cy="1938992"/>
          </a:xfrm>
          <a:prstGeom prst="rect">
            <a:avLst/>
          </a:prstGeom>
          <a:noFill/>
        </p:spPr>
        <p:txBody>
          <a:bodyPr wrap="square" rtlCol="0">
            <a:spAutoFit/>
          </a:bodyPr>
          <a:lstStyle/>
          <a:p>
            <a:pPr marL="228600" indent="-228600">
              <a:buFont typeface="Arial" panose="020B0604020202020204" pitchFamily="34" charset="0"/>
              <a:buChar char="•"/>
            </a:pPr>
            <a:r>
              <a:rPr lang="en-US" sz="1000">
                <a:solidFill>
                  <a:schemeClr val="tx1">
                    <a:lumMod val="50000"/>
                    <a:lumOff val="50000"/>
                  </a:schemeClr>
                </a:solidFill>
              </a:rPr>
              <a:t>Service Bus can be configured to remove duplicates in case of duplicated events.</a:t>
            </a:r>
          </a:p>
          <a:p>
            <a:pPr marL="228600" indent="-228600">
              <a:buFont typeface="Arial" panose="020B0604020202020204" pitchFamily="34" charset="0"/>
              <a:buChar char="•"/>
            </a:pPr>
            <a:r>
              <a:rPr lang="en-US" sz="1000">
                <a:solidFill>
                  <a:schemeClr val="tx1">
                    <a:lumMod val="50000"/>
                    <a:lumOff val="50000"/>
                  </a:schemeClr>
                </a:solidFill>
              </a:rPr>
              <a:t>An Azure Queue can also be used if the features of Service Bus are not required.  Azure Storage Explorer lets you easily view the queue.</a:t>
            </a:r>
          </a:p>
        </p:txBody>
      </p:sp>
      <p:pic>
        <p:nvPicPr>
          <p:cNvPr id="45" name="Picture 44" descr="A close up of a sign&#10;&#10;Description automatically generated">
            <a:extLst>
              <a:ext uri="{FF2B5EF4-FFF2-40B4-BE49-F238E27FC236}">
                <a16:creationId xmlns:a16="http://schemas.microsoft.com/office/drawing/2014/main" id="{481BF7AC-E2F0-41DA-AACC-731C34C507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1886" y="3293443"/>
            <a:ext cx="386175" cy="386175"/>
          </a:xfrm>
          <a:prstGeom prst="rect">
            <a:avLst/>
          </a:prstGeom>
        </p:spPr>
      </p:pic>
      <p:cxnSp>
        <p:nvCxnSpPr>
          <p:cNvPr id="49" name="Straight Arrow Connector 48">
            <a:extLst>
              <a:ext uri="{FF2B5EF4-FFF2-40B4-BE49-F238E27FC236}">
                <a16:creationId xmlns:a16="http://schemas.microsoft.com/office/drawing/2014/main" id="{3A372EBD-5D9E-48A7-98C5-221711F75FBE}"/>
              </a:ext>
            </a:extLst>
          </p:cNvPr>
          <p:cNvCxnSpPr>
            <a:cxnSpLocks/>
            <a:stCxn id="34" idx="3"/>
            <a:endCxn id="45" idx="1"/>
          </p:cNvCxnSpPr>
          <p:nvPr/>
        </p:nvCxnSpPr>
        <p:spPr>
          <a:xfrm flipV="1">
            <a:off x="4820105" y="3486531"/>
            <a:ext cx="1371781" cy="1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1" name="Picture 50" descr="A close up of a sign&#10;&#10;Description automatically generated">
            <a:extLst>
              <a:ext uri="{FF2B5EF4-FFF2-40B4-BE49-F238E27FC236}">
                <a16:creationId xmlns:a16="http://schemas.microsoft.com/office/drawing/2014/main" id="{1D414446-9E8B-45E6-847A-73C397BF90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19637" y="2066968"/>
            <a:ext cx="330671" cy="330671"/>
          </a:xfrm>
          <a:prstGeom prst="rect">
            <a:avLst/>
          </a:prstGeom>
        </p:spPr>
      </p:pic>
      <p:sp>
        <p:nvSpPr>
          <p:cNvPr id="54" name="TextBox 53">
            <a:extLst>
              <a:ext uri="{FF2B5EF4-FFF2-40B4-BE49-F238E27FC236}">
                <a16:creationId xmlns:a16="http://schemas.microsoft.com/office/drawing/2014/main" id="{35C184B2-50B3-40B1-A177-93DDA9EB7955}"/>
              </a:ext>
            </a:extLst>
          </p:cNvPr>
          <p:cNvSpPr txBox="1"/>
          <p:nvPr/>
        </p:nvSpPr>
        <p:spPr>
          <a:xfrm>
            <a:off x="6079347" y="3959480"/>
            <a:ext cx="1551165" cy="1938992"/>
          </a:xfrm>
          <a:prstGeom prst="rect">
            <a:avLst/>
          </a:prstGeom>
          <a:noFill/>
        </p:spPr>
        <p:txBody>
          <a:bodyPr wrap="square" rtlCol="0">
            <a:spAutoFit/>
          </a:bodyPr>
          <a:lstStyle/>
          <a:p>
            <a:pPr marL="228600" indent="-228600">
              <a:buFont typeface="Arial" panose="020B0604020202020204" pitchFamily="34" charset="0"/>
              <a:buChar char="•"/>
            </a:pPr>
            <a:r>
              <a:rPr lang="en-US" sz="1000">
                <a:solidFill>
                  <a:schemeClr val="tx1">
                    <a:lumMod val="50000"/>
                    <a:lumOff val="50000"/>
                  </a:schemeClr>
                </a:solidFill>
              </a:rPr>
              <a:t>The Azure Function will run on a schedule and poll the queue.  The reason for this is the system should be able to pause processing.  If the Azure Function is event bound, then you would need to disable the Azure Function to pause.</a:t>
            </a:r>
          </a:p>
        </p:txBody>
      </p:sp>
      <p:cxnSp>
        <p:nvCxnSpPr>
          <p:cNvPr id="53" name="Straight Arrow Connector 52">
            <a:extLst>
              <a:ext uri="{FF2B5EF4-FFF2-40B4-BE49-F238E27FC236}">
                <a16:creationId xmlns:a16="http://schemas.microsoft.com/office/drawing/2014/main" id="{3CCF4C1D-5509-48EF-8A4C-C13FD07611DE}"/>
              </a:ext>
            </a:extLst>
          </p:cNvPr>
          <p:cNvCxnSpPr>
            <a:stCxn id="51" idx="2"/>
            <a:endCxn id="45" idx="0"/>
          </p:cNvCxnSpPr>
          <p:nvPr/>
        </p:nvCxnSpPr>
        <p:spPr>
          <a:xfrm>
            <a:off x="6384973" y="2397639"/>
            <a:ext cx="1" cy="89580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E93DC307-F610-4F06-96EE-B894A7CD5DCA}"/>
              </a:ext>
            </a:extLst>
          </p:cNvPr>
          <p:cNvSpPr txBox="1"/>
          <p:nvPr/>
        </p:nvSpPr>
        <p:spPr>
          <a:xfrm>
            <a:off x="6384972" y="1787694"/>
            <a:ext cx="2036917" cy="861774"/>
          </a:xfrm>
          <a:prstGeom prst="rect">
            <a:avLst/>
          </a:prstGeom>
          <a:noFill/>
        </p:spPr>
        <p:txBody>
          <a:bodyPr wrap="square" rtlCol="0">
            <a:spAutoFit/>
          </a:bodyPr>
          <a:lstStyle/>
          <a:p>
            <a:pPr marL="228600" indent="-228600">
              <a:buFont typeface="Arial" panose="020B0604020202020204" pitchFamily="34" charset="0"/>
              <a:buChar char="•"/>
            </a:pPr>
            <a:r>
              <a:rPr lang="en-US" sz="1000">
                <a:solidFill>
                  <a:schemeClr val="tx1">
                    <a:lumMod val="50000"/>
                    <a:lumOff val="50000"/>
                  </a:schemeClr>
                </a:solidFill>
              </a:rPr>
              <a:t>Stores if the system is ready for processing (or paused).  This can customer information or whatever criteria you need for file processing.</a:t>
            </a:r>
          </a:p>
        </p:txBody>
      </p:sp>
      <p:pic>
        <p:nvPicPr>
          <p:cNvPr id="60" name="Picture 59" descr="A picture containing drawing&#10;&#10;Description automatically generated">
            <a:extLst>
              <a:ext uri="{FF2B5EF4-FFF2-40B4-BE49-F238E27FC236}">
                <a16:creationId xmlns:a16="http://schemas.microsoft.com/office/drawing/2014/main" id="{69F27C56-E547-4142-93E8-1024BC1C737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07917" y="3331080"/>
            <a:ext cx="310617" cy="310617"/>
          </a:xfrm>
          <a:prstGeom prst="rect">
            <a:avLst/>
          </a:prstGeom>
        </p:spPr>
      </p:pic>
      <p:cxnSp>
        <p:nvCxnSpPr>
          <p:cNvPr id="61" name="Straight Arrow Connector 60">
            <a:extLst>
              <a:ext uri="{FF2B5EF4-FFF2-40B4-BE49-F238E27FC236}">
                <a16:creationId xmlns:a16="http://schemas.microsoft.com/office/drawing/2014/main" id="{827C54EE-6911-4FEB-8C0C-0C0FC8E58B9B}"/>
              </a:ext>
            </a:extLst>
          </p:cNvPr>
          <p:cNvCxnSpPr>
            <a:cxnSpLocks/>
            <a:stCxn id="45" idx="3"/>
            <a:endCxn id="60" idx="1"/>
          </p:cNvCxnSpPr>
          <p:nvPr/>
        </p:nvCxnSpPr>
        <p:spPr>
          <a:xfrm flipV="1">
            <a:off x="6578061" y="3486389"/>
            <a:ext cx="2129856" cy="1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8DDBCAAC-8CDF-492A-AC40-079F8EF0BF58}"/>
              </a:ext>
            </a:extLst>
          </p:cNvPr>
          <p:cNvSpPr/>
          <p:nvPr/>
        </p:nvSpPr>
        <p:spPr>
          <a:xfrm>
            <a:off x="9184505" y="34844"/>
            <a:ext cx="2973333" cy="1876169"/>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a:solidFill>
                  <a:schemeClr val="tx1"/>
                </a:solidFill>
              </a:rPr>
              <a:t>Customer Learnings:</a:t>
            </a:r>
          </a:p>
          <a:p>
            <a:pPr marL="285750" indent="-285750">
              <a:buFont typeface="Arial" panose="020B0604020202020204" pitchFamily="34" charset="0"/>
              <a:buChar char="•"/>
            </a:pPr>
            <a:r>
              <a:rPr lang="en-US" sz="900">
                <a:solidFill>
                  <a:schemeClr val="tx1"/>
                </a:solidFill>
              </a:rPr>
              <a:t>Customer who bind directly to blob triggers have had issues.  ADF can take a long time to disable/enable triggers during deployments (hours).</a:t>
            </a:r>
          </a:p>
          <a:p>
            <a:pPr marL="285750" indent="-285750">
              <a:buFont typeface="Arial" panose="020B0604020202020204" pitchFamily="34" charset="0"/>
              <a:buChar char="•"/>
            </a:pPr>
            <a:r>
              <a:rPr lang="en-US" sz="900">
                <a:solidFill>
                  <a:schemeClr val="tx1"/>
                </a:solidFill>
              </a:rPr>
              <a:t>Binding all events together makes A/B testing difficult and makes pausing your system difficult.  By letting items queue your system will have more control.</a:t>
            </a:r>
          </a:p>
          <a:p>
            <a:pPr marL="285750" indent="-285750">
              <a:buFont typeface="Arial" panose="020B0604020202020204" pitchFamily="34" charset="0"/>
              <a:buChar char="•"/>
            </a:pPr>
            <a:r>
              <a:rPr lang="en-US" sz="900">
                <a:solidFill>
                  <a:schemeClr val="tx1"/>
                </a:solidFill>
              </a:rPr>
              <a:t>By inserting an item into the queue a file can be re-processed.</a:t>
            </a:r>
          </a:p>
        </p:txBody>
      </p:sp>
      <p:sp>
        <p:nvSpPr>
          <p:cNvPr id="65" name="TextBox 64">
            <a:extLst>
              <a:ext uri="{FF2B5EF4-FFF2-40B4-BE49-F238E27FC236}">
                <a16:creationId xmlns:a16="http://schemas.microsoft.com/office/drawing/2014/main" id="{F581EAC7-0347-4E05-AAEF-5E1D8C70E39D}"/>
              </a:ext>
            </a:extLst>
          </p:cNvPr>
          <p:cNvSpPr txBox="1"/>
          <p:nvPr/>
        </p:nvSpPr>
        <p:spPr>
          <a:xfrm>
            <a:off x="7209492" y="3492850"/>
            <a:ext cx="721672" cy="215444"/>
          </a:xfrm>
          <a:prstGeom prst="rect">
            <a:avLst/>
          </a:prstGeom>
          <a:noFill/>
        </p:spPr>
        <p:txBody>
          <a:bodyPr wrap="none" rtlCol="0">
            <a:spAutoFit/>
          </a:bodyPr>
          <a:lstStyle/>
          <a:p>
            <a:r>
              <a:rPr lang="en-US" sz="800"/>
              <a:t>REST API Call</a:t>
            </a:r>
          </a:p>
        </p:txBody>
      </p:sp>
      <p:sp>
        <p:nvSpPr>
          <p:cNvPr id="66" name="TextBox 65">
            <a:extLst>
              <a:ext uri="{FF2B5EF4-FFF2-40B4-BE49-F238E27FC236}">
                <a16:creationId xmlns:a16="http://schemas.microsoft.com/office/drawing/2014/main" id="{D0580C93-67C1-4127-846C-D6836F41AD02}"/>
              </a:ext>
            </a:extLst>
          </p:cNvPr>
          <p:cNvSpPr txBox="1"/>
          <p:nvPr/>
        </p:nvSpPr>
        <p:spPr>
          <a:xfrm>
            <a:off x="8408922" y="3959480"/>
            <a:ext cx="1551165" cy="1785104"/>
          </a:xfrm>
          <a:prstGeom prst="rect">
            <a:avLst/>
          </a:prstGeom>
          <a:noFill/>
        </p:spPr>
        <p:txBody>
          <a:bodyPr wrap="square" rtlCol="0">
            <a:spAutoFit/>
          </a:bodyPr>
          <a:lstStyle/>
          <a:p>
            <a:pPr marL="228600" indent="-228600">
              <a:buFont typeface="Arial" panose="020B0604020202020204" pitchFamily="34" charset="0"/>
              <a:buChar char="•"/>
            </a:pPr>
            <a:r>
              <a:rPr lang="en-US" sz="1000">
                <a:solidFill>
                  <a:schemeClr val="tx1">
                    <a:lumMod val="50000"/>
                    <a:lumOff val="50000"/>
                  </a:schemeClr>
                </a:solidFill>
              </a:rPr>
              <a:t>Uses the ADF Copy activity to unzip files to the landing zone in your data lake.  If you need to un-zip large files or decrypt files you need to write a custom ADF activity or use Azure Batch for processing of these files.  </a:t>
            </a:r>
          </a:p>
        </p:txBody>
      </p:sp>
      <p:cxnSp>
        <p:nvCxnSpPr>
          <p:cNvPr id="67" name="Straight Arrow Connector 66">
            <a:extLst>
              <a:ext uri="{FF2B5EF4-FFF2-40B4-BE49-F238E27FC236}">
                <a16:creationId xmlns:a16="http://schemas.microsoft.com/office/drawing/2014/main" id="{A4577642-8B6A-4B62-8170-EB95BF4DB699}"/>
              </a:ext>
            </a:extLst>
          </p:cNvPr>
          <p:cNvCxnSpPr>
            <a:cxnSpLocks/>
            <a:stCxn id="60" idx="3"/>
            <a:endCxn id="70" idx="1"/>
          </p:cNvCxnSpPr>
          <p:nvPr/>
        </p:nvCxnSpPr>
        <p:spPr>
          <a:xfrm>
            <a:off x="9018534" y="3486389"/>
            <a:ext cx="1206337" cy="6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0" name="Picture 69" descr="A stop sign&#10;&#10;Description automatically generated">
            <a:extLst>
              <a:ext uri="{FF2B5EF4-FFF2-40B4-BE49-F238E27FC236}">
                <a16:creationId xmlns:a16="http://schemas.microsoft.com/office/drawing/2014/main" id="{B7470067-62AA-470B-8AC1-5E9590E447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24871" y="3297777"/>
            <a:ext cx="390145" cy="390145"/>
          </a:xfrm>
          <a:prstGeom prst="rect">
            <a:avLst/>
          </a:prstGeom>
        </p:spPr>
      </p:pic>
      <p:sp>
        <p:nvSpPr>
          <p:cNvPr id="72" name="TextBox 71">
            <a:extLst>
              <a:ext uri="{FF2B5EF4-FFF2-40B4-BE49-F238E27FC236}">
                <a16:creationId xmlns:a16="http://schemas.microsoft.com/office/drawing/2014/main" id="{E4257F75-A1DA-46D2-ABB4-478B20186BFA}"/>
              </a:ext>
            </a:extLst>
          </p:cNvPr>
          <p:cNvSpPr txBox="1"/>
          <p:nvPr/>
        </p:nvSpPr>
        <p:spPr>
          <a:xfrm>
            <a:off x="10224871" y="3691981"/>
            <a:ext cx="1281120" cy="215444"/>
          </a:xfrm>
          <a:prstGeom prst="rect">
            <a:avLst/>
          </a:prstGeom>
          <a:noFill/>
        </p:spPr>
        <p:txBody>
          <a:bodyPr wrap="none" rtlCol="0">
            <a:spAutoFit/>
          </a:bodyPr>
          <a:lstStyle/>
          <a:p>
            <a:r>
              <a:rPr lang="en-US" sz="800"/>
              <a:t>Data Lake -&gt; Landing Zone</a:t>
            </a:r>
          </a:p>
        </p:txBody>
      </p:sp>
      <p:sp>
        <p:nvSpPr>
          <p:cNvPr id="52" name="TextBox 51">
            <a:extLst>
              <a:ext uri="{FF2B5EF4-FFF2-40B4-BE49-F238E27FC236}">
                <a16:creationId xmlns:a16="http://schemas.microsoft.com/office/drawing/2014/main" id="{A3D6DEE6-C9E8-4B57-BCF0-0BF9BD88E2BC}"/>
              </a:ext>
            </a:extLst>
          </p:cNvPr>
          <p:cNvSpPr txBox="1"/>
          <p:nvPr/>
        </p:nvSpPr>
        <p:spPr>
          <a:xfrm>
            <a:off x="1156993" y="3486388"/>
            <a:ext cx="984565" cy="215444"/>
          </a:xfrm>
          <a:prstGeom prst="rect">
            <a:avLst/>
          </a:prstGeom>
          <a:noFill/>
        </p:spPr>
        <p:txBody>
          <a:bodyPr wrap="none" rtlCol="0">
            <a:spAutoFit/>
          </a:bodyPr>
          <a:lstStyle/>
          <a:p>
            <a:r>
              <a:rPr lang="en-US" sz="800"/>
              <a:t>Blob Created Event</a:t>
            </a:r>
          </a:p>
        </p:txBody>
      </p:sp>
      <p:sp>
        <p:nvSpPr>
          <p:cNvPr id="55" name="TextBox 54">
            <a:extLst>
              <a:ext uri="{FF2B5EF4-FFF2-40B4-BE49-F238E27FC236}">
                <a16:creationId xmlns:a16="http://schemas.microsoft.com/office/drawing/2014/main" id="{B93AD056-D3CE-48A4-B3F7-1955A1884DFE}"/>
              </a:ext>
            </a:extLst>
          </p:cNvPr>
          <p:cNvSpPr txBox="1"/>
          <p:nvPr/>
        </p:nvSpPr>
        <p:spPr>
          <a:xfrm>
            <a:off x="725000" y="3959480"/>
            <a:ext cx="1551165" cy="1323439"/>
          </a:xfrm>
          <a:prstGeom prst="rect">
            <a:avLst/>
          </a:prstGeom>
          <a:noFill/>
        </p:spPr>
        <p:txBody>
          <a:bodyPr wrap="square" rtlCol="0">
            <a:spAutoFit/>
          </a:bodyPr>
          <a:lstStyle/>
          <a:p>
            <a:pPr marL="228600" indent="-228600">
              <a:buFont typeface="Arial" panose="020B0604020202020204" pitchFamily="34" charset="0"/>
              <a:buChar char="•"/>
            </a:pPr>
            <a:r>
              <a:rPr lang="en-US" sz="1000">
                <a:solidFill>
                  <a:schemeClr val="tx1">
                    <a:lumMod val="50000"/>
                    <a:lumOff val="50000"/>
                  </a:schemeClr>
                </a:solidFill>
              </a:rPr>
              <a:t>On the storage account  (from the prior slide), an Event is configured for Blob Created event.  This event can have filters for only raising events for certain files. </a:t>
            </a:r>
          </a:p>
        </p:txBody>
      </p:sp>
      <p:sp>
        <p:nvSpPr>
          <p:cNvPr id="56" name="TextBox 55">
            <a:extLst>
              <a:ext uri="{FF2B5EF4-FFF2-40B4-BE49-F238E27FC236}">
                <a16:creationId xmlns:a16="http://schemas.microsoft.com/office/drawing/2014/main" id="{4EC348D1-6D20-4EE8-A730-E38D686D916A}"/>
              </a:ext>
            </a:extLst>
          </p:cNvPr>
          <p:cNvSpPr txBox="1"/>
          <p:nvPr/>
        </p:nvSpPr>
        <p:spPr>
          <a:xfrm>
            <a:off x="10315982" y="3959864"/>
            <a:ext cx="1551165" cy="400110"/>
          </a:xfrm>
          <a:prstGeom prst="rect">
            <a:avLst/>
          </a:prstGeom>
          <a:noFill/>
        </p:spPr>
        <p:txBody>
          <a:bodyPr wrap="square" rtlCol="0">
            <a:spAutoFit/>
          </a:bodyPr>
          <a:lstStyle/>
          <a:p>
            <a:pPr marL="228600" indent="-228600">
              <a:buFont typeface="Arial" panose="020B0604020202020204" pitchFamily="34" charset="0"/>
              <a:buChar char="•"/>
            </a:pPr>
            <a:r>
              <a:rPr lang="en-US" sz="1000">
                <a:solidFill>
                  <a:schemeClr val="tx1">
                    <a:lumMod val="50000"/>
                    <a:lumOff val="50000"/>
                  </a:schemeClr>
                </a:solidFill>
              </a:rPr>
              <a:t>The unzipped files are now in data lake.  </a:t>
            </a:r>
          </a:p>
        </p:txBody>
      </p:sp>
      <p:sp>
        <p:nvSpPr>
          <p:cNvPr id="29" name="TextBox 28">
            <a:extLst>
              <a:ext uri="{FF2B5EF4-FFF2-40B4-BE49-F238E27FC236}">
                <a16:creationId xmlns:a16="http://schemas.microsoft.com/office/drawing/2014/main" id="{FC4E2877-D748-478E-AB6C-9B209543B989}"/>
              </a:ext>
            </a:extLst>
          </p:cNvPr>
          <p:cNvSpPr txBox="1"/>
          <p:nvPr/>
        </p:nvSpPr>
        <p:spPr>
          <a:xfrm>
            <a:off x="235263" y="818685"/>
            <a:ext cx="6924427" cy="861774"/>
          </a:xfrm>
          <a:prstGeom prst="rect">
            <a:avLst/>
          </a:prstGeom>
          <a:noFill/>
        </p:spPr>
        <p:txBody>
          <a:bodyPr wrap="square" rtlCol="0">
            <a:spAutoFit/>
          </a:bodyPr>
          <a:lstStyle/>
          <a:p>
            <a:r>
              <a:rPr lang="en-US" sz="1000">
                <a:solidFill>
                  <a:schemeClr val="tx1">
                    <a:lumMod val="50000"/>
                    <a:lumOff val="50000"/>
                  </a:schemeClr>
                </a:solidFill>
              </a:rPr>
              <a:t>Once files have been ingested basic processing will need to be performed such as un-zipping, decrypting and possibly re-assembly of some files. Once the files have landed, a trigger is fired to start the process. Some processes start on a per file bases; others require several uploads which requires indication that all files have been transferred.  A meta-data store of CosmosDB is used to store information about what, when and if processes should be executed.   This acts as a basic job meta-data store (and can be replaced by more complex software if required).</a:t>
            </a:r>
          </a:p>
        </p:txBody>
      </p:sp>
    </p:spTree>
    <p:extLst>
      <p:ext uri="{BB962C8B-B14F-4D97-AF65-F5344CB8AC3E}">
        <p14:creationId xmlns:p14="http://schemas.microsoft.com/office/powerpoint/2010/main" val="3391684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D3E072D-801F-4D12-9730-76DFEC51F4EE}"/>
              </a:ext>
            </a:extLst>
          </p:cNvPr>
          <p:cNvSpPr txBox="1"/>
          <p:nvPr/>
        </p:nvSpPr>
        <p:spPr>
          <a:xfrm>
            <a:off x="227409" y="251254"/>
            <a:ext cx="4536883" cy="523220"/>
          </a:xfrm>
          <a:prstGeom prst="rect">
            <a:avLst/>
          </a:prstGeom>
          <a:noFill/>
        </p:spPr>
        <p:txBody>
          <a:bodyPr wrap="none" rtlCol="0">
            <a:spAutoFit/>
          </a:bodyPr>
          <a:lstStyle/>
          <a:p>
            <a:r>
              <a:rPr lang="en-US" sz="2800"/>
              <a:t>Data Lake Zones / Partitioning</a:t>
            </a:r>
          </a:p>
        </p:txBody>
      </p:sp>
      <p:pic>
        <p:nvPicPr>
          <p:cNvPr id="6" name="Picture 5" descr="A stop sign&#10;&#10;Description automatically generated">
            <a:extLst>
              <a:ext uri="{FF2B5EF4-FFF2-40B4-BE49-F238E27FC236}">
                <a16:creationId xmlns:a16="http://schemas.microsoft.com/office/drawing/2014/main" id="{4E2D0500-D953-4A46-8CFA-91E9BC6F52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739" y="1388031"/>
            <a:ext cx="390145" cy="390145"/>
          </a:xfrm>
          <a:prstGeom prst="rect">
            <a:avLst/>
          </a:prstGeom>
        </p:spPr>
      </p:pic>
      <p:sp>
        <p:nvSpPr>
          <p:cNvPr id="7" name="TextBox 6">
            <a:extLst>
              <a:ext uri="{FF2B5EF4-FFF2-40B4-BE49-F238E27FC236}">
                <a16:creationId xmlns:a16="http://schemas.microsoft.com/office/drawing/2014/main" id="{19DE3550-3301-40EA-A5E1-DDEF8DB6CA88}"/>
              </a:ext>
            </a:extLst>
          </p:cNvPr>
          <p:cNvSpPr txBox="1"/>
          <p:nvPr/>
        </p:nvSpPr>
        <p:spPr>
          <a:xfrm>
            <a:off x="497515" y="1583104"/>
            <a:ext cx="1558701" cy="276999"/>
          </a:xfrm>
          <a:prstGeom prst="rect">
            <a:avLst/>
          </a:prstGeom>
          <a:noFill/>
        </p:spPr>
        <p:txBody>
          <a:bodyPr wrap="square" rtlCol="0">
            <a:spAutoFit/>
          </a:bodyPr>
          <a:lstStyle/>
          <a:p>
            <a:pPr algn="ctr"/>
            <a:r>
              <a:rPr lang="en-US" sz="1200" dirty="0"/>
              <a:t>Landing Zone</a:t>
            </a:r>
          </a:p>
        </p:txBody>
      </p:sp>
      <p:cxnSp>
        <p:nvCxnSpPr>
          <p:cNvPr id="8" name="Straight Connector 7">
            <a:extLst>
              <a:ext uri="{FF2B5EF4-FFF2-40B4-BE49-F238E27FC236}">
                <a16:creationId xmlns:a16="http://schemas.microsoft.com/office/drawing/2014/main" id="{C8E908C3-3E05-4BF6-8ADD-24B0906B409A}"/>
              </a:ext>
            </a:extLst>
          </p:cNvPr>
          <p:cNvCxnSpPr>
            <a:cxnSpLocks/>
          </p:cNvCxnSpPr>
          <p:nvPr/>
        </p:nvCxnSpPr>
        <p:spPr>
          <a:xfrm>
            <a:off x="2051393" y="1632615"/>
            <a:ext cx="0" cy="3844179"/>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62AD4B0-87A5-4ABC-A5E5-E69FDC79DD48}"/>
              </a:ext>
            </a:extLst>
          </p:cNvPr>
          <p:cNvSpPr txBox="1"/>
          <p:nvPr/>
        </p:nvSpPr>
        <p:spPr>
          <a:xfrm>
            <a:off x="2051515" y="1583104"/>
            <a:ext cx="1536535" cy="276999"/>
          </a:xfrm>
          <a:prstGeom prst="rect">
            <a:avLst/>
          </a:prstGeom>
          <a:noFill/>
        </p:spPr>
        <p:txBody>
          <a:bodyPr wrap="square" rtlCol="0">
            <a:spAutoFit/>
          </a:bodyPr>
          <a:lstStyle/>
          <a:p>
            <a:pPr algn="ctr"/>
            <a:r>
              <a:rPr lang="en-US" sz="1200" dirty="0"/>
              <a:t>Raw Zone “Bronze”</a:t>
            </a:r>
          </a:p>
        </p:txBody>
      </p:sp>
      <p:cxnSp>
        <p:nvCxnSpPr>
          <p:cNvPr id="10" name="Straight Connector 9">
            <a:extLst>
              <a:ext uri="{FF2B5EF4-FFF2-40B4-BE49-F238E27FC236}">
                <a16:creationId xmlns:a16="http://schemas.microsoft.com/office/drawing/2014/main" id="{924DCB36-9FDE-474D-A893-4B994B768056}"/>
              </a:ext>
            </a:extLst>
          </p:cNvPr>
          <p:cNvCxnSpPr>
            <a:cxnSpLocks/>
          </p:cNvCxnSpPr>
          <p:nvPr/>
        </p:nvCxnSpPr>
        <p:spPr>
          <a:xfrm>
            <a:off x="3595766" y="1632615"/>
            <a:ext cx="0" cy="3844179"/>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0907A66-16B6-4F4B-8FE0-D872F969C1A2}"/>
              </a:ext>
            </a:extLst>
          </p:cNvPr>
          <p:cNvSpPr txBox="1"/>
          <p:nvPr/>
        </p:nvSpPr>
        <p:spPr>
          <a:xfrm>
            <a:off x="497514" y="2006492"/>
            <a:ext cx="1565857" cy="3170099"/>
          </a:xfrm>
          <a:prstGeom prst="rect">
            <a:avLst/>
          </a:prstGeom>
          <a:noFill/>
        </p:spPr>
        <p:txBody>
          <a:bodyPr wrap="square" rtlCol="0">
            <a:spAutoFit/>
          </a:bodyPr>
          <a:lstStyle/>
          <a:p>
            <a:pPr marL="228600" indent="-228600">
              <a:buFont typeface="Arial" panose="020B0604020202020204" pitchFamily="34" charset="0"/>
              <a:buChar char="•"/>
            </a:pPr>
            <a:r>
              <a:rPr lang="en-US" sz="1000" dirty="0">
                <a:solidFill>
                  <a:schemeClr val="tx1">
                    <a:lumMod val="50000"/>
                    <a:lumOff val="50000"/>
                  </a:schemeClr>
                </a:solidFill>
              </a:rPr>
              <a:t>This contains the files without any processing (exactly how they arrived from the customer/3</a:t>
            </a:r>
            <a:r>
              <a:rPr lang="en-US" sz="1000" baseline="30000" dirty="0">
                <a:solidFill>
                  <a:schemeClr val="tx1">
                    <a:lumMod val="50000"/>
                    <a:lumOff val="50000"/>
                  </a:schemeClr>
                </a:solidFill>
              </a:rPr>
              <a:t>rd</a:t>
            </a:r>
            <a:r>
              <a:rPr lang="en-US" sz="1000" dirty="0">
                <a:solidFill>
                  <a:schemeClr val="tx1">
                    <a:lumMod val="50000"/>
                    <a:lumOff val="50000"/>
                  </a:schemeClr>
                </a:solidFill>
              </a:rPr>
              <a:t> party).  They will typically be un-zipped/decrypted at this point.</a:t>
            </a:r>
            <a:br>
              <a:rPr lang="en-US" sz="1000" dirty="0">
                <a:solidFill>
                  <a:schemeClr val="tx1">
                    <a:lumMod val="50000"/>
                    <a:lumOff val="50000"/>
                  </a:schemeClr>
                </a:solidFill>
              </a:rPr>
            </a:br>
            <a:endParaRPr lang="en-US" sz="1000" dirty="0">
              <a:solidFill>
                <a:schemeClr val="tx1">
                  <a:lumMod val="50000"/>
                  <a:lumOff val="50000"/>
                </a:schemeClr>
              </a:solidFill>
            </a:endParaRPr>
          </a:p>
          <a:p>
            <a:pPr marL="228600" indent="-228600">
              <a:buFont typeface="Arial" panose="020B0604020202020204" pitchFamily="34" charset="0"/>
              <a:buChar char="•"/>
            </a:pPr>
            <a:r>
              <a:rPr lang="en-US" sz="1000" dirty="0">
                <a:solidFill>
                  <a:schemeClr val="tx1">
                    <a:lumMod val="50000"/>
                    <a:lumOff val="50000"/>
                  </a:schemeClr>
                </a:solidFill>
              </a:rPr>
              <a:t>Files should be partitioned.  For example: </a:t>
            </a:r>
            <a:br>
              <a:rPr lang="en-US" sz="1000" dirty="0">
                <a:solidFill>
                  <a:schemeClr val="tx1">
                    <a:lumMod val="50000"/>
                    <a:lumOff val="50000"/>
                  </a:schemeClr>
                </a:solidFill>
              </a:rPr>
            </a:br>
            <a:r>
              <a:rPr lang="en-US" sz="1000" dirty="0">
                <a:solidFill>
                  <a:schemeClr val="tx1">
                    <a:lumMod val="50000"/>
                    <a:lumOff val="50000"/>
                  </a:schemeClr>
                </a:solidFill>
              </a:rPr>
              <a:t>Customer | File Type | Year | Month | Day</a:t>
            </a:r>
            <a:br>
              <a:rPr lang="en-US" sz="1000" dirty="0">
                <a:solidFill>
                  <a:schemeClr val="tx1">
                    <a:lumMod val="50000"/>
                    <a:lumOff val="50000"/>
                  </a:schemeClr>
                </a:solidFill>
              </a:rPr>
            </a:br>
            <a:br>
              <a:rPr lang="en-US" sz="1000" dirty="0">
                <a:solidFill>
                  <a:schemeClr val="tx1">
                    <a:lumMod val="50000"/>
                    <a:lumOff val="50000"/>
                  </a:schemeClr>
                </a:solidFill>
              </a:rPr>
            </a:br>
            <a:r>
              <a:rPr lang="en-US" sz="1000" dirty="0">
                <a:solidFill>
                  <a:schemeClr val="tx1">
                    <a:lumMod val="50000"/>
                    <a:lumOff val="50000"/>
                  </a:schemeClr>
                </a:solidFill>
              </a:rPr>
              <a:t>or</a:t>
            </a:r>
            <a:br>
              <a:rPr lang="en-US" sz="1000" dirty="0">
                <a:solidFill>
                  <a:schemeClr val="tx1">
                    <a:lumMod val="50000"/>
                    <a:lumOff val="50000"/>
                  </a:schemeClr>
                </a:solidFill>
              </a:rPr>
            </a:br>
            <a:br>
              <a:rPr lang="en-US" sz="1000" dirty="0">
                <a:solidFill>
                  <a:schemeClr val="tx1">
                    <a:lumMod val="50000"/>
                    <a:lumOff val="50000"/>
                  </a:schemeClr>
                </a:solidFill>
              </a:rPr>
            </a:br>
            <a:r>
              <a:rPr lang="en-US" sz="1000" dirty="0">
                <a:solidFill>
                  <a:schemeClr val="tx1">
                    <a:lumMod val="50000"/>
                    <a:lumOff val="50000"/>
                  </a:schemeClr>
                </a:solidFill>
              </a:rPr>
              <a:t>Year | Month | Day | File Type</a:t>
            </a:r>
          </a:p>
        </p:txBody>
      </p:sp>
      <p:sp>
        <p:nvSpPr>
          <p:cNvPr id="12" name="TextBox 11">
            <a:extLst>
              <a:ext uri="{FF2B5EF4-FFF2-40B4-BE49-F238E27FC236}">
                <a16:creationId xmlns:a16="http://schemas.microsoft.com/office/drawing/2014/main" id="{E9048B4B-32E4-4C0F-9A3C-56185045C430}"/>
              </a:ext>
            </a:extLst>
          </p:cNvPr>
          <p:cNvSpPr txBox="1"/>
          <p:nvPr/>
        </p:nvSpPr>
        <p:spPr>
          <a:xfrm>
            <a:off x="2054106" y="2006492"/>
            <a:ext cx="1544373" cy="1169551"/>
          </a:xfrm>
          <a:prstGeom prst="rect">
            <a:avLst/>
          </a:prstGeom>
          <a:noFill/>
        </p:spPr>
        <p:txBody>
          <a:bodyPr wrap="square" rtlCol="0">
            <a:spAutoFit/>
          </a:bodyPr>
          <a:lstStyle/>
          <a:p>
            <a:pPr marL="228600" indent="-228600">
              <a:buFont typeface="Arial" panose="020B0604020202020204" pitchFamily="34" charset="0"/>
              <a:buChar char="•"/>
            </a:pPr>
            <a:r>
              <a:rPr lang="en-US" sz="1000" dirty="0">
                <a:solidFill>
                  <a:schemeClr val="tx1">
                    <a:lumMod val="50000"/>
                    <a:lumOff val="50000"/>
                  </a:schemeClr>
                </a:solidFill>
              </a:rPr>
              <a:t>This will convert the files to parquet.</a:t>
            </a:r>
            <a:br>
              <a:rPr lang="en-US" sz="1000" dirty="0">
                <a:solidFill>
                  <a:schemeClr val="tx1">
                    <a:lumMod val="50000"/>
                    <a:lumOff val="50000"/>
                  </a:schemeClr>
                </a:solidFill>
              </a:rPr>
            </a:br>
            <a:endParaRPr lang="en-US" sz="1000" dirty="0">
              <a:solidFill>
                <a:schemeClr val="tx1">
                  <a:lumMod val="50000"/>
                  <a:lumOff val="50000"/>
                </a:schemeClr>
              </a:solidFill>
            </a:endParaRPr>
          </a:p>
          <a:p>
            <a:pPr marL="228600" indent="-228600">
              <a:buFont typeface="Arial" panose="020B0604020202020204" pitchFamily="34" charset="0"/>
              <a:buChar char="•"/>
            </a:pPr>
            <a:r>
              <a:rPr lang="en-US" sz="1000" dirty="0">
                <a:solidFill>
                  <a:schemeClr val="tx1">
                    <a:lumMod val="50000"/>
                    <a:lumOff val="50000"/>
                  </a:schemeClr>
                </a:solidFill>
              </a:rPr>
              <a:t>The files should be re-partitioned if necessary, for transformations.</a:t>
            </a:r>
          </a:p>
        </p:txBody>
      </p:sp>
      <p:sp>
        <p:nvSpPr>
          <p:cNvPr id="13" name="TextBox 12">
            <a:extLst>
              <a:ext uri="{FF2B5EF4-FFF2-40B4-BE49-F238E27FC236}">
                <a16:creationId xmlns:a16="http://schemas.microsoft.com/office/drawing/2014/main" id="{7690FC7F-F2AD-4A09-BB39-3683FCFACB79}"/>
              </a:ext>
            </a:extLst>
          </p:cNvPr>
          <p:cNvSpPr txBox="1"/>
          <p:nvPr/>
        </p:nvSpPr>
        <p:spPr>
          <a:xfrm>
            <a:off x="3602559" y="1583104"/>
            <a:ext cx="1554138" cy="276999"/>
          </a:xfrm>
          <a:prstGeom prst="rect">
            <a:avLst/>
          </a:prstGeom>
          <a:noFill/>
        </p:spPr>
        <p:txBody>
          <a:bodyPr wrap="square" rtlCol="0">
            <a:spAutoFit/>
          </a:bodyPr>
          <a:lstStyle/>
          <a:p>
            <a:pPr algn="ctr"/>
            <a:r>
              <a:rPr lang="en-US" sz="1200" dirty="0"/>
              <a:t>Obfuscated Zone</a:t>
            </a:r>
          </a:p>
        </p:txBody>
      </p:sp>
      <p:cxnSp>
        <p:nvCxnSpPr>
          <p:cNvPr id="14" name="Straight Connector 13">
            <a:extLst>
              <a:ext uri="{FF2B5EF4-FFF2-40B4-BE49-F238E27FC236}">
                <a16:creationId xmlns:a16="http://schemas.microsoft.com/office/drawing/2014/main" id="{785A8280-F3C4-4BA5-8C7B-27C5986EEC65}"/>
              </a:ext>
            </a:extLst>
          </p:cNvPr>
          <p:cNvCxnSpPr>
            <a:cxnSpLocks/>
          </p:cNvCxnSpPr>
          <p:nvPr/>
        </p:nvCxnSpPr>
        <p:spPr>
          <a:xfrm>
            <a:off x="5149644" y="1632615"/>
            <a:ext cx="0" cy="3844179"/>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423D8D9-B1CB-4848-9886-B7B1B35CC957}"/>
              </a:ext>
            </a:extLst>
          </p:cNvPr>
          <p:cNvSpPr txBox="1"/>
          <p:nvPr/>
        </p:nvSpPr>
        <p:spPr>
          <a:xfrm>
            <a:off x="3588050" y="2006492"/>
            <a:ext cx="1564306" cy="2400657"/>
          </a:xfrm>
          <a:prstGeom prst="rect">
            <a:avLst/>
          </a:prstGeom>
          <a:noFill/>
        </p:spPr>
        <p:txBody>
          <a:bodyPr wrap="square" rtlCol="0">
            <a:spAutoFit/>
          </a:bodyPr>
          <a:lstStyle/>
          <a:p>
            <a:pPr marL="228600" indent="-228600">
              <a:buFont typeface="Arial" panose="020B0604020202020204" pitchFamily="34" charset="0"/>
              <a:buChar char="•"/>
            </a:pPr>
            <a:r>
              <a:rPr lang="en-US" sz="1000" dirty="0">
                <a:solidFill>
                  <a:schemeClr val="tx1">
                    <a:lumMod val="50000"/>
                    <a:lumOff val="50000"/>
                  </a:schemeClr>
                </a:solidFill>
              </a:rPr>
              <a:t>Sensitive data is removed</a:t>
            </a:r>
            <a:br>
              <a:rPr lang="en-US" sz="1000" dirty="0">
                <a:solidFill>
                  <a:schemeClr val="tx1">
                    <a:lumMod val="50000"/>
                    <a:lumOff val="50000"/>
                  </a:schemeClr>
                </a:solidFill>
              </a:rPr>
            </a:br>
            <a:endParaRPr lang="en-US" sz="1000" dirty="0">
              <a:solidFill>
                <a:schemeClr val="tx1">
                  <a:lumMod val="50000"/>
                  <a:lumOff val="50000"/>
                </a:schemeClr>
              </a:solidFill>
            </a:endParaRPr>
          </a:p>
          <a:p>
            <a:pPr marL="228600" indent="-228600">
              <a:buFont typeface="Arial" panose="020B0604020202020204" pitchFamily="34" charset="0"/>
              <a:buChar char="•"/>
            </a:pPr>
            <a:r>
              <a:rPr lang="en-US" sz="1000" dirty="0">
                <a:solidFill>
                  <a:schemeClr val="tx1">
                    <a:lumMod val="50000"/>
                    <a:lumOff val="50000"/>
                  </a:schemeClr>
                </a:solidFill>
              </a:rPr>
              <a:t>PII data is removed</a:t>
            </a:r>
            <a:br>
              <a:rPr lang="en-US" sz="1000" dirty="0">
                <a:solidFill>
                  <a:schemeClr val="tx1">
                    <a:lumMod val="50000"/>
                    <a:lumOff val="50000"/>
                  </a:schemeClr>
                </a:solidFill>
              </a:rPr>
            </a:br>
            <a:endParaRPr lang="en-US" sz="1000" dirty="0">
              <a:solidFill>
                <a:schemeClr val="tx1">
                  <a:lumMod val="50000"/>
                  <a:lumOff val="50000"/>
                </a:schemeClr>
              </a:solidFill>
            </a:endParaRPr>
          </a:p>
          <a:p>
            <a:pPr marL="228600" indent="-228600">
              <a:buFont typeface="Arial" panose="020B0604020202020204" pitchFamily="34" charset="0"/>
              <a:buChar char="•"/>
            </a:pPr>
            <a:r>
              <a:rPr lang="en-US" sz="1000" dirty="0">
                <a:solidFill>
                  <a:schemeClr val="tx1">
                    <a:lumMod val="50000"/>
                    <a:lumOff val="50000"/>
                  </a:schemeClr>
                </a:solidFill>
              </a:rPr>
              <a:t>Credit card data is removed</a:t>
            </a:r>
            <a:br>
              <a:rPr lang="en-US" sz="1000" dirty="0">
                <a:solidFill>
                  <a:schemeClr val="tx1">
                    <a:lumMod val="50000"/>
                    <a:lumOff val="50000"/>
                  </a:schemeClr>
                </a:solidFill>
              </a:rPr>
            </a:br>
            <a:endParaRPr lang="en-US" sz="1000" dirty="0">
              <a:solidFill>
                <a:schemeClr val="tx1">
                  <a:lumMod val="50000"/>
                  <a:lumOff val="50000"/>
                </a:schemeClr>
              </a:solidFill>
            </a:endParaRPr>
          </a:p>
          <a:p>
            <a:pPr marL="228600" indent="-228600">
              <a:buFont typeface="Arial" panose="020B0604020202020204" pitchFamily="34" charset="0"/>
              <a:buChar char="•"/>
            </a:pPr>
            <a:r>
              <a:rPr lang="en-US" sz="1000" dirty="0">
                <a:solidFill>
                  <a:schemeClr val="tx1">
                    <a:lumMod val="50000"/>
                    <a:lumOff val="50000"/>
                  </a:schemeClr>
                </a:solidFill>
              </a:rPr>
              <a:t>This typically matches the Raw Zone partitioning</a:t>
            </a:r>
            <a:br>
              <a:rPr lang="en-US" sz="1000" dirty="0">
                <a:solidFill>
                  <a:schemeClr val="tx1">
                    <a:lumMod val="50000"/>
                    <a:lumOff val="50000"/>
                  </a:schemeClr>
                </a:solidFill>
              </a:rPr>
            </a:br>
            <a:endParaRPr lang="en-US" sz="1000" dirty="0">
              <a:solidFill>
                <a:schemeClr val="tx1">
                  <a:lumMod val="50000"/>
                  <a:lumOff val="50000"/>
                </a:schemeClr>
              </a:solidFill>
            </a:endParaRPr>
          </a:p>
          <a:p>
            <a:pPr marL="228600" indent="-228600">
              <a:buFont typeface="Arial" panose="020B0604020202020204" pitchFamily="34" charset="0"/>
              <a:buChar char="•"/>
            </a:pPr>
            <a:r>
              <a:rPr lang="en-US" sz="1000" dirty="0">
                <a:solidFill>
                  <a:schemeClr val="tx1">
                    <a:lumMod val="50000"/>
                    <a:lumOff val="50000"/>
                  </a:schemeClr>
                </a:solidFill>
              </a:rPr>
              <a:t>Data scientists will typically access this area of the data lake.</a:t>
            </a:r>
          </a:p>
        </p:txBody>
      </p:sp>
      <p:sp>
        <p:nvSpPr>
          <p:cNvPr id="19" name="TextBox 18">
            <a:extLst>
              <a:ext uri="{FF2B5EF4-FFF2-40B4-BE49-F238E27FC236}">
                <a16:creationId xmlns:a16="http://schemas.microsoft.com/office/drawing/2014/main" id="{E0B0E709-34CF-418B-A0E7-0428A2695932}"/>
              </a:ext>
            </a:extLst>
          </p:cNvPr>
          <p:cNvSpPr txBox="1"/>
          <p:nvPr/>
        </p:nvSpPr>
        <p:spPr>
          <a:xfrm>
            <a:off x="5156698" y="1583104"/>
            <a:ext cx="1544110" cy="276999"/>
          </a:xfrm>
          <a:prstGeom prst="rect">
            <a:avLst/>
          </a:prstGeom>
          <a:noFill/>
        </p:spPr>
        <p:txBody>
          <a:bodyPr wrap="square" rtlCol="0">
            <a:spAutoFit/>
          </a:bodyPr>
          <a:lstStyle/>
          <a:p>
            <a:pPr algn="ctr"/>
            <a:r>
              <a:rPr lang="en-US" sz="1200" dirty="0"/>
              <a:t>Transformed “Silver”</a:t>
            </a:r>
          </a:p>
        </p:txBody>
      </p:sp>
      <p:cxnSp>
        <p:nvCxnSpPr>
          <p:cNvPr id="20" name="Straight Connector 19">
            <a:extLst>
              <a:ext uri="{FF2B5EF4-FFF2-40B4-BE49-F238E27FC236}">
                <a16:creationId xmlns:a16="http://schemas.microsoft.com/office/drawing/2014/main" id="{0A1CB8F8-4AE3-420E-B79B-2CBF348206AC}"/>
              </a:ext>
            </a:extLst>
          </p:cNvPr>
          <p:cNvCxnSpPr>
            <a:cxnSpLocks/>
          </p:cNvCxnSpPr>
          <p:nvPr/>
        </p:nvCxnSpPr>
        <p:spPr>
          <a:xfrm>
            <a:off x="6700809" y="1632615"/>
            <a:ext cx="0" cy="3844179"/>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DD80B9E-904E-44A5-9516-3ABE3BA036C3}"/>
              </a:ext>
            </a:extLst>
          </p:cNvPr>
          <p:cNvSpPr txBox="1"/>
          <p:nvPr/>
        </p:nvSpPr>
        <p:spPr>
          <a:xfrm>
            <a:off x="5152356" y="2006492"/>
            <a:ext cx="1539182" cy="2400657"/>
          </a:xfrm>
          <a:prstGeom prst="rect">
            <a:avLst/>
          </a:prstGeom>
          <a:noFill/>
        </p:spPr>
        <p:txBody>
          <a:bodyPr wrap="square" rtlCol="0">
            <a:spAutoFit/>
          </a:bodyPr>
          <a:lstStyle/>
          <a:p>
            <a:pPr marL="228600" indent="-228600">
              <a:buFont typeface="Arial" panose="020B0604020202020204" pitchFamily="34" charset="0"/>
              <a:buChar char="•"/>
            </a:pPr>
            <a:r>
              <a:rPr lang="en-US" sz="1000">
                <a:solidFill>
                  <a:schemeClr val="tx1">
                    <a:lumMod val="50000"/>
                    <a:lumOff val="50000"/>
                  </a:schemeClr>
                </a:solidFill>
              </a:rPr>
              <a:t>Data is transformed and normalized according to business rules of your organization.</a:t>
            </a:r>
            <a:br>
              <a:rPr lang="en-US" sz="1000">
                <a:solidFill>
                  <a:schemeClr val="tx1">
                    <a:lumMod val="50000"/>
                    <a:lumOff val="50000"/>
                  </a:schemeClr>
                </a:solidFill>
              </a:rPr>
            </a:br>
            <a:endParaRPr lang="en-US" sz="1000">
              <a:solidFill>
                <a:schemeClr val="tx1">
                  <a:lumMod val="50000"/>
                  <a:lumOff val="50000"/>
                </a:schemeClr>
              </a:solidFill>
            </a:endParaRPr>
          </a:p>
          <a:p>
            <a:pPr marL="228600" indent="-228600">
              <a:buFont typeface="Arial" panose="020B0604020202020204" pitchFamily="34" charset="0"/>
              <a:buChar char="•"/>
            </a:pPr>
            <a:r>
              <a:rPr lang="en-US" sz="1000">
                <a:solidFill>
                  <a:schemeClr val="tx1">
                    <a:lumMod val="50000"/>
                    <a:lumOff val="50000"/>
                  </a:schemeClr>
                </a:solidFill>
              </a:rPr>
              <a:t>There can be many transformation steps to manipulate the data.</a:t>
            </a:r>
            <a:br>
              <a:rPr lang="en-US" sz="1000">
                <a:solidFill>
                  <a:schemeClr val="tx1">
                    <a:lumMod val="50000"/>
                    <a:lumOff val="50000"/>
                  </a:schemeClr>
                </a:solidFill>
              </a:rPr>
            </a:br>
            <a:endParaRPr lang="en-US" sz="1000">
              <a:solidFill>
                <a:schemeClr val="tx1">
                  <a:lumMod val="50000"/>
                  <a:lumOff val="50000"/>
                </a:schemeClr>
              </a:solidFill>
            </a:endParaRPr>
          </a:p>
          <a:p>
            <a:pPr marL="228600" indent="-228600">
              <a:buFont typeface="Arial" panose="020B0604020202020204" pitchFamily="34" charset="0"/>
              <a:buChar char="•"/>
            </a:pPr>
            <a:r>
              <a:rPr lang="en-US" sz="1000">
                <a:solidFill>
                  <a:schemeClr val="tx1">
                    <a:lumMod val="50000"/>
                    <a:lumOff val="50000"/>
                  </a:schemeClr>
                </a:solidFill>
              </a:rPr>
              <a:t>The files should be re-partitioned if necessary, for enrichment.</a:t>
            </a:r>
          </a:p>
        </p:txBody>
      </p:sp>
      <p:sp>
        <p:nvSpPr>
          <p:cNvPr id="22" name="TextBox 21">
            <a:extLst>
              <a:ext uri="{FF2B5EF4-FFF2-40B4-BE49-F238E27FC236}">
                <a16:creationId xmlns:a16="http://schemas.microsoft.com/office/drawing/2014/main" id="{42FFF726-1D04-47F3-A98B-418BF8B3A204}"/>
              </a:ext>
            </a:extLst>
          </p:cNvPr>
          <p:cNvSpPr txBox="1"/>
          <p:nvPr/>
        </p:nvSpPr>
        <p:spPr>
          <a:xfrm>
            <a:off x="6691044" y="1583104"/>
            <a:ext cx="1560925" cy="276999"/>
          </a:xfrm>
          <a:prstGeom prst="rect">
            <a:avLst/>
          </a:prstGeom>
          <a:noFill/>
        </p:spPr>
        <p:txBody>
          <a:bodyPr wrap="square" rtlCol="0">
            <a:spAutoFit/>
          </a:bodyPr>
          <a:lstStyle/>
          <a:p>
            <a:pPr algn="ctr"/>
            <a:r>
              <a:rPr lang="en-US" sz="1200" dirty="0"/>
              <a:t>Enriched “Gold”</a:t>
            </a:r>
          </a:p>
        </p:txBody>
      </p:sp>
      <p:cxnSp>
        <p:nvCxnSpPr>
          <p:cNvPr id="23" name="Straight Connector 22">
            <a:extLst>
              <a:ext uri="{FF2B5EF4-FFF2-40B4-BE49-F238E27FC236}">
                <a16:creationId xmlns:a16="http://schemas.microsoft.com/office/drawing/2014/main" id="{77AFD735-8022-4C99-9238-369B38F8DC7B}"/>
              </a:ext>
            </a:extLst>
          </p:cNvPr>
          <p:cNvCxnSpPr>
            <a:cxnSpLocks/>
          </p:cNvCxnSpPr>
          <p:nvPr/>
        </p:nvCxnSpPr>
        <p:spPr>
          <a:xfrm>
            <a:off x="8251974" y="1632615"/>
            <a:ext cx="0" cy="3844179"/>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1EB9DCA3-66B9-4747-948F-BF629A18EB94}"/>
              </a:ext>
            </a:extLst>
          </p:cNvPr>
          <p:cNvSpPr txBox="1"/>
          <p:nvPr/>
        </p:nvSpPr>
        <p:spPr>
          <a:xfrm>
            <a:off x="6697872" y="2006492"/>
            <a:ext cx="1551165" cy="1631216"/>
          </a:xfrm>
          <a:prstGeom prst="rect">
            <a:avLst/>
          </a:prstGeom>
          <a:noFill/>
        </p:spPr>
        <p:txBody>
          <a:bodyPr wrap="square" rtlCol="0">
            <a:spAutoFit/>
          </a:bodyPr>
          <a:lstStyle/>
          <a:p>
            <a:pPr marL="228600" indent="-228600">
              <a:buFont typeface="Arial" panose="020B0604020202020204" pitchFamily="34" charset="0"/>
              <a:buChar char="•"/>
            </a:pPr>
            <a:r>
              <a:rPr lang="en-US" sz="1000">
                <a:solidFill>
                  <a:schemeClr val="tx1">
                    <a:lumMod val="50000"/>
                    <a:lumOff val="50000"/>
                  </a:schemeClr>
                </a:solidFill>
              </a:rPr>
              <a:t>Data is enriched with existing data, AI services, custom AI models, etc.</a:t>
            </a:r>
            <a:br>
              <a:rPr lang="en-US" sz="1000">
                <a:solidFill>
                  <a:schemeClr val="tx1">
                    <a:lumMod val="50000"/>
                    <a:lumOff val="50000"/>
                  </a:schemeClr>
                </a:solidFill>
              </a:rPr>
            </a:br>
            <a:endParaRPr lang="en-US" sz="1000">
              <a:solidFill>
                <a:schemeClr val="tx1">
                  <a:lumMod val="50000"/>
                  <a:lumOff val="50000"/>
                </a:schemeClr>
              </a:solidFill>
            </a:endParaRPr>
          </a:p>
          <a:p>
            <a:pPr marL="228600" indent="-228600">
              <a:buFont typeface="Arial" panose="020B0604020202020204" pitchFamily="34" charset="0"/>
              <a:buChar char="•"/>
            </a:pPr>
            <a:r>
              <a:rPr lang="en-US" sz="1000">
                <a:solidFill>
                  <a:schemeClr val="tx1">
                    <a:lumMod val="50000"/>
                    <a:lumOff val="50000"/>
                  </a:schemeClr>
                </a:solidFill>
              </a:rPr>
              <a:t>The enrichment of data does not necessarily mean the files need to be repartitioned.</a:t>
            </a:r>
          </a:p>
        </p:txBody>
      </p:sp>
      <p:sp>
        <p:nvSpPr>
          <p:cNvPr id="25" name="TextBox 24">
            <a:extLst>
              <a:ext uri="{FF2B5EF4-FFF2-40B4-BE49-F238E27FC236}">
                <a16:creationId xmlns:a16="http://schemas.microsoft.com/office/drawing/2014/main" id="{211E14CB-4E88-45D9-9BD9-B7C1632F1CE1}"/>
              </a:ext>
            </a:extLst>
          </p:cNvPr>
          <p:cNvSpPr txBox="1"/>
          <p:nvPr/>
        </p:nvSpPr>
        <p:spPr>
          <a:xfrm>
            <a:off x="8251969" y="1583104"/>
            <a:ext cx="1560929" cy="276999"/>
          </a:xfrm>
          <a:prstGeom prst="rect">
            <a:avLst/>
          </a:prstGeom>
          <a:noFill/>
        </p:spPr>
        <p:txBody>
          <a:bodyPr wrap="square" rtlCol="0">
            <a:spAutoFit/>
          </a:bodyPr>
          <a:lstStyle/>
          <a:p>
            <a:pPr algn="ctr"/>
            <a:r>
              <a:rPr lang="en-US" sz="1200" dirty="0"/>
              <a:t>Modeled</a:t>
            </a:r>
          </a:p>
        </p:txBody>
      </p:sp>
      <p:cxnSp>
        <p:nvCxnSpPr>
          <p:cNvPr id="26" name="Straight Connector 25">
            <a:extLst>
              <a:ext uri="{FF2B5EF4-FFF2-40B4-BE49-F238E27FC236}">
                <a16:creationId xmlns:a16="http://schemas.microsoft.com/office/drawing/2014/main" id="{47BD118B-7D4E-447C-AD95-7024E7148922}"/>
              </a:ext>
            </a:extLst>
          </p:cNvPr>
          <p:cNvCxnSpPr>
            <a:cxnSpLocks/>
          </p:cNvCxnSpPr>
          <p:nvPr/>
        </p:nvCxnSpPr>
        <p:spPr>
          <a:xfrm>
            <a:off x="9812905" y="1632615"/>
            <a:ext cx="0" cy="3844179"/>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52DCDCB7-B319-4C58-9385-D8FC465D9102}"/>
              </a:ext>
            </a:extLst>
          </p:cNvPr>
          <p:cNvSpPr txBox="1"/>
          <p:nvPr/>
        </p:nvSpPr>
        <p:spPr>
          <a:xfrm>
            <a:off x="8249037" y="2006492"/>
            <a:ext cx="1544112" cy="3477875"/>
          </a:xfrm>
          <a:prstGeom prst="rect">
            <a:avLst/>
          </a:prstGeom>
          <a:noFill/>
        </p:spPr>
        <p:txBody>
          <a:bodyPr wrap="square" rtlCol="0">
            <a:spAutoFit/>
          </a:bodyPr>
          <a:lstStyle/>
          <a:p>
            <a:pPr marL="228600" indent="-228600">
              <a:buFont typeface="Arial" panose="020B0604020202020204" pitchFamily="34" charset="0"/>
              <a:buChar char="•"/>
            </a:pPr>
            <a:r>
              <a:rPr lang="en-US" sz="1000">
                <a:solidFill>
                  <a:schemeClr val="tx1">
                    <a:lumMod val="50000"/>
                    <a:lumOff val="50000"/>
                  </a:schemeClr>
                </a:solidFill>
              </a:rPr>
              <a:t>Data is modeled to standard Star or Data Vault schema</a:t>
            </a:r>
            <a:br>
              <a:rPr lang="en-US" sz="1000">
                <a:solidFill>
                  <a:schemeClr val="tx1">
                    <a:lumMod val="50000"/>
                    <a:lumOff val="50000"/>
                  </a:schemeClr>
                </a:solidFill>
              </a:rPr>
            </a:br>
            <a:endParaRPr lang="en-US" sz="1000">
              <a:solidFill>
                <a:schemeClr val="tx1">
                  <a:lumMod val="50000"/>
                  <a:lumOff val="50000"/>
                </a:schemeClr>
              </a:solidFill>
            </a:endParaRPr>
          </a:p>
          <a:p>
            <a:pPr marL="228600" indent="-228600">
              <a:buFont typeface="Arial" panose="020B0604020202020204" pitchFamily="34" charset="0"/>
              <a:buChar char="•"/>
            </a:pPr>
            <a:r>
              <a:rPr lang="en-US" sz="1000">
                <a:solidFill>
                  <a:schemeClr val="tx1">
                    <a:lumMod val="50000"/>
                    <a:lumOff val="50000"/>
                  </a:schemeClr>
                </a:solidFill>
              </a:rPr>
              <a:t>Files are partitioned for query performance.  </a:t>
            </a:r>
            <a:br>
              <a:rPr lang="en-US" sz="1000">
                <a:solidFill>
                  <a:schemeClr val="tx1">
                    <a:lumMod val="50000"/>
                    <a:lumOff val="50000"/>
                  </a:schemeClr>
                </a:solidFill>
              </a:rPr>
            </a:br>
            <a:endParaRPr lang="en-US" sz="1000">
              <a:solidFill>
                <a:schemeClr val="tx1">
                  <a:lumMod val="50000"/>
                  <a:lumOff val="50000"/>
                </a:schemeClr>
              </a:solidFill>
            </a:endParaRPr>
          </a:p>
          <a:p>
            <a:pPr marL="228600" indent="-228600">
              <a:buFont typeface="Arial" panose="020B0604020202020204" pitchFamily="34" charset="0"/>
              <a:buChar char="•"/>
            </a:pPr>
            <a:r>
              <a:rPr lang="en-US" sz="1000">
                <a:solidFill>
                  <a:schemeClr val="tx1">
                    <a:lumMod val="50000"/>
                    <a:lumOff val="50000"/>
                  </a:schemeClr>
                </a:solidFill>
              </a:rPr>
              <a:t>Data can be duplicated to partition more than one way. (Yes, data lakes can store data in more than one structure).</a:t>
            </a:r>
            <a:br>
              <a:rPr lang="en-US" sz="1000">
                <a:solidFill>
                  <a:schemeClr val="tx1">
                    <a:lumMod val="50000"/>
                    <a:lumOff val="50000"/>
                  </a:schemeClr>
                </a:solidFill>
              </a:rPr>
            </a:br>
            <a:endParaRPr lang="en-US" sz="1000">
              <a:solidFill>
                <a:schemeClr val="tx1">
                  <a:lumMod val="50000"/>
                  <a:lumOff val="50000"/>
                </a:schemeClr>
              </a:solidFill>
            </a:endParaRPr>
          </a:p>
          <a:p>
            <a:pPr marL="228600" indent="-228600">
              <a:buFont typeface="Arial" panose="020B0604020202020204" pitchFamily="34" charset="0"/>
              <a:buChar char="•"/>
            </a:pPr>
            <a:r>
              <a:rPr lang="en-US" sz="1000">
                <a:solidFill>
                  <a:schemeClr val="tx1">
                    <a:lumMod val="50000"/>
                    <a:lumOff val="50000"/>
                  </a:schemeClr>
                </a:solidFill>
              </a:rPr>
              <a:t>This area will also be used for direct query access by tools such as Spark SQL, Presto, Hive and SQL On-Demand.</a:t>
            </a:r>
          </a:p>
        </p:txBody>
      </p:sp>
      <p:sp>
        <p:nvSpPr>
          <p:cNvPr id="28" name="TextBox 27">
            <a:extLst>
              <a:ext uri="{FF2B5EF4-FFF2-40B4-BE49-F238E27FC236}">
                <a16:creationId xmlns:a16="http://schemas.microsoft.com/office/drawing/2014/main" id="{74725D2F-5905-4EAB-A73A-7A7AE9E42A9E}"/>
              </a:ext>
            </a:extLst>
          </p:cNvPr>
          <p:cNvSpPr txBox="1"/>
          <p:nvPr/>
        </p:nvSpPr>
        <p:spPr>
          <a:xfrm>
            <a:off x="9803129" y="1583104"/>
            <a:ext cx="1560942" cy="276999"/>
          </a:xfrm>
          <a:prstGeom prst="rect">
            <a:avLst/>
          </a:prstGeom>
          <a:noFill/>
        </p:spPr>
        <p:txBody>
          <a:bodyPr wrap="square" rtlCol="0">
            <a:spAutoFit/>
          </a:bodyPr>
          <a:lstStyle/>
          <a:p>
            <a:pPr algn="ctr"/>
            <a:r>
              <a:rPr lang="en-US" sz="1200"/>
              <a:t>Data Sharing</a:t>
            </a:r>
          </a:p>
        </p:txBody>
      </p:sp>
      <p:cxnSp>
        <p:nvCxnSpPr>
          <p:cNvPr id="29" name="Straight Connector 28">
            <a:extLst>
              <a:ext uri="{FF2B5EF4-FFF2-40B4-BE49-F238E27FC236}">
                <a16:creationId xmlns:a16="http://schemas.microsoft.com/office/drawing/2014/main" id="{3B3351A9-AAD5-4ECB-9D82-FBC4B74BBB33}"/>
              </a:ext>
            </a:extLst>
          </p:cNvPr>
          <p:cNvCxnSpPr>
            <a:cxnSpLocks/>
          </p:cNvCxnSpPr>
          <p:nvPr/>
        </p:nvCxnSpPr>
        <p:spPr>
          <a:xfrm>
            <a:off x="11364070" y="1632615"/>
            <a:ext cx="0" cy="3844179"/>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678D5157-6023-44D5-8031-81F7F153EE0B}"/>
              </a:ext>
            </a:extLst>
          </p:cNvPr>
          <p:cNvSpPr txBox="1"/>
          <p:nvPr/>
        </p:nvSpPr>
        <p:spPr>
          <a:xfrm>
            <a:off x="9832662" y="2006492"/>
            <a:ext cx="1531408" cy="4708981"/>
          </a:xfrm>
          <a:prstGeom prst="rect">
            <a:avLst/>
          </a:prstGeom>
          <a:noFill/>
        </p:spPr>
        <p:txBody>
          <a:bodyPr wrap="square" rtlCol="0">
            <a:spAutoFit/>
          </a:bodyPr>
          <a:lstStyle/>
          <a:p>
            <a:pPr marL="228600" indent="-228600">
              <a:buFont typeface="Arial" panose="020B0604020202020204" pitchFamily="34" charset="0"/>
              <a:buChar char="•"/>
            </a:pPr>
            <a:r>
              <a:rPr lang="en-US" sz="1000">
                <a:solidFill>
                  <a:schemeClr val="tx1">
                    <a:lumMod val="50000"/>
                    <a:lumOff val="50000"/>
                  </a:schemeClr>
                </a:solidFill>
              </a:rPr>
              <a:t>Data is copied to a sharing area.  This data can be placed in a format that is easy for customers to work with.  Direct access could be provided to the modeled data, but this means a schema change would affect customers (this may or may not be desired)</a:t>
            </a:r>
            <a:br>
              <a:rPr lang="en-US" sz="1000">
                <a:solidFill>
                  <a:schemeClr val="tx1">
                    <a:lumMod val="50000"/>
                    <a:lumOff val="50000"/>
                  </a:schemeClr>
                </a:solidFill>
              </a:rPr>
            </a:br>
            <a:endParaRPr lang="en-US" sz="1000">
              <a:solidFill>
                <a:schemeClr val="tx1">
                  <a:lumMod val="50000"/>
                  <a:lumOff val="50000"/>
                </a:schemeClr>
              </a:solidFill>
            </a:endParaRPr>
          </a:p>
          <a:p>
            <a:pPr marL="228600" indent="-228600">
              <a:buFont typeface="Arial" panose="020B0604020202020204" pitchFamily="34" charset="0"/>
              <a:buChar char="•"/>
            </a:pPr>
            <a:r>
              <a:rPr lang="en-US" sz="1000">
                <a:solidFill>
                  <a:schemeClr val="tx1">
                    <a:lumMod val="50000"/>
                    <a:lumOff val="50000"/>
                  </a:schemeClr>
                </a:solidFill>
              </a:rPr>
              <a:t>Data Sharing can also be used as a materialization zone to ingest data into a data warehouse or tabular model.  This materialization zone can be hidden or just a staging area for loading systems where the modeled data requires complex large Spark queries to process. </a:t>
            </a:r>
            <a:br>
              <a:rPr lang="en-US" sz="1000">
                <a:solidFill>
                  <a:schemeClr val="tx1">
                    <a:lumMod val="50000"/>
                    <a:lumOff val="50000"/>
                  </a:schemeClr>
                </a:solidFill>
              </a:rPr>
            </a:br>
            <a:endParaRPr lang="en-US" sz="1000">
              <a:solidFill>
                <a:schemeClr val="tx1">
                  <a:lumMod val="50000"/>
                  <a:lumOff val="50000"/>
                </a:schemeClr>
              </a:solidFill>
            </a:endParaRPr>
          </a:p>
        </p:txBody>
      </p:sp>
      <p:cxnSp>
        <p:nvCxnSpPr>
          <p:cNvPr id="33" name="Straight Connector 32">
            <a:extLst>
              <a:ext uri="{FF2B5EF4-FFF2-40B4-BE49-F238E27FC236}">
                <a16:creationId xmlns:a16="http://schemas.microsoft.com/office/drawing/2014/main" id="{6F4D668D-E698-463C-A384-D5C0414C898C}"/>
              </a:ext>
            </a:extLst>
          </p:cNvPr>
          <p:cNvCxnSpPr>
            <a:cxnSpLocks/>
          </p:cNvCxnSpPr>
          <p:nvPr/>
        </p:nvCxnSpPr>
        <p:spPr>
          <a:xfrm>
            <a:off x="500228" y="1632615"/>
            <a:ext cx="0" cy="3844179"/>
          </a:xfrm>
          <a:prstGeom prst="line">
            <a:avLst/>
          </a:prstGeom>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A1FF1EAE-D1D2-4D72-BF1D-01934C557B2B}"/>
              </a:ext>
            </a:extLst>
          </p:cNvPr>
          <p:cNvSpPr/>
          <p:nvPr/>
        </p:nvSpPr>
        <p:spPr>
          <a:xfrm>
            <a:off x="9184505" y="34845"/>
            <a:ext cx="2973333" cy="1500384"/>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a:solidFill>
                  <a:schemeClr val="tx1"/>
                </a:solidFill>
              </a:rPr>
              <a:t>Customer Learnings:</a:t>
            </a:r>
          </a:p>
          <a:p>
            <a:pPr marL="285750" indent="-285750">
              <a:buFont typeface="Arial" panose="020B0604020202020204" pitchFamily="34" charset="0"/>
              <a:buChar char="•"/>
            </a:pPr>
            <a:r>
              <a:rPr lang="en-US" sz="900">
                <a:solidFill>
                  <a:schemeClr val="tx1"/>
                </a:solidFill>
              </a:rPr>
              <a:t>Determining your partitioning strategy can be complicated and ensure that your Modeled state is desired for performance.</a:t>
            </a:r>
          </a:p>
          <a:p>
            <a:pPr marL="285750" indent="-285750">
              <a:buFont typeface="Arial" panose="020B0604020202020204" pitchFamily="34" charset="0"/>
              <a:buChar char="•"/>
            </a:pPr>
            <a:r>
              <a:rPr lang="en-US" sz="900">
                <a:solidFill>
                  <a:schemeClr val="tx1"/>
                </a:solidFill>
              </a:rPr>
              <a:t>You can hide the file paths of your data lake by placing Hive (or tables) on top of your lake and hiding the files.</a:t>
            </a:r>
          </a:p>
          <a:p>
            <a:pPr marL="285750" indent="-285750">
              <a:buFont typeface="Arial" panose="020B0604020202020204" pitchFamily="34" charset="0"/>
              <a:buChar char="•"/>
            </a:pPr>
            <a:r>
              <a:rPr lang="en-US" sz="900">
                <a:solidFill>
                  <a:schemeClr val="tx1"/>
                </a:solidFill>
              </a:rPr>
              <a:t>If you are using Databricks you can use DBFS path for Hive tables (some systems understand this), if not you should use the full ADLS path</a:t>
            </a:r>
          </a:p>
        </p:txBody>
      </p:sp>
      <p:sp>
        <p:nvSpPr>
          <p:cNvPr id="31" name="TextBox 30">
            <a:extLst>
              <a:ext uri="{FF2B5EF4-FFF2-40B4-BE49-F238E27FC236}">
                <a16:creationId xmlns:a16="http://schemas.microsoft.com/office/drawing/2014/main" id="{B8ACE21C-ECAB-4B89-A942-977E37F5DC04}"/>
              </a:ext>
            </a:extLst>
          </p:cNvPr>
          <p:cNvSpPr txBox="1"/>
          <p:nvPr/>
        </p:nvSpPr>
        <p:spPr>
          <a:xfrm>
            <a:off x="235263" y="818685"/>
            <a:ext cx="6924427" cy="400110"/>
          </a:xfrm>
          <a:prstGeom prst="rect">
            <a:avLst/>
          </a:prstGeom>
          <a:noFill/>
        </p:spPr>
        <p:txBody>
          <a:bodyPr wrap="square" rtlCol="0">
            <a:spAutoFit/>
          </a:bodyPr>
          <a:lstStyle/>
          <a:p>
            <a:r>
              <a:rPr lang="en-US" sz="1000">
                <a:solidFill>
                  <a:schemeClr val="tx1">
                    <a:lumMod val="50000"/>
                    <a:lumOff val="50000"/>
                  </a:schemeClr>
                </a:solidFill>
              </a:rPr>
              <a:t>This represents how data moves through your data lake.  The zones can be named anything you prefer, but the basic strategy should be followed.  </a:t>
            </a:r>
          </a:p>
        </p:txBody>
      </p:sp>
    </p:spTree>
    <p:extLst>
      <p:ext uri="{BB962C8B-B14F-4D97-AF65-F5344CB8AC3E}">
        <p14:creationId xmlns:p14="http://schemas.microsoft.com/office/powerpoint/2010/main" val="4284032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D3E072D-801F-4D12-9730-76DFEC51F4EE}"/>
              </a:ext>
            </a:extLst>
          </p:cNvPr>
          <p:cNvSpPr txBox="1"/>
          <p:nvPr/>
        </p:nvSpPr>
        <p:spPr>
          <a:xfrm>
            <a:off x="227409" y="251254"/>
            <a:ext cx="8655511" cy="523220"/>
          </a:xfrm>
          <a:prstGeom prst="rect">
            <a:avLst/>
          </a:prstGeom>
          <a:noFill/>
        </p:spPr>
        <p:txBody>
          <a:bodyPr wrap="none" rtlCol="0">
            <a:spAutoFit/>
          </a:bodyPr>
          <a:lstStyle/>
          <a:p>
            <a:r>
              <a:rPr lang="en-US" sz="2800"/>
              <a:t>Azure Analysis Services – Processing with SQL On-Demand</a:t>
            </a:r>
          </a:p>
        </p:txBody>
      </p:sp>
      <p:grpSp>
        <p:nvGrpSpPr>
          <p:cNvPr id="4" name="Group 3">
            <a:extLst>
              <a:ext uri="{FF2B5EF4-FFF2-40B4-BE49-F238E27FC236}">
                <a16:creationId xmlns:a16="http://schemas.microsoft.com/office/drawing/2014/main" id="{D25675D6-6E63-447F-8EA6-85C7A978CF27}"/>
              </a:ext>
            </a:extLst>
          </p:cNvPr>
          <p:cNvGrpSpPr/>
          <p:nvPr/>
        </p:nvGrpSpPr>
        <p:grpSpPr>
          <a:xfrm>
            <a:off x="929082" y="3588373"/>
            <a:ext cx="996097" cy="604044"/>
            <a:chOff x="7385769" y="5017807"/>
            <a:chExt cx="996097" cy="604044"/>
          </a:xfrm>
        </p:grpSpPr>
        <p:pic>
          <p:nvPicPr>
            <p:cNvPr id="6" name="Picture 4" descr="See the source image">
              <a:extLst>
                <a:ext uri="{FF2B5EF4-FFF2-40B4-BE49-F238E27FC236}">
                  <a16:creationId xmlns:a16="http://schemas.microsoft.com/office/drawing/2014/main" id="{6B5B4D8E-6248-4B2B-A74F-5527B91746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3960" y="5103576"/>
              <a:ext cx="279714" cy="27971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Rounded Corners 6">
              <a:extLst>
                <a:ext uri="{FF2B5EF4-FFF2-40B4-BE49-F238E27FC236}">
                  <a16:creationId xmlns:a16="http://schemas.microsoft.com/office/drawing/2014/main" id="{13AB69A6-B18E-42BC-A590-2F948D06B97F}"/>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8" name="TextBox 7">
              <a:extLst>
                <a:ext uri="{FF2B5EF4-FFF2-40B4-BE49-F238E27FC236}">
                  <a16:creationId xmlns:a16="http://schemas.microsoft.com/office/drawing/2014/main" id="{32362B56-3BDA-4E5A-B2C9-95C17E607633}"/>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Databricks</a:t>
              </a:r>
            </a:p>
          </p:txBody>
        </p:sp>
      </p:grpSp>
      <p:grpSp>
        <p:nvGrpSpPr>
          <p:cNvPr id="9" name="Group 8">
            <a:extLst>
              <a:ext uri="{FF2B5EF4-FFF2-40B4-BE49-F238E27FC236}">
                <a16:creationId xmlns:a16="http://schemas.microsoft.com/office/drawing/2014/main" id="{B9F87B1B-B5E2-48C5-988F-C376CF647AA3}"/>
              </a:ext>
            </a:extLst>
          </p:cNvPr>
          <p:cNvGrpSpPr/>
          <p:nvPr/>
        </p:nvGrpSpPr>
        <p:grpSpPr>
          <a:xfrm>
            <a:off x="2650172" y="3588373"/>
            <a:ext cx="996097" cy="604044"/>
            <a:chOff x="4978994" y="2890495"/>
            <a:chExt cx="996097" cy="604044"/>
          </a:xfrm>
        </p:grpSpPr>
        <p:pic>
          <p:nvPicPr>
            <p:cNvPr id="10" name="Graphic 9">
              <a:extLst>
                <a:ext uri="{FF2B5EF4-FFF2-40B4-BE49-F238E27FC236}">
                  <a16:creationId xmlns:a16="http://schemas.microsoft.com/office/drawing/2014/main" id="{AE534C74-925D-46D7-9961-B786D909E58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64036" y="2983424"/>
              <a:ext cx="226013" cy="226013"/>
            </a:xfrm>
            <a:prstGeom prst="rect">
              <a:avLst/>
            </a:prstGeom>
          </p:spPr>
        </p:pic>
        <p:sp>
          <p:nvSpPr>
            <p:cNvPr id="11" name="Rectangle: Rounded Corners 10">
              <a:extLst>
                <a:ext uri="{FF2B5EF4-FFF2-40B4-BE49-F238E27FC236}">
                  <a16:creationId xmlns:a16="http://schemas.microsoft.com/office/drawing/2014/main" id="{4CF7106F-A019-41BB-9342-01F5DA86A3CC}"/>
                </a:ext>
              </a:extLst>
            </p:cNvPr>
            <p:cNvSpPr/>
            <p:nvPr/>
          </p:nvSpPr>
          <p:spPr>
            <a:xfrm>
              <a:off x="5017262" y="2890495"/>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2" name="TextBox 11">
              <a:extLst>
                <a:ext uri="{FF2B5EF4-FFF2-40B4-BE49-F238E27FC236}">
                  <a16:creationId xmlns:a16="http://schemas.microsoft.com/office/drawing/2014/main" id="{27E928BD-E82A-4758-9258-94DB05B37326}"/>
                </a:ext>
              </a:extLst>
            </p:cNvPr>
            <p:cNvSpPr txBox="1"/>
            <p:nvPr/>
          </p:nvSpPr>
          <p:spPr>
            <a:xfrm>
              <a:off x="4978994" y="3264944"/>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Data Lake</a:t>
              </a:r>
            </a:p>
          </p:txBody>
        </p:sp>
      </p:grpSp>
      <p:grpSp>
        <p:nvGrpSpPr>
          <p:cNvPr id="3" name="Group 2">
            <a:extLst>
              <a:ext uri="{FF2B5EF4-FFF2-40B4-BE49-F238E27FC236}">
                <a16:creationId xmlns:a16="http://schemas.microsoft.com/office/drawing/2014/main" id="{4D05A3DD-5D23-4CF3-8476-86DAA6B90E16}"/>
              </a:ext>
            </a:extLst>
          </p:cNvPr>
          <p:cNvGrpSpPr/>
          <p:nvPr/>
        </p:nvGrpSpPr>
        <p:grpSpPr>
          <a:xfrm>
            <a:off x="4371262" y="3588373"/>
            <a:ext cx="996097" cy="604044"/>
            <a:chOff x="3866432" y="3113350"/>
            <a:chExt cx="996097" cy="604044"/>
          </a:xfrm>
        </p:grpSpPr>
        <p:pic>
          <p:nvPicPr>
            <p:cNvPr id="2" name="Picture 1">
              <a:extLst>
                <a:ext uri="{FF2B5EF4-FFF2-40B4-BE49-F238E27FC236}">
                  <a16:creationId xmlns:a16="http://schemas.microsoft.com/office/drawing/2014/main" id="{205D2E3A-EB9C-4942-B7A6-FC6713F88BAD}"/>
                </a:ext>
              </a:extLst>
            </p:cNvPr>
            <p:cNvPicPr>
              <a:picLocks noChangeAspect="1"/>
            </p:cNvPicPr>
            <p:nvPr/>
          </p:nvPicPr>
          <p:blipFill>
            <a:blip r:embed="rId5"/>
            <a:stretch>
              <a:fillRect/>
            </a:stretch>
          </p:blipFill>
          <p:spPr>
            <a:xfrm>
              <a:off x="4195704" y="3151361"/>
              <a:ext cx="337553" cy="341389"/>
            </a:xfrm>
            <a:prstGeom prst="rect">
              <a:avLst/>
            </a:prstGeom>
          </p:spPr>
        </p:pic>
        <p:sp>
          <p:nvSpPr>
            <p:cNvPr id="15" name="Rectangle: Rounded Corners 14">
              <a:extLst>
                <a:ext uri="{FF2B5EF4-FFF2-40B4-BE49-F238E27FC236}">
                  <a16:creationId xmlns:a16="http://schemas.microsoft.com/office/drawing/2014/main" id="{30D24AD1-ECB7-4F4C-BF76-033955A28F55}"/>
                </a:ext>
              </a:extLst>
            </p:cNvPr>
            <p:cNvSpPr/>
            <p:nvPr/>
          </p:nvSpPr>
          <p:spPr>
            <a:xfrm>
              <a:off x="3904700" y="3113350"/>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6" name="TextBox 15">
              <a:extLst>
                <a:ext uri="{FF2B5EF4-FFF2-40B4-BE49-F238E27FC236}">
                  <a16:creationId xmlns:a16="http://schemas.microsoft.com/office/drawing/2014/main" id="{F48BCAEA-26D4-46AF-B944-E812E23C3165}"/>
                </a:ext>
              </a:extLst>
            </p:cNvPr>
            <p:cNvSpPr txBox="1"/>
            <p:nvPr/>
          </p:nvSpPr>
          <p:spPr>
            <a:xfrm>
              <a:off x="3866432" y="3487799"/>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a:solidFill>
                    <a:prstClr val="black"/>
                  </a:solidFill>
                  <a:latin typeface="Segoe UI Semibold" panose="020B0702040204020203" pitchFamily="34" charset="0"/>
                  <a:cs typeface="Segoe UI Semibold" panose="020B0702040204020203" pitchFamily="34" charset="0"/>
                </a:rPr>
                <a:t>SQL OD</a:t>
              </a:r>
              <a:endPar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endParaRPr>
            </a:p>
          </p:txBody>
        </p:sp>
      </p:grpSp>
      <p:grpSp>
        <p:nvGrpSpPr>
          <p:cNvPr id="18" name="Group 17">
            <a:extLst>
              <a:ext uri="{FF2B5EF4-FFF2-40B4-BE49-F238E27FC236}">
                <a16:creationId xmlns:a16="http://schemas.microsoft.com/office/drawing/2014/main" id="{C6387A11-CF8E-4A90-82FA-F723B12C524A}"/>
              </a:ext>
            </a:extLst>
          </p:cNvPr>
          <p:cNvGrpSpPr/>
          <p:nvPr/>
        </p:nvGrpSpPr>
        <p:grpSpPr>
          <a:xfrm>
            <a:off x="6092351" y="3588373"/>
            <a:ext cx="996097" cy="604044"/>
            <a:chOff x="7385769" y="1527437"/>
            <a:chExt cx="996097" cy="604044"/>
          </a:xfrm>
        </p:grpSpPr>
        <p:sp>
          <p:nvSpPr>
            <p:cNvPr id="19" name="Rectangle: Rounded Corners 18">
              <a:extLst>
                <a:ext uri="{FF2B5EF4-FFF2-40B4-BE49-F238E27FC236}">
                  <a16:creationId xmlns:a16="http://schemas.microsoft.com/office/drawing/2014/main" id="{D92776B0-3535-4FF6-BA2F-8CD60A85159B}"/>
                </a:ext>
              </a:extLst>
            </p:cNvPr>
            <p:cNvSpPr/>
            <p:nvPr/>
          </p:nvSpPr>
          <p:spPr>
            <a:xfrm>
              <a:off x="7424037" y="152743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pic>
          <p:nvPicPr>
            <p:cNvPr id="20" name="Graphic 19">
              <a:extLst>
                <a:ext uri="{FF2B5EF4-FFF2-40B4-BE49-F238E27FC236}">
                  <a16:creationId xmlns:a16="http://schemas.microsoft.com/office/drawing/2014/main" id="{3537E122-8D73-4BF7-9D11-A4F634BB419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725215" y="1660822"/>
              <a:ext cx="317205" cy="245286"/>
            </a:xfrm>
            <a:prstGeom prst="rect">
              <a:avLst/>
            </a:prstGeom>
          </p:spPr>
        </p:pic>
        <p:sp>
          <p:nvSpPr>
            <p:cNvPr id="21" name="TextBox 20">
              <a:extLst>
                <a:ext uri="{FF2B5EF4-FFF2-40B4-BE49-F238E27FC236}">
                  <a16:creationId xmlns:a16="http://schemas.microsoft.com/office/drawing/2014/main" id="{AB4E3F6E-8EDD-4DC5-B3A2-E6E9194FF515}"/>
                </a:ext>
              </a:extLst>
            </p:cNvPr>
            <p:cNvSpPr txBox="1"/>
            <p:nvPr/>
          </p:nvSpPr>
          <p:spPr>
            <a:xfrm>
              <a:off x="7385769" y="190188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Analysis Services</a:t>
              </a:r>
            </a:p>
          </p:txBody>
        </p:sp>
      </p:grpSp>
      <p:cxnSp>
        <p:nvCxnSpPr>
          <p:cNvPr id="27" name="Straight Arrow Connector 26">
            <a:extLst>
              <a:ext uri="{FF2B5EF4-FFF2-40B4-BE49-F238E27FC236}">
                <a16:creationId xmlns:a16="http://schemas.microsoft.com/office/drawing/2014/main" id="{5810025F-09ED-4A40-AC8C-D9E5D88373FB}"/>
              </a:ext>
            </a:extLst>
          </p:cNvPr>
          <p:cNvCxnSpPr>
            <a:cxnSpLocks/>
            <a:endCxn id="11" idx="1"/>
          </p:cNvCxnSpPr>
          <p:nvPr/>
        </p:nvCxnSpPr>
        <p:spPr>
          <a:xfrm>
            <a:off x="1886911" y="3890395"/>
            <a:ext cx="8015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9" name="Group 38">
            <a:extLst>
              <a:ext uri="{FF2B5EF4-FFF2-40B4-BE49-F238E27FC236}">
                <a16:creationId xmlns:a16="http://schemas.microsoft.com/office/drawing/2014/main" id="{2DAD34C7-DDB2-4928-896C-E877473D894E}"/>
              </a:ext>
            </a:extLst>
          </p:cNvPr>
          <p:cNvGrpSpPr/>
          <p:nvPr/>
        </p:nvGrpSpPr>
        <p:grpSpPr>
          <a:xfrm>
            <a:off x="2628884" y="1903180"/>
            <a:ext cx="996097" cy="604044"/>
            <a:chOff x="7385769" y="5017807"/>
            <a:chExt cx="996097" cy="604044"/>
          </a:xfrm>
        </p:grpSpPr>
        <p:pic>
          <p:nvPicPr>
            <p:cNvPr id="40" name="Picture 4" descr="See the source image">
              <a:extLst>
                <a:ext uri="{FF2B5EF4-FFF2-40B4-BE49-F238E27FC236}">
                  <a16:creationId xmlns:a16="http://schemas.microsoft.com/office/drawing/2014/main" id="{48AAEF72-C600-4850-A968-0B71987F72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3960" y="5103576"/>
              <a:ext cx="279714" cy="279714"/>
            </a:xfrm>
            <a:prstGeom prst="rect">
              <a:avLst/>
            </a:prstGeom>
            <a:noFill/>
            <a:extLst>
              <a:ext uri="{909E8E84-426E-40DD-AFC4-6F175D3DCCD1}">
                <a14:hiddenFill xmlns:a14="http://schemas.microsoft.com/office/drawing/2010/main">
                  <a:solidFill>
                    <a:srgbClr val="FFFFFF"/>
                  </a:solidFill>
                </a14:hiddenFill>
              </a:ext>
            </a:extLst>
          </p:spPr>
        </p:pic>
        <p:sp>
          <p:nvSpPr>
            <p:cNvPr id="41" name="Rectangle: Rounded Corners 40">
              <a:extLst>
                <a:ext uri="{FF2B5EF4-FFF2-40B4-BE49-F238E27FC236}">
                  <a16:creationId xmlns:a16="http://schemas.microsoft.com/office/drawing/2014/main" id="{EDCABF2F-C8BF-41BE-A24D-9F3EC8EE9566}"/>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42" name="TextBox 41">
              <a:extLst>
                <a:ext uri="{FF2B5EF4-FFF2-40B4-BE49-F238E27FC236}">
                  <a16:creationId xmlns:a16="http://schemas.microsoft.com/office/drawing/2014/main" id="{2BB76208-33A3-4BDF-A5BD-EF9F8A1E849D}"/>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Databricks</a:t>
              </a:r>
            </a:p>
          </p:txBody>
        </p:sp>
      </p:grpSp>
      <p:grpSp>
        <p:nvGrpSpPr>
          <p:cNvPr id="43" name="Group 42">
            <a:extLst>
              <a:ext uri="{FF2B5EF4-FFF2-40B4-BE49-F238E27FC236}">
                <a16:creationId xmlns:a16="http://schemas.microsoft.com/office/drawing/2014/main" id="{142226C1-4C11-4006-81E2-B9D964E0741D}"/>
              </a:ext>
            </a:extLst>
          </p:cNvPr>
          <p:cNvGrpSpPr/>
          <p:nvPr/>
        </p:nvGrpSpPr>
        <p:grpSpPr>
          <a:xfrm>
            <a:off x="886508" y="1903180"/>
            <a:ext cx="996097" cy="604044"/>
            <a:chOff x="4417577" y="1860408"/>
            <a:chExt cx="996097" cy="604044"/>
          </a:xfrm>
        </p:grpSpPr>
        <p:pic>
          <p:nvPicPr>
            <p:cNvPr id="44" name="Picture 43" descr="A picture containing drawing&#10;&#10;Description automatically generated">
              <a:extLst>
                <a:ext uri="{FF2B5EF4-FFF2-40B4-BE49-F238E27FC236}">
                  <a16:creationId xmlns:a16="http://schemas.microsoft.com/office/drawing/2014/main" id="{DC40D79D-42AD-4909-A7E0-54FAB0BFB56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88514" y="1935949"/>
              <a:ext cx="254222" cy="254222"/>
            </a:xfrm>
            <a:prstGeom prst="rect">
              <a:avLst/>
            </a:prstGeom>
          </p:spPr>
        </p:pic>
        <p:sp>
          <p:nvSpPr>
            <p:cNvPr id="45" name="Rectangle: Rounded Corners 44">
              <a:extLst>
                <a:ext uri="{FF2B5EF4-FFF2-40B4-BE49-F238E27FC236}">
                  <a16:creationId xmlns:a16="http://schemas.microsoft.com/office/drawing/2014/main" id="{DC6CEC9E-F143-4E68-A5D0-F4BAB08E5974}"/>
                </a:ext>
              </a:extLst>
            </p:cNvPr>
            <p:cNvSpPr/>
            <p:nvPr/>
          </p:nvSpPr>
          <p:spPr>
            <a:xfrm>
              <a:off x="4455845" y="1860408"/>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46" name="TextBox 45">
              <a:extLst>
                <a:ext uri="{FF2B5EF4-FFF2-40B4-BE49-F238E27FC236}">
                  <a16:creationId xmlns:a16="http://schemas.microsoft.com/office/drawing/2014/main" id="{4BFE52EF-DAF7-4E5E-A43D-279535CBA42A}"/>
                </a:ext>
              </a:extLst>
            </p:cNvPr>
            <p:cNvSpPr txBox="1"/>
            <p:nvPr/>
          </p:nvSpPr>
          <p:spPr>
            <a:xfrm>
              <a:off x="4417577" y="2234857"/>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ADF Pipeline</a:t>
              </a:r>
            </a:p>
          </p:txBody>
        </p:sp>
      </p:grpSp>
      <p:grpSp>
        <p:nvGrpSpPr>
          <p:cNvPr id="52" name="Group 51">
            <a:extLst>
              <a:ext uri="{FF2B5EF4-FFF2-40B4-BE49-F238E27FC236}">
                <a16:creationId xmlns:a16="http://schemas.microsoft.com/office/drawing/2014/main" id="{9165E78A-20D7-4FA2-9229-9AB8C3288E22}"/>
              </a:ext>
            </a:extLst>
          </p:cNvPr>
          <p:cNvGrpSpPr/>
          <p:nvPr/>
        </p:nvGrpSpPr>
        <p:grpSpPr>
          <a:xfrm>
            <a:off x="4332993" y="1903180"/>
            <a:ext cx="996097" cy="604044"/>
            <a:chOff x="2984722" y="1002704"/>
            <a:chExt cx="996097" cy="604044"/>
          </a:xfrm>
        </p:grpSpPr>
        <p:pic>
          <p:nvPicPr>
            <p:cNvPr id="47" name="Picture 46" descr="A close up of a sign&#10;&#10;Description automatically generated">
              <a:extLst>
                <a:ext uri="{FF2B5EF4-FFF2-40B4-BE49-F238E27FC236}">
                  <a16:creationId xmlns:a16="http://schemas.microsoft.com/office/drawing/2014/main" id="{D2C96799-F76B-4A75-9903-F5461E71E87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347873" y="1107359"/>
              <a:ext cx="269794" cy="269794"/>
            </a:xfrm>
            <a:prstGeom prst="rect">
              <a:avLst/>
            </a:prstGeom>
          </p:spPr>
        </p:pic>
        <p:sp>
          <p:nvSpPr>
            <p:cNvPr id="50" name="Rectangle: Rounded Corners 49">
              <a:extLst>
                <a:ext uri="{FF2B5EF4-FFF2-40B4-BE49-F238E27FC236}">
                  <a16:creationId xmlns:a16="http://schemas.microsoft.com/office/drawing/2014/main" id="{C9A2731E-5CB6-4E1E-95BB-A65E81403116}"/>
                </a:ext>
              </a:extLst>
            </p:cNvPr>
            <p:cNvSpPr/>
            <p:nvPr/>
          </p:nvSpPr>
          <p:spPr>
            <a:xfrm>
              <a:off x="3022990" y="1002704"/>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51" name="TextBox 50">
              <a:extLst>
                <a:ext uri="{FF2B5EF4-FFF2-40B4-BE49-F238E27FC236}">
                  <a16:creationId xmlns:a16="http://schemas.microsoft.com/office/drawing/2014/main" id="{6796DF52-9C31-4EF9-9C92-34EA1D63E97B}"/>
                </a:ext>
              </a:extLst>
            </p:cNvPr>
            <p:cNvSpPr txBox="1"/>
            <p:nvPr/>
          </p:nvSpPr>
          <p:spPr>
            <a:xfrm>
              <a:off x="2984722" y="1377153"/>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Azure Function</a:t>
              </a:r>
            </a:p>
          </p:txBody>
        </p:sp>
      </p:grpSp>
      <p:cxnSp>
        <p:nvCxnSpPr>
          <p:cNvPr id="54" name="Straight Arrow Connector 53">
            <a:extLst>
              <a:ext uri="{FF2B5EF4-FFF2-40B4-BE49-F238E27FC236}">
                <a16:creationId xmlns:a16="http://schemas.microsoft.com/office/drawing/2014/main" id="{AB19CA5D-F734-45B6-9FD0-1833D02507DF}"/>
              </a:ext>
            </a:extLst>
          </p:cNvPr>
          <p:cNvCxnSpPr/>
          <p:nvPr/>
        </p:nvCxnSpPr>
        <p:spPr>
          <a:xfrm flipH="1">
            <a:off x="5330256" y="3890395"/>
            <a:ext cx="8003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EECAC516-7477-4430-8A4D-5789A3926699}"/>
              </a:ext>
            </a:extLst>
          </p:cNvPr>
          <p:cNvCxnSpPr>
            <a:cxnSpLocks/>
            <a:endCxn id="11" idx="3"/>
          </p:cNvCxnSpPr>
          <p:nvPr/>
        </p:nvCxnSpPr>
        <p:spPr>
          <a:xfrm flipH="1">
            <a:off x="3608000" y="3890395"/>
            <a:ext cx="8026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77C9E32E-2063-47C3-B316-A61B66B088C5}"/>
              </a:ext>
            </a:extLst>
          </p:cNvPr>
          <p:cNvCxnSpPr>
            <a:stCxn id="45" idx="3"/>
            <a:endCxn id="41" idx="1"/>
          </p:cNvCxnSpPr>
          <p:nvPr/>
        </p:nvCxnSpPr>
        <p:spPr>
          <a:xfrm>
            <a:off x="1844336" y="2205202"/>
            <a:ext cx="8228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3673C918-0CE0-4E0F-9649-A66AAF9262CE}"/>
              </a:ext>
            </a:extLst>
          </p:cNvPr>
          <p:cNvCxnSpPr>
            <a:cxnSpLocks/>
            <a:stCxn id="41" idx="3"/>
            <a:endCxn id="50" idx="1"/>
          </p:cNvCxnSpPr>
          <p:nvPr/>
        </p:nvCxnSpPr>
        <p:spPr>
          <a:xfrm>
            <a:off x="3586712" y="2205202"/>
            <a:ext cx="7845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Connector: Elbow 68">
            <a:extLst>
              <a:ext uri="{FF2B5EF4-FFF2-40B4-BE49-F238E27FC236}">
                <a16:creationId xmlns:a16="http://schemas.microsoft.com/office/drawing/2014/main" id="{DC00673B-200B-4866-BBA6-7C9E97BEB7EE}"/>
              </a:ext>
            </a:extLst>
          </p:cNvPr>
          <p:cNvCxnSpPr>
            <a:cxnSpLocks/>
            <a:stCxn id="50" idx="3"/>
            <a:endCxn id="19" idx="0"/>
          </p:cNvCxnSpPr>
          <p:nvPr/>
        </p:nvCxnSpPr>
        <p:spPr>
          <a:xfrm>
            <a:off x="5290821" y="2205202"/>
            <a:ext cx="1299578" cy="1383171"/>
          </a:xfrm>
          <a:prstGeom prst="bentConnector2">
            <a:avLst/>
          </a:prstGeom>
          <a:ln>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2D3F5F08-B9B8-4FD9-8278-CB98540E02F8}"/>
              </a:ext>
            </a:extLst>
          </p:cNvPr>
          <p:cNvSpPr txBox="1"/>
          <p:nvPr/>
        </p:nvSpPr>
        <p:spPr>
          <a:xfrm>
            <a:off x="659684" y="1559190"/>
            <a:ext cx="996097" cy="215444"/>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Workflow</a:t>
            </a:r>
          </a:p>
        </p:txBody>
      </p:sp>
      <p:sp>
        <p:nvSpPr>
          <p:cNvPr id="73" name="TextBox 72">
            <a:extLst>
              <a:ext uri="{FF2B5EF4-FFF2-40B4-BE49-F238E27FC236}">
                <a16:creationId xmlns:a16="http://schemas.microsoft.com/office/drawing/2014/main" id="{31CD273E-2C38-4052-86AA-E9CBF53BF8BF}"/>
              </a:ext>
            </a:extLst>
          </p:cNvPr>
          <p:cNvSpPr txBox="1"/>
          <p:nvPr/>
        </p:nvSpPr>
        <p:spPr>
          <a:xfrm>
            <a:off x="659684" y="3333881"/>
            <a:ext cx="996097" cy="215444"/>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Data Flow</a:t>
            </a:r>
          </a:p>
        </p:txBody>
      </p:sp>
      <p:sp>
        <p:nvSpPr>
          <p:cNvPr id="75" name="Oval 74">
            <a:extLst>
              <a:ext uri="{FF2B5EF4-FFF2-40B4-BE49-F238E27FC236}">
                <a16:creationId xmlns:a16="http://schemas.microsoft.com/office/drawing/2014/main" id="{A1AA5D7A-ABEA-4BA4-95B8-BE9E0171E704}"/>
              </a:ext>
            </a:extLst>
          </p:cNvPr>
          <p:cNvSpPr/>
          <p:nvPr/>
        </p:nvSpPr>
        <p:spPr>
          <a:xfrm>
            <a:off x="2081803" y="1938356"/>
            <a:ext cx="214411" cy="215444"/>
          </a:xfrm>
          <a:prstGeom prst="ellipse">
            <a:avLst/>
          </a:prstGeom>
          <a:solidFill>
            <a:schemeClr val="tx2">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1</a:t>
            </a:r>
          </a:p>
        </p:txBody>
      </p:sp>
      <p:sp>
        <p:nvSpPr>
          <p:cNvPr id="76" name="Oval 75">
            <a:extLst>
              <a:ext uri="{FF2B5EF4-FFF2-40B4-BE49-F238E27FC236}">
                <a16:creationId xmlns:a16="http://schemas.microsoft.com/office/drawing/2014/main" id="{56315CEF-9C20-4759-BEDB-4BAFEC60C078}"/>
              </a:ext>
            </a:extLst>
          </p:cNvPr>
          <p:cNvSpPr/>
          <p:nvPr/>
        </p:nvSpPr>
        <p:spPr>
          <a:xfrm>
            <a:off x="3853793" y="1938356"/>
            <a:ext cx="214411" cy="215444"/>
          </a:xfrm>
          <a:prstGeom prst="ellipse">
            <a:avLst/>
          </a:prstGeom>
          <a:solidFill>
            <a:schemeClr val="tx2">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a:t>2</a:t>
            </a:r>
          </a:p>
        </p:txBody>
      </p:sp>
      <p:sp>
        <p:nvSpPr>
          <p:cNvPr id="77" name="Oval 76">
            <a:extLst>
              <a:ext uri="{FF2B5EF4-FFF2-40B4-BE49-F238E27FC236}">
                <a16:creationId xmlns:a16="http://schemas.microsoft.com/office/drawing/2014/main" id="{72B69E98-4206-4358-B10F-154915359FF2}"/>
              </a:ext>
            </a:extLst>
          </p:cNvPr>
          <p:cNvSpPr/>
          <p:nvPr/>
        </p:nvSpPr>
        <p:spPr>
          <a:xfrm>
            <a:off x="2112703" y="3595553"/>
            <a:ext cx="214411" cy="215444"/>
          </a:xfrm>
          <a:prstGeom prst="ellipse">
            <a:avLst/>
          </a:prstGeom>
          <a:solidFill>
            <a:srgbClr val="92D05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1</a:t>
            </a:r>
          </a:p>
        </p:txBody>
      </p:sp>
      <p:sp>
        <p:nvSpPr>
          <p:cNvPr id="78" name="Oval 77">
            <a:extLst>
              <a:ext uri="{FF2B5EF4-FFF2-40B4-BE49-F238E27FC236}">
                <a16:creationId xmlns:a16="http://schemas.microsoft.com/office/drawing/2014/main" id="{85D793D3-327C-4F4A-A4F3-D6226189BBE9}"/>
              </a:ext>
            </a:extLst>
          </p:cNvPr>
          <p:cNvSpPr/>
          <p:nvPr/>
        </p:nvSpPr>
        <p:spPr>
          <a:xfrm>
            <a:off x="6641796" y="2573622"/>
            <a:ext cx="214411" cy="215444"/>
          </a:xfrm>
          <a:prstGeom prst="ellipse">
            <a:avLst/>
          </a:prstGeom>
          <a:solidFill>
            <a:srgbClr val="0070C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1</a:t>
            </a:r>
          </a:p>
        </p:txBody>
      </p:sp>
      <p:sp>
        <p:nvSpPr>
          <p:cNvPr id="79" name="Oval 78">
            <a:extLst>
              <a:ext uri="{FF2B5EF4-FFF2-40B4-BE49-F238E27FC236}">
                <a16:creationId xmlns:a16="http://schemas.microsoft.com/office/drawing/2014/main" id="{B3C33DA2-88C3-41AF-B7AF-EBB841CDE686}"/>
              </a:ext>
            </a:extLst>
          </p:cNvPr>
          <p:cNvSpPr/>
          <p:nvPr/>
        </p:nvSpPr>
        <p:spPr>
          <a:xfrm>
            <a:off x="3954384" y="3595553"/>
            <a:ext cx="214411" cy="215444"/>
          </a:xfrm>
          <a:prstGeom prst="ellipse">
            <a:avLst/>
          </a:prstGeom>
          <a:solidFill>
            <a:srgbClr val="0070C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3</a:t>
            </a:r>
          </a:p>
        </p:txBody>
      </p:sp>
      <p:sp>
        <p:nvSpPr>
          <p:cNvPr id="80" name="Oval 79">
            <a:extLst>
              <a:ext uri="{FF2B5EF4-FFF2-40B4-BE49-F238E27FC236}">
                <a16:creationId xmlns:a16="http://schemas.microsoft.com/office/drawing/2014/main" id="{AE772EAD-4DFA-4F81-BEC6-6F4BEB1F8E26}"/>
              </a:ext>
            </a:extLst>
          </p:cNvPr>
          <p:cNvSpPr/>
          <p:nvPr/>
        </p:nvSpPr>
        <p:spPr>
          <a:xfrm>
            <a:off x="5654180" y="3595553"/>
            <a:ext cx="214411" cy="215444"/>
          </a:xfrm>
          <a:prstGeom prst="ellipse">
            <a:avLst/>
          </a:prstGeom>
          <a:solidFill>
            <a:srgbClr val="0070C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2</a:t>
            </a:r>
          </a:p>
        </p:txBody>
      </p:sp>
      <p:sp>
        <p:nvSpPr>
          <p:cNvPr id="81" name="Oval 80">
            <a:extLst>
              <a:ext uri="{FF2B5EF4-FFF2-40B4-BE49-F238E27FC236}">
                <a16:creationId xmlns:a16="http://schemas.microsoft.com/office/drawing/2014/main" id="{4BB8202E-48E7-445E-856C-FF9123289066}"/>
              </a:ext>
            </a:extLst>
          </p:cNvPr>
          <p:cNvSpPr/>
          <p:nvPr/>
        </p:nvSpPr>
        <p:spPr>
          <a:xfrm>
            <a:off x="7850542" y="1223945"/>
            <a:ext cx="214411" cy="215444"/>
          </a:xfrm>
          <a:prstGeom prst="ellipse">
            <a:avLst/>
          </a:prstGeom>
          <a:solidFill>
            <a:schemeClr val="tx2">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1</a:t>
            </a:r>
          </a:p>
        </p:txBody>
      </p:sp>
      <p:sp>
        <p:nvSpPr>
          <p:cNvPr id="82" name="TextBox 81">
            <a:extLst>
              <a:ext uri="{FF2B5EF4-FFF2-40B4-BE49-F238E27FC236}">
                <a16:creationId xmlns:a16="http://schemas.microsoft.com/office/drawing/2014/main" id="{60D22CE7-D66A-4E4E-A808-55364313232E}"/>
              </a:ext>
            </a:extLst>
          </p:cNvPr>
          <p:cNvSpPr txBox="1"/>
          <p:nvPr/>
        </p:nvSpPr>
        <p:spPr>
          <a:xfrm>
            <a:off x="8079502" y="1223945"/>
            <a:ext cx="3180845" cy="215444"/>
          </a:xfrm>
          <a:prstGeom prst="rect">
            <a:avLst/>
          </a:prstGeom>
          <a:noFill/>
        </p:spPr>
        <p:txBody>
          <a:bodyPr wrap="square" rtlCol="0">
            <a:spAutoFit/>
          </a:bodyPr>
          <a:lstStyle/>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ADF starts the Databricks job (cluster auto starts/stops)</a:t>
            </a:r>
          </a:p>
        </p:txBody>
      </p:sp>
      <p:sp>
        <p:nvSpPr>
          <p:cNvPr id="83" name="Oval 82">
            <a:extLst>
              <a:ext uri="{FF2B5EF4-FFF2-40B4-BE49-F238E27FC236}">
                <a16:creationId xmlns:a16="http://schemas.microsoft.com/office/drawing/2014/main" id="{E86EBD23-B518-4B92-92A2-92D538AB322D}"/>
              </a:ext>
            </a:extLst>
          </p:cNvPr>
          <p:cNvSpPr/>
          <p:nvPr/>
        </p:nvSpPr>
        <p:spPr>
          <a:xfrm>
            <a:off x="7850542" y="1534927"/>
            <a:ext cx="214411" cy="215444"/>
          </a:xfrm>
          <a:prstGeom prst="ellipse">
            <a:avLst/>
          </a:prstGeom>
          <a:solidFill>
            <a:schemeClr val="tx2">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2</a:t>
            </a:r>
          </a:p>
        </p:txBody>
      </p:sp>
      <p:sp>
        <p:nvSpPr>
          <p:cNvPr id="84" name="TextBox 83">
            <a:extLst>
              <a:ext uri="{FF2B5EF4-FFF2-40B4-BE49-F238E27FC236}">
                <a16:creationId xmlns:a16="http://schemas.microsoft.com/office/drawing/2014/main" id="{CC74BF05-ACD2-49F6-855E-3DE6880BE953}"/>
              </a:ext>
            </a:extLst>
          </p:cNvPr>
          <p:cNvSpPr txBox="1"/>
          <p:nvPr/>
        </p:nvSpPr>
        <p:spPr>
          <a:xfrm>
            <a:off x="8068000" y="1534927"/>
            <a:ext cx="2243442" cy="215444"/>
          </a:xfrm>
          <a:prstGeom prst="rect">
            <a:avLst/>
          </a:prstGeom>
          <a:noFill/>
        </p:spPr>
        <p:txBody>
          <a:bodyPr wrap="square" rtlCol="0">
            <a:spAutoFit/>
          </a:bodyPr>
          <a:lstStyle/>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ADF calls Azure Function</a:t>
            </a:r>
          </a:p>
        </p:txBody>
      </p:sp>
      <p:sp>
        <p:nvSpPr>
          <p:cNvPr id="87" name="Oval 86">
            <a:extLst>
              <a:ext uri="{FF2B5EF4-FFF2-40B4-BE49-F238E27FC236}">
                <a16:creationId xmlns:a16="http://schemas.microsoft.com/office/drawing/2014/main" id="{3DAABE0D-9AAF-4190-9FF9-D6DD9E876D93}"/>
              </a:ext>
            </a:extLst>
          </p:cNvPr>
          <p:cNvSpPr/>
          <p:nvPr/>
        </p:nvSpPr>
        <p:spPr>
          <a:xfrm>
            <a:off x="7850542" y="2199748"/>
            <a:ext cx="214411" cy="215444"/>
          </a:xfrm>
          <a:prstGeom prst="ellipse">
            <a:avLst/>
          </a:prstGeom>
          <a:solidFill>
            <a:srgbClr val="92D05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1</a:t>
            </a:r>
          </a:p>
        </p:txBody>
      </p:sp>
      <p:sp>
        <p:nvSpPr>
          <p:cNvPr id="88" name="TextBox 87">
            <a:extLst>
              <a:ext uri="{FF2B5EF4-FFF2-40B4-BE49-F238E27FC236}">
                <a16:creationId xmlns:a16="http://schemas.microsoft.com/office/drawing/2014/main" id="{56991239-3806-49F2-B9F1-FCC8B2D13253}"/>
              </a:ext>
            </a:extLst>
          </p:cNvPr>
          <p:cNvSpPr txBox="1"/>
          <p:nvPr/>
        </p:nvSpPr>
        <p:spPr>
          <a:xfrm>
            <a:off x="8068000" y="2191635"/>
            <a:ext cx="3819200" cy="338554"/>
          </a:xfrm>
          <a:prstGeom prst="rect">
            <a:avLst/>
          </a:prstGeom>
          <a:noFill/>
        </p:spPr>
        <p:txBody>
          <a:bodyPr wrap="square" rtlCol="0">
            <a:spAutoFit/>
          </a:bodyPr>
          <a:lstStyle/>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Databricks materializes model to partitioned parquet files on data lake.  </a:t>
            </a:r>
          </a:p>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The partitions should be the same partitioning as represented in AAS.</a:t>
            </a:r>
          </a:p>
        </p:txBody>
      </p:sp>
      <p:sp>
        <p:nvSpPr>
          <p:cNvPr id="89" name="Oval 88">
            <a:extLst>
              <a:ext uri="{FF2B5EF4-FFF2-40B4-BE49-F238E27FC236}">
                <a16:creationId xmlns:a16="http://schemas.microsoft.com/office/drawing/2014/main" id="{9AB876C5-B627-4596-B389-90F094E4D74F}"/>
              </a:ext>
            </a:extLst>
          </p:cNvPr>
          <p:cNvSpPr/>
          <p:nvPr/>
        </p:nvSpPr>
        <p:spPr>
          <a:xfrm>
            <a:off x="7850542" y="3193103"/>
            <a:ext cx="214411" cy="215444"/>
          </a:xfrm>
          <a:prstGeom prst="ellipse">
            <a:avLst/>
          </a:prstGeom>
          <a:solidFill>
            <a:srgbClr val="0070C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1</a:t>
            </a:r>
          </a:p>
        </p:txBody>
      </p:sp>
      <p:sp>
        <p:nvSpPr>
          <p:cNvPr id="90" name="TextBox 89">
            <a:extLst>
              <a:ext uri="{FF2B5EF4-FFF2-40B4-BE49-F238E27FC236}">
                <a16:creationId xmlns:a16="http://schemas.microsoft.com/office/drawing/2014/main" id="{363D9638-6914-4B86-A329-AC8D8CBAB2CE}"/>
              </a:ext>
            </a:extLst>
          </p:cNvPr>
          <p:cNvSpPr txBox="1"/>
          <p:nvPr/>
        </p:nvSpPr>
        <p:spPr>
          <a:xfrm>
            <a:off x="8068000" y="3193103"/>
            <a:ext cx="3564339" cy="954107"/>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Azure Function receives JSON</a:t>
            </a:r>
          </a:p>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a:solidFill>
                  <a:prstClr val="black"/>
                </a:solidFill>
                <a:latin typeface="Segoe UI Semibold" panose="020B0702040204020203" pitchFamily="34" charset="0"/>
                <a:cs typeface="Segoe UI Semibold" panose="020B0702040204020203" pitchFamily="34" charset="0"/>
              </a:rPr>
              <a:t>The function will scale AAS (if needed)</a:t>
            </a:r>
          </a:p>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The function will add </a:t>
            </a:r>
            <a:r>
              <a:rPr lang="en-US" sz="800">
                <a:solidFill>
                  <a:prstClr val="black"/>
                </a:solidFill>
                <a:latin typeface="Segoe UI Semibold" panose="020B0702040204020203" pitchFamily="34" charset="0"/>
                <a:cs typeface="Segoe UI Semibold" panose="020B0702040204020203" pitchFamily="34" charset="0"/>
              </a:rPr>
              <a:t>AAS partitions (as required)</a:t>
            </a:r>
          </a:p>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The function will update data source credentials (not implemented)</a:t>
            </a:r>
          </a:p>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a:solidFill>
                  <a:prstClr val="black"/>
                </a:solidFill>
                <a:latin typeface="Segoe UI Semibold" panose="020B0702040204020203" pitchFamily="34" charset="0"/>
                <a:cs typeface="Segoe UI Semibold" panose="020B0702040204020203" pitchFamily="34" charset="0"/>
              </a:rPr>
              <a:t>The function will start the model refresh (by partitions)</a:t>
            </a:r>
          </a:p>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The function will scale down AAS (if needed)</a:t>
            </a:r>
          </a:p>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a:solidFill>
                  <a:prstClr val="black"/>
                </a:solidFill>
                <a:latin typeface="Segoe UI Semibold" panose="020B0702040204020203" pitchFamily="34" charset="0"/>
                <a:cs typeface="Segoe UI Semibold" panose="020B0702040204020203" pitchFamily="34" charset="0"/>
              </a:rPr>
              <a:t>The function will pause AAS (if specified)</a:t>
            </a:r>
            <a:endPar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endParaRPr>
          </a:p>
        </p:txBody>
      </p:sp>
      <p:sp>
        <p:nvSpPr>
          <p:cNvPr id="91" name="Oval 90">
            <a:extLst>
              <a:ext uri="{FF2B5EF4-FFF2-40B4-BE49-F238E27FC236}">
                <a16:creationId xmlns:a16="http://schemas.microsoft.com/office/drawing/2014/main" id="{0B98346C-5E65-4F45-A224-3826CF3E77FD}"/>
              </a:ext>
            </a:extLst>
          </p:cNvPr>
          <p:cNvSpPr/>
          <p:nvPr/>
        </p:nvSpPr>
        <p:spPr>
          <a:xfrm>
            <a:off x="7850542" y="4403304"/>
            <a:ext cx="214411" cy="215444"/>
          </a:xfrm>
          <a:prstGeom prst="ellipse">
            <a:avLst/>
          </a:prstGeom>
          <a:solidFill>
            <a:srgbClr val="0070C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2</a:t>
            </a:r>
          </a:p>
        </p:txBody>
      </p:sp>
      <p:sp>
        <p:nvSpPr>
          <p:cNvPr id="92" name="TextBox 91">
            <a:extLst>
              <a:ext uri="{FF2B5EF4-FFF2-40B4-BE49-F238E27FC236}">
                <a16:creationId xmlns:a16="http://schemas.microsoft.com/office/drawing/2014/main" id="{FE6712A4-8562-4690-AA0A-1DCC3D366A34}"/>
              </a:ext>
            </a:extLst>
          </p:cNvPr>
          <p:cNvSpPr txBox="1"/>
          <p:nvPr/>
        </p:nvSpPr>
        <p:spPr>
          <a:xfrm>
            <a:off x="8068000" y="4403304"/>
            <a:ext cx="3968725" cy="338554"/>
          </a:xfrm>
          <a:prstGeom prst="rect">
            <a:avLst/>
          </a:prstGeom>
          <a:noFill/>
        </p:spPr>
        <p:txBody>
          <a:bodyPr wrap="square" rtlCol="0">
            <a:spAutoFit/>
          </a:bodyPr>
          <a:lstStyle/>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AAS will have a SQL Connection using a SQL Authentication as its data source. </a:t>
            </a:r>
          </a:p>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AAS will calls a standard SQL View to load data</a:t>
            </a:r>
          </a:p>
        </p:txBody>
      </p:sp>
      <p:sp>
        <p:nvSpPr>
          <p:cNvPr id="93" name="Oval 92">
            <a:extLst>
              <a:ext uri="{FF2B5EF4-FFF2-40B4-BE49-F238E27FC236}">
                <a16:creationId xmlns:a16="http://schemas.microsoft.com/office/drawing/2014/main" id="{0D4F8687-FC57-4BB7-A28A-D0109D5ACCCD}"/>
              </a:ext>
            </a:extLst>
          </p:cNvPr>
          <p:cNvSpPr/>
          <p:nvPr/>
        </p:nvSpPr>
        <p:spPr>
          <a:xfrm>
            <a:off x="7850542" y="4964662"/>
            <a:ext cx="214411" cy="215444"/>
          </a:xfrm>
          <a:prstGeom prst="ellipse">
            <a:avLst/>
          </a:prstGeom>
          <a:solidFill>
            <a:srgbClr val="0070C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3</a:t>
            </a:r>
          </a:p>
        </p:txBody>
      </p:sp>
      <p:sp>
        <p:nvSpPr>
          <p:cNvPr id="94" name="TextBox 93">
            <a:extLst>
              <a:ext uri="{FF2B5EF4-FFF2-40B4-BE49-F238E27FC236}">
                <a16:creationId xmlns:a16="http://schemas.microsoft.com/office/drawing/2014/main" id="{D008B99E-C634-4A23-9DDC-CE85016B8358}"/>
              </a:ext>
            </a:extLst>
          </p:cNvPr>
          <p:cNvSpPr txBox="1"/>
          <p:nvPr/>
        </p:nvSpPr>
        <p:spPr>
          <a:xfrm>
            <a:off x="8068000" y="4964662"/>
            <a:ext cx="3564339" cy="584775"/>
          </a:xfrm>
          <a:prstGeom prst="rect">
            <a:avLst/>
          </a:prstGeom>
          <a:noFill/>
        </p:spPr>
        <p:txBody>
          <a:bodyPr wrap="square" rtlCol="0">
            <a:spAutoFit/>
          </a:bodyPr>
          <a:lstStyle/>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SQL OD will have Views created (in advance).  The views will point to the parquet files on the data lake outputted by Databricks</a:t>
            </a:r>
          </a:p>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a:solidFill>
                  <a:prstClr val="black"/>
                </a:solidFill>
                <a:latin typeface="Segoe UI Semibold" panose="020B0702040204020203" pitchFamily="34" charset="0"/>
                <a:cs typeface="Segoe UI Semibold" panose="020B0702040204020203" pitchFamily="34" charset="0"/>
              </a:rPr>
              <a:t>SQL OD will connect to the data lake via MSI credentials.  The MSI account will have Storage Blob Data Contributor access</a:t>
            </a:r>
            <a:endPar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endParaRPr>
          </a:p>
        </p:txBody>
      </p:sp>
      <p:cxnSp>
        <p:nvCxnSpPr>
          <p:cNvPr id="95" name="Connector: Elbow 94">
            <a:extLst>
              <a:ext uri="{FF2B5EF4-FFF2-40B4-BE49-F238E27FC236}">
                <a16:creationId xmlns:a16="http://schemas.microsoft.com/office/drawing/2014/main" id="{8702BF92-D670-4F26-B0C6-F6896AA0FE31}"/>
              </a:ext>
            </a:extLst>
          </p:cNvPr>
          <p:cNvCxnSpPr>
            <a:cxnSpLocks/>
            <a:stCxn id="41" idx="2"/>
            <a:endCxn id="7" idx="0"/>
          </p:cNvCxnSpPr>
          <p:nvPr/>
        </p:nvCxnSpPr>
        <p:spPr>
          <a:xfrm rot="5400000">
            <a:off x="1736457" y="2197897"/>
            <a:ext cx="1081149" cy="1699802"/>
          </a:xfrm>
          <a:prstGeom prst="bentConnector3">
            <a:avLst>
              <a:gd name="adj1" fmla="val 50000"/>
            </a:avLst>
          </a:prstGeom>
          <a:ln>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C1503592-9E96-4865-A1FC-2472585672D5}"/>
              </a:ext>
            </a:extLst>
          </p:cNvPr>
          <p:cNvSpPr txBox="1"/>
          <p:nvPr/>
        </p:nvSpPr>
        <p:spPr>
          <a:xfrm>
            <a:off x="4114800" y="2548521"/>
            <a:ext cx="1418730" cy="215444"/>
          </a:xfrm>
          <a:prstGeom prst="rect">
            <a:avLst/>
          </a:prstGeom>
          <a:noFill/>
        </p:spPr>
        <p:txBody>
          <a:bodyPr wrap="square" rtlCol="0">
            <a:spAutoFit/>
          </a:bodyPr>
          <a:lstStyle/>
          <a:p>
            <a:pPr lvl="0" algn="ctr">
              <a:defRPr/>
            </a:pPr>
            <a:r>
              <a:rPr lang="en-US" sz="800">
                <a:solidFill>
                  <a:prstClr val="black"/>
                </a:solidFill>
                <a:latin typeface="Segoe UI Semibold" panose="020B0702040204020203" pitchFamily="34" charset="0"/>
                <a:cs typeface="Segoe UI Semibold" panose="020B0702040204020203" pitchFamily="34" charset="0"/>
              </a:rPr>
              <a:t>AAS Dynamic Refresher</a:t>
            </a:r>
            <a:endPar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endParaRPr>
          </a:p>
        </p:txBody>
      </p:sp>
      <p:graphicFrame>
        <p:nvGraphicFramePr>
          <p:cNvPr id="13" name="Table 12">
            <a:extLst>
              <a:ext uri="{FF2B5EF4-FFF2-40B4-BE49-F238E27FC236}">
                <a16:creationId xmlns:a16="http://schemas.microsoft.com/office/drawing/2014/main" id="{0F611716-C57B-4679-8636-5870AAB8EE56}"/>
              </a:ext>
            </a:extLst>
          </p:cNvPr>
          <p:cNvGraphicFramePr>
            <a:graphicFrameLocks noGrp="1"/>
          </p:cNvGraphicFramePr>
          <p:nvPr>
            <p:extLst>
              <p:ext uri="{D42A27DB-BD31-4B8C-83A1-F6EECF244321}">
                <p14:modId xmlns:p14="http://schemas.microsoft.com/office/powerpoint/2010/main" val="479717932"/>
              </p:ext>
            </p:extLst>
          </p:nvPr>
        </p:nvGraphicFramePr>
        <p:xfrm>
          <a:off x="1287231" y="6041354"/>
          <a:ext cx="4805120" cy="368300"/>
        </p:xfrm>
        <a:graphic>
          <a:graphicData uri="http://schemas.openxmlformats.org/drawingml/2006/table">
            <a:tbl>
              <a:tblPr>
                <a:tableStyleId>{5C22544A-7EE6-4342-B048-85BDC9FD1C3A}</a:tableStyleId>
              </a:tblPr>
              <a:tblGrid>
                <a:gridCol w="4805120">
                  <a:extLst>
                    <a:ext uri="{9D8B030D-6E8A-4147-A177-3AD203B41FA5}">
                      <a16:colId xmlns:a16="http://schemas.microsoft.com/office/drawing/2014/main" val="2824553834"/>
                    </a:ext>
                  </a:extLst>
                </a:gridCol>
              </a:tblGrid>
              <a:tr h="184150">
                <a:tc>
                  <a:txBody>
                    <a:bodyPr/>
                    <a:lstStyle/>
                    <a:p>
                      <a:pPr algn="l" fontAlgn="b"/>
                      <a:r>
                        <a:rPr lang="en-US" sz="1100" u="none" strike="noStrike">
                          <a:effectLst/>
                        </a:rPr>
                        <a:t>CREATE CREDENTIAL [</a:t>
                      </a:r>
                      <a:r>
                        <a:rPr lang="en-US" sz="1100" u="none" strike="noStrike" err="1">
                          <a:effectLst/>
                        </a:rPr>
                        <a:t>UserIdentity</a:t>
                      </a:r>
                      <a:r>
                        <a:rPr lang="en-US" sz="1100" u="none" strike="noStrike">
                          <a:effectLst/>
                        </a:rPr>
                        <a:t>] WITH IDENTITY = 'User Identity'</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018226788"/>
                  </a:ext>
                </a:extLst>
              </a:tr>
              <a:tr h="184150">
                <a:tc>
                  <a:txBody>
                    <a:bodyPr/>
                    <a:lstStyle/>
                    <a:p>
                      <a:pPr algn="l" fontAlgn="b"/>
                      <a:r>
                        <a:rPr lang="en-US" sz="1100" u="none" strike="noStrike" dirty="0">
                          <a:effectLst/>
                        </a:rPr>
                        <a:t>CREATE CREDENTIAL [</a:t>
                      </a:r>
                      <a:r>
                        <a:rPr lang="en-US" sz="1100" u="none" strike="noStrike" dirty="0" err="1">
                          <a:effectLst/>
                        </a:rPr>
                        <a:t>ManagedIdentity</a:t>
                      </a:r>
                      <a:r>
                        <a:rPr lang="en-US" sz="1100" u="none" strike="noStrike" dirty="0">
                          <a:effectLst/>
                        </a:rPr>
                        <a:t>] WITH IDENTITY = 'Managed Identity'</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111805633"/>
                  </a:ext>
                </a:extLst>
              </a:tr>
            </a:tbl>
          </a:graphicData>
        </a:graphic>
      </p:graphicFrame>
      <p:sp>
        <p:nvSpPr>
          <p:cNvPr id="61" name="TextBox 60">
            <a:extLst>
              <a:ext uri="{FF2B5EF4-FFF2-40B4-BE49-F238E27FC236}">
                <a16:creationId xmlns:a16="http://schemas.microsoft.com/office/drawing/2014/main" id="{FEF4D7F7-A0E3-4DA4-A1DC-19C709AD40F5}"/>
              </a:ext>
            </a:extLst>
          </p:cNvPr>
          <p:cNvSpPr txBox="1"/>
          <p:nvPr/>
        </p:nvSpPr>
        <p:spPr>
          <a:xfrm>
            <a:off x="659684" y="4902705"/>
            <a:ext cx="1608415" cy="215444"/>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SQL OD - Security</a:t>
            </a:r>
          </a:p>
        </p:txBody>
      </p:sp>
      <p:sp>
        <p:nvSpPr>
          <p:cNvPr id="63" name="TextBox 62">
            <a:extLst>
              <a:ext uri="{FF2B5EF4-FFF2-40B4-BE49-F238E27FC236}">
                <a16:creationId xmlns:a16="http://schemas.microsoft.com/office/drawing/2014/main" id="{5DB767DE-9887-494B-81A8-C98F00396EDA}"/>
              </a:ext>
            </a:extLst>
          </p:cNvPr>
          <p:cNvSpPr txBox="1"/>
          <p:nvPr/>
        </p:nvSpPr>
        <p:spPr>
          <a:xfrm>
            <a:off x="1045644" y="5181901"/>
            <a:ext cx="5596151" cy="954107"/>
          </a:xfrm>
          <a:prstGeom prst="rect">
            <a:avLst/>
          </a:prstGeom>
          <a:noFill/>
        </p:spPr>
        <p:txBody>
          <a:bodyPr wrap="square" rtlCol="0">
            <a:spAutoFit/>
          </a:bodyPr>
          <a:lstStyle/>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Azure AD users will be able to login to SQL OD with their</a:t>
            </a:r>
            <a:r>
              <a:rPr lang="en-US" sz="800">
                <a:solidFill>
                  <a:prstClr val="black"/>
                </a:solidFill>
                <a:latin typeface="Segoe UI Semibold" panose="020B0702040204020203" pitchFamily="34" charset="0"/>
                <a:cs typeface="Segoe UI Semibold" panose="020B0702040204020203" pitchFamily="34" charset="0"/>
              </a:rPr>
              <a:t> Azure AD account.  When accesses files on the data lake their Azure AD credentials will be passed through.</a:t>
            </a:r>
            <a:endPar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endParaRPr>
          </a:p>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The AAS model will use a SQL username/password to access SQL OD.  The SQL user will be mapped to use </a:t>
            </a:r>
            <a:r>
              <a:rPr kumimoji="0" lang="en-US" sz="800" b="0" i="0" u="none" strike="noStrike" kern="1200" cap="none" spc="0" normalizeH="0" baseline="0" noProof="0" err="1">
                <a:ln>
                  <a:noFill/>
                </a:ln>
                <a:solidFill>
                  <a:prstClr val="black"/>
                </a:solidFill>
                <a:effectLst/>
                <a:uLnTx/>
                <a:uFillTx/>
                <a:latin typeface="Segoe UI Semibold" panose="020B0702040204020203" pitchFamily="34" charset="0"/>
                <a:ea typeface="+mn-ea"/>
                <a:cs typeface="Segoe UI Semibold" panose="020B0702040204020203" pitchFamily="34" charset="0"/>
              </a:rPr>
              <a:t>th</a:t>
            </a:r>
            <a:r>
              <a:rPr lang="en-US" sz="800">
                <a:solidFill>
                  <a:prstClr val="black"/>
                </a:solidFill>
                <a:latin typeface="Segoe UI Semibold" panose="020B0702040204020203" pitchFamily="34" charset="0"/>
                <a:cs typeface="Segoe UI Semibold" panose="020B0702040204020203" pitchFamily="34" charset="0"/>
              </a:rPr>
              <a:t>e MSI account that is part of Synapse.  Any SQL auth accessing SQL OD will essentially be impersonating the MSI account.  Therefore, caution should be used, since this account might have access to files beyond a persons normal Azure AD access.</a:t>
            </a:r>
          </a:p>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endParaRPr>
          </a:p>
        </p:txBody>
      </p:sp>
      <p:sp>
        <p:nvSpPr>
          <p:cNvPr id="64" name="TextBox 63">
            <a:extLst>
              <a:ext uri="{FF2B5EF4-FFF2-40B4-BE49-F238E27FC236}">
                <a16:creationId xmlns:a16="http://schemas.microsoft.com/office/drawing/2014/main" id="{F8927EFD-2422-4272-91A7-40C180A8F7E8}"/>
              </a:ext>
            </a:extLst>
          </p:cNvPr>
          <p:cNvSpPr txBox="1"/>
          <p:nvPr/>
        </p:nvSpPr>
        <p:spPr>
          <a:xfrm>
            <a:off x="7850542" y="5955129"/>
            <a:ext cx="3915888" cy="584775"/>
          </a:xfrm>
          <a:prstGeom prst="rect">
            <a:avLst/>
          </a:prstGeom>
          <a:noFill/>
        </p:spPr>
        <p:txBody>
          <a:bodyPr wrap="square" rtlCol="0">
            <a:spAutoFit/>
          </a:bodyPr>
          <a:lstStyle/>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TIP: If your SQL OD view has a lot of char columns you should specify the specific SQL Server schema in your view definition (e.g. VARCHAR(80).  SQL OD would need to compute this otherwise which can take time.  SQL OD will map parquet strings to VARCHAR(4000) by default.</a:t>
            </a:r>
          </a:p>
        </p:txBody>
      </p:sp>
      <p:sp>
        <p:nvSpPr>
          <p:cNvPr id="65" name="Rectangle 64">
            <a:extLst>
              <a:ext uri="{FF2B5EF4-FFF2-40B4-BE49-F238E27FC236}">
                <a16:creationId xmlns:a16="http://schemas.microsoft.com/office/drawing/2014/main" id="{4D8E82F5-6814-439D-803A-C52252ECE92B}"/>
              </a:ext>
            </a:extLst>
          </p:cNvPr>
          <p:cNvSpPr/>
          <p:nvPr/>
        </p:nvSpPr>
        <p:spPr>
          <a:xfrm>
            <a:off x="9184505" y="34845"/>
            <a:ext cx="2973333" cy="837168"/>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solidFill>
                  <a:schemeClr val="tx1"/>
                </a:solidFill>
              </a:rPr>
              <a:t>Customer Learnings:</a:t>
            </a:r>
          </a:p>
          <a:p>
            <a:pPr marL="285750" indent="-285750">
              <a:buFont typeface="Arial" panose="020B0604020202020204" pitchFamily="34" charset="0"/>
              <a:buChar char="•"/>
            </a:pPr>
            <a:r>
              <a:rPr lang="en-US" sz="900" dirty="0">
                <a:solidFill>
                  <a:schemeClr val="tx1"/>
                </a:solidFill>
              </a:rPr>
              <a:t>Customers don’t always need a data warehouse for doing large scale reporting.</a:t>
            </a:r>
          </a:p>
        </p:txBody>
      </p:sp>
    </p:spTree>
    <p:extLst>
      <p:ext uri="{BB962C8B-B14F-4D97-AF65-F5344CB8AC3E}">
        <p14:creationId xmlns:p14="http://schemas.microsoft.com/office/powerpoint/2010/main" val="35690732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SFT Azure ">
  <a:themeElements>
    <a:clrScheme name="Azure">
      <a:dk1>
        <a:sysClr val="windowText" lastClr="000000"/>
      </a:dk1>
      <a:lt1>
        <a:sysClr val="window" lastClr="FFFFFF"/>
      </a:lt1>
      <a:dk2>
        <a:srgbClr val="0078D4"/>
      </a:dk2>
      <a:lt2>
        <a:srgbClr val="EBEBEB"/>
      </a:lt2>
      <a:accent1>
        <a:srgbClr val="50E6FF"/>
      </a:accent1>
      <a:accent2>
        <a:srgbClr val="3C3C41"/>
      </a:accent2>
      <a:accent3>
        <a:srgbClr val="75757A"/>
      </a:accent3>
      <a:accent4>
        <a:srgbClr val="EBEBEB"/>
      </a:accent4>
      <a:accent5>
        <a:srgbClr val="FFFFFF"/>
      </a:accent5>
      <a:accent6>
        <a:srgbClr val="000000"/>
      </a:accent6>
      <a:hlink>
        <a:srgbClr val="0563C1"/>
      </a:hlink>
      <a:folHlink>
        <a:srgbClr val="954F72"/>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6" id="{6EB113CA-C652-4EDE-851B-7E09446BD8F3}" vid="{F42B78DA-A33F-4A43-9CCD-5B4ACB75A40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STS_x0020_Hashtags xmlns="912cb619-99d2-4794-acea-8354d3da3f58"/>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91BF5703B036B41A0430F443AD95DB8" ma:contentTypeVersion="19" ma:contentTypeDescription="Create a new document." ma:contentTypeScope="" ma:versionID="ffaa6361bbca0f44b1c0ce4466c0db6d">
  <xsd:schema xmlns:xsd="http://www.w3.org/2001/XMLSchema" xmlns:xs="http://www.w3.org/2001/XMLSchema" xmlns:p="http://schemas.microsoft.com/office/2006/metadata/properties" xmlns:ns1="http://schemas.microsoft.com/sharepoint/v3" xmlns:ns3="d02dc944-d877-4fdc-84c6-4fb412a3c730" xmlns:ns4="912cb619-99d2-4794-acea-8354d3da3f58" targetNamespace="http://schemas.microsoft.com/office/2006/metadata/properties" ma:root="true" ma:fieldsID="b40e0413ab5e745cbe4ceab969b882de" ns1:_="" ns3:_="" ns4:_="">
    <xsd:import namespace="http://schemas.microsoft.com/sharepoint/v3"/>
    <xsd:import namespace="d02dc944-d877-4fdc-84c6-4fb412a3c730"/>
    <xsd:import namespace="912cb619-99d2-4794-acea-8354d3da3f58"/>
    <xsd:element name="properties">
      <xsd:complexType>
        <xsd:sequence>
          <xsd:element name="documentManagement">
            <xsd:complexType>
              <xsd:all>
                <xsd:element ref="ns3:SharedWithUsers" minOccurs="0"/>
                <xsd:element ref="ns3:SharedWithDetails" minOccurs="0"/>
                <xsd:element ref="ns3:SharingHintHash" minOccurs="0"/>
                <xsd:element ref="ns3:LastSharedByUser" minOccurs="0"/>
                <xsd:element ref="ns3:LastSharedByTime" minOccurs="0"/>
                <xsd:element ref="ns4:MediaServiceMetadata" minOccurs="0"/>
                <xsd:element ref="ns4:MediaServiceFastMetadata" minOccurs="0"/>
                <xsd:element ref="ns4:_STS_x0020_Hashtags" minOccurs="0"/>
                <xsd:element ref="ns3:_STS_x0020_AppliedHashtags" minOccurs="0"/>
                <xsd:element ref="ns1:_ip_UnifiedCompliancePolicyProperties" minOccurs="0"/>
                <xsd:element ref="ns1:_ip_UnifiedCompliancePolicyUIAction" minOccurs="0"/>
                <xsd:element ref="ns4:MediaServiceAutoTags" minOccurs="0"/>
                <xsd:element ref="ns4:MediaServiceOCR" minOccurs="0"/>
                <xsd:element ref="ns4:MediaServiceDateTaken" minOccurs="0"/>
                <xsd:element ref="ns4:MediaServiceLocation"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7" nillable="true" ma:displayName="Unified Compliance Policy Properties" ma:description="" ma:hidden="true" ma:internalName="_ip_UnifiedCompliancePolicyProperties">
      <xsd:simpleType>
        <xsd:restriction base="dms:Note"/>
      </xsd:simpleType>
    </xsd:element>
    <xsd:element name="_ip_UnifiedCompliancePolicyUIAction" ma:index="18"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02dc944-d877-4fdc-84c6-4fb412a3c730"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element name="_STS_x0020_AppliedHashtags" ma:index="16" nillable="true" ma:displayName="Applied Hashtags" ma:description="" ma:internalName="_STS_x0020_AppliedHashtags" ma:readOnly="true" ma:showField="Titl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12cb619-99d2-4794-acea-8354d3da3f58"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_STS_x0020_Hashtags" ma:index="15" nillable="true" ma:displayName="Hashtags" ma:description="" ma:list="{2e0f0c18-4243-4700-b039-6e66a0694d3a}" ma:internalName="_STS_x0020_Hashtags" ma:readOnly="false" ma:showField="Title">
      <xsd:complexType>
        <xsd:complexContent>
          <xsd:extension base="dms:MultiChoiceLookup">
            <xsd:sequence>
              <xsd:element name="Value" type="dms:Lookup" maxOccurs="unbounded" minOccurs="0" nillable="true"/>
            </xsd:sequence>
          </xsd:extension>
        </xsd:complexContent>
      </xsd:complexType>
    </xsd:element>
    <xsd:element name="MediaServiceAutoTags" ma:index="19" nillable="true" ma:displayName="MediaServiceAutoTags" ma:description="" ma:internalName="MediaServiceAutoTags" ma:readOnly="true">
      <xsd:simpleType>
        <xsd:restriction base="dms:Text"/>
      </xsd:simpleType>
    </xsd:element>
    <xsd:element name="MediaServiceOCR" ma:index="20" nillable="true" ma:displayName="MediaServiceOCR" ma:description="" ma:internalName="MediaServiceOCR" ma:readOnly="true">
      <xsd:simpleType>
        <xsd:restriction base="dms:Note">
          <xsd:maxLength value="255"/>
        </xsd:restriction>
      </xsd:simpleType>
    </xsd:element>
    <xsd:element name="MediaServiceDateTaken" ma:index="21" nillable="true" ma:displayName="MediaServiceDateTaken" ma:hidden="true" ma:internalName="MediaServiceDateTaken" ma:readOnly="true">
      <xsd:simpleType>
        <xsd:restriction base="dms:Text"/>
      </xsd:simpleType>
    </xsd:element>
    <xsd:element name="MediaServiceLocation" ma:index="22" nillable="true" ma:displayName="MediaServiceLocation" ma:internalName="MediaServiceLocation" ma:readOnly="true">
      <xsd:simpleType>
        <xsd:restriction base="dms:Text"/>
      </xsd:simpleType>
    </xsd:element>
    <xsd:element name="MediaServiceGenerationTime" ma:index="23" nillable="true" ma:displayName="MediaServiceGenerationTime" ma:hidden="true" ma:internalName="MediaServiceGenerationTime" ma:readOnly="true">
      <xsd:simpleType>
        <xsd:restriction base="dms:Text"/>
      </xsd:simpleType>
    </xsd:element>
    <xsd:element name="MediaServiceEventHashCode" ma:index="24" nillable="true" ma:displayName="MediaServiceEventHashCode" ma:hidden="true" ma:internalName="MediaServiceEventHashCode" ma:readOnly="true">
      <xsd:simpleType>
        <xsd:restriction base="dms:Text"/>
      </xsd:simpleType>
    </xsd:element>
    <xsd:element name="MediaServiceAutoKeyPoints" ma:index="25" nillable="true" ma:displayName="MediaServiceAutoKeyPoints" ma:hidden="true" ma:internalName="MediaServiceAutoKeyPoints" ma:readOnly="true">
      <xsd:simpleType>
        <xsd:restriction base="dms:Note"/>
      </xsd:simpleType>
    </xsd:element>
    <xsd:element name="MediaServiceKeyPoints" ma:index="2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E00FC4D-E764-4B84-A53F-BFAC454B6160}">
  <ds:schemaRefs>
    <ds:schemaRef ds:uri="http://purl.org/dc/terms/"/>
    <ds:schemaRef ds:uri="http://www.w3.org/XML/1998/namespace"/>
    <ds:schemaRef ds:uri="912cb619-99d2-4794-acea-8354d3da3f58"/>
    <ds:schemaRef ds:uri="d02dc944-d877-4fdc-84c6-4fb412a3c730"/>
    <ds:schemaRef ds:uri="http://schemas.microsoft.com/office/2006/documentManagement/types"/>
    <ds:schemaRef ds:uri="http://purl.org/dc/elements/1.1/"/>
    <ds:schemaRef ds:uri="http://schemas.openxmlformats.org/package/2006/metadata/core-properties"/>
    <ds:schemaRef ds:uri="http://schemas.microsoft.com/office/infopath/2007/PartnerControls"/>
    <ds:schemaRef ds:uri="http://schemas.microsoft.com/sharepoint/v3"/>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E55631F5-088C-41CD-BD8B-01F7952F13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d02dc944-d877-4fdc-84c6-4fb412a3c730"/>
    <ds:schemaRef ds:uri="912cb619-99d2-4794-acea-8354d3da3f5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980A987-62EE-4DAB-81C0-1DF71B5A84C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407</TotalTime>
  <Words>2228</Words>
  <Application>Microsoft Office PowerPoint</Application>
  <PresentationFormat>Widescreen</PresentationFormat>
  <Paragraphs>186</Paragraphs>
  <Slides>7</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7</vt:i4>
      </vt:variant>
    </vt:vector>
  </HeadingPairs>
  <TitlesOfParts>
    <vt:vector size="16" baseType="lpstr">
      <vt:lpstr>Arial</vt:lpstr>
      <vt:lpstr>Calibri</vt:lpstr>
      <vt:lpstr>Calibri Light</vt:lpstr>
      <vt:lpstr>Candara</vt:lpstr>
      <vt:lpstr>Segoe UI</vt:lpstr>
      <vt:lpstr>Segoe UI Semibold</vt:lpstr>
      <vt:lpstr>Wingdings</vt:lpstr>
      <vt:lpstr>Office Theme</vt:lpstr>
      <vt:lpstr>MSFT Azure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 Paternostro</dc:creator>
  <cp:lastModifiedBy>Adam Paternostro</cp:lastModifiedBy>
  <cp:revision>3</cp:revision>
  <dcterms:created xsi:type="dcterms:W3CDTF">2019-12-09T18:59:49Z</dcterms:created>
  <dcterms:modified xsi:type="dcterms:W3CDTF">2020-04-14T17:09:09Z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2019-12-09T18:59:49Z</vt:lpwstr>
  </property>
  <property fmtid="{D5CDD505-2E9C-101B-9397-08002B2CF9AE}" pid="4" name="MSIP_Label_f42aa342-8706-4288-bd11-ebb85995028c_Method">
    <vt:lpwstr>Standard</vt:lpwstr>
  </property>
  <property fmtid="{D5CDD505-2E9C-101B-9397-08002B2CF9AE}" pid="5" name="MSIP_Label_f42aa342-8706-4288-bd11-ebb85995028c_Name">
    <vt:lpwstr>Internal</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ActionId">
    <vt:lpwstr>a6675444-af6a-4614-8a24-00000ab702d7</vt:lpwstr>
  </property>
  <property fmtid="{D5CDD505-2E9C-101B-9397-08002B2CF9AE}" pid="8" name="MSIP_Label_f42aa342-8706-4288-bd11-ebb85995028c_ContentBits">
    <vt:lpwstr>0</vt:lpwstr>
  </property>
  <property fmtid="{D5CDD505-2E9C-101B-9397-08002B2CF9AE}" pid="9" name="ContentTypeId">
    <vt:lpwstr>0x010100E91BF5703B036B41A0430F443AD95DB8</vt:lpwstr>
  </property>
</Properties>
</file>