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5"/>
  </p:notesMasterIdLst>
  <p:sldIdLst>
    <p:sldId id="11948" r:id="rId6"/>
    <p:sldId id="11944" r:id="rId7"/>
    <p:sldId id="260" r:id="rId8"/>
    <p:sldId id="11949" r:id="rId9"/>
    <p:sldId id="11942" r:id="rId10"/>
    <p:sldId id="262" r:id="rId11"/>
    <p:sldId id="264" r:id="rId12"/>
    <p:sldId id="11945" r:id="rId13"/>
    <p:sldId id="1195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9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3CF9C-C7FF-4EB6-A798-9766F048BAC5}" type="datetimeFigureOut">
              <a:rPr lang="en-US" smtClean="0"/>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0D33D-D36C-4819-B51F-5C82F92EDC6E}" type="slidenum">
              <a:rPr lang="en-US" smtClean="0"/>
              <a:t>‹#›</a:t>
            </a:fld>
            <a:endParaRPr lang="en-US"/>
          </a:p>
        </p:txBody>
      </p:sp>
    </p:spTree>
    <p:extLst>
      <p:ext uri="{BB962C8B-B14F-4D97-AF65-F5344CB8AC3E}">
        <p14:creationId xmlns:p14="http://schemas.microsoft.com/office/powerpoint/2010/main" val="2667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E956-5F53-4A07-B2FC-7FDAF83A2A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AF96BF-C631-45CC-A273-49B50F66F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623E2B-B45A-4482-9522-83C86312A5C6}"/>
              </a:ext>
            </a:extLst>
          </p:cNvPr>
          <p:cNvSpPr>
            <a:spLocks noGrp="1"/>
          </p:cNvSpPr>
          <p:nvPr>
            <p:ph type="dt" sz="half" idx="10"/>
          </p:nvPr>
        </p:nvSpPr>
        <p:spPr/>
        <p:txBody>
          <a:bodyPr/>
          <a:lstStyle/>
          <a:p>
            <a:fld id="{8EFFCEF9-F465-4406-AD85-4D360CC7C1BF}" type="datetimeFigureOut">
              <a:rPr lang="en-US" smtClean="0"/>
              <a:t>4/17/2020</a:t>
            </a:fld>
            <a:endParaRPr lang="en-US"/>
          </a:p>
        </p:txBody>
      </p:sp>
      <p:sp>
        <p:nvSpPr>
          <p:cNvPr id="5" name="Footer Placeholder 4">
            <a:extLst>
              <a:ext uri="{FF2B5EF4-FFF2-40B4-BE49-F238E27FC236}">
                <a16:creationId xmlns:a16="http://schemas.microsoft.com/office/drawing/2014/main" id="{F350B2CA-8D70-40A8-A5B5-8F13DCB34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4B031-CB40-494A-9873-52A7D5B39561}"/>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29513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479E-BA4F-4F09-8A3F-A8F3131E3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0AEA3-E411-41FE-8289-127B978BD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B8B9D-08EE-41AA-8177-B66D12AC5988}"/>
              </a:ext>
            </a:extLst>
          </p:cNvPr>
          <p:cNvSpPr>
            <a:spLocks noGrp="1"/>
          </p:cNvSpPr>
          <p:nvPr>
            <p:ph type="dt" sz="half" idx="10"/>
          </p:nvPr>
        </p:nvSpPr>
        <p:spPr/>
        <p:txBody>
          <a:bodyPr/>
          <a:lstStyle/>
          <a:p>
            <a:fld id="{8EFFCEF9-F465-4406-AD85-4D360CC7C1BF}" type="datetimeFigureOut">
              <a:rPr lang="en-US" smtClean="0"/>
              <a:t>4/17/2020</a:t>
            </a:fld>
            <a:endParaRPr lang="en-US"/>
          </a:p>
        </p:txBody>
      </p:sp>
      <p:sp>
        <p:nvSpPr>
          <p:cNvPr id="5" name="Footer Placeholder 4">
            <a:extLst>
              <a:ext uri="{FF2B5EF4-FFF2-40B4-BE49-F238E27FC236}">
                <a16:creationId xmlns:a16="http://schemas.microsoft.com/office/drawing/2014/main" id="{15E68E0C-4EBD-4335-A728-B3AA3188F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C3CA6-E8E4-435E-92D2-701B3E66DD64}"/>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184207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A7A258-338A-41CE-BD3B-5D03F04A0C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AA5FFD-B8AE-4BF0-BCED-4B6976A4A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7CED0-9ECB-4159-B18F-91A498F2C584}"/>
              </a:ext>
            </a:extLst>
          </p:cNvPr>
          <p:cNvSpPr>
            <a:spLocks noGrp="1"/>
          </p:cNvSpPr>
          <p:nvPr>
            <p:ph type="dt" sz="half" idx="10"/>
          </p:nvPr>
        </p:nvSpPr>
        <p:spPr/>
        <p:txBody>
          <a:bodyPr/>
          <a:lstStyle/>
          <a:p>
            <a:fld id="{8EFFCEF9-F465-4406-AD85-4D360CC7C1BF}" type="datetimeFigureOut">
              <a:rPr lang="en-US" smtClean="0"/>
              <a:t>4/17/2020</a:t>
            </a:fld>
            <a:endParaRPr lang="en-US"/>
          </a:p>
        </p:txBody>
      </p:sp>
      <p:sp>
        <p:nvSpPr>
          <p:cNvPr id="5" name="Footer Placeholder 4">
            <a:extLst>
              <a:ext uri="{FF2B5EF4-FFF2-40B4-BE49-F238E27FC236}">
                <a16:creationId xmlns:a16="http://schemas.microsoft.com/office/drawing/2014/main" id="{7B7A07E1-2FAD-47FB-B806-EC6FD751D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62F46-B214-4C4E-ADDD-9D06A7C76714}"/>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320490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5084720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blu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145806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
        <p:nvSpPr>
          <p:cNvPr id="2" name="Rectangle 1">
            <a:extLst>
              <a:ext uri="{FF2B5EF4-FFF2-40B4-BE49-F238E27FC236}">
                <a16:creationId xmlns:a16="http://schemas.microsoft.com/office/drawing/2014/main" id="{C5425DAE-615C-43B0-B402-C4EAEA056288}"/>
              </a:ext>
            </a:extLst>
          </p:cNvPr>
          <p:cNvSpPr/>
          <p:nvPr userDrawn="1"/>
        </p:nvSpPr>
        <p:spPr bwMode="auto">
          <a:xfrm>
            <a:off x="200025" y="2609850"/>
            <a:ext cx="9772650" cy="3390900"/>
          </a:xfrm>
          <a:prstGeom prst="rect">
            <a:avLst/>
          </a:prstGeom>
          <a:solidFill>
            <a:schemeClr val="accent3">
              <a:lumMod val="75000"/>
              <a:alpha val="5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8645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9144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25639995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3095983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3" name="Text Placeholder 2">
            <a:extLst>
              <a:ext uri="{FF2B5EF4-FFF2-40B4-BE49-F238E27FC236}">
                <a16:creationId xmlns:a16="http://schemas.microsoft.com/office/drawing/2014/main" id="{037CA88A-AF8C-4F1F-AC97-D9271C56957C}"/>
              </a:ext>
            </a:extLst>
          </p:cNvPr>
          <p:cNvSpPr>
            <a:spLocks noGrp="1"/>
          </p:cNvSpPr>
          <p:nvPr>
            <p:ph type="body" sz="quarter" idx="11" hasCustomPrompt="1"/>
          </p:nvPr>
        </p:nvSpPr>
        <p:spPr>
          <a:xfrm>
            <a:off x="427038" y="1601788"/>
            <a:ext cx="4252912" cy="332399"/>
          </a:xfrm>
        </p:spPr>
        <p:txBody>
          <a:bodyPr lIns="146304"/>
          <a:lstStyle>
            <a:lvl1pPr>
              <a:defRPr sz="2400">
                <a:solidFill>
                  <a:schemeClr val="tx2"/>
                </a:solidFill>
              </a:defRPr>
            </a:lvl1pPr>
          </a:lstStyle>
          <a:p>
            <a:pPr lvl="0"/>
            <a:r>
              <a:rPr lang="en-US"/>
              <a:t>Edit subtitle</a:t>
            </a:r>
          </a:p>
        </p:txBody>
      </p:sp>
    </p:spTree>
    <p:extLst>
      <p:ext uri="{BB962C8B-B14F-4D97-AF65-F5344CB8AC3E}">
        <p14:creationId xmlns:p14="http://schemas.microsoft.com/office/powerpoint/2010/main" val="13024646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7" name="Text Placeholder 3">
            <a:extLst>
              <a:ext uri="{FF2B5EF4-FFF2-40B4-BE49-F238E27FC236}">
                <a16:creationId xmlns:a16="http://schemas.microsoft.com/office/drawing/2014/main" id="{FC9B7BD6-AEB0-414B-803A-D694DC93C284}"/>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10079625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7586360"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7588860"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
        <p:nvSpPr>
          <p:cNvPr id="4" name="Text Placeholder 3">
            <a:extLst>
              <a:ext uri="{FF2B5EF4-FFF2-40B4-BE49-F238E27FC236}">
                <a16:creationId xmlns:a16="http://schemas.microsoft.com/office/drawing/2014/main" id="{FA7626C7-7042-4BA3-8CEC-E87FE515C1F8}"/>
              </a:ext>
            </a:extLst>
          </p:cNvPr>
          <p:cNvSpPr>
            <a:spLocks noGrp="1"/>
          </p:cNvSpPr>
          <p:nvPr>
            <p:ph type="body" sz="quarter" idx="10" hasCustomPrompt="1"/>
          </p:nvPr>
        </p:nvSpPr>
        <p:spPr>
          <a:xfrm>
            <a:off x="426424" y="2145841"/>
            <a:ext cx="7586360" cy="829458"/>
          </a:xfrm>
        </p:spPr>
        <p:txBody>
          <a:bodyPr wrap="square" lIns="91440" tIns="0" rIns="0" bIns="0">
            <a:spAutoFit/>
          </a:bodyPr>
          <a:lstStyle>
            <a:lvl1pPr marL="0" indent="0">
              <a:lnSpc>
                <a:spcPct val="90000"/>
              </a:lnSpc>
              <a:spcBef>
                <a:spcPts val="0"/>
              </a:spcBef>
              <a:spcAft>
                <a:spcPts val="988"/>
              </a:spcAft>
              <a:buNone/>
              <a:defRPr sz="1800" b="0" i="0">
                <a:solidFill>
                  <a:schemeClr val="tx2"/>
                </a:solidFill>
                <a:latin typeface="+mj-lt"/>
              </a:defRPr>
            </a:lvl1pPr>
            <a:lvl2pPr marL="0" indent="0">
              <a:lnSpc>
                <a:spcPct val="90000"/>
              </a:lnSpc>
              <a:spcBef>
                <a:spcPts val="0"/>
              </a:spcBef>
              <a:spcAft>
                <a:spcPts val="488"/>
              </a:spcAft>
              <a:buNone/>
              <a:defRPr sz="1600">
                <a:solidFill>
                  <a:srgbClr val="000000"/>
                </a:solidFill>
              </a:defRPr>
            </a:lvl2pPr>
            <a:lvl3pPr marL="0" indent="0">
              <a:spcBef>
                <a:spcPts val="0"/>
              </a:spcBef>
              <a:spcAft>
                <a:spcPts val="1274"/>
              </a:spcAft>
              <a:buNone/>
              <a:defRPr sz="1200" spc="20" baseline="0">
                <a:solidFill>
                  <a:schemeClr val="tx1"/>
                </a:solidFill>
                <a:latin typeface="+mj-lt"/>
              </a:defRPr>
            </a:lvl3pPr>
            <a:lvl4pPr marL="672290" indent="0">
              <a:spcBef>
                <a:spcPts val="0"/>
              </a:spcBef>
              <a:spcAft>
                <a:spcPts val="1274"/>
              </a:spcAft>
              <a:buNone/>
              <a:defRPr sz="1961"/>
            </a:lvl4pPr>
            <a:lvl5pPr marL="896386" indent="0">
              <a:buNone/>
              <a:defRPr/>
            </a:lvl5pPr>
          </a:lstStyle>
          <a:p>
            <a:pPr lvl="0"/>
            <a:r>
              <a:rPr lang="en-US"/>
              <a:t>First level Segoe UI 24pt</a:t>
            </a:r>
          </a:p>
          <a:p>
            <a:pPr lvl="1"/>
            <a:r>
              <a:rPr lang="en-US"/>
              <a:t>Second level Segoe UI 16pt</a:t>
            </a:r>
          </a:p>
          <a:p>
            <a:pPr lvl="2"/>
            <a:r>
              <a:rPr lang="en-US"/>
              <a:t>THIRD LEVEL SEGOE UI 12PT</a:t>
            </a:r>
          </a:p>
        </p:txBody>
      </p:sp>
    </p:spTree>
    <p:extLst>
      <p:ext uri="{BB962C8B-B14F-4D97-AF65-F5344CB8AC3E}">
        <p14:creationId xmlns:p14="http://schemas.microsoft.com/office/powerpoint/2010/main" val="24410327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9638-1E38-49FA-A26A-441B04DE98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5E6D7-D4CF-4874-B967-6027D46EAB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0767F-03F6-4BCD-94C4-6A4DE0978EE6}"/>
              </a:ext>
            </a:extLst>
          </p:cNvPr>
          <p:cNvSpPr>
            <a:spLocks noGrp="1"/>
          </p:cNvSpPr>
          <p:nvPr>
            <p:ph type="dt" sz="half" idx="10"/>
          </p:nvPr>
        </p:nvSpPr>
        <p:spPr/>
        <p:txBody>
          <a:bodyPr/>
          <a:lstStyle/>
          <a:p>
            <a:fld id="{8EFFCEF9-F465-4406-AD85-4D360CC7C1BF}" type="datetimeFigureOut">
              <a:rPr lang="en-US" smtClean="0"/>
              <a:t>4/17/2020</a:t>
            </a:fld>
            <a:endParaRPr lang="en-US"/>
          </a:p>
        </p:txBody>
      </p:sp>
      <p:sp>
        <p:nvSpPr>
          <p:cNvPr id="5" name="Footer Placeholder 4">
            <a:extLst>
              <a:ext uri="{FF2B5EF4-FFF2-40B4-BE49-F238E27FC236}">
                <a16:creationId xmlns:a16="http://schemas.microsoft.com/office/drawing/2014/main" id="{B38DEB3E-6146-4FF7-962A-495C30FF8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DE7E8-B839-475F-8B80-296A8A4F64CC}"/>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183093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368967603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6868663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58766218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8995823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6255284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1846367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2665662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33604106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black">
    <p:bg>
      <p:bgRef idx="1001">
        <a:schemeClr val="bg1"/>
      </p:bgRef>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2647311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blue">
    <p:bg>
      <p:bgRef idx="1001">
        <a:schemeClr val="bg2"/>
      </p:bgRef>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1515035" y="3429000"/>
            <a:ext cx="9152965" cy="2029939"/>
          </a:xfrm>
          <a:noFill/>
        </p:spPr>
        <p:txBody>
          <a:bodyPr vert="horz" wrap="square" lIns="0" tIns="0" rIns="0" bIns="0" rtlCol="0" anchor="t" anchorCtr="0">
            <a:noAutofit/>
          </a:bodyPr>
          <a:lstStyle>
            <a:lvl1pPr algn="ctr">
              <a:lnSpc>
                <a:spcPct val="90000"/>
              </a:lnSpc>
              <a:defRPr lang="en-US" sz="4000" spc="30"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984979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9424-C708-4596-93A1-493657359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BCC38-F5D9-4E6F-9E92-D28C16A43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99F7F-F29D-47A4-BC2E-3FDBF6CAB5DB}"/>
              </a:ext>
            </a:extLst>
          </p:cNvPr>
          <p:cNvSpPr>
            <a:spLocks noGrp="1"/>
          </p:cNvSpPr>
          <p:nvPr>
            <p:ph type="dt" sz="half" idx="10"/>
          </p:nvPr>
        </p:nvSpPr>
        <p:spPr/>
        <p:txBody>
          <a:bodyPr/>
          <a:lstStyle/>
          <a:p>
            <a:fld id="{8EFFCEF9-F465-4406-AD85-4D360CC7C1BF}" type="datetimeFigureOut">
              <a:rPr lang="en-US" smtClean="0"/>
              <a:t>4/17/2020</a:t>
            </a:fld>
            <a:endParaRPr lang="en-US"/>
          </a:p>
        </p:txBody>
      </p:sp>
      <p:sp>
        <p:nvSpPr>
          <p:cNvPr id="5" name="Footer Placeholder 4">
            <a:extLst>
              <a:ext uri="{FF2B5EF4-FFF2-40B4-BE49-F238E27FC236}">
                <a16:creationId xmlns:a16="http://schemas.microsoft.com/office/drawing/2014/main" id="{194577BC-A22D-4927-896F-E27083711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8BEBC-2D48-4B89-8732-3C29235BD2E7}"/>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33466380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7306180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02099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50933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blu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11818879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2120-B14E-4D5D-B271-C2D126988A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22582-F8BC-42E5-9F4B-0ECD940B5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78EB4C-3113-470D-B1C0-2D329ADDD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B38B84-E199-431C-AF63-CE706A3BC153}"/>
              </a:ext>
            </a:extLst>
          </p:cNvPr>
          <p:cNvSpPr>
            <a:spLocks noGrp="1"/>
          </p:cNvSpPr>
          <p:nvPr>
            <p:ph type="dt" sz="half" idx="10"/>
          </p:nvPr>
        </p:nvSpPr>
        <p:spPr/>
        <p:txBody>
          <a:bodyPr/>
          <a:lstStyle/>
          <a:p>
            <a:fld id="{8EFFCEF9-F465-4406-AD85-4D360CC7C1BF}" type="datetimeFigureOut">
              <a:rPr lang="en-US" smtClean="0"/>
              <a:t>4/17/2020</a:t>
            </a:fld>
            <a:endParaRPr lang="en-US"/>
          </a:p>
        </p:txBody>
      </p:sp>
      <p:sp>
        <p:nvSpPr>
          <p:cNvPr id="6" name="Footer Placeholder 5">
            <a:extLst>
              <a:ext uri="{FF2B5EF4-FFF2-40B4-BE49-F238E27FC236}">
                <a16:creationId xmlns:a16="http://schemas.microsoft.com/office/drawing/2014/main" id="{E6226DC4-520C-494E-9C7C-9BB86C904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84703-0E7B-43A9-9E92-54564D6E1615}"/>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42348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D162-73BD-4852-89D0-935F585D6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F35E5-9166-42AA-B41F-E58793F10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C64A4-FE9B-46EC-B8EA-0C2D0D11B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5F3BE-AA60-47E4-8274-586F7B3D2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7D2A5-1EC5-4C3A-914E-5415F9498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7B350D-F2BE-435E-8BA7-80E6568924CA}"/>
              </a:ext>
            </a:extLst>
          </p:cNvPr>
          <p:cNvSpPr>
            <a:spLocks noGrp="1"/>
          </p:cNvSpPr>
          <p:nvPr>
            <p:ph type="dt" sz="half" idx="10"/>
          </p:nvPr>
        </p:nvSpPr>
        <p:spPr/>
        <p:txBody>
          <a:bodyPr/>
          <a:lstStyle/>
          <a:p>
            <a:fld id="{8EFFCEF9-F465-4406-AD85-4D360CC7C1BF}" type="datetimeFigureOut">
              <a:rPr lang="en-US" smtClean="0"/>
              <a:t>4/17/2020</a:t>
            </a:fld>
            <a:endParaRPr lang="en-US"/>
          </a:p>
        </p:txBody>
      </p:sp>
      <p:sp>
        <p:nvSpPr>
          <p:cNvPr id="8" name="Footer Placeholder 7">
            <a:extLst>
              <a:ext uri="{FF2B5EF4-FFF2-40B4-BE49-F238E27FC236}">
                <a16:creationId xmlns:a16="http://schemas.microsoft.com/office/drawing/2014/main" id="{840F86CE-B965-41EA-9096-20A1D24ECD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85AF8D-3B83-4B53-A59F-1693641D7811}"/>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18333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FFEA-B9CA-4BAA-B216-993D9DC717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364CA-17DB-4662-84D9-6BE1CEF9F012}"/>
              </a:ext>
            </a:extLst>
          </p:cNvPr>
          <p:cNvSpPr>
            <a:spLocks noGrp="1"/>
          </p:cNvSpPr>
          <p:nvPr>
            <p:ph type="dt" sz="half" idx="10"/>
          </p:nvPr>
        </p:nvSpPr>
        <p:spPr/>
        <p:txBody>
          <a:bodyPr/>
          <a:lstStyle/>
          <a:p>
            <a:fld id="{8EFFCEF9-F465-4406-AD85-4D360CC7C1BF}" type="datetimeFigureOut">
              <a:rPr lang="en-US" smtClean="0"/>
              <a:t>4/17/2020</a:t>
            </a:fld>
            <a:endParaRPr lang="en-US"/>
          </a:p>
        </p:txBody>
      </p:sp>
      <p:sp>
        <p:nvSpPr>
          <p:cNvPr id="4" name="Footer Placeholder 3">
            <a:extLst>
              <a:ext uri="{FF2B5EF4-FFF2-40B4-BE49-F238E27FC236}">
                <a16:creationId xmlns:a16="http://schemas.microsoft.com/office/drawing/2014/main" id="{365454BA-414A-4ED2-B5BC-4D433E805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1C6DA-2451-4883-830E-F568597DBD1C}"/>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42540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843B9-06BB-4D96-BBFC-F116EB9E2CA7}"/>
              </a:ext>
            </a:extLst>
          </p:cNvPr>
          <p:cNvSpPr>
            <a:spLocks noGrp="1"/>
          </p:cNvSpPr>
          <p:nvPr>
            <p:ph type="dt" sz="half" idx="10"/>
          </p:nvPr>
        </p:nvSpPr>
        <p:spPr/>
        <p:txBody>
          <a:bodyPr/>
          <a:lstStyle/>
          <a:p>
            <a:fld id="{8EFFCEF9-F465-4406-AD85-4D360CC7C1BF}" type="datetimeFigureOut">
              <a:rPr lang="en-US" smtClean="0"/>
              <a:t>4/17/2020</a:t>
            </a:fld>
            <a:endParaRPr lang="en-US"/>
          </a:p>
        </p:txBody>
      </p:sp>
      <p:sp>
        <p:nvSpPr>
          <p:cNvPr id="3" name="Footer Placeholder 2">
            <a:extLst>
              <a:ext uri="{FF2B5EF4-FFF2-40B4-BE49-F238E27FC236}">
                <a16:creationId xmlns:a16="http://schemas.microsoft.com/office/drawing/2014/main" id="{16F0A5F1-67F5-45B1-AAF5-6BE203517A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C7A50-3B1E-4459-88D5-F7D53A7261E8}"/>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8146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C519-5ABF-4608-BC27-61F0C1E21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6BC8BA-05CB-446C-BA96-91528D72D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F5449-B547-45B0-A630-D89ABB35C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D4408-E8C9-4C5F-B64D-5EEEDA85A0C6}"/>
              </a:ext>
            </a:extLst>
          </p:cNvPr>
          <p:cNvSpPr>
            <a:spLocks noGrp="1"/>
          </p:cNvSpPr>
          <p:nvPr>
            <p:ph type="dt" sz="half" idx="10"/>
          </p:nvPr>
        </p:nvSpPr>
        <p:spPr/>
        <p:txBody>
          <a:bodyPr/>
          <a:lstStyle/>
          <a:p>
            <a:fld id="{8EFFCEF9-F465-4406-AD85-4D360CC7C1BF}" type="datetimeFigureOut">
              <a:rPr lang="en-US" smtClean="0"/>
              <a:t>4/17/2020</a:t>
            </a:fld>
            <a:endParaRPr lang="en-US"/>
          </a:p>
        </p:txBody>
      </p:sp>
      <p:sp>
        <p:nvSpPr>
          <p:cNvPr id="6" name="Footer Placeholder 5">
            <a:extLst>
              <a:ext uri="{FF2B5EF4-FFF2-40B4-BE49-F238E27FC236}">
                <a16:creationId xmlns:a16="http://schemas.microsoft.com/office/drawing/2014/main" id="{22ED7329-7E74-4138-84E0-37740DECA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A8BA0-CC52-49EE-8BA7-61F0AC5130A2}"/>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46862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4A09-1EF7-43A7-AB01-8BC0094F7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3DDBDD-B733-48D3-88F4-59BEE778B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77C69B-CB96-47CA-B262-D45DC00EC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F3008-8348-43B7-A984-C3FA0BF9FCD2}"/>
              </a:ext>
            </a:extLst>
          </p:cNvPr>
          <p:cNvSpPr>
            <a:spLocks noGrp="1"/>
          </p:cNvSpPr>
          <p:nvPr>
            <p:ph type="dt" sz="half" idx="10"/>
          </p:nvPr>
        </p:nvSpPr>
        <p:spPr/>
        <p:txBody>
          <a:bodyPr/>
          <a:lstStyle/>
          <a:p>
            <a:fld id="{8EFFCEF9-F465-4406-AD85-4D360CC7C1BF}" type="datetimeFigureOut">
              <a:rPr lang="en-US" smtClean="0"/>
              <a:t>4/17/2020</a:t>
            </a:fld>
            <a:endParaRPr lang="en-US"/>
          </a:p>
        </p:txBody>
      </p:sp>
      <p:sp>
        <p:nvSpPr>
          <p:cNvPr id="6" name="Footer Placeholder 5">
            <a:extLst>
              <a:ext uri="{FF2B5EF4-FFF2-40B4-BE49-F238E27FC236}">
                <a16:creationId xmlns:a16="http://schemas.microsoft.com/office/drawing/2014/main" id="{260EF507-17F8-400C-8E8F-0630EA958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D5836-132A-4983-AF92-4BDF407E86FD}"/>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45595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DBF8A-F27C-41B6-80B6-490BCFF2D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0C619-E89F-4F68-B216-8672D92AE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AA563-0A72-401B-924B-18A2660A8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FCEF9-F465-4406-AD85-4D360CC7C1BF}" type="datetimeFigureOut">
              <a:rPr lang="en-US" smtClean="0"/>
              <a:t>4/17/2020</a:t>
            </a:fld>
            <a:endParaRPr lang="en-US"/>
          </a:p>
        </p:txBody>
      </p:sp>
      <p:sp>
        <p:nvSpPr>
          <p:cNvPr id="5" name="Footer Placeholder 4">
            <a:extLst>
              <a:ext uri="{FF2B5EF4-FFF2-40B4-BE49-F238E27FC236}">
                <a16:creationId xmlns:a16="http://schemas.microsoft.com/office/drawing/2014/main" id="{49726768-6152-401A-9834-DC7F7E113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8A6538-B688-44BA-8145-B93168EDF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5BE73-4BA4-413D-9BA3-2BCC6AF838D4}" type="slidenum">
              <a:rPr lang="en-US" smtClean="0"/>
              <a:t>‹#›</a:t>
            </a:fld>
            <a:endParaRPr lang="en-US"/>
          </a:p>
        </p:txBody>
      </p:sp>
    </p:spTree>
    <p:extLst>
      <p:ext uri="{BB962C8B-B14F-4D97-AF65-F5344CB8AC3E}">
        <p14:creationId xmlns:p14="http://schemas.microsoft.com/office/powerpoint/2010/main" val="3104652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302551"/>
            <a:ext cx="11336039" cy="744014"/>
          </a:xfrm>
          <a:prstGeom prst="rect">
            <a:avLst/>
          </a:prstGeom>
        </p:spPr>
        <p:txBody>
          <a:bodyPr vert="horz" wrap="square" lIns="9144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9144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886539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36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21" Type="http://schemas.openxmlformats.org/officeDocument/2006/relationships/image" Target="../media/image30.sv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sv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 Id="rId3"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30.sv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43.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2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9.png"/><Relationship Id="rId7" Type="http://schemas.openxmlformats.org/officeDocument/2006/relationships/image" Target="../media/image4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4.png"/><Relationship Id="rId4" Type="http://schemas.openxmlformats.org/officeDocument/2006/relationships/image" Target="../media/image30.sv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5DBCA27-ADAA-4E4E-AE42-4B69A276EE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783" y="5984891"/>
            <a:ext cx="197744" cy="197744"/>
          </a:xfrm>
          <a:prstGeom prst="rect">
            <a:avLst/>
          </a:prstGeom>
        </p:spPr>
      </p:pic>
      <p:pic>
        <p:nvPicPr>
          <p:cNvPr id="5" name="Graphic 4">
            <a:extLst>
              <a:ext uri="{FF2B5EF4-FFF2-40B4-BE49-F238E27FC236}">
                <a16:creationId xmlns:a16="http://schemas.microsoft.com/office/drawing/2014/main" id="{1C2BFA44-0D1C-4A0C-91C1-3C44D0E4D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5408" y="6296503"/>
            <a:ext cx="196495" cy="196495"/>
          </a:xfrm>
          <a:prstGeom prst="rect">
            <a:avLst/>
          </a:prstGeom>
        </p:spPr>
      </p:pic>
      <p:sp>
        <p:nvSpPr>
          <p:cNvPr id="67" name="TextBox 66">
            <a:extLst>
              <a:ext uri="{FF2B5EF4-FFF2-40B4-BE49-F238E27FC236}">
                <a16:creationId xmlns:a16="http://schemas.microsoft.com/office/drawing/2014/main" id="{4E5BA55F-EDEB-4B4B-9A65-5DC0BC0342E7}"/>
              </a:ext>
            </a:extLst>
          </p:cNvPr>
          <p:cNvSpPr txBox="1"/>
          <p:nvPr/>
        </p:nvSpPr>
        <p:spPr>
          <a:xfrm>
            <a:off x="227408" y="251254"/>
            <a:ext cx="11032549" cy="523220"/>
          </a:xfrm>
          <a:prstGeom prst="rect">
            <a:avLst/>
          </a:prstGeom>
          <a:noFill/>
        </p:spPr>
        <p:txBody>
          <a:bodyPr wrap="square" rtlCol="0">
            <a:spAutoFit/>
          </a:bodyPr>
          <a:lstStyle/>
          <a:p>
            <a:r>
              <a:rPr lang="en-US" sz="2800"/>
              <a:t>Big Data / Machine Learning One-Click Azure Solution</a:t>
            </a:r>
          </a:p>
        </p:txBody>
      </p:sp>
      <p:sp>
        <p:nvSpPr>
          <p:cNvPr id="50" name="TextBox 49">
            <a:extLst>
              <a:ext uri="{FF2B5EF4-FFF2-40B4-BE49-F238E27FC236}">
                <a16:creationId xmlns:a16="http://schemas.microsoft.com/office/drawing/2014/main" id="{E9321A7D-37AC-4290-B685-734FB3A43DF7}"/>
              </a:ext>
            </a:extLst>
          </p:cNvPr>
          <p:cNvSpPr txBox="1"/>
          <p:nvPr/>
        </p:nvSpPr>
        <p:spPr>
          <a:xfrm>
            <a:off x="4263103" y="1191642"/>
            <a:ext cx="2100653"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 or Databricks or Both</a:t>
            </a:r>
          </a:p>
        </p:txBody>
      </p:sp>
      <p:grpSp>
        <p:nvGrpSpPr>
          <p:cNvPr id="48" name="Group 47">
            <a:extLst>
              <a:ext uri="{FF2B5EF4-FFF2-40B4-BE49-F238E27FC236}">
                <a16:creationId xmlns:a16="http://schemas.microsoft.com/office/drawing/2014/main" id="{6E30B55D-ACDC-4557-9CAF-2450FCECD013}"/>
              </a:ext>
            </a:extLst>
          </p:cNvPr>
          <p:cNvGrpSpPr/>
          <p:nvPr/>
        </p:nvGrpSpPr>
        <p:grpSpPr>
          <a:xfrm>
            <a:off x="7229527" y="1316274"/>
            <a:ext cx="996097" cy="604044"/>
            <a:chOff x="7385769" y="1527437"/>
            <a:chExt cx="996097" cy="604044"/>
          </a:xfrm>
        </p:grpSpPr>
        <p:sp>
          <p:nvSpPr>
            <p:cNvPr id="53" name="Rectangle: Rounded Corners 52">
              <a:extLst>
                <a:ext uri="{FF2B5EF4-FFF2-40B4-BE49-F238E27FC236}">
                  <a16:creationId xmlns:a16="http://schemas.microsoft.com/office/drawing/2014/main" id="{3F9BF940-E2A6-49EB-8955-8E9764905E37}"/>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8" name="TextBox 57">
              <a:extLst>
                <a:ext uri="{FF2B5EF4-FFF2-40B4-BE49-F238E27FC236}">
                  <a16:creationId xmlns:a16="http://schemas.microsoft.com/office/drawing/2014/main" id="{41FC737F-5411-4A97-A842-CB8FD1B4E85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Serverless</a:t>
              </a:r>
            </a:p>
          </p:txBody>
        </p:sp>
      </p:grpSp>
      <p:sp>
        <p:nvSpPr>
          <p:cNvPr id="61" name="Rectangle: Rounded Corners 60">
            <a:extLst>
              <a:ext uri="{FF2B5EF4-FFF2-40B4-BE49-F238E27FC236}">
                <a16:creationId xmlns:a16="http://schemas.microsoft.com/office/drawing/2014/main" id="{EB221165-1145-4FF6-8DBC-86DFFE36AE4B}"/>
              </a:ext>
            </a:extLst>
          </p:cNvPr>
          <p:cNvSpPr/>
          <p:nvPr/>
        </p:nvSpPr>
        <p:spPr>
          <a:xfrm>
            <a:off x="135961" y="1143409"/>
            <a:ext cx="919560" cy="61785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2" name="TextBox 61">
            <a:extLst>
              <a:ext uri="{FF2B5EF4-FFF2-40B4-BE49-F238E27FC236}">
                <a16:creationId xmlns:a16="http://schemas.microsoft.com/office/drawing/2014/main" id="{7CBC67E8-9EE4-43D9-9663-94C1471ECAE9}"/>
              </a:ext>
            </a:extLst>
          </p:cNvPr>
          <p:cNvSpPr txBox="1"/>
          <p:nvPr/>
        </p:nvSpPr>
        <p:spPr>
          <a:xfrm>
            <a:off x="0" y="832750"/>
            <a:ext cx="214078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Ingestion</a:t>
            </a:r>
          </a:p>
        </p:txBody>
      </p:sp>
      <p:cxnSp>
        <p:nvCxnSpPr>
          <p:cNvPr id="54" name="Straight Connector 53">
            <a:extLst>
              <a:ext uri="{FF2B5EF4-FFF2-40B4-BE49-F238E27FC236}">
                <a16:creationId xmlns:a16="http://schemas.microsoft.com/office/drawing/2014/main" id="{70F54B7A-52D5-42D2-B19E-56592EE970A9}"/>
              </a:ext>
            </a:extLst>
          </p:cNvPr>
          <p:cNvCxnSpPr>
            <a:cxnSpLocks/>
          </p:cNvCxnSpPr>
          <p:nvPr/>
        </p:nvCxnSpPr>
        <p:spPr>
          <a:xfrm flipH="1">
            <a:off x="2104758" y="886524"/>
            <a:ext cx="37594" cy="3842010"/>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4">
            <a:extLst>
              <a:ext uri="{FF2B5EF4-FFF2-40B4-BE49-F238E27FC236}">
                <a16:creationId xmlns:a16="http://schemas.microsoft.com/office/drawing/2014/main" id="{AA099894-A444-443E-90B9-25A27F6299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563" y="1224647"/>
            <a:ext cx="262072" cy="262072"/>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See the source image">
            <a:extLst>
              <a:ext uri="{FF2B5EF4-FFF2-40B4-BE49-F238E27FC236}">
                <a16:creationId xmlns:a16="http://schemas.microsoft.com/office/drawing/2014/main" id="{34A6C88D-749A-456D-A7B0-3344C25424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727" y="3310167"/>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26D261DE-922D-4E9D-9FB5-01505FC007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77" y="2971896"/>
            <a:ext cx="322534" cy="322534"/>
          </a:xfrm>
          <a:prstGeom prst="rect">
            <a:avLst/>
          </a:prstGeom>
        </p:spPr>
      </p:pic>
      <p:pic>
        <p:nvPicPr>
          <p:cNvPr id="82" name="Picture 2" descr="See the source image">
            <a:extLst>
              <a:ext uri="{FF2B5EF4-FFF2-40B4-BE49-F238E27FC236}">
                <a16:creationId xmlns:a16="http://schemas.microsoft.com/office/drawing/2014/main" id="{39D4494A-C021-4F41-9C2F-C279C6B754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967" y="3844747"/>
            <a:ext cx="397354" cy="39735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descr="A close up of a sign&#10;&#10;Description automatically generated">
            <a:extLst>
              <a:ext uri="{FF2B5EF4-FFF2-40B4-BE49-F238E27FC236}">
                <a16:creationId xmlns:a16="http://schemas.microsoft.com/office/drawing/2014/main" id="{E95737C5-7654-4098-B34E-32E7C7906F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3650" y="2209914"/>
            <a:ext cx="269794" cy="269794"/>
          </a:xfrm>
          <a:prstGeom prst="rect">
            <a:avLst/>
          </a:prstGeom>
        </p:spPr>
      </p:pic>
      <p:pic>
        <p:nvPicPr>
          <p:cNvPr id="85" name="Picture 84" descr="A close up of a sign&#10;&#10;Description automatically generated">
            <a:extLst>
              <a:ext uri="{FF2B5EF4-FFF2-40B4-BE49-F238E27FC236}">
                <a16:creationId xmlns:a16="http://schemas.microsoft.com/office/drawing/2014/main" id="{0BBB101A-0999-48E2-9432-2E0238B00C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9995" y="1533152"/>
            <a:ext cx="294665" cy="294665"/>
          </a:xfrm>
          <a:prstGeom prst="rect">
            <a:avLst/>
          </a:prstGeom>
        </p:spPr>
      </p:pic>
      <p:cxnSp>
        <p:nvCxnSpPr>
          <p:cNvPr id="86" name="Straight Connector 85">
            <a:extLst>
              <a:ext uri="{FF2B5EF4-FFF2-40B4-BE49-F238E27FC236}">
                <a16:creationId xmlns:a16="http://schemas.microsoft.com/office/drawing/2014/main" id="{F98A346B-4B45-4007-AB8E-BBB692E83143}"/>
              </a:ext>
            </a:extLst>
          </p:cNvPr>
          <p:cNvCxnSpPr>
            <a:cxnSpLocks/>
          </p:cNvCxnSpPr>
          <p:nvPr/>
        </p:nvCxnSpPr>
        <p:spPr>
          <a:xfrm>
            <a:off x="4130402" y="886524"/>
            <a:ext cx="0" cy="455706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11EF21A-D687-4AC1-AF38-B29EF8ACDA8E}"/>
              </a:ext>
            </a:extLst>
          </p:cNvPr>
          <p:cNvSpPr txBox="1"/>
          <p:nvPr/>
        </p:nvSpPr>
        <p:spPr>
          <a:xfrm>
            <a:off x="2142350" y="832750"/>
            <a:ext cx="203837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Process Ingestion</a:t>
            </a:r>
          </a:p>
        </p:txBody>
      </p:sp>
      <p:sp>
        <p:nvSpPr>
          <p:cNvPr id="88" name="Rectangle: Rounded Corners 87">
            <a:extLst>
              <a:ext uri="{FF2B5EF4-FFF2-40B4-BE49-F238E27FC236}">
                <a16:creationId xmlns:a16="http://schemas.microsoft.com/office/drawing/2014/main" id="{AFA8392D-9657-41B1-89BD-C59548BDE3D1}"/>
              </a:ext>
            </a:extLst>
          </p:cNvPr>
          <p:cNvSpPr/>
          <p:nvPr/>
        </p:nvSpPr>
        <p:spPr>
          <a:xfrm>
            <a:off x="126864" y="2895027"/>
            <a:ext cx="919560" cy="145267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89" name="Picture 2" descr="See the source image">
            <a:extLst>
              <a:ext uri="{FF2B5EF4-FFF2-40B4-BE49-F238E27FC236}">
                <a16:creationId xmlns:a16="http://schemas.microsoft.com/office/drawing/2014/main" id="{14663870-989C-48D0-AAE7-BC4131A74C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912" y="2296576"/>
            <a:ext cx="420235" cy="2857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30D86A0-E7B9-4396-A81D-B885E40195C4}"/>
              </a:ext>
            </a:extLst>
          </p:cNvPr>
          <p:cNvSpPr txBox="1"/>
          <p:nvPr/>
        </p:nvSpPr>
        <p:spPr>
          <a:xfrm>
            <a:off x="236818" y="1899231"/>
            <a:ext cx="709168"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cURL</a:t>
            </a:r>
          </a:p>
        </p:txBody>
      </p:sp>
      <p:sp>
        <p:nvSpPr>
          <p:cNvPr id="90" name="Rectangle: Rounded Corners 89">
            <a:extLst>
              <a:ext uri="{FF2B5EF4-FFF2-40B4-BE49-F238E27FC236}">
                <a16:creationId xmlns:a16="http://schemas.microsoft.com/office/drawing/2014/main" id="{E8C1190B-F9EC-4939-9A9B-4D674FE01D13}"/>
              </a:ext>
            </a:extLst>
          </p:cNvPr>
          <p:cNvSpPr/>
          <p:nvPr/>
        </p:nvSpPr>
        <p:spPr>
          <a:xfrm>
            <a:off x="131622" y="1955189"/>
            <a:ext cx="919560" cy="782636"/>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91" name="Picture 90" descr="A picture containing drawing&#10;&#10;Description automatically generated">
            <a:extLst>
              <a:ext uri="{FF2B5EF4-FFF2-40B4-BE49-F238E27FC236}">
                <a16:creationId xmlns:a16="http://schemas.microsoft.com/office/drawing/2014/main" id="{4BD732DD-2206-4B1A-BD8F-04E336E7C8D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74920" y="3475216"/>
            <a:ext cx="288726" cy="288726"/>
          </a:xfrm>
          <a:prstGeom prst="rect">
            <a:avLst/>
          </a:prstGeom>
        </p:spPr>
      </p:pic>
      <p:sp>
        <p:nvSpPr>
          <p:cNvPr id="92" name="TextBox 91">
            <a:extLst>
              <a:ext uri="{FF2B5EF4-FFF2-40B4-BE49-F238E27FC236}">
                <a16:creationId xmlns:a16="http://schemas.microsoft.com/office/drawing/2014/main" id="{E65E9C5D-2F7F-4BE2-8006-0E814EBFE27D}"/>
              </a:ext>
            </a:extLst>
          </p:cNvPr>
          <p:cNvSpPr txBox="1"/>
          <p:nvPr/>
        </p:nvSpPr>
        <p:spPr>
          <a:xfrm>
            <a:off x="111483" y="1548335"/>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FTP</a:t>
            </a:r>
          </a:p>
        </p:txBody>
      </p:sp>
      <p:cxnSp>
        <p:nvCxnSpPr>
          <p:cNvPr id="96" name="Straight Connector 95">
            <a:extLst>
              <a:ext uri="{FF2B5EF4-FFF2-40B4-BE49-F238E27FC236}">
                <a16:creationId xmlns:a16="http://schemas.microsoft.com/office/drawing/2014/main" id="{F5A4BEE7-5B0F-42E9-8B07-170337CF35A9}"/>
              </a:ext>
            </a:extLst>
          </p:cNvPr>
          <p:cNvCxnSpPr>
            <a:cxnSpLocks/>
          </p:cNvCxnSpPr>
          <p:nvPr/>
        </p:nvCxnSpPr>
        <p:spPr>
          <a:xfrm flipH="1">
            <a:off x="6380065" y="874369"/>
            <a:ext cx="1"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D5FBBF3-B76A-4DFE-8819-8182B3471F4E}"/>
              </a:ext>
            </a:extLst>
          </p:cNvPr>
          <p:cNvSpPr txBox="1"/>
          <p:nvPr/>
        </p:nvSpPr>
        <p:spPr>
          <a:xfrm>
            <a:off x="4180727" y="832750"/>
            <a:ext cx="2199338" cy="215444"/>
          </a:xfrm>
          <a:prstGeom prst="rect">
            <a:avLst/>
          </a:prstGeom>
          <a:noFill/>
        </p:spPr>
        <p:txBody>
          <a:bodyPr wrap="square" rtlCol="0">
            <a:spAutoFit/>
          </a:bodyPr>
          <a:lstStyle/>
          <a:p>
            <a:pPr lvl="0" algn="ctr">
              <a:defRPr/>
            </a:pPr>
            <a:r>
              <a:rPr lang="en-US" sz="800">
                <a:solidFill>
                  <a:srgbClr val="7030A0"/>
                </a:solidFill>
                <a:latin typeface="Segoe UI Semibold" panose="020B0702040204020203" pitchFamily="34" charset="0"/>
                <a:cs typeface="Segoe UI Semibold" panose="020B0702040204020203" pitchFamily="34" charset="0"/>
              </a:rPr>
              <a:t>Transformations / Data Science</a:t>
            </a:r>
          </a:p>
        </p:txBody>
      </p:sp>
      <p:sp>
        <p:nvSpPr>
          <p:cNvPr id="98" name="TextBox 97">
            <a:extLst>
              <a:ext uri="{FF2B5EF4-FFF2-40B4-BE49-F238E27FC236}">
                <a16:creationId xmlns:a16="http://schemas.microsoft.com/office/drawing/2014/main" id="{67D5442A-43AE-46C7-95B8-4C3DBB75F89C}"/>
              </a:ext>
            </a:extLst>
          </p:cNvPr>
          <p:cNvSpPr txBox="1"/>
          <p:nvPr/>
        </p:nvSpPr>
        <p:spPr>
          <a:xfrm>
            <a:off x="6380065" y="832750"/>
            <a:ext cx="243755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7030A0"/>
                </a:solidFill>
                <a:effectLst/>
                <a:uLnTx/>
                <a:uFillTx/>
                <a:latin typeface="Segoe UI Semibold" panose="020B0702040204020203" pitchFamily="34" charset="0"/>
                <a:ea typeface="+mn-ea"/>
                <a:cs typeface="Segoe UI Semibold" panose="020B0702040204020203" pitchFamily="34" charset="0"/>
              </a:rPr>
              <a:t>Query</a:t>
            </a:r>
          </a:p>
        </p:txBody>
      </p:sp>
      <p:sp>
        <p:nvSpPr>
          <p:cNvPr id="101" name="TextBox 100">
            <a:extLst>
              <a:ext uri="{FF2B5EF4-FFF2-40B4-BE49-F238E27FC236}">
                <a16:creationId xmlns:a16="http://schemas.microsoft.com/office/drawing/2014/main" id="{B8DF2E2F-C527-45EA-A6F1-85B9A1174DDC}"/>
              </a:ext>
            </a:extLst>
          </p:cNvPr>
          <p:cNvSpPr txBox="1"/>
          <p:nvPr/>
        </p:nvSpPr>
        <p:spPr>
          <a:xfrm>
            <a:off x="7102154" y="1932859"/>
            <a:ext cx="1715461"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2: SQL Database(s)</a:t>
            </a:r>
          </a:p>
        </p:txBody>
      </p:sp>
      <p:cxnSp>
        <p:nvCxnSpPr>
          <p:cNvPr id="107" name="Straight Connector 106">
            <a:extLst>
              <a:ext uri="{FF2B5EF4-FFF2-40B4-BE49-F238E27FC236}">
                <a16:creationId xmlns:a16="http://schemas.microsoft.com/office/drawing/2014/main" id="{ECD67F62-09FE-4F72-B795-0A6E7AF714F4}"/>
              </a:ext>
            </a:extLst>
          </p:cNvPr>
          <p:cNvCxnSpPr>
            <a:cxnSpLocks/>
          </p:cNvCxnSpPr>
          <p:nvPr/>
        </p:nvCxnSpPr>
        <p:spPr>
          <a:xfrm>
            <a:off x="8817618" y="886524"/>
            <a:ext cx="16302"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2BBE4D4-EDFC-4A2B-B236-E60ADE33DFDF}"/>
              </a:ext>
            </a:extLst>
          </p:cNvPr>
          <p:cNvSpPr txBox="1"/>
          <p:nvPr/>
        </p:nvSpPr>
        <p:spPr>
          <a:xfrm>
            <a:off x="10338540" y="832750"/>
            <a:ext cx="178248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Serve / Data Sharing</a:t>
            </a:r>
          </a:p>
        </p:txBody>
      </p:sp>
      <p:cxnSp>
        <p:nvCxnSpPr>
          <p:cNvPr id="29" name="Connector: Elbow 28">
            <a:extLst>
              <a:ext uri="{FF2B5EF4-FFF2-40B4-BE49-F238E27FC236}">
                <a16:creationId xmlns:a16="http://schemas.microsoft.com/office/drawing/2014/main" id="{EE234C74-99CF-4CDB-A819-740200BBD237}"/>
              </a:ext>
            </a:extLst>
          </p:cNvPr>
          <p:cNvCxnSpPr>
            <a:cxnSpLocks/>
            <a:stCxn id="61" idx="3"/>
            <a:endCxn id="177" idx="0"/>
          </p:cNvCxnSpPr>
          <p:nvPr/>
        </p:nvCxnSpPr>
        <p:spPr>
          <a:xfrm>
            <a:off x="1055521" y="1452336"/>
            <a:ext cx="662931" cy="76189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00727EC-797A-4351-ADCA-F9EC11D06763}"/>
              </a:ext>
            </a:extLst>
          </p:cNvPr>
          <p:cNvCxnSpPr>
            <a:cxnSpLocks/>
            <a:stCxn id="90" idx="3"/>
            <a:endCxn id="177" idx="1"/>
          </p:cNvCxnSpPr>
          <p:nvPr/>
        </p:nvCxnSpPr>
        <p:spPr>
          <a:xfrm>
            <a:off x="1051182" y="2346507"/>
            <a:ext cx="533331" cy="166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821AB63-D8C0-4E16-B29D-81AE6F17BDA2}"/>
              </a:ext>
            </a:extLst>
          </p:cNvPr>
          <p:cNvCxnSpPr>
            <a:stCxn id="88" idx="3"/>
            <a:endCxn id="91" idx="1"/>
          </p:cNvCxnSpPr>
          <p:nvPr/>
        </p:nvCxnSpPr>
        <p:spPr>
          <a:xfrm flipV="1">
            <a:off x="1046424" y="3619579"/>
            <a:ext cx="528496" cy="17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5CA06A-1B7E-4C8E-808D-70799BCE70F0}"/>
              </a:ext>
            </a:extLst>
          </p:cNvPr>
          <p:cNvCxnSpPr>
            <a:cxnSpLocks/>
            <a:stCxn id="91" idx="0"/>
            <a:endCxn id="177" idx="2"/>
          </p:cNvCxnSpPr>
          <p:nvPr/>
        </p:nvCxnSpPr>
        <p:spPr>
          <a:xfrm flipH="1" flipV="1">
            <a:off x="1718452" y="2482108"/>
            <a:ext cx="831" cy="9931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644604A-9FB5-4F3A-96ED-1648A8DE049C}"/>
              </a:ext>
            </a:extLst>
          </p:cNvPr>
          <p:cNvSpPr txBox="1"/>
          <p:nvPr/>
        </p:nvSpPr>
        <p:spPr>
          <a:xfrm>
            <a:off x="7102155" y="2809184"/>
            <a:ext cx="1699158"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Option 3: Data Warehouse</a:t>
            </a:r>
          </a:p>
        </p:txBody>
      </p:sp>
      <p:sp>
        <p:nvSpPr>
          <p:cNvPr id="123" name="TextBox 122">
            <a:extLst>
              <a:ext uri="{FF2B5EF4-FFF2-40B4-BE49-F238E27FC236}">
                <a16:creationId xmlns:a16="http://schemas.microsoft.com/office/drawing/2014/main" id="{D9B31681-288F-41CC-8F4A-3419F4E5F3B7}"/>
              </a:ext>
            </a:extLst>
          </p:cNvPr>
          <p:cNvSpPr txBox="1"/>
          <p:nvPr/>
        </p:nvSpPr>
        <p:spPr>
          <a:xfrm>
            <a:off x="7102154" y="3685090"/>
            <a:ext cx="1715461"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4: Databricks</a:t>
            </a:r>
          </a:p>
        </p:txBody>
      </p:sp>
      <p:grpSp>
        <p:nvGrpSpPr>
          <p:cNvPr id="142" name="Group 141">
            <a:extLst>
              <a:ext uri="{FF2B5EF4-FFF2-40B4-BE49-F238E27FC236}">
                <a16:creationId xmlns:a16="http://schemas.microsoft.com/office/drawing/2014/main" id="{45F83890-F1A3-4F23-B052-A7C88A83AC52}"/>
              </a:ext>
            </a:extLst>
          </p:cNvPr>
          <p:cNvGrpSpPr/>
          <p:nvPr/>
        </p:nvGrpSpPr>
        <p:grpSpPr>
          <a:xfrm>
            <a:off x="7229527" y="2159431"/>
            <a:ext cx="996097" cy="604044"/>
            <a:chOff x="7385769" y="3280895"/>
            <a:chExt cx="996097" cy="604044"/>
          </a:xfrm>
        </p:grpSpPr>
        <p:pic>
          <p:nvPicPr>
            <p:cNvPr id="131" name="Picture 130" descr="A close up of a sign&#10;&#10;Description automatically generated">
              <a:extLst>
                <a:ext uri="{FF2B5EF4-FFF2-40B4-BE49-F238E27FC236}">
                  <a16:creationId xmlns:a16="http://schemas.microsoft.com/office/drawing/2014/main" id="{F4DECBFC-6E4B-4C7B-9DC7-D2D696D2C4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0634" y="3365684"/>
              <a:ext cx="286366" cy="286366"/>
            </a:xfrm>
            <a:prstGeom prst="rect">
              <a:avLst/>
            </a:prstGeom>
          </p:spPr>
        </p:pic>
        <p:sp>
          <p:nvSpPr>
            <p:cNvPr id="132" name="Rectangle: Rounded Corners 131">
              <a:extLst>
                <a:ext uri="{FF2B5EF4-FFF2-40B4-BE49-F238E27FC236}">
                  <a16:creationId xmlns:a16="http://schemas.microsoft.com/office/drawing/2014/main" id="{AA197457-569F-411F-BCA3-FB72FA9B88BD}"/>
                </a:ext>
              </a:extLst>
            </p:cNvPr>
            <p:cNvSpPr/>
            <p:nvPr/>
          </p:nvSpPr>
          <p:spPr>
            <a:xfrm>
              <a:off x="7424037" y="32808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3" name="TextBox 132">
              <a:extLst>
                <a:ext uri="{FF2B5EF4-FFF2-40B4-BE49-F238E27FC236}">
                  <a16:creationId xmlns:a16="http://schemas.microsoft.com/office/drawing/2014/main" id="{30C1FB4B-5DCE-4B89-B744-A15D84571E3C}"/>
                </a:ext>
              </a:extLst>
            </p:cNvPr>
            <p:cNvSpPr txBox="1"/>
            <p:nvPr/>
          </p:nvSpPr>
          <p:spPr>
            <a:xfrm>
              <a:off x="7385769" y="36553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Hyperscale</a:t>
              </a:r>
            </a:p>
          </p:txBody>
        </p:sp>
      </p:grpSp>
      <p:grpSp>
        <p:nvGrpSpPr>
          <p:cNvPr id="143" name="Group 142">
            <a:extLst>
              <a:ext uri="{FF2B5EF4-FFF2-40B4-BE49-F238E27FC236}">
                <a16:creationId xmlns:a16="http://schemas.microsoft.com/office/drawing/2014/main" id="{BC87500E-FF5B-43F2-9F96-A0EAA30180FA}"/>
              </a:ext>
            </a:extLst>
          </p:cNvPr>
          <p:cNvGrpSpPr/>
          <p:nvPr/>
        </p:nvGrpSpPr>
        <p:grpSpPr>
          <a:xfrm>
            <a:off x="7229527" y="3032904"/>
            <a:ext cx="996097" cy="604044"/>
            <a:chOff x="7385769" y="4154368"/>
            <a:chExt cx="996097" cy="604044"/>
          </a:xfrm>
        </p:grpSpPr>
        <p:pic>
          <p:nvPicPr>
            <p:cNvPr id="70" name="Graphic 69">
              <a:extLst>
                <a:ext uri="{FF2B5EF4-FFF2-40B4-BE49-F238E27FC236}">
                  <a16:creationId xmlns:a16="http://schemas.microsoft.com/office/drawing/2014/main" id="{DCDBF6BE-9B29-4651-AFF2-3579C10D8F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44550" y="4269663"/>
              <a:ext cx="278534" cy="278534"/>
            </a:xfrm>
            <a:prstGeom prst="rect">
              <a:avLst/>
            </a:prstGeom>
          </p:spPr>
        </p:pic>
        <p:sp>
          <p:nvSpPr>
            <p:cNvPr id="135" name="Rectangle: Rounded Corners 134">
              <a:extLst>
                <a:ext uri="{FF2B5EF4-FFF2-40B4-BE49-F238E27FC236}">
                  <a16:creationId xmlns:a16="http://schemas.microsoft.com/office/drawing/2014/main" id="{782BAC38-03EE-47D1-ABA1-DBD721FF3AC7}"/>
                </a:ext>
              </a:extLst>
            </p:cNvPr>
            <p:cNvSpPr/>
            <p:nvPr/>
          </p:nvSpPr>
          <p:spPr>
            <a:xfrm>
              <a:off x="7424037" y="415436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6" name="TextBox 135">
              <a:extLst>
                <a:ext uri="{FF2B5EF4-FFF2-40B4-BE49-F238E27FC236}">
                  <a16:creationId xmlns:a16="http://schemas.microsoft.com/office/drawing/2014/main" id="{B6A3D561-7001-478B-9A4E-99CA73487910}"/>
                </a:ext>
              </a:extLst>
            </p:cNvPr>
            <p:cNvSpPr txBox="1"/>
            <p:nvPr/>
          </p:nvSpPr>
          <p:spPr>
            <a:xfrm>
              <a:off x="7385769" y="452881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Pools</a:t>
              </a:r>
              <a:endPar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50" name="Group 149">
            <a:extLst>
              <a:ext uri="{FF2B5EF4-FFF2-40B4-BE49-F238E27FC236}">
                <a16:creationId xmlns:a16="http://schemas.microsoft.com/office/drawing/2014/main" id="{48FC8D88-5242-445D-B5C9-785B2F6AA474}"/>
              </a:ext>
            </a:extLst>
          </p:cNvPr>
          <p:cNvGrpSpPr/>
          <p:nvPr/>
        </p:nvGrpSpPr>
        <p:grpSpPr>
          <a:xfrm>
            <a:off x="7229527" y="3911368"/>
            <a:ext cx="996097" cy="604044"/>
            <a:chOff x="7385769" y="5017807"/>
            <a:chExt cx="996097" cy="604044"/>
          </a:xfrm>
        </p:grpSpPr>
        <p:pic>
          <p:nvPicPr>
            <p:cNvPr id="124" name="Picture 4" descr="See the source image">
              <a:extLst>
                <a:ext uri="{FF2B5EF4-FFF2-40B4-BE49-F238E27FC236}">
                  <a16:creationId xmlns:a16="http://schemas.microsoft.com/office/drawing/2014/main" id="{2386961E-31A1-4D48-9DB0-9E762A89D3D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13D9FC63-4690-449D-8FFA-C8AF80A47B95}"/>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9" name="TextBox 138">
              <a:extLst>
                <a:ext uri="{FF2B5EF4-FFF2-40B4-BE49-F238E27FC236}">
                  <a16:creationId xmlns:a16="http://schemas.microsoft.com/office/drawing/2014/main" id="{790946B5-F8A1-40F1-B663-C1DF56ADF46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0" name="Group 179">
            <a:extLst>
              <a:ext uri="{FF2B5EF4-FFF2-40B4-BE49-F238E27FC236}">
                <a16:creationId xmlns:a16="http://schemas.microsoft.com/office/drawing/2014/main" id="{6DE5BA7F-E2FC-45D8-AD80-7D77CAA02DD0}"/>
              </a:ext>
            </a:extLst>
          </p:cNvPr>
          <p:cNvGrpSpPr/>
          <p:nvPr/>
        </p:nvGrpSpPr>
        <p:grpSpPr>
          <a:xfrm>
            <a:off x="4212048" y="1439786"/>
            <a:ext cx="996097" cy="604044"/>
            <a:chOff x="4417577" y="1860408"/>
            <a:chExt cx="996097" cy="604044"/>
          </a:xfrm>
        </p:grpSpPr>
        <p:pic>
          <p:nvPicPr>
            <p:cNvPr id="52" name="Picture 51" descr="A picture containing drawing&#10;&#10;Description automatically generated">
              <a:extLst>
                <a:ext uri="{FF2B5EF4-FFF2-40B4-BE49-F238E27FC236}">
                  <a16:creationId xmlns:a16="http://schemas.microsoft.com/office/drawing/2014/main" id="{90727219-66F6-4803-AC05-8E465A3D3B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88514" y="1935949"/>
              <a:ext cx="254222" cy="254222"/>
            </a:xfrm>
            <a:prstGeom prst="rect">
              <a:avLst/>
            </a:prstGeom>
          </p:spPr>
        </p:pic>
        <p:sp>
          <p:nvSpPr>
            <p:cNvPr id="165" name="Rectangle: Rounded Corners 164">
              <a:extLst>
                <a:ext uri="{FF2B5EF4-FFF2-40B4-BE49-F238E27FC236}">
                  <a16:creationId xmlns:a16="http://schemas.microsoft.com/office/drawing/2014/main" id="{29D586AC-0ADC-414E-937E-B7C6DD409A48}"/>
                </a:ext>
              </a:extLst>
            </p:cNvPr>
            <p:cNvSpPr/>
            <p:nvPr/>
          </p:nvSpPr>
          <p:spPr>
            <a:xfrm>
              <a:off x="4455845" y="186040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6" name="TextBox 165">
              <a:extLst>
                <a:ext uri="{FF2B5EF4-FFF2-40B4-BE49-F238E27FC236}">
                  <a16:creationId xmlns:a16="http://schemas.microsoft.com/office/drawing/2014/main" id="{B2973B7E-58C1-4D21-B230-EAA59C25A6AD}"/>
                </a:ext>
              </a:extLst>
            </p:cNvPr>
            <p:cNvSpPr txBox="1"/>
            <p:nvPr/>
          </p:nvSpPr>
          <p:spPr>
            <a:xfrm>
              <a:off x="4417577" y="223485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a:t>
              </a:r>
            </a:p>
          </p:txBody>
        </p:sp>
      </p:grpSp>
      <p:grpSp>
        <p:nvGrpSpPr>
          <p:cNvPr id="167" name="Group 166">
            <a:extLst>
              <a:ext uri="{FF2B5EF4-FFF2-40B4-BE49-F238E27FC236}">
                <a16:creationId xmlns:a16="http://schemas.microsoft.com/office/drawing/2014/main" id="{5C8023C9-160A-4571-A0EB-3A149FC61118}"/>
              </a:ext>
            </a:extLst>
          </p:cNvPr>
          <p:cNvGrpSpPr/>
          <p:nvPr/>
        </p:nvGrpSpPr>
        <p:grpSpPr>
          <a:xfrm>
            <a:off x="5288682" y="1436595"/>
            <a:ext cx="996097" cy="604044"/>
            <a:chOff x="7385769" y="5017807"/>
            <a:chExt cx="996097" cy="604044"/>
          </a:xfrm>
        </p:grpSpPr>
        <p:pic>
          <p:nvPicPr>
            <p:cNvPr id="168" name="Picture 4" descr="See the source image">
              <a:extLst>
                <a:ext uri="{FF2B5EF4-FFF2-40B4-BE49-F238E27FC236}">
                  <a16:creationId xmlns:a16="http://schemas.microsoft.com/office/drawing/2014/main" id="{0DE28450-3EDA-4DB0-890F-7833466B42B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Rounded Corners 168">
              <a:extLst>
                <a:ext uri="{FF2B5EF4-FFF2-40B4-BE49-F238E27FC236}">
                  <a16:creationId xmlns:a16="http://schemas.microsoft.com/office/drawing/2014/main" id="{01545DA9-6214-49AF-B3DE-DB1D1BCD2A0F}"/>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0" name="TextBox 169">
              <a:extLst>
                <a:ext uri="{FF2B5EF4-FFF2-40B4-BE49-F238E27FC236}">
                  <a16:creationId xmlns:a16="http://schemas.microsoft.com/office/drawing/2014/main" id="{F851A1A7-8554-4F81-969E-494CC3B0CBFE}"/>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2" name="Group 181">
            <a:extLst>
              <a:ext uri="{FF2B5EF4-FFF2-40B4-BE49-F238E27FC236}">
                <a16:creationId xmlns:a16="http://schemas.microsoft.com/office/drawing/2014/main" id="{0926BB97-EF3C-4C9F-AA78-BD7AB01756DD}"/>
              </a:ext>
            </a:extLst>
          </p:cNvPr>
          <p:cNvGrpSpPr/>
          <p:nvPr/>
        </p:nvGrpSpPr>
        <p:grpSpPr>
          <a:xfrm>
            <a:off x="4792599" y="3746538"/>
            <a:ext cx="996097" cy="604044"/>
            <a:chOff x="5017262" y="3917431"/>
            <a:chExt cx="996097" cy="604044"/>
          </a:xfrm>
        </p:grpSpPr>
        <p:pic>
          <p:nvPicPr>
            <p:cNvPr id="43" name="Picture 4" descr="See the source image">
              <a:extLst>
                <a:ext uri="{FF2B5EF4-FFF2-40B4-BE49-F238E27FC236}">
                  <a16:creationId xmlns:a16="http://schemas.microsoft.com/office/drawing/2014/main" id="{5F06138E-862B-4350-B7B1-C82014A3A98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83429" y="3996175"/>
              <a:ext cx="539852" cy="321684"/>
            </a:xfrm>
            <a:prstGeom prst="rect">
              <a:avLst/>
            </a:prstGeom>
            <a:noFill/>
            <a:extLst>
              <a:ext uri="{909E8E84-426E-40DD-AFC4-6F175D3DCCD1}">
                <a14:hiddenFill xmlns:a14="http://schemas.microsoft.com/office/drawing/2010/main">
                  <a:solidFill>
                    <a:srgbClr val="FFFFFF"/>
                  </a:solidFill>
                </a14:hiddenFill>
              </a:ext>
            </a:extLst>
          </p:spPr>
        </p:pic>
        <p:pic>
          <p:nvPicPr>
            <p:cNvPr id="44" name="Graphic 43">
              <a:extLst>
                <a:ext uri="{FF2B5EF4-FFF2-40B4-BE49-F238E27FC236}">
                  <a16:creationId xmlns:a16="http://schemas.microsoft.com/office/drawing/2014/main" id="{30A83424-101B-40BA-843C-760AA807E95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576011" y="4037955"/>
              <a:ext cx="238125" cy="238125"/>
            </a:xfrm>
            <a:prstGeom prst="rect">
              <a:avLst/>
            </a:prstGeom>
          </p:spPr>
        </p:pic>
        <p:sp>
          <p:nvSpPr>
            <p:cNvPr id="175" name="Rectangle: Rounded Corners 174">
              <a:extLst>
                <a:ext uri="{FF2B5EF4-FFF2-40B4-BE49-F238E27FC236}">
                  <a16:creationId xmlns:a16="http://schemas.microsoft.com/office/drawing/2014/main" id="{24AB1EFC-DBA7-4145-81FC-38141ED51A7C}"/>
                </a:ext>
              </a:extLst>
            </p:cNvPr>
            <p:cNvSpPr/>
            <p:nvPr/>
          </p:nvSpPr>
          <p:spPr>
            <a:xfrm>
              <a:off x="5055530" y="3917431"/>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6" name="TextBox 175">
              <a:extLst>
                <a:ext uri="{FF2B5EF4-FFF2-40B4-BE49-F238E27FC236}">
                  <a16:creationId xmlns:a16="http://schemas.microsoft.com/office/drawing/2014/main" id="{A1D00837-73A1-43DC-8283-8F5A8F128401}"/>
                </a:ext>
              </a:extLst>
            </p:cNvPr>
            <p:cNvSpPr txBox="1"/>
            <p:nvPr/>
          </p:nvSpPr>
          <p:spPr>
            <a:xfrm>
              <a:off x="5017262" y="4291880"/>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Schema</a:t>
              </a:r>
            </a:p>
          </p:txBody>
        </p:sp>
      </p:grpSp>
      <p:grpSp>
        <p:nvGrpSpPr>
          <p:cNvPr id="181" name="Group 180">
            <a:extLst>
              <a:ext uri="{FF2B5EF4-FFF2-40B4-BE49-F238E27FC236}">
                <a16:creationId xmlns:a16="http://schemas.microsoft.com/office/drawing/2014/main" id="{1D5E614D-3933-495C-B0CC-0DEF2C632783}"/>
              </a:ext>
            </a:extLst>
          </p:cNvPr>
          <p:cNvGrpSpPr/>
          <p:nvPr/>
        </p:nvGrpSpPr>
        <p:grpSpPr>
          <a:xfrm>
            <a:off x="4792599" y="2812234"/>
            <a:ext cx="996097" cy="604044"/>
            <a:chOff x="4978994" y="2890495"/>
            <a:chExt cx="996097" cy="604044"/>
          </a:xfrm>
        </p:grpSpPr>
        <p:pic>
          <p:nvPicPr>
            <p:cNvPr id="3" name="Graphic 2">
              <a:extLst>
                <a:ext uri="{FF2B5EF4-FFF2-40B4-BE49-F238E27FC236}">
                  <a16:creationId xmlns:a16="http://schemas.microsoft.com/office/drawing/2014/main" id="{7F6ED041-E7F8-4F5E-96F0-B3405174BFB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364036" y="2983424"/>
              <a:ext cx="226013" cy="226013"/>
            </a:xfrm>
            <a:prstGeom prst="rect">
              <a:avLst/>
            </a:prstGeom>
          </p:spPr>
        </p:pic>
        <p:sp>
          <p:nvSpPr>
            <p:cNvPr id="178" name="Rectangle: Rounded Corners 177">
              <a:extLst>
                <a:ext uri="{FF2B5EF4-FFF2-40B4-BE49-F238E27FC236}">
                  <a16:creationId xmlns:a16="http://schemas.microsoft.com/office/drawing/2014/main" id="{C70DE17C-C7C0-4438-BD5E-E2D22DB016C3}"/>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9" name="TextBox 178">
              <a:extLst>
                <a:ext uri="{FF2B5EF4-FFF2-40B4-BE49-F238E27FC236}">
                  <a16:creationId xmlns:a16="http://schemas.microsoft.com/office/drawing/2014/main" id="{7C85E537-63CA-4825-BFF8-0A50CCF6917B}"/>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cxnSp>
        <p:nvCxnSpPr>
          <p:cNvPr id="184" name="Connector: Elbow 183">
            <a:extLst>
              <a:ext uri="{FF2B5EF4-FFF2-40B4-BE49-F238E27FC236}">
                <a16:creationId xmlns:a16="http://schemas.microsoft.com/office/drawing/2014/main" id="{D2921D19-2D0C-4297-80B3-46162731C956}"/>
              </a:ext>
            </a:extLst>
          </p:cNvPr>
          <p:cNvCxnSpPr>
            <a:cxnSpLocks/>
            <a:stCxn id="178" idx="3"/>
            <a:endCxn id="53" idx="1"/>
          </p:cNvCxnSpPr>
          <p:nvPr/>
        </p:nvCxnSpPr>
        <p:spPr>
          <a:xfrm flipV="1">
            <a:off x="5750427" y="1618296"/>
            <a:ext cx="1517368" cy="1495960"/>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21FAF2DF-C52B-4566-8AF6-D8A32C556DEB}"/>
              </a:ext>
            </a:extLst>
          </p:cNvPr>
          <p:cNvCxnSpPr>
            <a:cxnSpLocks/>
            <a:stCxn id="178" idx="3"/>
            <a:endCxn id="132" idx="1"/>
          </p:cNvCxnSpPr>
          <p:nvPr/>
        </p:nvCxnSpPr>
        <p:spPr>
          <a:xfrm flipV="1">
            <a:off x="5750427" y="2461453"/>
            <a:ext cx="1517368" cy="652803"/>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62B27764-0DC4-4396-83D1-74ACB949F9C8}"/>
              </a:ext>
            </a:extLst>
          </p:cNvPr>
          <p:cNvCxnSpPr>
            <a:cxnSpLocks/>
            <a:stCxn id="178" idx="3"/>
            <a:endCxn id="135" idx="1"/>
          </p:cNvCxnSpPr>
          <p:nvPr/>
        </p:nvCxnSpPr>
        <p:spPr>
          <a:xfrm>
            <a:off x="5750427" y="3114256"/>
            <a:ext cx="1517368" cy="220670"/>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8479F91D-5944-4D8D-9BA8-472025FC1E00}"/>
              </a:ext>
            </a:extLst>
          </p:cNvPr>
          <p:cNvCxnSpPr>
            <a:cxnSpLocks/>
            <a:stCxn id="178" idx="3"/>
            <a:endCxn id="138" idx="1"/>
          </p:cNvCxnSpPr>
          <p:nvPr/>
        </p:nvCxnSpPr>
        <p:spPr>
          <a:xfrm>
            <a:off x="5750427" y="3114256"/>
            <a:ext cx="1517368" cy="1099134"/>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78BF4C6A-23D4-409E-9B0A-695C4346C508}"/>
              </a:ext>
            </a:extLst>
          </p:cNvPr>
          <p:cNvSpPr txBox="1"/>
          <p:nvPr/>
        </p:nvSpPr>
        <p:spPr>
          <a:xfrm>
            <a:off x="6449752" y="1459630"/>
            <a:ext cx="878725"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SQL On-Demand</a:t>
            </a:r>
          </a:p>
        </p:txBody>
      </p:sp>
      <p:sp>
        <p:nvSpPr>
          <p:cNvPr id="200" name="TextBox 199">
            <a:extLst>
              <a:ext uri="{FF2B5EF4-FFF2-40B4-BE49-F238E27FC236}">
                <a16:creationId xmlns:a16="http://schemas.microsoft.com/office/drawing/2014/main" id="{6A7154C2-0E66-4D3C-A0C9-1DF89498515E}"/>
              </a:ext>
            </a:extLst>
          </p:cNvPr>
          <p:cNvSpPr txBox="1"/>
          <p:nvPr/>
        </p:nvSpPr>
        <p:spPr>
          <a:xfrm>
            <a:off x="7616751" y="4942763"/>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Publish</a:t>
            </a:r>
          </a:p>
        </p:txBody>
      </p:sp>
      <p:sp>
        <p:nvSpPr>
          <p:cNvPr id="201" name="TextBox 200">
            <a:extLst>
              <a:ext uri="{FF2B5EF4-FFF2-40B4-BE49-F238E27FC236}">
                <a16:creationId xmlns:a16="http://schemas.microsoft.com/office/drawing/2014/main" id="{5CE39B87-181A-427F-B069-203035BA6FCB}"/>
              </a:ext>
            </a:extLst>
          </p:cNvPr>
          <p:cNvSpPr txBox="1"/>
          <p:nvPr/>
        </p:nvSpPr>
        <p:spPr>
          <a:xfrm>
            <a:off x="6449752" y="3143146"/>
            <a:ext cx="878725"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ADF (PolyBase)</a:t>
            </a:r>
          </a:p>
        </p:txBody>
      </p:sp>
      <p:cxnSp>
        <p:nvCxnSpPr>
          <p:cNvPr id="217" name="Straight Connector 216">
            <a:extLst>
              <a:ext uri="{FF2B5EF4-FFF2-40B4-BE49-F238E27FC236}">
                <a16:creationId xmlns:a16="http://schemas.microsoft.com/office/drawing/2014/main" id="{2D3DBAE9-BAB4-4646-8980-91EB92C586B4}"/>
              </a:ext>
            </a:extLst>
          </p:cNvPr>
          <p:cNvCxnSpPr>
            <a:cxnSpLocks/>
            <a:endCxn id="95" idx="1"/>
          </p:cNvCxnSpPr>
          <p:nvPr/>
        </p:nvCxnSpPr>
        <p:spPr>
          <a:xfrm flipV="1">
            <a:off x="1840110" y="2344811"/>
            <a:ext cx="421871" cy="287"/>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24" name="Picture 223" descr="A picture containing drawing&#10;&#10;Description automatically generated">
            <a:extLst>
              <a:ext uri="{FF2B5EF4-FFF2-40B4-BE49-F238E27FC236}">
                <a16:creationId xmlns:a16="http://schemas.microsoft.com/office/drawing/2014/main" id="{7A8A39A9-E9F1-4503-AB15-E1C2A219B23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27500" y="2217700"/>
            <a:ext cx="254222" cy="254222"/>
          </a:xfrm>
          <a:prstGeom prst="rect">
            <a:avLst/>
          </a:prstGeom>
        </p:spPr>
      </p:pic>
      <p:cxnSp>
        <p:nvCxnSpPr>
          <p:cNvPr id="225" name="Straight Connector 224">
            <a:extLst>
              <a:ext uri="{FF2B5EF4-FFF2-40B4-BE49-F238E27FC236}">
                <a16:creationId xmlns:a16="http://schemas.microsoft.com/office/drawing/2014/main" id="{1CDC7298-34D7-4E37-98FC-090FE2B3E072}"/>
              </a:ext>
            </a:extLst>
          </p:cNvPr>
          <p:cNvCxnSpPr>
            <a:cxnSpLocks/>
            <a:stCxn id="84" idx="0"/>
            <a:endCxn id="85" idx="2"/>
          </p:cNvCxnSpPr>
          <p:nvPr/>
        </p:nvCxnSpPr>
        <p:spPr>
          <a:xfrm flipH="1" flipV="1">
            <a:off x="3157328" y="1827817"/>
            <a:ext cx="1219" cy="382097"/>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36" name="Graphic 235">
            <a:extLst>
              <a:ext uri="{FF2B5EF4-FFF2-40B4-BE49-F238E27FC236}">
                <a16:creationId xmlns:a16="http://schemas.microsoft.com/office/drawing/2014/main" id="{260771B8-7D39-4DA3-AA63-8684283B3B4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680777" y="3100809"/>
            <a:ext cx="476250" cy="476250"/>
          </a:xfrm>
          <a:prstGeom prst="rect">
            <a:avLst/>
          </a:prstGeom>
        </p:spPr>
      </p:pic>
      <p:cxnSp>
        <p:nvCxnSpPr>
          <p:cNvPr id="237" name="Straight Arrow Connector 236">
            <a:extLst>
              <a:ext uri="{FF2B5EF4-FFF2-40B4-BE49-F238E27FC236}">
                <a16:creationId xmlns:a16="http://schemas.microsoft.com/office/drawing/2014/main" id="{05F2F82D-5C8F-460E-B0F4-7BEF6FD27144}"/>
              </a:ext>
            </a:extLst>
          </p:cNvPr>
          <p:cNvCxnSpPr>
            <a:cxnSpLocks/>
            <a:stCxn id="236" idx="1"/>
            <a:endCxn id="240" idx="3"/>
          </p:cNvCxnSpPr>
          <p:nvPr/>
        </p:nvCxnSpPr>
        <p:spPr>
          <a:xfrm flipH="1" flipV="1">
            <a:off x="11460352" y="3337789"/>
            <a:ext cx="220425" cy="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6144D9E-FEC6-46D9-B88A-7B10BD3164B0}"/>
              </a:ext>
            </a:extLst>
          </p:cNvPr>
          <p:cNvGrpSpPr/>
          <p:nvPr/>
        </p:nvGrpSpPr>
        <p:grpSpPr>
          <a:xfrm>
            <a:off x="10502524" y="3035767"/>
            <a:ext cx="996097" cy="604044"/>
            <a:chOff x="9577346" y="3781166"/>
            <a:chExt cx="996097" cy="604044"/>
          </a:xfrm>
        </p:grpSpPr>
        <p:pic>
          <p:nvPicPr>
            <p:cNvPr id="239" name="Picture 2" descr="See the source image">
              <a:extLst>
                <a:ext uri="{FF2B5EF4-FFF2-40B4-BE49-F238E27FC236}">
                  <a16:creationId xmlns:a16="http://schemas.microsoft.com/office/drawing/2014/main" id="{38153AAE-29EF-413D-8222-311A7FF67B4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922846" y="3838198"/>
              <a:ext cx="305096" cy="305096"/>
            </a:xfrm>
            <a:prstGeom prst="rect">
              <a:avLst/>
            </a:prstGeom>
            <a:noFill/>
            <a:extLst>
              <a:ext uri="{909E8E84-426E-40DD-AFC4-6F175D3DCCD1}">
                <a14:hiddenFill xmlns:a14="http://schemas.microsoft.com/office/drawing/2010/main">
                  <a:solidFill>
                    <a:srgbClr val="FFFFFF"/>
                  </a:solidFill>
                </a14:hiddenFill>
              </a:ext>
            </a:extLst>
          </p:spPr>
        </p:pic>
        <p:sp>
          <p:nvSpPr>
            <p:cNvPr id="240" name="Rectangle: Rounded Corners 239">
              <a:extLst>
                <a:ext uri="{FF2B5EF4-FFF2-40B4-BE49-F238E27FC236}">
                  <a16:creationId xmlns:a16="http://schemas.microsoft.com/office/drawing/2014/main" id="{672A2F36-69F1-4AD2-9FA7-4D3E815D3A43}"/>
                </a:ext>
              </a:extLst>
            </p:cNvPr>
            <p:cNvSpPr/>
            <p:nvPr/>
          </p:nvSpPr>
          <p:spPr>
            <a:xfrm>
              <a:off x="9615614" y="3781166"/>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41" name="TextBox 240">
              <a:extLst>
                <a:ext uri="{FF2B5EF4-FFF2-40B4-BE49-F238E27FC236}">
                  <a16:creationId xmlns:a16="http://schemas.microsoft.com/office/drawing/2014/main" id="{254CDEE7-638A-4C46-B817-84A565F51C4D}"/>
                </a:ext>
              </a:extLst>
            </p:cNvPr>
            <p:cNvSpPr txBox="1"/>
            <p:nvPr/>
          </p:nvSpPr>
          <p:spPr>
            <a:xfrm>
              <a:off x="9577346" y="4155615"/>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Power BI</a:t>
              </a:r>
            </a:p>
          </p:txBody>
        </p:sp>
      </p:grpSp>
      <p:cxnSp>
        <p:nvCxnSpPr>
          <p:cNvPr id="256" name="Connector: Elbow 255">
            <a:extLst>
              <a:ext uri="{FF2B5EF4-FFF2-40B4-BE49-F238E27FC236}">
                <a16:creationId xmlns:a16="http://schemas.microsoft.com/office/drawing/2014/main" id="{46A51439-DABE-493C-841F-0018C2137EF9}"/>
              </a:ext>
            </a:extLst>
          </p:cNvPr>
          <p:cNvCxnSpPr>
            <a:cxnSpLocks/>
            <a:stCxn id="151" idx="1"/>
            <a:endCxn id="132" idx="3"/>
          </p:cNvCxnSpPr>
          <p:nvPr/>
        </p:nvCxnSpPr>
        <p:spPr>
          <a:xfrm rot="10800000">
            <a:off x="8187355" y="2461453"/>
            <a:ext cx="942058" cy="876914"/>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Connector: Elbow 271">
            <a:extLst>
              <a:ext uri="{FF2B5EF4-FFF2-40B4-BE49-F238E27FC236}">
                <a16:creationId xmlns:a16="http://schemas.microsoft.com/office/drawing/2014/main" id="{83EA4023-57C5-4A95-AB91-049C4F5E4E5C}"/>
              </a:ext>
            </a:extLst>
          </p:cNvPr>
          <p:cNvCxnSpPr>
            <a:cxnSpLocks/>
            <a:stCxn id="151" idx="1"/>
            <a:endCxn id="138" idx="3"/>
          </p:cNvCxnSpPr>
          <p:nvPr/>
        </p:nvCxnSpPr>
        <p:spPr>
          <a:xfrm rot="10800000" flipV="1">
            <a:off x="8187355" y="3338366"/>
            <a:ext cx="942058" cy="875023"/>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77E9080C-FDD6-47BA-8582-36D4C4C31132}"/>
              </a:ext>
            </a:extLst>
          </p:cNvPr>
          <p:cNvSpPr txBox="1"/>
          <p:nvPr/>
        </p:nvSpPr>
        <p:spPr>
          <a:xfrm>
            <a:off x="7099999" y="1095269"/>
            <a:ext cx="239051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Option 1: SQL On-Demand</a:t>
            </a:r>
          </a:p>
        </p:txBody>
      </p:sp>
      <p:cxnSp>
        <p:nvCxnSpPr>
          <p:cNvPr id="284" name="Straight Connector 283">
            <a:extLst>
              <a:ext uri="{FF2B5EF4-FFF2-40B4-BE49-F238E27FC236}">
                <a16:creationId xmlns:a16="http://schemas.microsoft.com/office/drawing/2014/main" id="{268FCACB-8427-4F78-A711-485A64DE4EA1}"/>
              </a:ext>
            </a:extLst>
          </p:cNvPr>
          <p:cNvCxnSpPr>
            <a:cxnSpLocks/>
            <a:stCxn id="135" idx="3"/>
            <a:endCxn id="151" idx="1"/>
          </p:cNvCxnSpPr>
          <p:nvPr/>
        </p:nvCxnSpPr>
        <p:spPr>
          <a:xfrm>
            <a:off x="8187355" y="3334926"/>
            <a:ext cx="942058" cy="3441"/>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7" name="Connector: Elbow 286">
            <a:extLst>
              <a:ext uri="{FF2B5EF4-FFF2-40B4-BE49-F238E27FC236}">
                <a16:creationId xmlns:a16="http://schemas.microsoft.com/office/drawing/2014/main" id="{8C80DDCB-480E-44E2-90AF-4E64503AEDCE}"/>
              </a:ext>
            </a:extLst>
          </p:cNvPr>
          <p:cNvCxnSpPr>
            <a:cxnSpLocks/>
            <a:stCxn id="151" idx="0"/>
            <a:endCxn id="53" idx="3"/>
          </p:cNvCxnSpPr>
          <p:nvPr/>
        </p:nvCxnSpPr>
        <p:spPr>
          <a:xfrm rot="16200000" flipV="1">
            <a:off x="8179250" y="1626402"/>
            <a:ext cx="1418049" cy="1401838"/>
          </a:xfrm>
          <a:prstGeom prst="bentConnector2">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249B4783-6448-47B5-B051-002B3FFBAF9B}"/>
              </a:ext>
            </a:extLst>
          </p:cNvPr>
          <p:cNvSpPr txBox="1"/>
          <p:nvPr/>
        </p:nvSpPr>
        <p:spPr>
          <a:xfrm>
            <a:off x="8176250" y="1460223"/>
            <a:ext cx="1804056"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Data is read directly from the lake</a:t>
            </a:r>
          </a:p>
        </p:txBody>
      </p:sp>
      <p:cxnSp>
        <p:nvCxnSpPr>
          <p:cNvPr id="294" name="Straight Connector 293">
            <a:extLst>
              <a:ext uri="{FF2B5EF4-FFF2-40B4-BE49-F238E27FC236}">
                <a16:creationId xmlns:a16="http://schemas.microsoft.com/office/drawing/2014/main" id="{1748A25E-3A90-46D5-A42D-A664B185A5EB}"/>
              </a:ext>
            </a:extLst>
          </p:cNvPr>
          <p:cNvCxnSpPr/>
          <p:nvPr/>
        </p:nvCxnSpPr>
        <p:spPr>
          <a:xfrm>
            <a:off x="7390701" y="1618295"/>
            <a:ext cx="683703" cy="0"/>
          </a:xfrm>
          <a:prstGeom prst="line">
            <a:avLst/>
          </a:prstGeom>
          <a:ln>
            <a:solidFill>
              <a:schemeClr val="tx2">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2F19BE16-C4A1-4D15-B599-2169EBFAA5DF}"/>
              </a:ext>
            </a:extLst>
          </p:cNvPr>
          <p:cNvPicPr>
            <a:picLocks noChangeAspect="1"/>
          </p:cNvPicPr>
          <p:nvPr/>
        </p:nvPicPr>
        <p:blipFill>
          <a:blip r:embed="rId25"/>
          <a:stretch>
            <a:fillRect/>
          </a:stretch>
        </p:blipFill>
        <p:spPr>
          <a:xfrm>
            <a:off x="7547694" y="1346553"/>
            <a:ext cx="337553" cy="341389"/>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63DF2F46-1D69-4EAD-AFF7-A7894BF3739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84658" y="6584305"/>
            <a:ext cx="197995" cy="197995"/>
          </a:xfrm>
          <a:prstGeom prst="rect">
            <a:avLst/>
          </a:prstGeom>
        </p:spPr>
      </p:pic>
      <p:sp>
        <p:nvSpPr>
          <p:cNvPr id="118" name="Rectangle: Rounded Corners 117">
            <a:extLst>
              <a:ext uri="{FF2B5EF4-FFF2-40B4-BE49-F238E27FC236}">
                <a16:creationId xmlns:a16="http://schemas.microsoft.com/office/drawing/2014/main" id="{DE45D1DE-D17C-4B16-A8DA-B5344C192E5C}"/>
              </a:ext>
            </a:extLst>
          </p:cNvPr>
          <p:cNvSpPr/>
          <p:nvPr/>
        </p:nvSpPr>
        <p:spPr>
          <a:xfrm>
            <a:off x="191725" y="5663711"/>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9" name="TextBox 118">
            <a:extLst>
              <a:ext uri="{FF2B5EF4-FFF2-40B4-BE49-F238E27FC236}">
                <a16:creationId xmlns:a16="http://schemas.microsoft.com/office/drawing/2014/main" id="{F6DC32FA-31AE-43FF-83DD-B3122B83E5EE}"/>
              </a:ext>
            </a:extLst>
          </p:cNvPr>
          <p:cNvSpPr txBox="1"/>
          <p:nvPr/>
        </p:nvSpPr>
        <p:spPr>
          <a:xfrm>
            <a:off x="1390145" y="5685887"/>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Catalog</a:t>
            </a:r>
          </a:p>
        </p:txBody>
      </p:sp>
      <p:pic>
        <p:nvPicPr>
          <p:cNvPr id="18" name="Picture 17">
            <a:extLst>
              <a:ext uri="{FF2B5EF4-FFF2-40B4-BE49-F238E27FC236}">
                <a16:creationId xmlns:a16="http://schemas.microsoft.com/office/drawing/2014/main" id="{956CD352-5CFF-4856-A898-5FA67F6B1529}"/>
              </a:ext>
            </a:extLst>
          </p:cNvPr>
          <p:cNvPicPr>
            <a:picLocks noChangeAspect="1"/>
          </p:cNvPicPr>
          <p:nvPr/>
        </p:nvPicPr>
        <p:blipFill>
          <a:blip r:embed="rId27"/>
          <a:stretch>
            <a:fillRect/>
          </a:stretch>
        </p:blipFill>
        <p:spPr>
          <a:xfrm>
            <a:off x="289241" y="5685646"/>
            <a:ext cx="188829" cy="201662"/>
          </a:xfrm>
          <a:prstGeom prst="rect">
            <a:avLst/>
          </a:prstGeom>
        </p:spPr>
      </p:pic>
      <p:sp>
        <p:nvSpPr>
          <p:cNvPr id="122" name="Rectangle: Rounded Corners 121">
            <a:extLst>
              <a:ext uri="{FF2B5EF4-FFF2-40B4-BE49-F238E27FC236}">
                <a16:creationId xmlns:a16="http://schemas.microsoft.com/office/drawing/2014/main" id="{A53B195B-CC39-472D-BF3C-3C1D459CA2B6}"/>
              </a:ext>
            </a:extLst>
          </p:cNvPr>
          <p:cNvSpPr/>
          <p:nvPr/>
        </p:nvSpPr>
        <p:spPr>
          <a:xfrm>
            <a:off x="191725" y="5962715"/>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5" name="TextBox 124">
            <a:extLst>
              <a:ext uri="{FF2B5EF4-FFF2-40B4-BE49-F238E27FC236}">
                <a16:creationId xmlns:a16="http://schemas.microsoft.com/office/drawing/2014/main" id="{5DE5E7F2-5F22-4774-8CED-30BE043D7C23}"/>
              </a:ext>
            </a:extLst>
          </p:cNvPr>
          <p:cNvSpPr txBox="1"/>
          <p:nvPr/>
        </p:nvSpPr>
        <p:spPr>
          <a:xfrm>
            <a:off x="1390145" y="5984891"/>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Dev Ops and ML Ops</a:t>
            </a:r>
          </a:p>
        </p:txBody>
      </p:sp>
      <p:sp>
        <p:nvSpPr>
          <p:cNvPr id="127" name="Rectangle: Rounded Corners 126">
            <a:extLst>
              <a:ext uri="{FF2B5EF4-FFF2-40B4-BE49-F238E27FC236}">
                <a16:creationId xmlns:a16="http://schemas.microsoft.com/office/drawing/2014/main" id="{0C89C3D6-196A-4C40-A6F5-8193EF2D14FF}"/>
              </a:ext>
            </a:extLst>
          </p:cNvPr>
          <p:cNvSpPr/>
          <p:nvPr/>
        </p:nvSpPr>
        <p:spPr>
          <a:xfrm>
            <a:off x="191725" y="6261240"/>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8" name="TextBox 127">
            <a:extLst>
              <a:ext uri="{FF2B5EF4-FFF2-40B4-BE49-F238E27FC236}">
                <a16:creationId xmlns:a16="http://schemas.microsoft.com/office/drawing/2014/main" id="{C7CF2C40-CFC3-4214-B04C-63EC457650EE}"/>
              </a:ext>
            </a:extLst>
          </p:cNvPr>
          <p:cNvSpPr txBox="1"/>
          <p:nvPr/>
        </p:nvSpPr>
        <p:spPr>
          <a:xfrm>
            <a:off x="1390145" y="6283416"/>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Security and Secret Management</a:t>
            </a:r>
          </a:p>
        </p:txBody>
      </p:sp>
      <p:sp>
        <p:nvSpPr>
          <p:cNvPr id="130" name="Rectangle: Rounded Corners 129">
            <a:extLst>
              <a:ext uri="{FF2B5EF4-FFF2-40B4-BE49-F238E27FC236}">
                <a16:creationId xmlns:a16="http://schemas.microsoft.com/office/drawing/2014/main" id="{8ED6C917-EED8-4B5A-9551-954CD2562250}"/>
              </a:ext>
            </a:extLst>
          </p:cNvPr>
          <p:cNvSpPr/>
          <p:nvPr/>
        </p:nvSpPr>
        <p:spPr>
          <a:xfrm>
            <a:off x="191725" y="6562129"/>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4" name="TextBox 133">
            <a:extLst>
              <a:ext uri="{FF2B5EF4-FFF2-40B4-BE49-F238E27FC236}">
                <a16:creationId xmlns:a16="http://schemas.microsoft.com/office/drawing/2014/main" id="{49416BA3-80C0-4922-A6B9-63DFD3D4F637}"/>
              </a:ext>
            </a:extLst>
          </p:cNvPr>
          <p:cNvSpPr txBox="1"/>
          <p:nvPr/>
        </p:nvSpPr>
        <p:spPr>
          <a:xfrm>
            <a:off x="1390145" y="6584305"/>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Logging and Monitoring</a:t>
            </a:r>
          </a:p>
        </p:txBody>
      </p:sp>
      <p:grpSp>
        <p:nvGrpSpPr>
          <p:cNvPr id="106" name="Group 105">
            <a:extLst>
              <a:ext uri="{FF2B5EF4-FFF2-40B4-BE49-F238E27FC236}">
                <a16:creationId xmlns:a16="http://schemas.microsoft.com/office/drawing/2014/main" id="{3C9D50FA-E06F-42EA-ABE9-C7AE2B8C1D79}"/>
              </a:ext>
            </a:extLst>
          </p:cNvPr>
          <p:cNvGrpSpPr/>
          <p:nvPr/>
        </p:nvGrpSpPr>
        <p:grpSpPr>
          <a:xfrm>
            <a:off x="6534726" y="4847830"/>
            <a:ext cx="1045994" cy="604044"/>
            <a:chOff x="9615614" y="3591075"/>
            <a:chExt cx="1045994" cy="604044"/>
          </a:xfrm>
        </p:grpSpPr>
        <p:sp>
          <p:nvSpPr>
            <p:cNvPr id="110" name="Rectangle: Rounded Corners 109">
              <a:extLst>
                <a:ext uri="{FF2B5EF4-FFF2-40B4-BE49-F238E27FC236}">
                  <a16:creationId xmlns:a16="http://schemas.microsoft.com/office/drawing/2014/main" id="{1E88DC0E-6BC6-463B-8519-EF275C9E5A35}"/>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1" name="TextBox 110">
              <a:extLst>
                <a:ext uri="{FF2B5EF4-FFF2-40B4-BE49-F238E27FC236}">
                  <a16:creationId xmlns:a16="http://schemas.microsoft.com/office/drawing/2014/main" id="{D084DA51-1024-4758-B853-0B5843ACF07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ML Training</a:t>
              </a:r>
            </a:p>
          </p:txBody>
        </p:sp>
        <p:pic>
          <p:nvPicPr>
            <p:cNvPr id="112" name="Picture 111" descr="A picture containing drawing&#10;&#10;Description automatically generated">
              <a:extLst>
                <a:ext uri="{FF2B5EF4-FFF2-40B4-BE49-F238E27FC236}">
                  <a16:creationId xmlns:a16="http://schemas.microsoft.com/office/drawing/2014/main" id="{E0599B5F-7506-45F7-ABF5-9F06A53543E0}"/>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113" name="Group 112">
            <a:extLst>
              <a:ext uri="{FF2B5EF4-FFF2-40B4-BE49-F238E27FC236}">
                <a16:creationId xmlns:a16="http://schemas.microsoft.com/office/drawing/2014/main" id="{33D1D700-CC37-48B5-8DEB-A3268185D2D7}"/>
              </a:ext>
            </a:extLst>
          </p:cNvPr>
          <p:cNvGrpSpPr/>
          <p:nvPr/>
        </p:nvGrpSpPr>
        <p:grpSpPr>
          <a:xfrm>
            <a:off x="10502524" y="4847830"/>
            <a:ext cx="1045994" cy="604044"/>
            <a:chOff x="9615614" y="3591075"/>
            <a:chExt cx="1045994" cy="604044"/>
          </a:xfrm>
        </p:grpSpPr>
        <p:sp>
          <p:nvSpPr>
            <p:cNvPr id="114" name="Rectangle: Rounded Corners 113">
              <a:extLst>
                <a:ext uri="{FF2B5EF4-FFF2-40B4-BE49-F238E27FC236}">
                  <a16:creationId xmlns:a16="http://schemas.microsoft.com/office/drawing/2014/main" id="{70576211-2C8D-4034-9BDC-9A3F25E58F9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5" name="TextBox 114">
              <a:extLst>
                <a:ext uri="{FF2B5EF4-FFF2-40B4-BE49-F238E27FC236}">
                  <a16:creationId xmlns:a16="http://schemas.microsoft.com/office/drawing/2014/main" id="{40755C0D-97EA-48F0-AD1C-291009CA996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Model Scoring</a:t>
              </a:r>
            </a:p>
          </p:txBody>
        </p:sp>
        <p:pic>
          <p:nvPicPr>
            <p:cNvPr id="116" name="Picture 115" descr="A picture containing drawing&#10;&#10;Description automatically generated">
              <a:extLst>
                <a:ext uri="{FF2B5EF4-FFF2-40B4-BE49-F238E27FC236}">
                  <a16:creationId xmlns:a16="http://schemas.microsoft.com/office/drawing/2014/main" id="{6C4E3B62-4184-4EE1-A7DD-0F76589E5E8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7" name="Group 6">
            <a:extLst>
              <a:ext uri="{FF2B5EF4-FFF2-40B4-BE49-F238E27FC236}">
                <a16:creationId xmlns:a16="http://schemas.microsoft.com/office/drawing/2014/main" id="{EB27E119-935F-494C-8F11-DC9141BC6879}"/>
              </a:ext>
            </a:extLst>
          </p:cNvPr>
          <p:cNvGrpSpPr/>
          <p:nvPr/>
        </p:nvGrpSpPr>
        <p:grpSpPr>
          <a:xfrm>
            <a:off x="2261372" y="1974269"/>
            <a:ext cx="1774922" cy="758994"/>
            <a:chOff x="2261372" y="2741326"/>
            <a:chExt cx="1774922" cy="758994"/>
          </a:xfrm>
        </p:grpSpPr>
        <p:sp>
          <p:nvSpPr>
            <p:cNvPr id="95" name="Rectangle: Rounded Corners 94">
              <a:extLst>
                <a:ext uri="{FF2B5EF4-FFF2-40B4-BE49-F238E27FC236}">
                  <a16:creationId xmlns:a16="http://schemas.microsoft.com/office/drawing/2014/main" id="{99A912CF-CC78-4C2A-BE78-EBA406AC24AC}"/>
                </a:ext>
              </a:extLst>
            </p:cNvPr>
            <p:cNvSpPr/>
            <p:nvPr/>
          </p:nvSpPr>
          <p:spPr>
            <a:xfrm>
              <a:off x="2261981" y="2741326"/>
              <a:ext cx="1774313"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7" name="TextBox 136">
              <a:extLst>
                <a:ext uri="{FF2B5EF4-FFF2-40B4-BE49-F238E27FC236}">
                  <a16:creationId xmlns:a16="http://schemas.microsoft.com/office/drawing/2014/main" id="{0B3A70FD-4237-4F64-82A7-4CF648868F5A}"/>
                </a:ext>
              </a:extLst>
            </p:cNvPr>
            <p:cNvSpPr txBox="1"/>
            <p:nvPr/>
          </p:nvSpPr>
          <p:spPr>
            <a:xfrm>
              <a:off x="2261372" y="3284876"/>
              <a:ext cx="173633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Batch Ingestion</a:t>
              </a:r>
            </a:p>
          </p:txBody>
        </p:sp>
      </p:grpSp>
      <p:grpSp>
        <p:nvGrpSpPr>
          <p:cNvPr id="8" name="Group 7">
            <a:extLst>
              <a:ext uri="{FF2B5EF4-FFF2-40B4-BE49-F238E27FC236}">
                <a16:creationId xmlns:a16="http://schemas.microsoft.com/office/drawing/2014/main" id="{0F70711B-5D46-429F-B362-A8E725080C94}"/>
              </a:ext>
            </a:extLst>
          </p:cNvPr>
          <p:cNvGrpSpPr/>
          <p:nvPr/>
        </p:nvGrpSpPr>
        <p:grpSpPr>
          <a:xfrm>
            <a:off x="2282978" y="3601139"/>
            <a:ext cx="1774922" cy="758994"/>
            <a:chOff x="2282978" y="4368196"/>
            <a:chExt cx="1774922" cy="758994"/>
          </a:xfrm>
        </p:grpSpPr>
        <p:pic>
          <p:nvPicPr>
            <p:cNvPr id="6" name="Picture 5" descr="A picture containing drawing&#10;&#10;Description automatically generated">
              <a:extLst>
                <a:ext uri="{FF2B5EF4-FFF2-40B4-BE49-F238E27FC236}">
                  <a16:creationId xmlns:a16="http://schemas.microsoft.com/office/drawing/2014/main" id="{CC61CBCF-B241-4B8B-BD63-50A1B1A8124C}"/>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764184" y="4594616"/>
              <a:ext cx="205622" cy="205622"/>
            </a:xfrm>
            <a:prstGeom prst="rect">
              <a:avLst/>
            </a:prstGeom>
          </p:spPr>
        </p:pic>
        <p:pic>
          <p:nvPicPr>
            <p:cNvPr id="117" name="Picture 4" descr="See the source image">
              <a:extLst>
                <a:ext uri="{FF2B5EF4-FFF2-40B4-BE49-F238E27FC236}">
                  <a16:creationId xmlns:a16="http://schemas.microsoft.com/office/drawing/2014/main" id="{FDF1B931-1165-44A3-B932-38D911BF1AF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92813" y="4547479"/>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Rounded Corners 140">
              <a:extLst>
                <a:ext uri="{FF2B5EF4-FFF2-40B4-BE49-F238E27FC236}">
                  <a16:creationId xmlns:a16="http://schemas.microsoft.com/office/drawing/2014/main" id="{5C0B8C62-82AD-4D84-AEA0-FC688F9F74A9}"/>
                </a:ext>
              </a:extLst>
            </p:cNvPr>
            <p:cNvSpPr/>
            <p:nvPr/>
          </p:nvSpPr>
          <p:spPr>
            <a:xfrm>
              <a:off x="2283587" y="4368196"/>
              <a:ext cx="1774313"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4" name="TextBox 143">
              <a:extLst>
                <a:ext uri="{FF2B5EF4-FFF2-40B4-BE49-F238E27FC236}">
                  <a16:creationId xmlns:a16="http://schemas.microsoft.com/office/drawing/2014/main" id="{461FE5CD-B93A-46BB-A9AC-7BA2CA6EF60B}"/>
                </a:ext>
              </a:extLst>
            </p:cNvPr>
            <p:cNvSpPr txBox="1"/>
            <p:nvPr/>
          </p:nvSpPr>
          <p:spPr>
            <a:xfrm>
              <a:off x="2282978" y="4911746"/>
              <a:ext cx="173633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Streaming Ingestion</a:t>
              </a:r>
            </a:p>
          </p:txBody>
        </p:sp>
      </p:grpSp>
      <p:cxnSp>
        <p:nvCxnSpPr>
          <p:cNvPr id="145" name="Straight Arrow Connector 144">
            <a:extLst>
              <a:ext uri="{FF2B5EF4-FFF2-40B4-BE49-F238E27FC236}">
                <a16:creationId xmlns:a16="http://schemas.microsoft.com/office/drawing/2014/main" id="{61E8F7A0-AD50-4558-8425-0EEF3C7D2CE0}"/>
              </a:ext>
            </a:extLst>
          </p:cNvPr>
          <p:cNvCxnSpPr>
            <a:cxnSpLocks/>
          </p:cNvCxnSpPr>
          <p:nvPr/>
        </p:nvCxnSpPr>
        <p:spPr>
          <a:xfrm>
            <a:off x="1051182" y="4035722"/>
            <a:ext cx="12317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BBDEA981-128C-410C-815B-A82AF5C3A90C}"/>
              </a:ext>
            </a:extLst>
          </p:cNvPr>
          <p:cNvCxnSpPr>
            <a:cxnSpLocks/>
            <a:stCxn id="141" idx="3"/>
            <a:endCxn id="178" idx="1"/>
          </p:cNvCxnSpPr>
          <p:nvPr/>
        </p:nvCxnSpPr>
        <p:spPr>
          <a:xfrm flipV="1">
            <a:off x="4057900" y="3114256"/>
            <a:ext cx="772967" cy="857425"/>
          </a:xfrm>
          <a:prstGeom prst="bentConnector3">
            <a:avLst>
              <a:gd name="adj1" fmla="val 38226"/>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ECCE7675-D32B-457C-8FB3-19BD39A2980A}"/>
              </a:ext>
            </a:extLst>
          </p:cNvPr>
          <p:cNvSpPr txBox="1"/>
          <p:nvPr/>
        </p:nvSpPr>
        <p:spPr>
          <a:xfrm>
            <a:off x="1105244" y="4040113"/>
            <a:ext cx="1063463"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Change Data Capture</a:t>
            </a:r>
          </a:p>
        </p:txBody>
      </p:sp>
      <p:grpSp>
        <p:nvGrpSpPr>
          <p:cNvPr id="149" name="Group 148">
            <a:extLst>
              <a:ext uri="{FF2B5EF4-FFF2-40B4-BE49-F238E27FC236}">
                <a16:creationId xmlns:a16="http://schemas.microsoft.com/office/drawing/2014/main" id="{7915CFDD-8CD1-4A6E-81F2-3AB7EBC2ACD5}"/>
              </a:ext>
            </a:extLst>
          </p:cNvPr>
          <p:cNvGrpSpPr/>
          <p:nvPr/>
        </p:nvGrpSpPr>
        <p:grpSpPr>
          <a:xfrm>
            <a:off x="9091145" y="3036345"/>
            <a:ext cx="996097" cy="604044"/>
            <a:chOff x="7385769" y="1527437"/>
            <a:chExt cx="996097" cy="604044"/>
          </a:xfrm>
        </p:grpSpPr>
        <p:sp>
          <p:nvSpPr>
            <p:cNvPr id="151" name="Rectangle: Rounded Corners 150">
              <a:extLst>
                <a:ext uri="{FF2B5EF4-FFF2-40B4-BE49-F238E27FC236}">
                  <a16:creationId xmlns:a16="http://schemas.microsoft.com/office/drawing/2014/main" id="{E64B1518-9391-4BAD-B60F-74553E018E49}"/>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52" name="Graphic 151">
              <a:extLst>
                <a:ext uri="{FF2B5EF4-FFF2-40B4-BE49-F238E27FC236}">
                  <a16:creationId xmlns:a16="http://schemas.microsoft.com/office/drawing/2014/main" id="{EED2E961-BFBE-4A56-A7FE-E099064724FA}"/>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725215" y="1660822"/>
              <a:ext cx="317205" cy="245286"/>
            </a:xfrm>
            <a:prstGeom prst="rect">
              <a:avLst/>
            </a:prstGeom>
          </p:spPr>
        </p:pic>
        <p:sp>
          <p:nvSpPr>
            <p:cNvPr id="154" name="TextBox 153">
              <a:extLst>
                <a:ext uri="{FF2B5EF4-FFF2-40B4-BE49-F238E27FC236}">
                  <a16:creationId xmlns:a16="http://schemas.microsoft.com/office/drawing/2014/main" id="{D20094ED-ECB4-4BE1-91DF-EC5E9E43197E}"/>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Analysis Services</a:t>
              </a:r>
            </a:p>
          </p:txBody>
        </p:sp>
      </p:grpSp>
      <p:cxnSp>
        <p:nvCxnSpPr>
          <p:cNvPr id="155" name="Straight Connector 154">
            <a:extLst>
              <a:ext uri="{FF2B5EF4-FFF2-40B4-BE49-F238E27FC236}">
                <a16:creationId xmlns:a16="http://schemas.microsoft.com/office/drawing/2014/main" id="{34BF6E5E-3FC2-4B3E-A814-FCD0D2916BFC}"/>
              </a:ext>
            </a:extLst>
          </p:cNvPr>
          <p:cNvCxnSpPr>
            <a:cxnSpLocks/>
          </p:cNvCxnSpPr>
          <p:nvPr/>
        </p:nvCxnSpPr>
        <p:spPr>
          <a:xfrm>
            <a:off x="10340110" y="896837"/>
            <a:ext cx="66611" cy="4580575"/>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C5266076-94DF-4468-BFDB-DBAEA6F34A14}"/>
              </a:ext>
            </a:extLst>
          </p:cNvPr>
          <p:cNvSpPr txBox="1"/>
          <p:nvPr/>
        </p:nvSpPr>
        <p:spPr>
          <a:xfrm>
            <a:off x="8833920" y="832750"/>
            <a:ext cx="1503052" cy="215444"/>
          </a:xfrm>
          <a:prstGeom prst="rect">
            <a:avLst/>
          </a:prstGeom>
          <a:noFill/>
        </p:spPr>
        <p:txBody>
          <a:bodyPr wrap="square" rtlCol="0">
            <a:spAutoFit/>
          </a:bodyPr>
          <a:lstStyle/>
          <a:p>
            <a:pPr lvl="0" algn="ctr">
              <a:defRPr/>
            </a:pPr>
            <a:r>
              <a:rPr lang="en-US" sz="800" dirty="0">
                <a:solidFill>
                  <a:srgbClr val="7030A0"/>
                </a:solidFill>
                <a:latin typeface="Segoe UI Semibold" panose="020B0702040204020203" pitchFamily="34" charset="0"/>
                <a:cs typeface="Segoe UI Semibold" panose="020B0702040204020203" pitchFamily="34" charset="0"/>
              </a:rPr>
              <a:t>Semantic Layer</a:t>
            </a:r>
            <a:endPar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cs typeface="Segoe UI Semibold" panose="020B0702040204020203" pitchFamily="34" charset="0"/>
            </a:endParaRPr>
          </a:p>
        </p:txBody>
      </p:sp>
      <p:cxnSp>
        <p:nvCxnSpPr>
          <p:cNvPr id="157" name="Straight Connector 156">
            <a:extLst>
              <a:ext uri="{FF2B5EF4-FFF2-40B4-BE49-F238E27FC236}">
                <a16:creationId xmlns:a16="http://schemas.microsoft.com/office/drawing/2014/main" id="{21E45851-C051-4285-8C0E-C9D226063A51}"/>
              </a:ext>
            </a:extLst>
          </p:cNvPr>
          <p:cNvCxnSpPr>
            <a:cxnSpLocks/>
            <a:stCxn id="151" idx="3"/>
            <a:endCxn id="240" idx="1"/>
          </p:cNvCxnSpPr>
          <p:nvPr/>
        </p:nvCxnSpPr>
        <p:spPr>
          <a:xfrm flipV="1">
            <a:off x="10048973" y="3337789"/>
            <a:ext cx="491819" cy="578"/>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4AD99F56-8E6E-47D3-AA3D-57A162A47E8C}"/>
              </a:ext>
            </a:extLst>
          </p:cNvPr>
          <p:cNvGrpSpPr/>
          <p:nvPr/>
        </p:nvGrpSpPr>
        <p:grpSpPr>
          <a:xfrm>
            <a:off x="10524570" y="1328543"/>
            <a:ext cx="919561" cy="604044"/>
            <a:chOff x="10533297" y="1779994"/>
            <a:chExt cx="919561" cy="604044"/>
          </a:xfrm>
        </p:grpSpPr>
        <p:grpSp>
          <p:nvGrpSpPr>
            <p:cNvPr id="158" name="Group 157">
              <a:extLst>
                <a:ext uri="{FF2B5EF4-FFF2-40B4-BE49-F238E27FC236}">
                  <a16:creationId xmlns:a16="http://schemas.microsoft.com/office/drawing/2014/main" id="{894FF767-45E4-4546-8B3E-467A4949770F}"/>
                </a:ext>
              </a:extLst>
            </p:cNvPr>
            <p:cNvGrpSpPr/>
            <p:nvPr/>
          </p:nvGrpSpPr>
          <p:grpSpPr>
            <a:xfrm>
              <a:off x="10533297" y="1779994"/>
              <a:ext cx="919561" cy="604044"/>
              <a:chOff x="9678830" y="3591075"/>
              <a:chExt cx="919561" cy="604044"/>
            </a:xfrm>
          </p:grpSpPr>
          <p:sp>
            <p:nvSpPr>
              <p:cNvPr id="159" name="Rectangle: Rounded Corners 158">
                <a:extLst>
                  <a:ext uri="{FF2B5EF4-FFF2-40B4-BE49-F238E27FC236}">
                    <a16:creationId xmlns:a16="http://schemas.microsoft.com/office/drawing/2014/main" id="{5D6BB116-AE9D-484D-867D-68EA3777593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0" name="TextBox 159">
                <a:extLst>
                  <a:ext uri="{FF2B5EF4-FFF2-40B4-BE49-F238E27FC236}">
                    <a16:creationId xmlns:a16="http://schemas.microsoft.com/office/drawing/2014/main" id="{C367AACC-F7DA-466F-BA60-5BA7E702B349}"/>
                  </a:ext>
                </a:extLst>
              </p:cNvPr>
              <p:cNvSpPr txBox="1"/>
              <p:nvPr/>
            </p:nvSpPr>
            <p:spPr>
              <a:xfrm>
                <a:off x="9678830" y="3965524"/>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REST API</a:t>
                </a:r>
              </a:p>
            </p:txBody>
          </p:sp>
        </p:grpSp>
        <p:sp>
          <p:nvSpPr>
            <p:cNvPr id="162" name="TextBox 161">
              <a:extLst>
                <a:ext uri="{FF2B5EF4-FFF2-40B4-BE49-F238E27FC236}">
                  <a16:creationId xmlns:a16="http://schemas.microsoft.com/office/drawing/2014/main" id="{BB6669EE-0633-459E-A368-9572E617B727}"/>
                </a:ext>
              </a:extLst>
            </p:cNvPr>
            <p:cNvSpPr txBox="1"/>
            <p:nvPr/>
          </p:nvSpPr>
          <p:spPr>
            <a:xfrm>
              <a:off x="10538014" y="1891225"/>
              <a:ext cx="910129"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00000"/>
                  </a:solidFill>
                  <a:effectLst/>
                  <a:uLnTx/>
                  <a:uFillTx/>
                  <a:latin typeface="Candara" panose="020E0502030303020204" pitchFamily="34" charset="0"/>
                  <a:cs typeface="Segoe UI Semibold" panose="020B0702040204020203" pitchFamily="34" charset="0"/>
                </a:rPr>
                <a:t>{</a:t>
              </a:r>
              <a:r>
                <a:rPr kumimoji="0" lang="en-US" sz="1100" b="1" i="0" u="none" strike="noStrike" kern="1200" cap="none" spc="0" normalizeH="0" baseline="0" noProof="0" dirty="0">
                  <a:ln>
                    <a:noFill/>
                  </a:ln>
                  <a:solidFill>
                    <a:prstClr val="black"/>
                  </a:solidFill>
                  <a:effectLst/>
                  <a:uLnTx/>
                  <a:uFillTx/>
                  <a:latin typeface="Candara" panose="020E0502030303020204" pitchFamily="34" charset="0"/>
                  <a:cs typeface="Segoe UI Semibold" panose="020B0702040204020203" pitchFamily="34" charset="0"/>
                </a:rPr>
                <a:t> </a:t>
              </a:r>
              <a:r>
                <a:rPr kumimoji="0" lang="en-US" sz="1100" b="1" i="0" u="none" strike="noStrike" kern="1200" cap="none" spc="0" normalizeH="0" baseline="0" noProof="0" dirty="0">
                  <a:ln>
                    <a:noFill/>
                  </a:ln>
                  <a:solidFill>
                    <a:srgbClr val="00B0F0"/>
                  </a:solidFill>
                  <a:effectLst/>
                  <a:uLnTx/>
                  <a:uFillTx/>
                  <a:latin typeface="Candara" panose="020E0502030303020204" pitchFamily="34" charset="0"/>
                  <a:cs typeface="Segoe UI Semibold" panose="020B0702040204020203" pitchFamily="34" charset="0"/>
                </a:rPr>
                <a:t>REST API</a:t>
              </a:r>
              <a:r>
                <a:rPr kumimoji="0" lang="en-US" sz="1100" b="1" i="0" u="none" strike="noStrike" kern="1200" cap="none" spc="0" normalizeH="0" baseline="0" noProof="0" dirty="0">
                  <a:ln>
                    <a:noFill/>
                  </a:ln>
                  <a:solidFill>
                    <a:prstClr val="black"/>
                  </a:solidFill>
                  <a:effectLst/>
                  <a:uLnTx/>
                  <a:uFillTx/>
                  <a:latin typeface="Candara" panose="020E0502030303020204" pitchFamily="34" charset="0"/>
                  <a:cs typeface="Segoe UI Semibold" panose="020B0702040204020203" pitchFamily="34" charset="0"/>
                </a:rPr>
                <a:t>}</a:t>
              </a:r>
            </a:p>
          </p:txBody>
        </p:sp>
      </p:grpSp>
      <p:cxnSp>
        <p:nvCxnSpPr>
          <p:cNvPr id="163" name="Straight Connector 162">
            <a:extLst>
              <a:ext uri="{FF2B5EF4-FFF2-40B4-BE49-F238E27FC236}">
                <a16:creationId xmlns:a16="http://schemas.microsoft.com/office/drawing/2014/main" id="{00053E30-DF40-43C3-90BF-9EB2CB5FE169}"/>
              </a:ext>
            </a:extLst>
          </p:cNvPr>
          <p:cNvCxnSpPr>
            <a:cxnSpLocks/>
          </p:cNvCxnSpPr>
          <p:nvPr/>
        </p:nvCxnSpPr>
        <p:spPr>
          <a:xfrm flipV="1">
            <a:off x="135328" y="4716379"/>
            <a:ext cx="10250701" cy="12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06C797B7-89E6-4EAB-88BC-F0A6151E54DE}"/>
              </a:ext>
            </a:extLst>
          </p:cNvPr>
          <p:cNvCxnSpPr>
            <a:cxnSpLocks/>
            <a:stCxn id="179" idx="2"/>
            <a:endCxn id="205" idx="1"/>
          </p:cNvCxnSpPr>
          <p:nvPr/>
        </p:nvCxnSpPr>
        <p:spPr>
          <a:xfrm rot="5400000">
            <a:off x="4143177" y="4002380"/>
            <a:ext cx="1747725" cy="547218"/>
          </a:xfrm>
          <a:prstGeom prst="bentConnector4">
            <a:avLst>
              <a:gd name="adj1" fmla="val 11357"/>
              <a:gd name="adj2" fmla="val 141775"/>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CA971BC3-90CC-46A2-9FB3-B0BDB1C10F2D}"/>
              </a:ext>
            </a:extLst>
          </p:cNvPr>
          <p:cNvGrpSpPr/>
          <p:nvPr/>
        </p:nvGrpSpPr>
        <p:grpSpPr>
          <a:xfrm>
            <a:off x="8266262" y="4847830"/>
            <a:ext cx="1045994" cy="604044"/>
            <a:chOff x="8019242" y="4887519"/>
            <a:chExt cx="1045994" cy="604044"/>
          </a:xfrm>
        </p:grpSpPr>
        <p:pic>
          <p:nvPicPr>
            <p:cNvPr id="32" name="Picture 31" descr="A picture containing room&#10;&#10;Description automatically generated">
              <a:extLst>
                <a:ext uri="{FF2B5EF4-FFF2-40B4-BE49-F238E27FC236}">
                  <a16:creationId xmlns:a16="http://schemas.microsoft.com/office/drawing/2014/main" id="{59EE0093-F012-4A31-9F23-757D55BDF7C3}"/>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8395375" y="4946773"/>
              <a:ext cx="293727" cy="293727"/>
            </a:xfrm>
            <a:prstGeom prst="rect">
              <a:avLst/>
            </a:prstGeom>
          </p:spPr>
        </p:pic>
        <p:grpSp>
          <p:nvGrpSpPr>
            <p:cNvPr id="172" name="Group 171">
              <a:extLst>
                <a:ext uri="{FF2B5EF4-FFF2-40B4-BE49-F238E27FC236}">
                  <a16:creationId xmlns:a16="http://schemas.microsoft.com/office/drawing/2014/main" id="{6FC9C244-5F3D-41DC-8D93-F650F20AED30}"/>
                </a:ext>
              </a:extLst>
            </p:cNvPr>
            <p:cNvGrpSpPr/>
            <p:nvPr/>
          </p:nvGrpSpPr>
          <p:grpSpPr>
            <a:xfrm>
              <a:off x="8019242" y="4887519"/>
              <a:ext cx="1045994" cy="604044"/>
              <a:chOff x="9615614" y="3591075"/>
              <a:chExt cx="1045994" cy="604044"/>
            </a:xfrm>
          </p:grpSpPr>
          <p:sp>
            <p:nvSpPr>
              <p:cNvPr id="173" name="Rectangle: Rounded Corners 172">
                <a:extLst>
                  <a:ext uri="{FF2B5EF4-FFF2-40B4-BE49-F238E27FC236}">
                    <a16:creationId xmlns:a16="http://schemas.microsoft.com/office/drawing/2014/main" id="{501AE26E-3BD7-4261-9D4B-1858D36FA567}"/>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4" name="TextBox 173">
                <a:extLst>
                  <a:ext uri="{FF2B5EF4-FFF2-40B4-BE49-F238E27FC236}">
                    <a16:creationId xmlns:a16="http://schemas.microsoft.com/office/drawing/2014/main" id="{D8F157C7-5971-40B2-8239-508EBF6C973F}"/>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Model Hosting</a:t>
                </a:r>
              </a:p>
            </p:txBody>
          </p:sp>
        </p:grpSp>
      </p:grpSp>
      <p:cxnSp>
        <p:nvCxnSpPr>
          <p:cNvPr id="183" name="Connector: Elbow 182">
            <a:extLst>
              <a:ext uri="{FF2B5EF4-FFF2-40B4-BE49-F238E27FC236}">
                <a16:creationId xmlns:a16="http://schemas.microsoft.com/office/drawing/2014/main" id="{CEF996DA-2C91-40C9-8F81-84BB55647FC3}"/>
              </a:ext>
            </a:extLst>
          </p:cNvPr>
          <p:cNvCxnSpPr>
            <a:cxnSpLocks/>
            <a:stCxn id="95" idx="3"/>
            <a:endCxn id="178" idx="1"/>
          </p:cNvCxnSpPr>
          <p:nvPr/>
        </p:nvCxnSpPr>
        <p:spPr>
          <a:xfrm>
            <a:off x="4036294" y="2344811"/>
            <a:ext cx="794573" cy="769445"/>
          </a:xfrm>
          <a:prstGeom prst="bentConnector3">
            <a:avLst>
              <a:gd name="adj1" fmla="val 40183"/>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19D1F8C-FAAD-4936-A6EB-A871369EC009}"/>
              </a:ext>
            </a:extLst>
          </p:cNvPr>
          <p:cNvCxnSpPr>
            <a:cxnSpLocks/>
            <a:stCxn id="173" idx="3"/>
            <a:endCxn id="114" idx="1"/>
          </p:cNvCxnSpPr>
          <p:nvPr/>
        </p:nvCxnSpPr>
        <p:spPr>
          <a:xfrm>
            <a:off x="9249039" y="5149852"/>
            <a:ext cx="1316702" cy="0"/>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A2AC697-C291-41F5-8469-7F833667C9FD}"/>
              </a:ext>
            </a:extLst>
          </p:cNvPr>
          <p:cNvCxnSpPr>
            <a:stCxn id="110" idx="3"/>
            <a:endCxn id="173" idx="1"/>
          </p:cNvCxnSpPr>
          <p:nvPr/>
        </p:nvCxnSpPr>
        <p:spPr>
          <a:xfrm>
            <a:off x="7517503" y="5149852"/>
            <a:ext cx="811976"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FACA9D37-6993-4F8D-945B-DDE160C38215}"/>
              </a:ext>
            </a:extLst>
          </p:cNvPr>
          <p:cNvGrpSpPr/>
          <p:nvPr/>
        </p:nvGrpSpPr>
        <p:grpSpPr>
          <a:xfrm>
            <a:off x="4743425" y="4847830"/>
            <a:ext cx="1127076" cy="604044"/>
            <a:chOff x="4743425" y="4847830"/>
            <a:chExt cx="1127076" cy="604044"/>
          </a:xfrm>
        </p:grpSpPr>
        <p:sp>
          <p:nvSpPr>
            <p:cNvPr id="205" name="Rectangle: Rounded Corners 204">
              <a:extLst>
                <a:ext uri="{FF2B5EF4-FFF2-40B4-BE49-F238E27FC236}">
                  <a16:creationId xmlns:a16="http://schemas.microsoft.com/office/drawing/2014/main" id="{4A325A07-FBD2-4402-B582-C7E9E5BBD985}"/>
                </a:ext>
              </a:extLst>
            </p:cNvPr>
            <p:cNvSpPr/>
            <p:nvPr/>
          </p:nvSpPr>
          <p:spPr>
            <a:xfrm>
              <a:off x="4743430" y="4847830"/>
              <a:ext cx="1127071"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6" name="TextBox 205">
              <a:extLst>
                <a:ext uri="{FF2B5EF4-FFF2-40B4-BE49-F238E27FC236}">
                  <a16:creationId xmlns:a16="http://schemas.microsoft.com/office/drawing/2014/main" id="{962D9867-EA77-4587-841C-25DB9928F766}"/>
                </a:ext>
              </a:extLst>
            </p:cNvPr>
            <p:cNvSpPr txBox="1"/>
            <p:nvPr/>
          </p:nvSpPr>
          <p:spPr>
            <a:xfrm>
              <a:off x="4743425" y="5222279"/>
              <a:ext cx="112707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Exploration</a:t>
              </a:r>
            </a:p>
          </p:txBody>
        </p:sp>
        <p:pic>
          <p:nvPicPr>
            <p:cNvPr id="208" name="Picture 207">
              <a:extLst>
                <a:ext uri="{FF2B5EF4-FFF2-40B4-BE49-F238E27FC236}">
                  <a16:creationId xmlns:a16="http://schemas.microsoft.com/office/drawing/2014/main" id="{72EF33BE-90D7-4C99-AFEB-0F46D08F4F15}"/>
                </a:ext>
              </a:extLst>
            </p:cNvPr>
            <p:cNvPicPr>
              <a:picLocks noChangeAspect="1"/>
            </p:cNvPicPr>
            <p:nvPr/>
          </p:nvPicPr>
          <p:blipFill>
            <a:blip r:embed="rId25"/>
            <a:stretch>
              <a:fillRect/>
            </a:stretch>
          </p:blipFill>
          <p:spPr>
            <a:xfrm>
              <a:off x="4901426" y="4897063"/>
              <a:ext cx="307062" cy="310551"/>
            </a:xfrm>
            <a:prstGeom prst="rect">
              <a:avLst/>
            </a:prstGeom>
          </p:spPr>
        </p:pic>
        <p:pic>
          <p:nvPicPr>
            <p:cNvPr id="209" name="Picture 4" descr="See the source image">
              <a:extLst>
                <a:ext uri="{FF2B5EF4-FFF2-40B4-BE49-F238E27FC236}">
                  <a16:creationId xmlns:a16="http://schemas.microsoft.com/office/drawing/2014/main" id="{A1F75438-41F9-4276-A5F7-ABC05B3FB3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79832" y="4905749"/>
              <a:ext cx="279714" cy="27971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12" name="Straight Connector 211">
            <a:extLst>
              <a:ext uri="{FF2B5EF4-FFF2-40B4-BE49-F238E27FC236}">
                <a16:creationId xmlns:a16="http://schemas.microsoft.com/office/drawing/2014/main" id="{55499042-355D-420A-8FBC-B6D522D3C5FA}"/>
              </a:ext>
            </a:extLst>
          </p:cNvPr>
          <p:cNvCxnSpPr>
            <a:cxnSpLocks/>
            <a:stCxn id="205" idx="3"/>
            <a:endCxn id="110" idx="1"/>
          </p:cNvCxnSpPr>
          <p:nvPr/>
        </p:nvCxnSpPr>
        <p:spPr>
          <a:xfrm>
            <a:off x="5870501" y="5149852"/>
            <a:ext cx="727442"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BD70431B-D179-4DFD-8581-FEA031F6446F}"/>
              </a:ext>
            </a:extLst>
          </p:cNvPr>
          <p:cNvSpPr txBox="1"/>
          <p:nvPr/>
        </p:nvSpPr>
        <p:spPr>
          <a:xfrm>
            <a:off x="6472163" y="2256153"/>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ADF</a:t>
            </a:r>
          </a:p>
        </p:txBody>
      </p:sp>
      <p:sp>
        <p:nvSpPr>
          <p:cNvPr id="216" name="TextBox 215">
            <a:extLst>
              <a:ext uri="{FF2B5EF4-FFF2-40B4-BE49-F238E27FC236}">
                <a16:creationId xmlns:a16="http://schemas.microsoft.com/office/drawing/2014/main" id="{AE7C207D-7537-4D12-A47F-831D13D7CAC4}"/>
              </a:ext>
            </a:extLst>
          </p:cNvPr>
          <p:cNvSpPr txBox="1"/>
          <p:nvPr/>
        </p:nvSpPr>
        <p:spPr>
          <a:xfrm>
            <a:off x="9360297" y="4939426"/>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Consume</a:t>
            </a:r>
          </a:p>
        </p:txBody>
      </p:sp>
      <p:cxnSp>
        <p:nvCxnSpPr>
          <p:cNvPr id="219" name="Connector: Elbow 218">
            <a:extLst>
              <a:ext uri="{FF2B5EF4-FFF2-40B4-BE49-F238E27FC236}">
                <a16:creationId xmlns:a16="http://schemas.microsoft.com/office/drawing/2014/main" id="{50872C4E-B7D1-4578-AEAD-072C2FE92B60}"/>
              </a:ext>
            </a:extLst>
          </p:cNvPr>
          <p:cNvCxnSpPr>
            <a:cxnSpLocks/>
            <a:stCxn id="144" idx="2"/>
            <a:endCxn id="240" idx="2"/>
          </p:cNvCxnSpPr>
          <p:nvPr/>
        </p:nvCxnSpPr>
        <p:spPr>
          <a:xfrm rot="5400000" flipH="1" flipV="1">
            <a:off x="6715696" y="75257"/>
            <a:ext cx="720322" cy="7849429"/>
          </a:xfrm>
          <a:prstGeom prst="bentConnector3">
            <a:avLst>
              <a:gd name="adj1" fmla="val -38354"/>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837F5622-B8D3-4688-A174-31E50EE9A318}"/>
              </a:ext>
            </a:extLst>
          </p:cNvPr>
          <p:cNvSpPr txBox="1"/>
          <p:nvPr/>
        </p:nvSpPr>
        <p:spPr>
          <a:xfrm>
            <a:off x="3159126" y="4440823"/>
            <a:ext cx="1720630"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Real Time Streaming Reports</a:t>
            </a:r>
          </a:p>
        </p:txBody>
      </p:sp>
      <p:pic>
        <p:nvPicPr>
          <p:cNvPr id="14" name="Picture 13" descr="A picture containing drawing&#10;&#10;Description automatically generated">
            <a:extLst>
              <a:ext uri="{FF2B5EF4-FFF2-40B4-BE49-F238E27FC236}">
                <a16:creationId xmlns:a16="http://schemas.microsoft.com/office/drawing/2014/main" id="{D125C82F-A210-4533-A113-562EF23C1FEB}"/>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12536" y="2188269"/>
            <a:ext cx="313084" cy="313084"/>
          </a:xfrm>
          <a:prstGeom prst="rect">
            <a:avLst/>
          </a:prstGeom>
        </p:spPr>
      </p:pic>
      <p:grpSp>
        <p:nvGrpSpPr>
          <p:cNvPr id="2" name="Group 1">
            <a:extLst>
              <a:ext uri="{FF2B5EF4-FFF2-40B4-BE49-F238E27FC236}">
                <a16:creationId xmlns:a16="http://schemas.microsoft.com/office/drawing/2014/main" id="{78565A31-D011-442C-954F-57A7F42E2619}"/>
              </a:ext>
            </a:extLst>
          </p:cNvPr>
          <p:cNvGrpSpPr/>
          <p:nvPr/>
        </p:nvGrpSpPr>
        <p:grpSpPr>
          <a:xfrm>
            <a:off x="1584513" y="2214231"/>
            <a:ext cx="329357" cy="308994"/>
            <a:chOff x="2557446" y="3000696"/>
            <a:chExt cx="329357" cy="308994"/>
          </a:xfrm>
        </p:grpSpPr>
        <p:pic>
          <p:nvPicPr>
            <p:cNvPr id="177" name="Picture 176" descr="A stop sign&#10;&#10;Description automatically generated">
              <a:extLst>
                <a:ext uri="{FF2B5EF4-FFF2-40B4-BE49-F238E27FC236}">
                  <a16:creationId xmlns:a16="http://schemas.microsoft.com/office/drawing/2014/main" id="{0EE407FF-AF4A-4CD4-B347-3E0E129DD963}"/>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164" name="Graphic 163">
              <a:extLst>
                <a:ext uri="{FF2B5EF4-FFF2-40B4-BE49-F238E27FC236}">
                  <a16:creationId xmlns:a16="http://schemas.microsoft.com/office/drawing/2014/main" id="{556396CC-1937-400C-8B2C-5135027FCDB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691369" y="3114256"/>
              <a:ext cx="195434" cy="195434"/>
            </a:xfrm>
            <a:prstGeom prst="rect">
              <a:avLst/>
            </a:prstGeom>
          </p:spPr>
        </p:pic>
      </p:grpSp>
      <p:pic>
        <p:nvPicPr>
          <p:cNvPr id="11" name="Picture 10" descr="A picture containing drawing&#10;&#10;Description automatically generated">
            <a:extLst>
              <a:ext uri="{FF2B5EF4-FFF2-40B4-BE49-F238E27FC236}">
                <a16:creationId xmlns:a16="http://schemas.microsoft.com/office/drawing/2014/main" id="{05EAC335-2CCE-4159-AAB6-6686617785D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525443" y="6283416"/>
            <a:ext cx="215444" cy="215444"/>
          </a:xfrm>
          <a:prstGeom prst="rect">
            <a:avLst/>
          </a:prstGeom>
        </p:spPr>
      </p:pic>
      <p:grpSp>
        <p:nvGrpSpPr>
          <p:cNvPr id="9" name="Group 8">
            <a:extLst>
              <a:ext uri="{FF2B5EF4-FFF2-40B4-BE49-F238E27FC236}">
                <a16:creationId xmlns:a16="http://schemas.microsoft.com/office/drawing/2014/main" id="{6732041E-49AA-4103-AD04-8D5BCA461272}"/>
              </a:ext>
            </a:extLst>
          </p:cNvPr>
          <p:cNvGrpSpPr/>
          <p:nvPr/>
        </p:nvGrpSpPr>
        <p:grpSpPr>
          <a:xfrm>
            <a:off x="10473548" y="2185302"/>
            <a:ext cx="1045994" cy="604044"/>
            <a:chOff x="10524570" y="5888954"/>
            <a:chExt cx="1045994" cy="604044"/>
          </a:xfrm>
        </p:grpSpPr>
        <p:pic>
          <p:nvPicPr>
            <p:cNvPr id="161" name="Graphic 160">
              <a:extLst>
                <a:ext uri="{FF2B5EF4-FFF2-40B4-BE49-F238E27FC236}">
                  <a16:creationId xmlns:a16="http://schemas.microsoft.com/office/drawing/2014/main" id="{3BA2EEDC-F7B2-490A-94BA-1351572329F4}"/>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0951983" y="5948777"/>
              <a:ext cx="277801" cy="312463"/>
            </a:xfrm>
            <a:prstGeom prst="rect">
              <a:avLst/>
            </a:prstGeom>
          </p:spPr>
        </p:pic>
        <p:sp>
          <p:nvSpPr>
            <p:cNvPr id="186" name="Rectangle: Rounded Corners 185">
              <a:extLst>
                <a:ext uri="{FF2B5EF4-FFF2-40B4-BE49-F238E27FC236}">
                  <a16:creationId xmlns:a16="http://schemas.microsoft.com/office/drawing/2014/main" id="{96789BDC-29E5-482A-8175-0A4DD2536720}"/>
                </a:ext>
              </a:extLst>
            </p:cNvPr>
            <p:cNvSpPr/>
            <p:nvPr/>
          </p:nvSpPr>
          <p:spPr>
            <a:xfrm>
              <a:off x="10587787" y="5888954"/>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87" name="TextBox 186">
              <a:extLst>
                <a:ext uri="{FF2B5EF4-FFF2-40B4-BE49-F238E27FC236}">
                  <a16:creationId xmlns:a16="http://schemas.microsoft.com/office/drawing/2014/main" id="{FDB09116-6C44-4538-BF5A-81903D6204D1}"/>
                </a:ext>
              </a:extLst>
            </p:cNvPr>
            <p:cNvSpPr txBox="1"/>
            <p:nvPr/>
          </p:nvSpPr>
          <p:spPr>
            <a:xfrm>
              <a:off x="10524570" y="6263403"/>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Share</a:t>
              </a:r>
            </a:p>
          </p:txBody>
        </p:sp>
      </p:grpSp>
    </p:spTree>
    <p:extLst>
      <p:ext uri="{BB962C8B-B14F-4D97-AF65-F5344CB8AC3E}">
        <p14:creationId xmlns:p14="http://schemas.microsoft.com/office/powerpoint/2010/main" val="423883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613699" cy="523220"/>
          </a:xfrm>
          <a:prstGeom prst="rect">
            <a:avLst/>
          </a:prstGeom>
          <a:noFill/>
        </p:spPr>
        <p:txBody>
          <a:bodyPr wrap="none" rtlCol="0">
            <a:spAutoFit/>
          </a:bodyPr>
          <a:lstStyle/>
          <a:p>
            <a:r>
              <a:rPr lang="en-US" sz="2800"/>
              <a:t>Data Lake Architecture - Notes</a:t>
            </a:r>
          </a:p>
        </p:txBody>
      </p:sp>
      <p:sp>
        <p:nvSpPr>
          <p:cNvPr id="2" name="TextBox 1">
            <a:extLst>
              <a:ext uri="{FF2B5EF4-FFF2-40B4-BE49-F238E27FC236}">
                <a16:creationId xmlns:a16="http://schemas.microsoft.com/office/drawing/2014/main" id="{BB20C70B-4CBA-414E-A347-8CA39D36EA15}"/>
              </a:ext>
            </a:extLst>
          </p:cNvPr>
          <p:cNvSpPr txBox="1"/>
          <p:nvPr/>
        </p:nvSpPr>
        <p:spPr>
          <a:xfrm>
            <a:off x="362679" y="991801"/>
            <a:ext cx="10416746" cy="4739759"/>
          </a:xfrm>
          <a:prstGeom prst="rect">
            <a:avLst/>
          </a:prstGeom>
          <a:noFill/>
        </p:spPr>
        <p:txBody>
          <a:bodyPr wrap="square" rtlCol="0">
            <a:spAutoFit/>
          </a:bodyPr>
          <a:lstStyle/>
          <a:p>
            <a:r>
              <a:rPr lang="en-US" dirty="0"/>
              <a:t>Which Query option to choose</a:t>
            </a:r>
            <a:br>
              <a:rPr lang="en-US" dirty="0"/>
            </a:br>
            <a:r>
              <a:rPr lang="en-US" sz="1400" dirty="0">
                <a:solidFill>
                  <a:schemeClr val="tx1">
                    <a:lumMod val="65000"/>
                    <a:lumOff val="35000"/>
                  </a:schemeClr>
                </a:solidFill>
              </a:rPr>
              <a:t>This architecture assumes you are using PowerBI with its composite modeling capability.  If that is not the case, see the next slide.</a:t>
            </a:r>
            <a:br>
              <a:rPr lang="en-US" dirty="0"/>
            </a:br>
            <a:endParaRPr lang="en-US" dirty="0"/>
          </a:p>
          <a:p>
            <a:pPr marL="377190" lvl="0" indent="-285750">
              <a:buFont typeface="Arial" panose="020B0604020202020204" pitchFamily="34" charset="0"/>
              <a:buChar char="•"/>
              <a:defRPr/>
            </a:pPr>
            <a:r>
              <a:rPr lang="en-US" sz="1200" kern="0" dirty="0">
                <a:solidFill>
                  <a:srgbClr val="505050"/>
                </a:solidFill>
                <a:latin typeface="Segoe UI"/>
              </a:rPr>
              <a:t>SQL On-Demand is new and is not meant for quick interactive query performance.  This is great for reports that refresh overnight or have very few hits that cause Power BI to execute a direct query.</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SQL Hyperscale Database is used for its row level security and can grow to 100+ TB.  SQL Database is great for handling lots of concurrency (it has read only replicas as well) and can also be queried directly from REST APIs or such.  It is typically cheaper than spinning up a data warehouse.</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SQL DW is required when your queries are too big to be executed on a single server.  If your workload can be handled by SQL Hyperscale then that is typically your first option (you have large amounts of data, but your queries do not require scale out).  When your queries cause SQL Database to fail to handle requests then you need to start using a MPP database.</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Databricks is an option but does not support a high degree of concurrency or workload management.  This can work for when you have few queries that need to pushed from PowerBI to Spark.  A large amount of queries will cause issues and most reporting tools generate SQL for relational database which can pose a problem for Spark SQL.</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Notes:</a:t>
            </a:r>
          </a:p>
          <a:p>
            <a:pPr marL="834390" lvl="1" indent="-285750">
              <a:buFont typeface="Arial" panose="020B0604020202020204" pitchFamily="34" charset="0"/>
              <a:buChar char="•"/>
              <a:defRPr/>
            </a:pPr>
            <a:r>
              <a:rPr lang="en-US" sz="1200" kern="0" dirty="0">
                <a:solidFill>
                  <a:srgbClr val="505050"/>
                </a:solidFill>
                <a:latin typeface="Segoe UI"/>
              </a:rPr>
              <a:t>Options 1, 2, 3 allow for row level security</a:t>
            </a:r>
          </a:p>
          <a:p>
            <a:pPr marL="834390" lvl="1" indent="-285750">
              <a:buFont typeface="Arial" panose="020B0604020202020204" pitchFamily="34" charset="0"/>
              <a:buChar char="•"/>
              <a:defRPr/>
            </a:pPr>
            <a:r>
              <a:rPr lang="en-US" sz="1200" kern="0" dirty="0">
                <a:solidFill>
                  <a:srgbClr val="505050"/>
                </a:solidFill>
                <a:latin typeface="Segoe UI"/>
              </a:rPr>
              <a:t>Option 4 does not ingest the data to Databricks, the data is ingested to AAS</a:t>
            </a:r>
          </a:p>
          <a:p>
            <a:pPr marL="834390" lvl="1" indent="-285750">
              <a:buFont typeface="Arial" panose="020B0604020202020204" pitchFamily="34" charset="0"/>
              <a:buChar char="•"/>
              <a:defRPr/>
            </a:pPr>
            <a:r>
              <a:rPr lang="en-US" sz="1200" kern="0" dirty="0">
                <a:solidFill>
                  <a:srgbClr val="505050"/>
                </a:solidFill>
                <a:latin typeface="Segoe UI"/>
              </a:rPr>
              <a:t>Composite models can be used which means AAS is inside Power BI.  This will allow push down the Options 2,3, 4 for large queries that PowerBI with AAS cannot execute.</a:t>
            </a:r>
            <a:br>
              <a:rPr lang="en-US" sz="1200" kern="0" dirty="0">
                <a:solidFill>
                  <a:srgbClr val="505050"/>
                </a:solidFill>
                <a:latin typeface="Segoe UI"/>
              </a:rPr>
            </a:br>
            <a:endParaRPr lang="en-US" sz="1200" kern="0" dirty="0">
              <a:solidFill>
                <a:srgbClr val="505050"/>
              </a:solidFill>
              <a:latin typeface="Segoe UI"/>
            </a:endParaRPr>
          </a:p>
          <a:p>
            <a:pPr marL="377190" indent="-285750">
              <a:buFont typeface="Arial" panose="020B0604020202020204" pitchFamily="34" charset="0"/>
              <a:buChar char="•"/>
              <a:defRPr/>
            </a:pPr>
            <a:r>
              <a:rPr lang="en-US" sz="1200" kern="0" dirty="0">
                <a:solidFill>
                  <a:srgbClr val="505050"/>
                </a:solidFill>
                <a:latin typeface="Segoe UI"/>
              </a:rPr>
              <a:t>The system will also have components to process the Analysis Service Cube and for providing 3</a:t>
            </a:r>
            <a:r>
              <a:rPr lang="en-US" sz="1200" kern="0" baseline="30000" dirty="0">
                <a:solidFill>
                  <a:srgbClr val="505050"/>
                </a:solidFill>
                <a:latin typeface="Segoe UI"/>
              </a:rPr>
              <a:t>rd</a:t>
            </a:r>
            <a:r>
              <a:rPr lang="en-US" sz="1200" kern="0" dirty="0">
                <a:solidFill>
                  <a:srgbClr val="505050"/>
                </a:solidFill>
                <a:latin typeface="Segoe UI"/>
              </a:rPr>
              <a:t> parties SAS upload tokens</a:t>
            </a:r>
          </a:p>
        </p:txBody>
      </p:sp>
      <p:grpSp>
        <p:nvGrpSpPr>
          <p:cNvPr id="4" name="Group 3">
            <a:extLst>
              <a:ext uri="{FF2B5EF4-FFF2-40B4-BE49-F238E27FC236}">
                <a16:creationId xmlns:a16="http://schemas.microsoft.com/office/drawing/2014/main" id="{C8E8BEFA-CBF4-4976-9C09-38942A3F9ED8}"/>
              </a:ext>
            </a:extLst>
          </p:cNvPr>
          <p:cNvGrpSpPr/>
          <p:nvPr/>
        </p:nvGrpSpPr>
        <p:grpSpPr>
          <a:xfrm>
            <a:off x="822542" y="5848865"/>
            <a:ext cx="996097" cy="604044"/>
            <a:chOff x="9119353" y="3868028"/>
            <a:chExt cx="996097" cy="604044"/>
          </a:xfrm>
        </p:grpSpPr>
        <p:grpSp>
          <p:nvGrpSpPr>
            <p:cNvPr id="6" name="Group 5">
              <a:extLst>
                <a:ext uri="{FF2B5EF4-FFF2-40B4-BE49-F238E27FC236}">
                  <a16:creationId xmlns:a16="http://schemas.microsoft.com/office/drawing/2014/main" id="{8B93AD75-EACA-4091-819D-C14078A8B7E5}"/>
                </a:ext>
              </a:extLst>
            </p:cNvPr>
            <p:cNvGrpSpPr/>
            <p:nvPr/>
          </p:nvGrpSpPr>
          <p:grpSpPr>
            <a:xfrm>
              <a:off x="9119353" y="3868028"/>
              <a:ext cx="996097" cy="604044"/>
              <a:chOff x="7385769" y="1527437"/>
              <a:chExt cx="996097" cy="604044"/>
            </a:xfrm>
          </p:grpSpPr>
          <p:sp>
            <p:nvSpPr>
              <p:cNvPr id="8" name="Rectangle: Rounded Corners 7">
                <a:extLst>
                  <a:ext uri="{FF2B5EF4-FFF2-40B4-BE49-F238E27FC236}">
                    <a16:creationId xmlns:a16="http://schemas.microsoft.com/office/drawing/2014/main" id="{4C71B5D1-E582-45EA-BDC9-BB1F3346DC66}"/>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 name="TextBox 8">
                <a:extLst>
                  <a:ext uri="{FF2B5EF4-FFF2-40B4-BE49-F238E27FC236}">
                    <a16:creationId xmlns:a16="http://schemas.microsoft.com/office/drawing/2014/main" id="{AE9B406D-6755-4613-B24C-D7CE591F8EA0}"/>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Upload Provider</a:t>
                </a:r>
              </a:p>
            </p:txBody>
          </p:sp>
        </p:grpSp>
        <p:pic>
          <p:nvPicPr>
            <p:cNvPr id="7" name="Picture 6" descr="A close up of a sign&#10;&#10;Description automatically generated">
              <a:extLst>
                <a:ext uri="{FF2B5EF4-FFF2-40B4-BE49-F238E27FC236}">
                  <a16:creationId xmlns:a16="http://schemas.microsoft.com/office/drawing/2014/main" id="{40D8B3BF-A2DC-4A3C-86DE-610523F4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504" y="3987524"/>
              <a:ext cx="269794" cy="269794"/>
            </a:xfrm>
            <a:prstGeom prst="rect">
              <a:avLst/>
            </a:prstGeom>
          </p:spPr>
        </p:pic>
      </p:grpSp>
      <p:grpSp>
        <p:nvGrpSpPr>
          <p:cNvPr id="16" name="Group 15">
            <a:extLst>
              <a:ext uri="{FF2B5EF4-FFF2-40B4-BE49-F238E27FC236}">
                <a16:creationId xmlns:a16="http://schemas.microsoft.com/office/drawing/2014/main" id="{B3B84D86-D238-4839-ABDD-D0F1513F92B7}"/>
              </a:ext>
            </a:extLst>
          </p:cNvPr>
          <p:cNvGrpSpPr/>
          <p:nvPr/>
        </p:nvGrpSpPr>
        <p:grpSpPr>
          <a:xfrm>
            <a:off x="2067022" y="5848865"/>
            <a:ext cx="996097" cy="604044"/>
            <a:chOff x="9119353" y="3868028"/>
            <a:chExt cx="996097" cy="604044"/>
          </a:xfrm>
        </p:grpSpPr>
        <p:grpSp>
          <p:nvGrpSpPr>
            <p:cNvPr id="17" name="Group 16">
              <a:extLst>
                <a:ext uri="{FF2B5EF4-FFF2-40B4-BE49-F238E27FC236}">
                  <a16:creationId xmlns:a16="http://schemas.microsoft.com/office/drawing/2014/main" id="{19CF0B04-056A-4E44-A4C4-4B639B311896}"/>
                </a:ext>
              </a:extLst>
            </p:cNvPr>
            <p:cNvGrpSpPr/>
            <p:nvPr/>
          </p:nvGrpSpPr>
          <p:grpSpPr>
            <a:xfrm>
              <a:off x="9119353" y="3868028"/>
              <a:ext cx="996097" cy="604044"/>
              <a:chOff x="7385769" y="1527437"/>
              <a:chExt cx="996097" cy="604044"/>
            </a:xfrm>
          </p:grpSpPr>
          <p:sp>
            <p:nvSpPr>
              <p:cNvPr id="19" name="Rectangle: Rounded Corners 18">
                <a:extLst>
                  <a:ext uri="{FF2B5EF4-FFF2-40B4-BE49-F238E27FC236}">
                    <a16:creationId xmlns:a16="http://schemas.microsoft.com/office/drawing/2014/main" id="{1115C4D2-B616-41AE-9818-AD0BCD7CC6F2}"/>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9107661E-5182-49BC-9958-A260AAAD1FF0}"/>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Cube Processor</a:t>
                </a:r>
              </a:p>
            </p:txBody>
          </p:sp>
        </p:grpSp>
        <p:pic>
          <p:nvPicPr>
            <p:cNvPr id="18" name="Picture 17" descr="A close up of a sign&#10;&#10;Description automatically generated">
              <a:extLst>
                <a:ext uri="{FF2B5EF4-FFF2-40B4-BE49-F238E27FC236}">
                  <a16:creationId xmlns:a16="http://schemas.microsoft.com/office/drawing/2014/main" id="{7B155E09-A159-4AD9-B766-84730CBF8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504" y="3987524"/>
              <a:ext cx="269794" cy="269794"/>
            </a:xfrm>
            <a:prstGeom prst="rect">
              <a:avLst/>
            </a:prstGeom>
          </p:spPr>
        </p:pic>
      </p:grpSp>
    </p:spTree>
    <p:extLst>
      <p:ext uri="{BB962C8B-B14F-4D97-AF65-F5344CB8AC3E}">
        <p14:creationId xmlns:p14="http://schemas.microsoft.com/office/powerpoint/2010/main" val="287406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6804491" cy="523220"/>
          </a:xfrm>
          <a:prstGeom prst="rect">
            <a:avLst/>
          </a:prstGeom>
          <a:noFill/>
        </p:spPr>
        <p:txBody>
          <a:bodyPr wrap="none" rtlCol="0">
            <a:spAutoFit/>
          </a:bodyPr>
          <a:lstStyle/>
          <a:p>
            <a:r>
              <a:rPr lang="en-US" sz="2800"/>
              <a:t>Ingestion Zone (Landing Files to Blob Storage)</a:t>
            </a:r>
          </a:p>
        </p:txBody>
      </p:sp>
      <p:sp>
        <p:nvSpPr>
          <p:cNvPr id="7" name="TextBox 6">
            <a:extLst>
              <a:ext uri="{FF2B5EF4-FFF2-40B4-BE49-F238E27FC236}">
                <a16:creationId xmlns:a16="http://schemas.microsoft.com/office/drawing/2014/main" id="{B59AD094-EA3C-4226-B789-79C1B8D84601}"/>
              </a:ext>
            </a:extLst>
          </p:cNvPr>
          <p:cNvSpPr txBox="1"/>
          <p:nvPr/>
        </p:nvSpPr>
        <p:spPr>
          <a:xfrm>
            <a:off x="8379896" y="1980251"/>
            <a:ext cx="2251055" cy="276999"/>
          </a:xfrm>
          <a:prstGeom prst="rect">
            <a:avLst/>
          </a:prstGeom>
          <a:noFill/>
        </p:spPr>
        <p:txBody>
          <a:bodyPr wrap="square" rtlCol="0">
            <a:spAutoFit/>
          </a:bodyPr>
          <a:lstStyle/>
          <a:p>
            <a:r>
              <a:rPr lang="en-US" sz="1200" dirty="0"/>
              <a:t>Option 3: Azure Hosted FTP</a:t>
            </a:r>
          </a:p>
        </p:txBody>
      </p:sp>
      <p:sp>
        <p:nvSpPr>
          <p:cNvPr id="8" name="TextBox 7">
            <a:extLst>
              <a:ext uri="{FF2B5EF4-FFF2-40B4-BE49-F238E27FC236}">
                <a16:creationId xmlns:a16="http://schemas.microsoft.com/office/drawing/2014/main" id="{CEB03478-9143-4299-8592-17ADFE74D5EB}"/>
              </a:ext>
            </a:extLst>
          </p:cNvPr>
          <p:cNvSpPr txBox="1"/>
          <p:nvPr/>
        </p:nvSpPr>
        <p:spPr>
          <a:xfrm>
            <a:off x="4555804" y="1980251"/>
            <a:ext cx="2690380" cy="276999"/>
          </a:xfrm>
          <a:prstGeom prst="rect">
            <a:avLst/>
          </a:prstGeom>
          <a:noFill/>
        </p:spPr>
        <p:txBody>
          <a:bodyPr wrap="square" rtlCol="0">
            <a:spAutoFit/>
          </a:bodyPr>
          <a:lstStyle/>
          <a:p>
            <a:r>
              <a:rPr lang="en-US" sz="1200" dirty="0"/>
              <a:t>Option 2: On-Prem / Existing - FTP</a:t>
            </a:r>
          </a:p>
        </p:txBody>
      </p:sp>
      <p:pic>
        <p:nvPicPr>
          <p:cNvPr id="1028" name="Picture 4">
            <a:extLst>
              <a:ext uri="{FF2B5EF4-FFF2-40B4-BE49-F238E27FC236}">
                <a16:creationId xmlns:a16="http://schemas.microsoft.com/office/drawing/2014/main" id="{A85F1450-8054-43E4-9CF3-C6E460846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64" y="2794417"/>
            <a:ext cx="246694" cy="2466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drawing&#10;&#10;Description automatically generated">
            <a:extLst>
              <a:ext uri="{FF2B5EF4-FFF2-40B4-BE49-F238E27FC236}">
                <a16:creationId xmlns:a16="http://schemas.microsoft.com/office/drawing/2014/main" id="{C7E9E543-B38D-4D6B-8B84-459FBF7DA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389" y="2497854"/>
            <a:ext cx="356157" cy="356157"/>
          </a:xfrm>
          <a:prstGeom prst="rect">
            <a:avLst/>
          </a:prstGeom>
        </p:spPr>
      </p:pic>
      <p:pic>
        <p:nvPicPr>
          <p:cNvPr id="11" name="Picture 4">
            <a:extLst>
              <a:ext uri="{FF2B5EF4-FFF2-40B4-BE49-F238E27FC236}">
                <a16:creationId xmlns:a16="http://schemas.microsoft.com/office/drawing/2014/main" id="{A5AAA140-683F-4550-9BD1-6D6AA7D2C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64" y="3632992"/>
            <a:ext cx="246694" cy="2466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picture containing drawing&#10;&#10;Description automatically generated">
            <a:extLst>
              <a:ext uri="{FF2B5EF4-FFF2-40B4-BE49-F238E27FC236}">
                <a16:creationId xmlns:a16="http://schemas.microsoft.com/office/drawing/2014/main" id="{A80068C5-2AE8-494A-AC43-DAF311254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389" y="3336429"/>
            <a:ext cx="356157" cy="356157"/>
          </a:xfrm>
          <a:prstGeom prst="rect">
            <a:avLst/>
          </a:prstGeom>
        </p:spPr>
      </p:pic>
      <p:pic>
        <p:nvPicPr>
          <p:cNvPr id="4" name="Picture 3" descr="A stop sign&#10;&#10;Description automatically generated">
            <a:extLst>
              <a:ext uri="{FF2B5EF4-FFF2-40B4-BE49-F238E27FC236}">
                <a16:creationId xmlns:a16="http://schemas.microsoft.com/office/drawing/2014/main" id="{B8A32E50-8C97-4C57-A23C-BFD296D67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5699" y="3041111"/>
            <a:ext cx="390145" cy="390145"/>
          </a:xfrm>
          <a:prstGeom prst="rect">
            <a:avLst/>
          </a:prstGeom>
        </p:spPr>
      </p:pic>
      <p:sp>
        <p:nvSpPr>
          <p:cNvPr id="10" name="Rectangle 9">
            <a:extLst>
              <a:ext uri="{FF2B5EF4-FFF2-40B4-BE49-F238E27FC236}">
                <a16:creationId xmlns:a16="http://schemas.microsoft.com/office/drawing/2014/main" id="{D2349BE5-6A8E-4C24-821B-0DAC16E7BB54}"/>
              </a:ext>
            </a:extLst>
          </p:cNvPr>
          <p:cNvSpPr/>
          <p:nvPr/>
        </p:nvSpPr>
        <p:spPr>
          <a:xfrm>
            <a:off x="8459248" y="2406354"/>
            <a:ext cx="1257914" cy="1590589"/>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6822EFB8-A842-4B7C-9CDD-FAE5C3868909}"/>
              </a:ext>
            </a:extLst>
          </p:cNvPr>
          <p:cNvCxnSpPr>
            <a:stCxn id="1028" idx="3"/>
            <a:endCxn id="4" idx="1"/>
          </p:cNvCxnSpPr>
          <p:nvPr/>
        </p:nvCxnSpPr>
        <p:spPr>
          <a:xfrm>
            <a:off x="9397358" y="2917764"/>
            <a:ext cx="1388341" cy="3184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CCCF3D7-406A-415A-A1B0-53E4E2E6F37E}"/>
              </a:ext>
            </a:extLst>
          </p:cNvPr>
          <p:cNvCxnSpPr>
            <a:stCxn id="11" idx="3"/>
            <a:endCxn id="4" idx="1"/>
          </p:cNvCxnSpPr>
          <p:nvPr/>
        </p:nvCxnSpPr>
        <p:spPr>
          <a:xfrm flipV="1">
            <a:off x="9397358" y="3236184"/>
            <a:ext cx="1388341" cy="5201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picture containing drawing&#10;&#10;Description automatically generated">
            <a:extLst>
              <a:ext uri="{FF2B5EF4-FFF2-40B4-BE49-F238E27FC236}">
                <a16:creationId xmlns:a16="http://schemas.microsoft.com/office/drawing/2014/main" id="{5542A327-EFAC-4366-A749-6064A04314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7514" y="2657976"/>
            <a:ext cx="310617" cy="310617"/>
          </a:xfrm>
          <a:prstGeom prst="rect">
            <a:avLst/>
          </a:prstGeom>
        </p:spPr>
      </p:pic>
      <p:pic>
        <p:nvPicPr>
          <p:cNvPr id="24" name="Picture 4">
            <a:extLst>
              <a:ext uri="{FF2B5EF4-FFF2-40B4-BE49-F238E27FC236}">
                <a16:creationId xmlns:a16="http://schemas.microsoft.com/office/drawing/2014/main" id="{0B5C88AC-636E-43E8-99B9-575EA6837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993" y="2635206"/>
            <a:ext cx="356157" cy="356157"/>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87F48911-419F-45E7-A4B9-54E3A676AF1B}"/>
              </a:ext>
            </a:extLst>
          </p:cNvPr>
          <p:cNvCxnSpPr/>
          <p:nvPr/>
        </p:nvCxnSpPr>
        <p:spPr>
          <a:xfrm>
            <a:off x="5345150" y="2813284"/>
            <a:ext cx="6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1E9BD-0EA0-4C75-AB2E-AD914F75C4C3}"/>
              </a:ext>
            </a:extLst>
          </p:cNvPr>
          <p:cNvCxnSpPr>
            <a:cxnSpLocks/>
            <a:stCxn id="22" idx="3"/>
            <a:endCxn id="49" idx="1"/>
          </p:cNvCxnSpPr>
          <p:nvPr/>
        </p:nvCxnSpPr>
        <p:spPr>
          <a:xfrm>
            <a:off x="6328131" y="2813285"/>
            <a:ext cx="658685" cy="3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4C89DAA-7D0F-4217-86C8-3997D511F241}"/>
              </a:ext>
            </a:extLst>
          </p:cNvPr>
          <p:cNvSpPr txBox="1"/>
          <p:nvPr/>
        </p:nvSpPr>
        <p:spPr>
          <a:xfrm>
            <a:off x="10180274" y="3251809"/>
            <a:ext cx="551754" cy="215444"/>
          </a:xfrm>
          <a:prstGeom prst="rect">
            <a:avLst/>
          </a:prstGeom>
          <a:noFill/>
        </p:spPr>
        <p:txBody>
          <a:bodyPr wrap="none" rtlCol="0">
            <a:spAutoFit/>
          </a:bodyPr>
          <a:lstStyle/>
          <a:p>
            <a:r>
              <a:rPr lang="en-US" sz="800" err="1"/>
              <a:t>Blobfuse</a:t>
            </a:r>
            <a:endParaRPr lang="en-US" sz="800"/>
          </a:p>
        </p:txBody>
      </p:sp>
      <p:sp>
        <p:nvSpPr>
          <p:cNvPr id="58" name="TextBox 57">
            <a:extLst>
              <a:ext uri="{FF2B5EF4-FFF2-40B4-BE49-F238E27FC236}">
                <a16:creationId xmlns:a16="http://schemas.microsoft.com/office/drawing/2014/main" id="{BA941471-7473-4923-BD16-D45C45AF5793}"/>
              </a:ext>
            </a:extLst>
          </p:cNvPr>
          <p:cNvSpPr txBox="1"/>
          <p:nvPr/>
        </p:nvSpPr>
        <p:spPr>
          <a:xfrm>
            <a:off x="10211046" y="3525743"/>
            <a:ext cx="1531215" cy="1015663"/>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Currently, </a:t>
            </a:r>
            <a:r>
              <a:rPr lang="en-US" sz="1000" err="1">
                <a:solidFill>
                  <a:schemeClr val="tx1">
                    <a:lumMod val="50000"/>
                    <a:lumOff val="50000"/>
                  </a:schemeClr>
                </a:solidFill>
              </a:rPr>
              <a:t>blobfuse</a:t>
            </a:r>
            <a:r>
              <a:rPr lang="en-US" sz="1000">
                <a:solidFill>
                  <a:schemeClr val="tx1">
                    <a:lumMod val="50000"/>
                    <a:lumOff val="50000"/>
                  </a:schemeClr>
                </a:solidFill>
              </a:rPr>
              <a:t> does not work with ADLS Gen 2.  This would need to be a separate storage account</a:t>
            </a:r>
          </a:p>
        </p:txBody>
      </p:sp>
      <p:sp>
        <p:nvSpPr>
          <p:cNvPr id="59" name="TextBox 58">
            <a:extLst>
              <a:ext uri="{FF2B5EF4-FFF2-40B4-BE49-F238E27FC236}">
                <a16:creationId xmlns:a16="http://schemas.microsoft.com/office/drawing/2014/main" id="{4B9F06ED-E697-4103-9194-E850E467A3C3}"/>
              </a:ext>
            </a:extLst>
          </p:cNvPr>
          <p:cNvSpPr txBox="1"/>
          <p:nvPr/>
        </p:nvSpPr>
        <p:spPr>
          <a:xfrm>
            <a:off x="5614168" y="2980607"/>
            <a:ext cx="1276230" cy="70788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ADF runs on a schedule to pull files from the FTP server.</a:t>
            </a:r>
          </a:p>
        </p:txBody>
      </p:sp>
      <p:pic>
        <p:nvPicPr>
          <p:cNvPr id="71" name="Picture 70" descr="A close up of a sign&#10;&#10;Description automatically generated">
            <a:extLst>
              <a:ext uri="{FF2B5EF4-FFF2-40B4-BE49-F238E27FC236}">
                <a16:creationId xmlns:a16="http://schemas.microsoft.com/office/drawing/2014/main" id="{1E1B06B4-BDAA-42E6-B0B9-85F2272F7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5668" y="3041111"/>
            <a:ext cx="291547" cy="291547"/>
          </a:xfrm>
          <a:prstGeom prst="rect">
            <a:avLst/>
          </a:prstGeom>
        </p:spPr>
      </p:pic>
      <p:pic>
        <p:nvPicPr>
          <p:cNvPr id="74" name="Picture 73" descr="A picture containing food&#10;&#10;Description automatically generated">
            <a:extLst>
              <a:ext uri="{FF2B5EF4-FFF2-40B4-BE49-F238E27FC236}">
                <a16:creationId xmlns:a16="http://schemas.microsoft.com/office/drawing/2014/main" id="{B048EA82-02E5-48CC-B01C-771B81668A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58326" y="2257692"/>
            <a:ext cx="246695" cy="246695"/>
          </a:xfrm>
          <a:prstGeom prst="rect">
            <a:avLst/>
          </a:prstGeom>
        </p:spPr>
      </p:pic>
      <p:sp>
        <p:nvSpPr>
          <p:cNvPr id="77" name="TextBox 76">
            <a:extLst>
              <a:ext uri="{FF2B5EF4-FFF2-40B4-BE49-F238E27FC236}">
                <a16:creationId xmlns:a16="http://schemas.microsoft.com/office/drawing/2014/main" id="{AAE5F6B8-504B-4053-9C8D-E748578F0442}"/>
              </a:ext>
            </a:extLst>
          </p:cNvPr>
          <p:cNvSpPr txBox="1"/>
          <p:nvPr/>
        </p:nvSpPr>
        <p:spPr>
          <a:xfrm>
            <a:off x="194826" y="1980251"/>
            <a:ext cx="4134969" cy="276999"/>
          </a:xfrm>
          <a:prstGeom prst="rect">
            <a:avLst/>
          </a:prstGeom>
          <a:noFill/>
        </p:spPr>
        <p:txBody>
          <a:bodyPr wrap="square" rtlCol="0">
            <a:spAutoFit/>
          </a:bodyPr>
          <a:lstStyle/>
          <a:p>
            <a:r>
              <a:rPr lang="en-US" sz="1200" dirty="0"/>
              <a:t>Option 1: REST API / Az Copy / cURL / PowerShell / Bash / Etc.</a:t>
            </a:r>
          </a:p>
        </p:txBody>
      </p:sp>
      <p:sp>
        <p:nvSpPr>
          <p:cNvPr id="79" name="TextBox 78">
            <a:extLst>
              <a:ext uri="{FF2B5EF4-FFF2-40B4-BE49-F238E27FC236}">
                <a16:creationId xmlns:a16="http://schemas.microsoft.com/office/drawing/2014/main" id="{EF66F46D-669C-4966-980B-0E94DB8C5270}"/>
              </a:ext>
            </a:extLst>
          </p:cNvPr>
          <p:cNvSpPr txBox="1"/>
          <p:nvPr/>
        </p:nvSpPr>
        <p:spPr>
          <a:xfrm>
            <a:off x="474715" y="3008357"/>
            <a:ext cx="2729377" cy="116955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customer calls an Azure Function that passes in their secret (provided by your organization) which returns a SAS token of where to upload.  </a:t>
            </a:r>
          </a:p>
          <a:p>
            <a:pPr marL="228600" indent="-228600">
              <a:buFont typeface="Arial" panose="020B0604020202020204" pitchFamily="34" charset="0"/>
              <a:buChar char="•"/>
            </a:pPr>
            <a:r>
              <a:rPr lang="en-US" sz="1000">
                <a:solidFill>
                  <a:schemeClr val="tx1">
                    <a:lumMod val="50000"/>
                    <a:lumOff val="50000"/>
                  </a:schemeClr>
                </a:solidFill>
              </a:rPr>
              <a:t>You should support calls such as:</a:t>
            </a:r>
          </a:p>
          <a:p>
            <a:pPr marL="685800" lvl="1" indent="-228600">
              <a:buFont typeface="Arial" panose="020B0604020202020204" pitchFamily="34" charset="0"/>
              <a:buChar char="•"/>
            </a:pPr>
            <a:r>
              <a:rPr lang="en-US" sz="1000">
                <a:solidFill>
                  <a:schemeClr val="tx1">
                    <a:lumMod val="50000"/>
                    <a:lumOff val="50000"/>
                  </a:schemeClr>
                </a:solidFill>
              </a:rPr>
              <a:t>Rotate Secret</a:t>
            </a:r>
          </a:p>
          <a:p>
            <a:pPr marL="685800" lvl="1" indent="-228600">
              <a:buFont typeface="Arial" panose="020B0604020202020204" pitchFamily="34" charset="0"/>
              <a:buChar char="•"/>
            </a:pPr>
            <a:r>
              <a:rPr lang="en-US" sz="1000">
                <a:solidFill>
                  <a:schemeClr val="tx1">
                    <a:lumMod val="50000"/>
                    <a:lumOff val="50000"/>
                  </a:schemeClr>
                </a:solidFill>
              </a:rPr>
              <a:t>Get SAS Token</a:t>
            </a:r>
          </a:p>
        </p:txBody>
      </p:sp>
      <p:pic>
        <p:nvPicPr>
          <p:cNvPr id="80" name="Picture 2" descr="See the source image">
            <a:extLst>
              <a:ext uri="{FF2B5EF4-FFF2-40B4-BE49-F238E27FC236}">
                <a16:creationId xmlns:a16="http://schemas.microsoft.com/office/drawing/2014/main" id="{5FDC0D81-A36E-47D7-9F07-7127FB5356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806" y="2550941"/>
            <a:ext cx="672670" cy="45741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8C215D83-28A4-43C0-887C-006EE135ED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1142" y="2586562"/>
            <a:ext cx="386175" cy="386175"/>
          </a:xfrm>
          <a:prstGeom prst="rect">
            <a:avLst/>
          </a:prstGeom>
        </p:spPr>
      </p:pic>
      <p:cxnSp>
        <p:nvCxnSpPr>
          <p:cNvPr id="82" name="Straight Arrow Connector 81">
            <a:extLst>
              <a:ext uri="{FF2B5EF4-FFF2-40B4-BE49-F238E27FC236}">
                <a16:creationId xmlns:a16="http://schemas.microsoft.com/office/drawing/2014/main" id="{5C40BBFB-212E-4650-92A8-251ED73681CC}"/>
              </a:ext>
            </a:extLst>
          </p:cNvPr>
          <p:cNvCxnSpPr>
            <a:stCxn id="80" idx="3"/>
            <a:endCxn id="81" idx="1"/>
          </p:cNvCxnSpPr>
          <p:nvPr/>
        </p:nvCxnSpPr>
        <p:spPr>
          <a:xfrm>
            <a:off x="1075476" y="2779649"/>
            <a:ext cx="85566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3" name="Picture 2" descr="See the source image">
            <a:extLst>
              <a:ext uri="{FF2B5EF4-FFF2-40B4-BE49-F238E27FC236}">
                <a16:creationId xmlns:a16="http://schemas.microsoft.com/office/drawing/2014/main" id="{8803111A-1C82-4CA1-B337-E19365B18F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760" y="4727972"/>
            <a:ext cx="672670" cy="457416"/>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C1536BF3-163E-42B5-A1EA-7841CFDBF837}"/>
              </a:ext>
            </a:extLst>
          </p:cNvPr>
          <p:cNvCxnSpPr>
            <a:cxnSpLocks/>
          </p:cNvCxnSpPr>
          <p:nvPr/>
        </p:nvCxnSpPr>
        <p:spPr>
          <a:xfrm>
            <a:off x="1026430" y="4956680"/>
            <a:ext cx="8438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DA66755-E963-4A58-B80C-E1CB6975795E}"/>
              </a:ext>
            </a:extLst>
          </p:cNvPr>
          <p:cNvSpPr txBox="1"/>
          <p:nvPr/>
        </p:nvSpPr>
        <p:spPr>
          <a:xfrm>
            <a:off x="569451" y="5189922"/>
            <a:ext cx="2137994" cy="553998"/>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customer uploads their files using the SAS token using the technology of their choice.</a:t>
            </a:r>
          </a:p>
        </p:txBody>
      </p:sp>
      <p:cxnSp>
        <p:nvCxnSpPr>
          <p:cNvPr id="86" name="Straight Connector 85">
            <a:extLst>
              <a:ext uri="{FF2B5EF4-FFF2-40B4-BE49-F238E27FC236}">
                <a16:creationId xmlns:a16="http://schemas.microsoft.com/office/drawing/2014/main" id="{D494E14D-00A8-4DEE-8AA1-23AE54CAC844}"/>
              </a:ext>
            </a:extLst>
          </p:cNvPr>
          <p:cNvCxnSpPr>
            <a:cxnSpLocks/>
          </p:cNvCxnSpPr>
          <p:nvPr/>
        </p:nvCxnSpPr>
        <p:spPr>
          <a:xfrm>
            <a:off x="7596135" y="1535229"/>
            <a:ext cx="0" cy="4870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CEC2B6B-9E2E-4E1D-960E-27F57014522A}"/>
              </a:ext>
            </a:extLst>
          </p:cNvPr>
          <p:cNvCxnSpPr>
            <a:cxnSpLocks/>
          </p:cNvCxnSpPr>
          <p:nvPr/>
        </p:nvCxnSpPr>
        <p:spPr>
          <a:xfrm>
            <a:off x="4255001" y="1462216"/>
            <a:ext cx="0" cy="4943353"/>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Do not let customers directly bind to storage accounts.  You will eventually need to rotate your storage keys and/or upgrade accounts to new ones.</a:t>
            </a:r>
          </a:p>
          <a:p>
            <a:pPr marL="285750" indent="-285750">
              <a:buFont typeface="Arial" panose="020B0604020202020204" pitchFamily="34" charset="0"/>
              <a:buChar char="•"/>
            </a:pPr>
            <a:r>
              <a:rPr lang="en-US" sz="900">
                <a:solidFill>
                  <a:schemeClr val="tx1"/>
                </a:solidFill>
              </a:rPr>
              <a:t>You need to support many options with the goal of the next stage of the ingestion process to be abstracted from these options. </a:t>
            </a:r>
          </a:p>
        </p:txBody>
      </p:sp>
      <p:sp>
        <p:nvSpPr>
          <p:cNvPr id="89" name="TextBox 88">
            <a:extLst>
              <a:ext uri="{FF2B5EF4-FFF2-40B4-BE49-F238E27FC236}">
                <a16:creationId xmlns:a16="http://schemas.microsoft.com/office/drawing/2014/main" id="{D410E16A-562D-4A22-9B1E-C200A2123FA5}"/>
              </a:ext>
            </a:extLst>
          </p:cNvPr>
          <p:cNvSpPr txBox="1"/>
          <p:nvPr/>
        </p:nvSpPr>
        <p:spPr>
          <a:xfrm>
            <a:off x="8322597" y="4799916"/>
            <a:ext cx="3066406" cy="400110"/>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You will need to configure your FTP software for high availability.  </a:t>
            </a:r>
          </a:p>
        </p:txBody>
      </p:sp>
      <p:sp>
        <p:nvSpPr>
          <p:cNvPr id="90" name="TextBox 89">
            <a:extLst>
              <a:ext uri="{FF2B5EF4-FFF2-40B4-BE49-F238E27FC236}">
                <a16:creationId xmlns:a16="http://schemas.microsoft.com/office/drawing/2014/main" id="{A3F4207A-0631-4EE1-B44C-95F44F0DB2FB}"/>
              </a:ext>
            </a:extLst>
          </p:cNvPr>
          <p:cNvSpPr txBox="1"/>
          <p:nvPr/>
        </p:nvSpPr>
        <p:spPr>
          <a:xfrm>
            <a:off x="194827" y="2358207"/>
            <a:ext cx="539158" cy="261610"/>
          </a:xfrm>
          <a:prstGeom prst="rect">
            <a:avLst/>
          </a:prstGeom>
          <a:noFill/>
        </p:spPr>
        <p:txBody>
          <a:bodyPr wrap="square" rtlCol="0">
            <a:spAutoFit/>
          </a:bodyPr>
          <a:lstStyle/>
          <a:p>
            <a:r>
              <a:rPr lang="en-US" sz="1050"/>
              <a:t>Step 1</a:t>
            </a:r>
          </a:p>
        </p:txBody>
      </p:sp>
      <p:sp>
        <p:nvSpPr>
          <p:cNvPr id="91" name="TextBox 90">
            <a:extLst>
              <a:ext uri="{FF2B5EF4-FFF2-40B4-BE49-F238E27FC236}">
                <a16:creationId xmlns:a16="http://schemas.microsoft.com/office/drawing/2014/main" id="{0DB892D5-6E30-475A-B45F-6A36EF3F1DE3}"/>
              </a:ext>
            </a:extLst>
          </p:cNvPr>
          <p:cNvSpPr txBox="1"/>
          <p:nvPr/>
        </p:nvSpPr>
        <p:spPr>
          <a:xfrm>
            <a:off x="194827" y="4543743"/>
            <a:ext cx="539158" cy="261610"/>
          </a:xfrm>
          <a:prstGeom prst="rect">
            <a:avLst/>
          </a:prstGeom>
          <a:noFill/>
        </p:spPr>
        <p:txBody>
          <a:bodyPr wrap="square" rtlCol="0">
            <a:spAutoFit/>
          </a:bodyPr>
          <a:lstStyle/>
          <a:p>
            <a:r>
              <a:rPr lang="en-US" sz="1050"/>
              <a:t>Step 2</a:t>
            </a:r>
          </a:p>
        </p:txBody>
      </p:sp>
      <p:sp>
        <p:nvSpPr>
          <p:cNvPr id="38" name="TextBox 37">
            <a:extLst>
              <a:ext uri="{FF2B5EF4-FFF2-40B4-BE49-F238E27FC236}">
                <a16:creationId xmlns:a16="http://schemas.microsoft.com/office/drawing/2014/main" id="{E0CEEDFA-2A44-44B1-9ADF-3A90D5B6CF68}"/>
              </a:ext>
            </a:extLst>
          </p:cNvPr>
          <p:cNvSpPr txBox="1"/>
          <p:nvPr/>
        </p:nvSpPr>
        <p:spPr>
          <a:xfrm>
            <a:off x="4893056" y="2969887"/>
            <a:ext cx="539158" cy="415498"/>
          </a:xfrm>
          <a:prstGeom prst="rect">
            <a:avLst/>
          </a:prstGeom>
          <a:noFill/>
        </p:spPr>
        <p:txBody>
          <a:bodyPr wrap="square" rtlCol="0">
            <a:spAutoFit/>
          </a:bodyPr>
          <a:lstStyle/>
          <a:p>
            <a:pPr algn="ctr"/>
            <a:r>
              <a:rPr lang="en-US" sz="1000"/>
              <a:t>FTP Server</a:t>
            </a:r>
          </a:p>
        </p:txBody>
      </p:sp>
      <p:cxnSp>
        <p:nvCxnSpPr>
          <p:cNvPr id="6" name="Straight Arrow Connector 5">
            <a:extLst>
              <a:ext uri="{FF2B5EF4-FFF2-40B4-BE49-F238E27FC236}">
                <a16:creationId xmlns:a16="http://schemas.microsoft.com/office/drawing/2014/main" id="{31116380-325D-4ADC-BEAB-BA89AF4B3001}"/>
              </a:ext>
            </a:extLst>
          </p:cNvPr>
          <p:cNvCxnSpPr>
            <a:endCxn id="24" idx="1"/>
          </p:cNvCxnSpPr>
          <p:nvPr/>
        </p:nvCxnSpPr>
        <p:spPr>
          <a:xfrm>
            <a:off x="4613888" y="2813284"/>
            <a:ext cx="3751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4F2234-BB9C-4043-A5EC-468AA78D56E9}"/>
              </a:ext>
            </a:extLst>
          </p:cNvPr>
          <p:cNvSpPr txBox="1"/>
          <p:nvPr/>
        </p:nvSpPr>
        <p:spPr>
          <a:xfrm>
            <a:off x="4384584" y="2813284"/>
            <a:ext cx="672351" cy="215444"/>
          </a:xfrm>
          <a:prstGeom prst="rect">
            <a:avLst/>
          </a:prstGeom>
          <a:noFill/>
        </p:spPr>
        <p:txBody>
          <a:bodyPr wrap="square" rtlCol="0">
            <a:spAutoFit/>
          </a:bodyPr>
          <a:lstStyle/>
          <a:p>
            <a:pPr algn="ctr"/>
            <a:r>
              <a:rPr lang="en-US" sz="800"/>
              <a:t>Upload</a:t>
            </a:r>
          </a:p>
        </p:txBody>
      </p:sp>
      <p:cxnSp>
        <p:nvCxnSpPr>
          <p:cNvPr id="42" name="Straight Arrow Connector 41">
            <a:extLst>
              <a:ext uri="{FF2B5EF4-FFF2-40B4-BE49-F238E27FC236}">
                <a16:creationId xmlns:a16="http://schemas.microsoft.com/office/drawing/2014/main" id="{68CE33E4-DAEE-4936-A167-B44FE8DC51CC}"/>
              </a:ext>
            </a:extLst>
          </p:cNvPr>
          <p:cNvCxnSpPr>
            <a:cxnSpLocks/>
            <a:endCxn id="71" idx="1"/>
          </p:cNvCxnSpPr>
          <p:nvPr/>
        </p:nvCxnSpPr>
        <p:spPr>
          <a:xfrm>
            <a:off x="7945397" y="3186884"/>
            <a:ext cx="4402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CB188E-0DF5-46BA-B050-25D5C55A8668}"/>
              </a:ext>
            </a:extLst>
          </p:cNvPr>
          <p:cNvSpPr txBox="1"/>
          <p:nvPr/>
        </p:nvSpPr>
        <p:spPr>
          <a:xfrm>
            <a:off x="1076675" y="4936309"/>
            <a:ext cx="672351" cy="215444"/>
          </a:xfrm>
          <a:prstGeom prst="rect">
            <a:avLst/>
          </a:prstGeom>
          <a:noFill/>
        </p:spPr>
        <p:txBody>
          <a:bodyPr wrap="square" rtlCol="0">
            <a:spAutoFit/>
          </a:bodyPr>
          <a:lstStyle/>
          <a:p>
            <a:pPr algn="ctr"/>
            <a:r>
              <a:rPr lang="en-US" sz="800" dirty="0"/>
              <a:t>Upload</a:t>
            </a:r>
          </a:p>
        </p:txBody>
      </p:sp>
      <p:cxnSp>
        <p:nvCxnSpPr>
          <p:cNvPr id="15" name="Connector: Elbow 14">
            <a:extLst>
              <a:ext uri="{FF2B5EF4-FFF2-40B4-BE49-F238E27FC236}">
                <a16:creationId xmlns:a16="http://schemas.microsoft.com/office/drawing/2014/main" id="{80D15B67-31A3-41DD-9892-A54005F23ECD}"/>
              </a:ext>
            </a:extLst>
          </p:cNvPr>
          <p:cNvCxnSpPr>
            <a:cxnSpLocks/>
            <a:stCxn id="71" idx="0"/>
            <a:endCxn id="3" idx="1"/>
          </p:cNvCxnSpPr>
          <p:nvPr/>
        </p:nvCxnSpPr>
        <p:spPr>
          <a:xfrm rot="5400000" flipH="1" flipV="1">
            <a:off x="8463326" y="2744049"/>
            <a:ext cx="365178" cy="2289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C1F5BDF-7660-4229-AA83-7EAA09D07FF3}"/>
              </a:ext>
            </a:extLst>
          </p:cNvPr>
          <p:cNvCxnSpPr>
            <a:stCxn id="71" idx="2"/>
            <a:endCxn id="12" idx="1"/>
          </p:cNvCxnSpPr>
          <p:nvPr/>
        </p:nvCxnSpPr>
        <p:spPr>
          <a:xfrm rot="16200000" flipH="1">
            <a:off x="8554990" y="3309109"/>
            <a:ext cx="181850" cy="228947"/>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F02BC1D-6B43-4BCF-BBDE-F7ECA7EBFC15}"/>
              </a:ext>
            </a:extLst>
          </p:cNvPr>
          <p:cNvSpPr txBox="1"/>
          <p:nvPr/>
        </p:nvSpPr>
        <p:spPr>
          <a:xfrm>
            <a:off x="7885626" y="3336234"/>
            <a:ext cx="672351" cy="215444"/>
          </a:xfrm>
          <a:prstGeom prst="rect">
            <a:avLst/>
          </a:prstGeom>
          <a:noFill/>
        </p:spPr>
        <p:txBody>
          <a:bodyPr wrap="square" rtlCol="0">
            <a:spAutoFit/>
          </a:bodyPr>
          <a:lstStyle/>
          <a:p>
            <a:pPr algn="ctr"/>
            <a:r>
              <a:rPr lang="en-US" sz="800"/>
              <a:t>Upload</a:t>
            </a:r>
          </a:p>
        </p:txBody>
      </p:sp>
      <p:sp>
        <p:nvSpPr>
          <p:cNvPr id="47" name="Folded Corner 6">
            <a:extLst>
              <a:ext uri="{FF2B5EF4-FFF2-40B4-BE49-F238E27FC236}">
                <a16:creationId xmlns:a16="http://schemas.microsoft.com/office/drawing/2014/main" id="{E8C5256A-F038-F644-9EE4-6545E6EC1B39}"/>
              </a:ext>
            </a:extLst>
          </p:cNvPr>
          <p:cNvSpPr/>
          <p:nvPr/>
        </p:nvSpPr>
        <p:spPr bwMode="auto">
          <a:xfrm rot="19958966">
            <a:off x="2467020" y="3853236"/>
            <a:ext cx="1574633" cy="1076340"/>
          </a:xfrm>
          <a:prstGeom prst="foldedCorner">
            <a:avLst/>
          </a:prstGeom>
          <a:gradFill flip="none" rotWithShape="1">
            <a:gsLst>
              <a:gs pos="99000">
                <a:srgbClr val="BAD80A">
                  <a:lumMod val="45000"/>
                  <a:lumOff val="55000"/>
                </a:srgbClr>
              </a:gs>
              <a:gs pos="70000">
                <a:srgbClr val="BAD80A">
                  <a:lumMod val="30000"/>
                  <a:lumOff val="70000"/>
                </a:srgbClr>
              </a:gs>
            </a:gsLst>
            <a:lin ang="5400000" scaled="1"/>
            <a:tileRect/>
          </a:gradFill>
          <a:ln>
            <a:noFill/>
          </a:ln>
          <a:effectLst>
            <a:outerShdw blurRad="50800" dist="38100" dir="2700000" algn="tl" rotWithShape="0">
              <a:prstClr val="black">
                <a:alpha val="40000"/>
              </a:prst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505050"/>
                </a:solidFill>
                <a:effectLst/>
                <a:uLnTx/>
                <a:uFillTx/>
                <a:latin typeface="Segoe UI"/>
                <a:ea typeface="+mn-ea"/>
                <a:cs typeface="+mn-cs"/>
              </a:rPr>
              <a:t>This is the preferred modern method.</a:t>
            </a:r>
          </a:p>
        </p:txBody>
      </p:sp>
      <p:sp>
        <p:nvSpPr>
          <p:cNvPr id="50" name="TextBox 49">
            <a:extLst>
              <a:ext uri="{FF2B5EF4-FFF2-40B4-BE49-F238E27FC236}">
                <a16:creationId xmlns:a16="http://schemas.microsoft.com/office/drawing/2014/main" id="{6BED7AB0-5486-40FA-AD0C-CD3CFE02BA44}"/>
              </a:ext>
            </a:extLst>
          </p:cNvPr>
          <p:cNvSpPr txBox="1"/>
          <p:nvPr/>
        </p:nvSpPr>
        <p:spPr>
          <a:xfrm>
            <a:off x="235263" y="818685"/>
            <a:ext cx="6924427" cy="553998"/>
          </a:xfrm>
          <a:prstGeom prst="rect">
            <a:avLst/>
          </a:prstGeom>
          <a:noFill/>
        </p:spPr>
        <p:txBody>
          <a:bodyPr wrap="square" rtlCol="0">
            <a:spAutoFit/>
          </a:bodyPr>
          <a:lstStyle/>
          <a:p>
            <a:r>
              <a:rPr lang="en-US" sz="1000">
                <a:solidFill>
                  <a:schemeClr val="tx1">
                    <a:lumMod val="50000"/>
                    <a:lumOff val="50000"/>
                  </a:schemeClr>
                </a:solidFill>
              </a:rPr>
              <a:t>This represents how to land files that are being transferred from 3</a:t>
            </a:r>
            <a:r>
              <a:rPr lang="en-US" sz="1000" baseline="30000">
                <a:solidFill>
                  <a:schemeClr val="tx1">
                    <a:lumMod val="50000"/>
                    <a:lumOff val="50000"/>
                  </a:schemeClr>
                </a:solidFill>
              </a:rPr>
              <a:t>rd</a:t>
            </a:r>
            <a:r>
              <a:rPr lang="en-US" sz="1000">
                <a:solidFill>
                  <a:schemeClr val="tx1">
                    <a:lumMod val="50000"/>
                    <a:lumOff val="50000"/>
                  </a:schemeClr>
                </a:solidFill>
              </a:rPr>
              <a:t> parties to your data lake.  FTP is still highly utilized so a pattern is provided.  The more modern technique allows customers to upload directly to cloud storage which eliminates the need to transfer from FTP sites. </a:t>
            </a:r>
          </a:p>
        </p:txBody>
      </p:sp>
      <p:grpSp>
        <p:nvGrpSpPr>
          <p:cNvPr id="48" name="Group 47">
            <a:extLst>
              <a:ext uri="{FF2B5EF4-FFF2-40B4-BE49-F238E27FC236}">
                <a16:creationId xmlns:a16="http://schemas.microsoft.com/office/drawing/2014/main" id="{064E39E4-D843-42EE-AE9E-9CE4ED1AF7BE}"/>
              </a:ext>
            </a:extLst>
          </p:cNvPr>
          <p:cNvGrpSpPr/>
          <p:nvPr/>
        </p:nvGrpSpPr>
        <p:grpSpPr>
          <a:xfrm>
            <a:off x="6986816" y="2683207"/>
            <a:ext cx="329357" cy="308994"/>
            <a:chOff x="2557446" y="3000696"/>
            <a:chExt cx="329357" cy="308994"/>
          </a:xfrm>
        </p:grpSpPr>
        <p:pic>
          <p:nvPicPr>
            <p:cNvPr id="49" name="Picture 48" descr="A stop sign&#10;&#10;Description automatically generated">
              <a:extLst>
                <a:ext uri="{FF2B5EF4-FFF2-40B4-BE49-F238E27FC236}">
                  <a16:creationId xmlns:a16="http://schemas.microsoft.com/office/drawing/2014/main" id="{5F8FB601-F59D-4E2B-B77B-418AEFF25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52" name="Graphic 51">
              <a:extLst>
                <a:ext uri="{FF2B5EF4-FFF2-40B4-BE49-F238E27FC236}">
                  <a16:creationId xmlns:a16="http://schemas.microsoft.com/office/drawing/2014/main" id="{40F19197-BDF8-4C48-AE60-EC43DAB45B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91369" y="3114256"/>
              <a:ext cx="195434" cy="195434"/>
            </a:xfrm>
            <a:prstGeom prst="rect">
              <a:avLst/>
            </a:prstGeom>
          </p:spPr>
        </p:pic>
      </p:grpSp>
      <p:grpSp>
        <p:nvGrpSpPr>
          <p:cNvPr id="53" name="Group 52">
            <a:extLst>
              <a:ext uri="{FF2B5EF4-FFF2-40B4-BE49-F238E27FC236}">
                <a16:creationId xmlns:a16="http://schemas.microsoft.com/office/drawing/2014/main" id="{895B278F-ED93-4C5B-9BF1-34D4231CCA71}"/>
              </a:ext>
            </a:extLst>
          </p:cNvPr>
          <p:cNvGrpSpPr/>
          <p:nvPr/>
        </p:nvGrpSpPr>
        <p:grpSpPr>
          <a:xfrm>
            <a:off x="1903162" y="4807326"/>
            <a:ext cx="329357" cy="308994"/>
            <a:chOff x="2557446" y="3000696"/>
            <a:chExt cx="329357" cy="308994"/>
          </a:xfrm>
        </p:grpSpPr>
        <p:pic>
          <p:nvPicPr>
            <p:cNvPr id="54" name="Picture 53" descr="A stop sign&#10;&#10;Description automatically generated">
              <a:extLst>
                <a:ext uri="{FF2B5EF4-FFF2-40B4-BE49-F238E27FC236}">
                  <a16:creationId xmlns:a16="http://schemas.microsoft.com/office/drawing/2014/main" id="{65741CFD-68EB-4A29-B006-8BE599354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55" name="Graphic 54">
              <a:extLst>
                <a:ext uri="{FF2B5EF4-FFF2-40B4-BE49-F238E27FC236}">
                  <a16:creationId xmlns:a16="http://schemas.microsoft.com/office/drawing/2014/main" id="{41B2C3A8-9E6F-4B70-9E84-89C2FEA01C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91369" y="3114256"/>
              <a:ext cx="195434" cy="195434"/>
            </a:xfrm>
            <a:prstGeom prst="rect">
              <a:avLst/>
            </a:prstGeom>
          </p:spPr>
        </p:pic>
      </p:grpSp>
    </p:spTree>
    <p:extLst>
      <p:ext uri="{BB962C8B-B14F-4D97-AF65-F5344CB8AC3E}">
        <p14:creationId xmlns:p14="http://schemas.microsoft.com/office/powerpoint/2010/main" val="309373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6804491" cy="523220"/>
          </a:xfrm>
          <a:prstGeom prst="rect">
            <a:avLst/>
          </a:prstGeom>
          <a:noFill/>
        </p:spPr>
        <p:txBody>
          <a:bodyPr wrap="none" rtlCol="0">
            <a:spAutoFit/>
          </a:bodyPr>
          <a:lstStyle/>
          <a:p>
            <a:r>
              <a:rPr lang="en-US" sz="2800"/>
              <a:t>Ingestion Zone (Landing Files to Blob Storage)</a:t>
            </a:r>
          </a:p>
        </p:txBody>
      </p:sp>
      <p:sp>
        <p:nvSpPr>
          <p:cNvPr id="77" name="TextBox 76">
            <a:extLst>
              <a:ext uri="{FF2B5EF4-FFF2-40B4-BE49-F238E27FC236}">
                <a16:creationId xmlns:a16="http://schemas.microsoft.com/office/drawing/2014/main" id="{AAE5F6B8-504B-4053-9C8D-E748578F0442}"/>
              </a:ext>
            </a:extLst>
          </p:cNvPr>
          <p:cNvSpPr txBox="1"/>
          <p:nvPr/>
        </p:nvSpPr>
        <p:spPr>
          <a:xfrm>
            <a:off x="371148" y="1780903"/>
            <a:ext cx="2510730" cy="276999"/>
          </a:xfrm>
          <a:prstGeom prst="rect">
            <a:avLst/>
          </a:prstGeom>
          <a:noFill/>
        </p:spPr>
        <p:txBody>
          <a:bodyPr wrap="square" rtlCol="0">
            <a:spAutoFit/>
          </a:bodyPr>
          <a:lstStyle/>
          <a:p>
            <a:r>
              <a:rPr lang="en-US" sz="1200" dirty="0"/>
              <a:t>Option 1: REST</a:t>
            </a:r>
          </a:p>
        </p:txBody>
      </p:sp>
      <p:sp>
        <p:nvSpPr>
          <p:cNvPr id="79" name="TextBox 78">
            <a:extLst>
              <a:ext uri="{FF2B5EF4-FFF2-40B4-BE49-F238E27FC236}">
                <a16:creationId xmlns:a16="http://schemas.microsoft.com/office/drawing/2014/main" id="{EF66F46D-669C-4966-980B-0E94DB8C5270}"/>
              </a:ext>
            </a:extLst>
          </p:cNvPr>
          <p:cNvSpPr txBox="1"/>
          <p:nvPr/>
        </p:nvSpPr>
        <p:spPr>
          <a:xfrm>
            <a:off x="3040811" y="1737567"/>
            <a:ext cx="8933062" cy="4247317"/>
          </a:xfrm>
          <a:prstGeom prst="rect">
            <a:avLst/>
          </a:prstGeom>
          <a:noFill/>
        </p:spPr>
        <p:txBody>
          <a:bodyPr wrap="square" rtlCol="0">
            <a:spAutoFit/>
          </a:bodyPr>
          <a:lstStyle>
            <a:defPPr>
              <a:defRPr lang="en-US"/>
            </a:defPPr>
            <a:lvl1pPr>
              <a:defRPr sz="1000">
                <a:solidFill>
                  <a:schemeClr val="tx1">
                    <a:lumMod val="50000"/>
                    <a:lumOff val="50000"/>
                  </a:schemeClr>
                </a:solidFill>
              </a:defRPr>
            </a:lvl1pPr>
          </a:lstStyle>
          <a:p>
            <a:pPr marL="171450" indent="-171450">
              <a:buFont typeface="Arial" panose="020B0604020202020204" pitchFamily="34" charset="0"/>
              <a:buChar char="•"/>
            </a:pPr>
            <a:r>
              <a:rPr lang="en-US" b="1" dirty="0">
                <a:solidFill>
                  <a:schemeClr val="tx1"/>
                </a:solidFill>
              </a:rPr>
              <a:t>Goals</a:t>
            </a:r>
          </a:p>
          <a:p>
            <a:pPr marL="628650" lvl="1" indent="-171450">
              <a:buFont typeface="Arial" panose="020B0604020202020204" pitchFamily="34" charset="0"/>
              <a:buChar char="•"/>
            </a:pPr>
            <a:r>
              <a:rPr lang="en-US" sz="1000" dirty="0">
                <a:solidFill>
                  <a:schemeClr val="tx1"/>
                </a:solidFill>
              </a:rPr>
              <a:t>Do not expose the exact DNS/storage account to the customer since these could change.</a:t>
            </a:r>
          </a:p>
          <a:p>
            <a:pPr marL="628650" lvl="1" indent="-171450">
              <a:buFont typeface="Arial" panose="020B0604020202020204" pitchFamily="34" charset="0"/>
              <a:buChar char="•"/>
            </a:pPr>
            <a:r>
              <a:rPr lang="en-US" sz="1000" dirty="0">
                <a:solidFill>
                  <a:schemeClr val="tx1"/>
                </a:solidFill>
              </a:rPr>
              <a:t>Do not send a SAS token with long expiration (security risk).</a:t>
            </a:r>
          </a:p>
          <a:p>
            <a:pPr marL="628650" lvl="1" indent="-171450">
              <a:buFont typeface="Arial" panose="020B0604020202020204" pitchFamily="34" charset="0"/>
              <a:buChar char="•"/>
            </a:pPr>
            <a:r>
              <a:rPr lang="en-US" sz="1000" dirty="0">
                <a:solidFill>
                  <a:schemeClr val="tx1"/>
                </a:solidFill>
              </a:rPr>
              <a:t>Be able to rotate storage keys on your storage account.</a:t>
            </a:r>
            <a:br>
              <a:rPr lang="en-US" sz="1000" dirty="0">
                <a:solidFill>
                  <a:schemeClr val="tx1"/>
                </a:solidFill>
              </a:rPr>
            </a:br>
            <a:endParaRPr lang="en-US" sz="1000" dirty="0">
              <a:solidFill>
                <a:schemeClr val="tx1"/>
              </a:solidFill>
            </a:endParaRPr>
          </a:p>
          <a:p>
            <a:pPr marL="171450" indent="-171450">
              <a:buFont typeface="Arial" panose="020B0604020202020204" pitchFamily="34" charset="0"/>
              <a:buChar char="•"/>
            </a:pPr>
            <a:r>
              <a:rPr lang="en-US" b="1" dirty="0">
                <a:solidFill>
                  <a:schemeClr val="tx1"/>
                </a:solidFill>
              </a:rPr>
              <a:t>File Upload</a:t>
            </a:r>
          </a:p>
          <a:p>
            <a:pPr marL="628650" lvl="1" indent="-171450">
              <a:buFont typeface="Arial" panose="020B0604020202020204" pitchFamily="34" charset="0"/>
              <a:buChar char="•"/>
            </a:pPr>
            <a:r>
              <a:rPr lang="en-US" sz="1000" dirty="0"/>
              <a:t>Customer is delivered a Secret (not a SAS token) they need to keep safe in order to request SAS tokens.</a:t>
            </a:r>
          </a:p>
          <a:p>
            <a:pPr marL="628650" lvl="1" indent="-171450">
              <a:buFont typeface="Arial" panose="020B0604020202020204" pitchFamily="34" charset="0"/>
              <a:buChar char="•"/>
            </a:pPr>
            <a:r>
              <a:rPr lang="en-US" sz="1000" dirty="0"/>
              <a:t>Customer calls with their secret to a REST API (Azure Functions also require a code to call which is an additional layer of security).</a:t>
            </a:r>
          </a:p>
          <a:p>
            <a:pPr marL="1085850" lvl="2" indent="-171450">
              <a:buFont typeface="Arial" panose="020B0604020202020204" pitchFamily="34" charset="0"/>
              <a:buChar char="•"/>
            </a:pPr>
            <a:r>
              <a:rPr lang="en-US" sz="1000" dirty="0"/>
              <a:t>The secret is verified</a:t>
            </a:r>
          </a:p>
          <a:p>
            <a:pPr marL="1085850" lvl="2" indent="-171450">
              <a:buFont typeface="Arial" panose="020B0604020202020204" pitchFamily="34" charset="0"/>
              <a:buChar char="•"/>
            </a:pPr>
            <a:r>
              <a:rPr lang="en-US" sz="1000" dirty="0"/>
              <a:t>A container is created if it does not exist</a:t>
            </a:r>
          </a:p>
          <a:p>
            <a:pPr marL="628650" lvl="1" indent="-171450">
              <a:buFont typeface="Arial" panose="020B0604020202020204" pitchFamily="34" charset="0"/>
              <a:buChar char="•"/>
            </a:pPr>
            <a:r>
              <a:rPr lang="en-US" sz="1000" dirty="0"/>
              <a:t>The following is returned</a:t>
            </a:r>
          </a:p>
          <a:p>
            <a:pPr marL="1085850" lvl="2" indent="-171450">
              <a:buFont typeface="Arial" panose="020B0604020202020204" pitchFamily="34" charset="0"/>
              <a:buChar char="•"/>
            </a:pPr>
            <a:r>
              <a:rPr lang="en-US" sz="1000" dirty="0"/>
              <a:t>Storage account name (this allows you to change the storage account in the future and does not tie the customer to the exact DNS)</a:t>
            </a:r>
          </a:p>
          <a:p>
            <a:pPr marL="1085850" lvl="2" indent="-171450">
              <a:buFont typeface="Arial" panose="020B0604020202020204" pitchFamily="34" charset="0"/>
              <a:buChar char="•"/>
            </a:pPr>
            <a:r>
              <a:rPr lang="en-US" sz="1000" dirty="0"/>
              <a:t>Container name (this allows you to have a separate container per customer)</a:t>
            </a:r>
          </a:p>
          <a:p>
            <a:pPr marL="1085850" lvl="2" indent="-171450">
              <a:buFont typeface="Arial" panose="020B0604020202020204" pitchFamily="34" charset="0"/>
              <a:buChar char="•"/>
            </a:pPr>
            <a:r>
              <a:rPr lang="en-US" sz="1000" dirty="0"/>
              <a:t>A short-lived SAS token is provided which only has write (upload) access</a:t>
            </a:r>
          </a:p>
          <a:p>
            <a:pPr marL="1543050" lvl="3" indent="-171450">
              <a:buFont typeface="Arial" panose="020B0604020202020204" pitchFamily="34" charset="0"/>
              <a:buChar char="•"/>
            </a:pPr>
            <a:r>
              <a:rPr lang="en-US" sz="1000" dirty="0"/>
              <a:t>If an employee leaves, he/she cannot read the uploaded files</a:t>
            </a:r>
          </a:p>
          <a:p>
            <a:pPr marL="1543050" lvl="3" indent="-171450">
              <a:buFont typeface="Arial" panose="020B0604020202020204" pitchFamily="34" charset="0"/>
              <a:buChar char="•"/>
            </a:pPr>
            <a:r>
              <a:rPr lang="en-US" sz="1000" dirty="0"/>
              <a:t>They could “overwrite” files (if they knew the name) or they could upload “random” files</a:t>
            </a:r>
          </a:p>
          <a:p>
            <a:pPr marL="628650" lvl="1" indent="-171450">
              <a:buFont typeface="Arial" panose="020B0604020202020204" pitchFamily="34" charset="0"/>
              <a:buChar char="•"/>
            </a:pPr>
            <a:r>
              <a:rPr lang="en-US" sz="1000" dirty="0"/>
              <a:t>Security</a:t>
            </a:r>
          </a:p>
          <a:p>
            <a:pPr marL="1085850" lvl="2" indent="-171450">
              <a:buFont typeface="Arial" panose="020B0604020202020204" pitchFamily="34" charset="0"/>
              <a:buChar char="•"/>
            </a:pPr>
            <a:r>
              <a:rPr lang="en-US" sz="1000" dirty="0"/>
              <a:t>Azure Function could be whitelisted for customers IP address. This only works if all the customers have a known IP.</a:t>
            </a:r>
          </a:p>
          <a:p>
            <a:pPr marL="1085850" lvl="2" indent="-171450">
              <a:buFont typeface="Arial" panose="020B0604020202020204" pitchFamily="34" charset="0"/>
              <a:buChar char="•"/>
            </a:pPr>
            <a:r>
              <a:rPr lang="en-US" sz="1000" dirty="0"/>
              <a:t>The SAS token could have the callers IP address embedded as part of the signature.  </a:t>
            </a:r>
          </a:p>
          <a:p>
            <a:pPr marL="1543050" lvl="3" indent="-171450">
              <a:buFont typeface="Arial" panose="020B0604020202020204" pitchFamily="34" charset="0"/>
              <a:buChar char="•"/>
            </a:pPr>
            <a:r>
              <a:rPr lang="en-US" sz="1000" dirty="0"/>
              <a:t>This means if the SAS token was emailed to another party, they could not use to upload data.</a:t>
            </a:r>
          </a:p>
          <a:p>
            <a:pPr marL="1085850" lvl="2" indent="-171450">
              <a:buFont typeface="Arial" panose="020B0604020202020204" pitchFamily="34" charset="0"/>
              <a:buChar char="•"/>
            </a:pPr>
            <a:r>
              <a:rPr lang="en-US" sz="1000" dirty="0"/>
              <a:t>The Azure storage account used for uploading files is isolated from other storage accounts in your Azure subscription.</a:t>
            </a:r>
            <a:br>
              <a:rPr lang="en-US" sz="1000" dirty="0"/>
            </a:br>
            <a:endParaRPr lang="en-US" sz="1000" dirty="0"/>
          </a:p>
          <a:p>
            <a:pPr marL="171450" indent="-171450">
              <a:buFont typeface="Arial" panose="020B0604020202020204" pitchFamily="34" charset="0"/>
              <a:buChar char="•"/>
            </a:pPr>
            <a:r>
              <a:rPr lang="en-US" b="1" dirty="0">
                <a:solidFill>
                  <a:schemeClr val="tx1"/>
                </a:solidFill>
              </a:rPr>
              <a:t>Secret Rotation (Optional)</a:t>
            </a:r>
          </a:p>
          <a:p>
            <a:pPr marL="628650" lvl="1" indent="-171450">
              <a:buFont typeface="Arial" panose="020B0604020202020204" pitchFamily="34" charset="0"/>
              <a:buChar char="•"/>
            </a:pPr>
            <a:r>
              <a:rPr lang="en-US" sz="1000" dirty="0"/>
              <a:t>Customer would call the REST API with their existing key and receive a new key.</a:t>
            </a:r>
          </a:p>
          <a:p>
            <a:pPr marL="628650" lvl="1" indent="-171450">
              <a:buFont typeface="Arial" panose="020B0604020202020204" pitchFamily="34" charset="0"/>
              <a:buChar char="•"/>
            </a:pPr>
            <a:r>
              <a:rPr lang="en-US" sz="1000" dirty="0"/>
              <a:t>Customer would be responsible for rotating their own keys on a set schedule.</a:t>
            </a:r>
          </a:p>
          <a:p>
            <a:pPr marL="628650" lvl="1" indent="-171450">
              <a:buFont typeface="Arial" panose="020B0604020202020204" pitchFamily="34" charset="0"/>
              <a:buChar char="•"/>
            </a:pPr>
            <a:r>
              <a:rPr lang="en-US" sz="1000" dirty="0"/>
              <a:t>If customers fail to rotate, then they would need to call and have their secret reset manually.</a:t>
            </a:r>
          </a:p>
          <a:p>
            <a:pPr marL="628650" lvl="1" indent="-171450">
              <a:buFont typeface="Arial" panose="020B0604020202020204" pitchFamily="34" charset="0"/>
              <a:buChar char="•"/>
            </a:pPr>
            <a:r>
              <a:rPr lang="en-US" sz="1000" dirty="0"/>
              <a:t>Rotating the secrets really depends on how sophisticated the customer is at IT.  A lot of customers use (s)FTP(s) and never rotate their FTP passwords.</a:t>
            </a:r>
          </a:p>
        </p:txBody>
      </p:sp>
      <p:pic>
        <p:nvPicPr>
          <p:cNvPr id="80" name="Picture 2" descr="See the source image">
            <a:extLst>
              <a:ext uri="{FF2B5EF4-FFF2-40B4-BE49-F238E27FC236}">
                <a16:creationId xmlns:a16="http://schemas.microsoft.com/office/drawing/2014/main" id="{5FDC0D81-A36E-47D7-9F07-7127FB535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7" y="2351593"/>
            <a:ext cx="672670" cy="45741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8C215D83-28A4-43C0-887C-006EE135E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783" y="2387214"/>
            <a:ext cx="386175" cy="386175"/>
          </a:xfrm>
          <a:prstGeom prst="rect">
            <a:avLst/>
          </a:prstGeom>
        </p:spPr>
      </p:pic>
      <p:cxnSp>
        <p:nvCxnSpPr>
          <p:cNvPr id="82" name="Straight Arrow Connector 81">
            <a:extLst>
              <a:ext uri="{FF2B5EF4-FFF2-40B4-BE49-F238E27FC236}">
                <a16:creationId xmlns:a16="http://schemas.microsoft.com/office/drawing/2014/main" id="{5C40BBFB-212E-4650-92A8-251ED73681CC}"/>
              </a:ext>
            </a:extLst>
          </p:cNvPr>
          <p:cNvCxnSpPr>
            <a:stCxn id="80" idx="3"/>
          </p:cNvCxnSpPr>
          <p:nvPr/>
        </p:nvCxnSpPr>
        <p:spPr>
          <a:xfrm>
            <a:off x="1251797" y="2580301"/>
            <a:ext cx="85566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3" name="Picture 2" descr="See the source image">
            <a:extLst>
              <a:ext uri="{FF2B5EF4-FFF2-40B4-BE49-F238E27FC236}">
                <a16:creationId xmlns:a16="http://schemas.microsoft.com/office/drawing/2014/main" id="{8803111A-1C82-4CA1-B337-E19365B18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01" y="3219861"/>
            <a:ext cx="672670" cy="457416"/>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C1536BF3-163E-42B5-A1EA-7841CFDBF837}"/>
              </a:ext>
            </a:extLst>
          </p:cNvPr>
          <p:cNvCxnSpPr/>
          <p:nvPr/>
        </p:nvCxnSpPr>
        <p:spPr>
          <a:xfrm>
            <a:off x="1218071" y="3448569"/>
            <a:ext cx="8438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a:p>
            <a:pPr marL="285750" indent="-285750">
              <a:buFont typeface="Arial" panose="020B0604020202020204" pitchFamily="34" charset="0"/>
              <a:buChar char="•"/>
            </a:pPr>
            <a:r>
              <a:rPr lang="en-US" sz="900" dirty="0">
                <a:solidFill>
                  <a:schemeClr val="tx1"/>
                </a:solidFill>
              </a:rPr>
              <a:t>Allow for Windows or Linux</a:t>
            </a:r>
          </a:p>
          <a:p>
            <a:pPr marL="285750" indent="-285750">
              <a:buFont typeface="Arial" panose="020B0604020202020204" pitchFamily="34" charset="0"/>
              <a:buChar char="•"/>
            </a:pPr>
            <a:r>
              <a:rPr lang="en-US" sz="900" dirty="0">
                <a:solidFill>
                  <a:schemeClr val="tx1"/>
                </a:solidFill>
              </a:rPr>
              <a:t>Do not expose anything Azure to the customer in terms of dependencies.  Customers should be able to upload files with any required Azure APIs.</a:t>
            </a:r>
          </a:p>
        </p:txBody>
      </p:sp>
      <p:sp>
        <p:nvSpPr>
          <p:cNvPr id="90" name="TextBox 89">
            <a:extLst>
              <a:ext uri="{FF2B5EF4-FFF2-40B4-BE49-F238E27FC236}">
                <a16:creationId xmlns:a16="http://schemas.microsoft.com/office/drawing/2014/main" id="{A3F4207A-0631-4EE1-B44C-95F44F0DB2FB}"/>
              </a:ext>
            </a:extLst>
          </p:cNvPr>
          <p:cNvSpPr txBox="1"/>
          <p:nvPr/>
        </p:nvSpPr>
        <p:spPr>
          <a:xfrm>
            <a:off x="371148" y="2158859"/>
            <a:ext cx="539158" cy="261610"/>
          </a:xfrm>
          <a:prstGeom prst="rect">
            <a:avLst/>
          </a:prstGeom>
          <a:noFill/>
        </p:spPr>
        <p:txBody>
          <a:bodyPr wrap="square" rtlCol="0">
            <a:spAutoFit/>
          </a:bodyPr>
          <a:lstStyle/>
          <a:p>
            <a:r>
              <a:rPr lang="en-US" sz="1050"/>
              <a:t>Step 1</a:t>
            </a:r>
          </a:p>
        </p:txBody>
      </p:sp>
      <p:sp>
        <p:nvSpPr>
          <p:cNvPr id="91" name="TextBox 90">
            <a:extLst>
              <a:ext uri="{FF2B5EF4-FFF2-40B4-BE49-F238E27FC236}">
                <a16:creationId xmlns:a16="http://schemas.microsoft.com/office/drawing/2014/main" id="{0DB892D5-6E30-475A-B45F-6A36EF3F1DE3}"/>
              </a:ext>
            </a:extLst>
          </p:cNvPr>
          <p:cNvSpPr txBox="1"/>
          <p:nvPr/>
        </p:nvSpPr>
        <p:spPr>
          <a:xfrm>
            <a:off x="386468" y="3035632"/>
            <a:ext cx="539158" cy="261610"/>
          </a:xfrm>
          <a:prstGeom prst="rect">
            <a:avLst/>
          </a:prstGeom>
          <a:noFill/>
        </p:spPr>
        <p:txBody>
          <a:bodyPr wrap="square" rtlCol="0">
            <a:spAutoFit/>
          </a:bodyPr>
          <a:lstStyle/>
          <a:p>
            <a:r>
              <a:rPr lang="en-US" sz="1050"/>
              <a:t>Step 2</a:t>
            </a:r>
          </a:p>
        </p:txBody>
      </p:sp>
      <p:sp>
        <p:nvSpPr>
          <p:cNvPr id="43" name="TextBox 42">
            <a:extLst>
              <a:ext uri="{FF2B5EF4-FFF2-40B4-BE49-F238E27FC236}">
                <a16:creationId xmlns:a16="http://schemas.microsoft.com/office/drawing/2014/main" id="{39CB188E-0DF5-46BA-B050-25D5C55A8668}"/>
              </a:ext>
            </a:extLst>
          </p:cNvPr>
          <p:cNvSpPr txBox="1"/>
          <p:nvPr/>
        </p:nvSpPr>
        <p:spPr>
          <a:xfrm>
            <a:off x="1268316" y="3428198"/>
            <a:ext cx="672351" cy="215444"/>
          </a:xfrm>
          <a:prstGeom prst="rect">
            <a:avLst/>
          </a:prstGeom>
          <a:noFill/>
        </p:spPr>
        <p:txBody>
          <a:bodyPr wrap="square" rtlCol="0">
            <a:spAutoFit/>
          </a:bodyPr>
          <a:lstStyle/>
          <a:p>
            <a:pPr algn="ctr"/>
            <a:r>
              <a:rPr lang="en-US" sz="800"/>
              <a:t>Upload</a:t>
            </a:r>
          </a:p>
        </p:txBody>
      </p:sp>
      <p:sp>
        <p:nvSpPr>
          <p:cNvPr id="50" name="TextBox 49">
            <a:extLst>
              <a:ext uri="{FF2B5EF4-FFF2-40B4-BE49-F238E27FC236}">
                <a16:creationId xmlns:a16="http://schemas.microsoft.com/office/drawing/2014/main" id="{6BED7AB0-5486-40FA-AD0C-CD3CFE02BA44}"/>
              </a:ext>
            </a:extLst>
          </p:cNvPr>
          <p:cNvSpPr txBox="1"/>
          <p:nvPr/>
        </p:nvSpPr>
        <p:spPr>
          <a:xfrm>
            <a:off x="235263" y="818685"/>
            <a:ext cx="6924427" cy="707886"/>
          </a:xfrm>
          <a:prstGeom prst="rect">
            <a:avLst/>
          </a:prstGeom>
          <a:noFill/>
        </p:spPr>
        <p:txBody>
          <a:bodyPr wrap="square" rtlCol="0">
            <a:spAutoFit/>
          </a:bodyPr>
          <a:lstStyle/>
          <a:p>
            <a:r>
              <a:rPr lang="en-US" sz="1000" dirty="0">
                <a:solidFill>
                  <a:schemeClr val="tx1">
                    <a:lumMod val="50000"/>
                    <a:lumOff val="50000"/>
                  </a:schemeClr>
                </a:solidFill>
              </a:rPr>
              <a:t>This is the details the Option 1 approach for customers uploading their own files.</a:t>
            </a:r>
          </a:p>
          <a:p>
            <a:r>
              <a:rPr lang="en-US" sz="1000" dirty="0">
                <a:solidFill>
                  <a:schemeClr val="tx1">
                    <a:lumMod val="50000"/>
                    <a:lumOff val="50000"/>
                  </a:schemeClr>
                </a:solidFill>
              </a:rPr>
              <a:t>NOTE: The storage account is an </a:t>
            </a:r>
            <a:r>
              <a:rPr lang="en-US" sz="1000" dirty="0">
                <a:solidFill>
                  <a:srgbClr val="0070C0"/>
                </a:solidFill>
              </a:rPr>
              <a:t>Azure Blob v2 with Hierarchical namespace</a:t>
            </a:r>
            <a:r>
              <a:rPr lang="en-US" sz="1000" dirty="0">
                <a:solidFill>
                  <a:schemeClr val="tx1">
                    <a:lumMod val="50000"/>
                    <a:lumOff val="50000"/>
                  </a:schemeClr>
                </a:solidFill>
              </a:rPr>
              <a:t> enabled.  This account type will support Events and will allow ADF to copy data from the storage account when Events are enabled.  A V2 account, with events, without </a:t>
            </a:r>
            <a:r>
              <a:rPr lang="en-US" sz="1000" dirty="0">
                <a:solidFill>
                  <a:srgbClr val="0070C0"/>
                </a:solidFill>
              </a:rPr>
              <a:t>Hierarchical namespace</a:t>
            </a:r>
            <a:r>
              <a:rPr lang="en-US" sz="1000" dirty="0">
                <a:solidFill>
                  <a:schemeClr val="tx1">
                    <a:lumMod val="50000"/>
                    <a:lumOff val="50000"/>
                  </a:schemeClr>
                </a:solidFill>
              </a:rPr>
              <a:t> is not currently supported when copying files with ADF.</a:t>
            </a:r>
          </a:p>
        </p:txBody>
      </p:sp>
      <p:grpSp>
        <p:nvGrpSpPr>
          <p:cNvPr id="48" name="Group 47">
            <a:extLst>
              <a:ext uri="{FF2B5EF4-FFF2-40B4-BE49-F238E27FC236}">
                <a16:creationId xmlns:a16="http://schemas.microsoft.com/office/drawing/2014/main" id="{C6372BB5-D29C-4A57-A378-9379FA25A00E}"/>
              </a:ext>
            </a:extLst>
          </p:cNvPr>
          <p:cNvGrpSpPr/>
          <p:nvPr/>
        </p:nvGrpSpPr>
        <p:grpSpPr>
          <a:xfrm>
            <a:off x="2074896" y="3313124"/>
            <a:ext cx="329357" cy="308994"/>
            <a:chOff x="2557446" y="3000696"/>
            <a:chExt cx="329357" cy="308994"/>
          </a:xfrm>
        </p:grpSpPr>
        <p:pic>
          <p:nvPicPr>
            <p:cNvPr id="49" name="Picture 48" descr="A stop sign&#10;&#10;Description automatically generated">
              <a:extLst>
                <a:ext uri="{FF2B5EF4-FFF2-40B4-BE49-F238E27FC236}">
                  <a16:creationId xmlns:a16="http://schemas.microsoft.com/office/drawing/2014/main" id="{E57C152D-017B-42D6-9B7A-672DBE699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52" name="Graphic 51">
              <a:extLst>
                <a:ext uri="{FF2B5EF4-FFF2-40B4-BE49-F238E27FC236}">
                  <a16:creationId xmlns:a16="http://schemas.microsoft.com/office/drawing/2014/main" id="{2E36F23D-DFE9-4E9A-9ED5-F069566187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91369" y="3114256"/>
              <a:ext cx="195434" cy="195434"/>
            </a:xfrm>
            <a:prstGeom prst="rect">
              <a:avLst/>
            </a:prstGeom>
          </p:spPr>
        </p:pic>
      </p:grpSp>
    </p:spTree>
    <p:extLst>
      <p:ext uri="{BB962C8B-B14F-4D97-AF65-F5344CB8AC3E}">
        <p14:creationId xmlns:p14="http://schemas.microsoft.com/office/powerpoint/2010/main" val="382538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5612177" cy="523220"/>
          </a:xfrm>
          <a:prstGeom prst="rect">
            <a:avLst/>
          </a:prstGeom>
          <a:noFill/>
        </p:spPr>
        <p:txBody>
          <a:bodyPr wrap="none" rtlCol="0">
            <a:spAutoFit/>
          </a:bodyPr>
          <a:lstStyle/>
          <a:p>
            <a:r>
              <a:rPr lang="en-US" sz="2800"/>
              <a:t>Ingestion Zone (Data to Blob Storage)</a:t>
            </a:r>
          </a:p>
        </p:txBody>
      </p:sp>
      <p:sp>
        <p:nvSpPr>
          <p:cNvPr id="8" name="TextBox 7">
            <a:extLst>
              <a:ext uri="{FF2B5EF4-FFF2-40B4-BE49-F238E27FC236}">
                <a16:creationId xmlns:a16="http://schemas.microsoft.com/office/drawing/2014/main" id="{CEB03478-9143-4299-8592-17ADFE74D5EB}"/>
              </a:ext>
            </a:extLst>
          </p:cNvPr>
          <p:cNvSpPr txBox="1"/>
          <p:nvPr/>
        </p:nvSpPr>
        <p:spPr>
          <a:xfrm>
            <a:off x="279128" y="1828220"/>
            <a:ext cx="2690380" cy="276999"/>
          </a:xfrm>
          <a:prstGeom prst="rect">
            <a:avLst/>
          </a:prstGeom>
          <a:noFill/>
        </p:spPr>
        <p:txBody>
          <a:bodyPr wrap="square" rtlCol="0">
            <a:spAutoFit/>
          </a:bodyPr>
          <a:lstStyle/>
          <a:p>
            <a:r>
              <a:rPr lang="en-US" sz="1200"/>
              <a:t>Relational or Data Stores</a:t>
            </a:r>
          </a:p>
        </p:txBody>
      </p:sp>
      <p:pic>
        <p:nvPicPr>
          <p:cNvPr id="22" name="Picture 21" descr="A picture containing drawing&#10;&#10;Description automatically generated">
            <a:extLst>
              <a:ext uri="{FF2B5EF4-FFF2-40B4-BE49-F238E27FC236}">
                <a16:creationId xmlns:a16="http://schemas.microsoft.com/office/drawing/2014/main" id="{5542A327-EFAC-4366-A749-6064A0431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324" y="2750548"/>
            <a:ext cx="310617" cy="310617"/>
          </a:xfrm>
          <a:prstGeom prst="rect">
            <a:avLst/>
          </a:prstGeom>
        </p:spPr>
      </p:pic>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423" y="2710784"/>
            <a:ext cx="390145" cy="390145"/>
          </a:xfrm>
          <a:prstGeom prst="rect">
            <a:avLst/>
          </a:prstGeom>
        </p:spPr>
      </p:pic>
      <p:cxnSp>
        <p:nvCxnSpPr>
          <p:cNvPr id="26" name="Straight Arrow Connector 25">
            <a:extLst>
              <a:ext uri="{FF2B5EF4-FFF2-40B4-BE49-F238E27FC236}">
                <a16:creationId xmlns:a16="http://schemas.microsoft.com/office/drawing/2014/main" id="{87F48911-419F-45E7-A4B9-54E3A676AF1B}"/>
              </a:ext>
            </a:extLst>
          </p:cNvPr>
          <p:cNvCxnSpPr/>
          <p:nvPr/>
        </p:nvCxnSpPr>
        <p:spPr>
          <a:xfrm>
            <a:off x="2033960" y="2905856"/>
            <a:ext cx="6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1E9BD-0EA0-4C75-AB2E-AD914F75C4C3}"/>
              </a:ext>
            </a:extLst>
          </p:cNvPr>
          <p:cNvCxnSpPr>
            <a:cxnSpLocks/>
            <a:endCxn id="25" idx="1"/>
          </p:cNvCxnSpPr>
          <p:nvPr/>
        </p:nvCxnSpPr>
        <p:spPr>
          <a:xfrm>
            <a:off x="3016941" y="2905856"/>
            <a:ext cx="14934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B9F06ED-E697-4103-9194-E850E467A3C3}"/>
              </a:ext>
            </a:extLst>
          </p:cNvPr>
          <p:cNvSpPr txBox="1"/>
          <p:nvPr/>
        </p:nvSpPr>
        <p:spPr>
          <a:xfrm>
            <a:off x="2302977" y="3073179"/>
            <a:ext cx="1655303" cy="70788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ADF runs on a schedule to pull full or incremental data to land on the lake.</a:t>
            </a:r>
          </a:p>
        </p:txBody>
      </p: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Pulling in reference data to the lake makes for faster processing than pulling the data using Spark and/or trying to reference the data between Spark and other data stores.  With Spark you want to optimize your parallelism with files loading directly to each worker nodes versus using database connections that require the driver node which can introduce bottlenecks. </a:t>
            </a:r>
          </a:p>
        </p:txBody>
      </p:sp>
      <p:pic>
        <p:nvPicPr>
          <p:cNvPr id="46" name="Picture 10" descr="See the source image">
            <a:extLst>
              <a:ext uri="{FF2B5EF4-FFF2-40B4-BE49-F238E27FC236}">
                <a16:creationId xmlns:a16="http://schemas.microsoft.com/office/drawing/2014/main" id="{98DD459E-11C8-48F9-A8B8-593B1737A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982" y="2886215"/>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close up of a sign&#10;&#10;Description automatically generated">
            <a:extLst>
              <a:ext uri="{FF2B5EF4-FFF2-40B4-BE49-F238E27FC236}">
                <a16:creationId xmlns:a16="http://schemas.microsoft.com/office/drawing/2014/main" id="{374CF7D8-260A-491D-9C85-35B5D9890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3294" y="2388250"/>
            <a:ext cx="322534" cy="322534"/>
          </a:xfrm>
          <a:prstGeom prst="rect">
            <a:avLst/>
          </a:prstGeom>
        </p:spPr>
      </p:pic>
      <p:sp>
        <p:nvSpPr>
          <p:cNvPr id="49" name="Rectangle: Rounded Corners 48">
            <a:extLst>
              <a:ext uri="{FF2B5EF4-FFF2-40B4-BE49-F238E27FC236}">
                <a16:creationId xmlns:a16="http://schemas.microsoft.com/office/drawing/2014/main" id="{C6043B20-C7A2-470C-8A6C-AE18F70828EE}"/>
              </a:ext>
            </a:extLst>
          </p:cNvPr>
          <p:cNvSpPr/>
          <p:nvPr/>
        </p:nvSpPr>
        <p:spPr>
          <a:xfrm>
            <a:off x="1114400" y="2175039"/>
            <a:ext cx="919560" cy="191380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026" name="Picture 2" descr="See the source image">
            <a:extLst>
              <a:ext uri="{FF2B5EF4-FFF2-40B4-BE49-F238E27FC236}">
                <a16:creationId xmlns:a16="http://schemas.microsoft.com/office/drawing/2014/main" id="{DAE410F6-9380-4552-9447-2E9A35A49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839" y="3486788"/>
            <a:ext cx="397354" cy="3973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D566083-F95C-43F9-A15C-3994B2FD6B8A}"/>
              </a:ext>
            </a:extLst>
          </p:cNvPr>
          <p:cNvSpPr txBox="1"/>
          <p:nvPr/>
        </p:nvSpPr>
        <p:spPr>
          <a:xfrm>
            <a:off x="235263" y="818685"/>
            <a:ext cx="6924427" cy="400110"/>
          </a:xfrm>
          <a:prstGeom prst="rect">
            <a:avLst/>
          </a:prstGeom>
          <a:noFill/>
        </p:spPr>
        <p:txBody>
          <a:bodyPr wrap="square" rtlCol="0">
            <a:spAutoFit/>
          </a:bodyPr>
          <a:lstStyle/>
          <a:p>
            <a:r>
              <a:rPr lang="en-US" sz="1000" dirty="0">
                <a:solidFill>
                  <a:schemeClr val="tx1">
                    <a:lumMod val="50000"/>
                    <a:lumOff val="50000"/>
                  </a:schemeClr>
                </a:solidFill>
              </a:rPr>
              <a:t>This represents how to copy data from your data lake from 3</a:t>
            </a:r>
            <a:r>
              <a:rPr lang="en-US" sz="1000" baseline="30000" dirty="0">
                <a:solidFill>
                  <a:schemeClr val="tx1">
                    <a:lumMod val="50000"/>
                    <a:lumOff val="50000"/>
                  </a:schemeClr>
                </a:solidFill>
              </a:rPr>
              <a:t>rd</a:t>
            </a:r>
            <a:r>
              <a:rPr lang="en-US" sz="1000" dirty="0">
                <a:solidFill>
                  <a:schemeClr val="tx1">
                    <a:lumMod val="50000"/>
                    <a:lumOff val="50000"/>
                  </a:schemeClr>
                </a:solidFill>
              </a:rPr>
              <a:t> parties where </a:t>
            </a:r>
            <a:r>
              <a:rPr lang="en-US" sz="1000" u="sng" dirty="0">
                <a:solidFill>
                  <a:schemeClr val="tx1">
                    <a:lumMod val="50000"/>
                    <a:lumOff val="50000"/>
                  </a:schemeClr>
                </a:solidFill>
              </a:rPr>
              <a:t>your</a:t>
            </a:r>
            <a:r>
              <a:rPr lang="en-US" sz="1000" dirty="0">
                <a:solidFill>
                  <a:schemeClr val="tx1">
                    <a:lumMod val="50000"/>
                    <a:lumOff val="50000"/>
                  </a:schemeClr>
                </a:solidFill>
              </a:rPr>
              <a:t> system can pull the data.  On-prem and cloud databases can also be considered external data sources for your data lake your system will need to ingest.</a:t>
            </a:r>
          </a:p>
        </p:txBody>
      </p:sp>
    </p:spTree>
    <p:extLst>
      <p:ext uri="{BB962C8B-B14F-4D97-AF65-F5344CB8AC3E}">
        <p14:creationId xmlns:p14="http://schemas.microsoft.com/office/powerpoint/2010/main" val="52311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759444" cy="523220"/>
          </a:xfrm>
          <a:prstGeom prst="rect">
            <a:avLst/>
          </a:prstGeom>
          <a:noFill/>
        </p:spPr>
        <p:txBody>
          <a:bodyPr wrap="none" rtlCol="0">
            <a:spAutoFit/>
          </a:bodyPr>
          <a:lstStyle/>
          <a:p>
            <a:r>
              <a:rPr lang="en-US" sz="2800"/>
              <a:t>Ingestion Zone (File Processing)</a:t>
            </a:r>
          </a:p>
        </p:txBody>
      </p:sp>
      <p:sp>
        <p:nvSpPr>
          <p:cNvPr id="8" name="TextBox 7">
            <a:extLst>
              <a:ext uri="{FF2B5EF4-FFF2-40B4-BE49-F238E27FC236}">
                <a16:creationId xmlns:a16="http://schemas.microsoft.com/office/drawing/2014/main" id="{CEB03478-9143-4299-8592-17ADFE74D5EB}"/>
              </a:ext>
            </a:extLst>
          </p:cNvPr>
          <p:cNvSpPr txBox="1"/>
          <p:nvPr/>
        </p:nvSpPr>
        <p:spPr>
          <a:xfrm>
            <a:off x="235263" y="1772513"/>
            <a:ext cx="2251055" cy="276999"/>
          </a:xfrm>
          <a:prstGeom prst="rect">
            <a:avLst/>
          </a:prstGeom>
          <a:noFill/>
        </p:spPr>
        <p:txBody>
          <a:bodyPr wrap="square" rtlCol="0">
            <a:spAutoFit/>
          </a:bodyPr>
          <a:lstStyle/>
          <a:p>
            <a:r>
              <a:rPr lang="en-US" sz="1200"/>
              <a:t>Triggering Processing</a:t>
            </a:r>
          </a:p>
        </p:txBody>
      </p:sp>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00" y="3267395"/>
            <a:ext cx="390145" cy="390145"/>
          </a:xfrm>
          <a:prstGeom prst="rect">
            <a:avLst/>
          </a:prstGeom>
        </p:spPr>
      </p:pic>
      <p:cxnSp>
        <p:nvCxnSpPr>
          <p:cNvPr id="28" name="Straight Arrow Connector 27">
            <a:extLst>
              <a:ext uri="{FF2B5EF4-FFF2-40B4-BE49-F238E27FC236}">
                <a16:creationId xmlns:a16="http://schemas.microsoft.com/office/drawing/2014/main" id="{E981E9BD-0EA0-4C75-AB2E-AD914F75C4C3}"/>
              </a:ext>
            </a:extLst>
          </p:cNvPr>
          <p:cNvCxnSpPr>
            <a:cxnSpLocks/>
            <a:stCxn id="25" idx="3"/>
          </p:cNvCxnSpPr>
          <p:nvPr/>
        </p:nvCxnSpPr>
        <p:spPr>
          <a:xfrm>
            <a:off x="1115145" y="3462468"/>
            <a:ext cx="1305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Lightning Bolt 34">
            <a:extLst>
              <a:ext uri="{FF2B5EF4-FFF2-40B4-BE49-F238E27FC236}">
                <a16:creationId xmlns:a16="http://schemas.microsoft.com/office/drawing/2014/main" id="{CD19C307-A3F4-4AF8-B3C8-F56FA53CE120}"/>
              </a:ext>
            </a:extLst>
          </p:cNvPr>
          <p:cNvSpPr/>
          <p:nvPr/>
        </p:nvSpPr>
        <p:spPr>
          <a:xfrm flipH="1">
            <a:off x="2384569" y="3266303"/>
            <a:ext cx="251516" cy="490151"/>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4F9CC4E6-5E6B-4AFF-A8E6-643A49DD04E6}"/>
              </a:ext>
            </a:extLst>
          </p:cNvPr>
          <p:cNvCxnSpPr>
            <a:cxnSpLocks/>
            <a:stCxn id="35" idx="2"/>
            <a:endCxn id="3" idx="1"/>
          </p:cNvCxnSpPr>
          <p:nvPr/>
        </p:nvCxnSpPr>
        <p:spPr>
          <a:xfrm>
            <a:off x="2577608" y="3486531"/>
            <a:ext cx="1904191" cy="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A2C31B-A9F8-4E32-B633-E4EBA1367DCE}"/>
              </a:ext>
            </a:extLst>
          </p:cNvPr>
          <p:cNvSpPr txBox="1"/>
          <p:nvPr/>
        </p:nvSpPr>
        <p:spPr>
          <a:xfrm>
            <a:off x="2776869" y="3491448"/>
            <a:ext cx="970137" cy="215444"/>
          </a:xfrm>
          <a:prstGeom prst="rect">
            <a:avLst/>
          </a:prstGeom>
          <a:noFill/>
        </p:spPr>
        <p:txBody>
          <a:bodyPr wrap="none" rtlCol="0">
            <a:spAutoFit/>
          </a:bodyPr>
          <a:lstStyle/>
          <a:p>
            <a:r>
              <a:rPr lang="en-US" sz="800"/>
              <a:t>Event Grid Schema</a:t>
            </a:r>
          </a:p>
        </p:txBody>
      </p:sp>
      <p:sp>
        <p:nvSpPr>
          <p:cNvPr id="43" name="TextBox 42">
            <a:extLst>
              <a:ext uri="{FF2B5EF4-FFF2-40B4-BE49-F238E27FC236}">
                <a16:creationId xmlns:a16="http://schemas.microsoft.com/office/drawing/2014/main" id="{2045A1CD-88C5-4A51-83F5-9F98894B5B95}"/>
              </a:ext>
            </a:extLst>
          </p:cNvPr>
          <p:cNvSpPr txBox="1"/>
          <p:nvPr/>
        </p:nvSpPr>
        <p:spPr>
          <a:xfrm>
            <a:off x="2551258" y="3959480"/>
            <a:ext cx="1670634" cy="209288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 check is needed to ensure the file is fully written since this is a blob </a:t>
            </a:r>
            <a:r>
              <a:rPr lang="en-US" sz="1000" u="sng">
                <a:solidFill>
                  <a:schemeClr val="tx1">
                    <a:lumMod val="50000"/>
                    <a:lumOff val="50000"/>
                  </a:schemeClr>
                </a:solidFill>
              </a:rPr>
              <a:t>created</a:t>
            </a:r>
            <a:r>
              <a:rPr lang="en-US" sz="1000">
                <a:solidFill>
                  <a:schemeClr val="tx1">
                    <a:lumMod val="50000"/>
                    <a:lumOff val="50000"/>
                  </a:schemeClr>
                </a:solidFill>
              </a:rPr>
              <a:t> event and not completely </a:t>
            </a:r>
            <a:r>
              <a:rPr lang="en-US" sz="1000" u="sng">
                <a:solidFill>
                  <a:schemeClr val="tx1">
                    <a:lumMod val="50000"/>
                    <a:lumOff val="50000"/>
                  </a:schemeClr>
                </a:solidFill>
              </a:rPr>
              <a:t>written</a:t>
            </a:r>
            <a:r>
              <a:rPr lang="en-US" sz="1000">
                <a:solidFill>
                  <a:schemeClr val="tx1">
                    <a:lumMod val="50000"/>
                    <a:lumOff val="50000"/>
                  </a:schemeClr>
                </a:solidFill>
              </a:rPr>
              <a:t> event.</a:t>
            </a:r>
          </a:p>
          <a:p>
            <a:pPr marL="228600" indent="-228600">
              <a:buFont typeface="Arial" panose="020B0604020202020204" pitchFamily="34" charset="0"/>
              <a:buChar char="•"/>
            </a:pPr>
            <a:r>
              <a:rPr lang="en-US" sz="1000">
                <a:solidFill>
                  <a:schemeClr val="tx1">
                    <a:lumMod val="50000"/>
                    <a:lumOff val="50000"/>
                  </a:schemeClr>
                </a:solidFill>
              </a:rPr>
              <a:t>If the customer is uploading multiple files, then you want to have the customer write a “completed-upload” marker file.  You will filter for this event.</a:t>
            </a:r>
          </a:p>
        </p:txBody>
      </p:sp>
      <p:sp>
        <p:nvSpPr>
          <p:cNvPr id="46" name="TextBox 45">
            <a:extLst>
              <a:ext uri="{FF2B5EF4-FFF2-40B4-BE49-F238E27FC236}">
                <a16:creationId xmlns:a16="http://schemas.microsoft.com/office/drawing/2014/main" id="{BD90FA4F-6752-486B-AB71-E90A62EF12DF}"/>
              </a:ext>
            </a:extLst>
          </p:cNvPr>
          <p:cNvSpPr txBox="1"/>
          <p:nvPr/>
        </p:nvSpPr>
        <p:spPr>
          <a:xfrm>
            <a:off x="4404265" y="3959480"/>
            <a:ext cx="1551165" cy="2092881"/>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An Azure Queue is used for simplicity.  Azure Storage Explorer lets you easily view the queue.</a:t>
            </a:r>
          </a:p>
          <a:p>
            <a:pPr marL="228600" indent="-228600">
              <a:buFont typeface="Arial" panose="020B0604020202020204" pitchFamily="34" charset="0"/>
              <a:buChar char="•"/>
            </a:pPr>
            <a:r>
              <a:rPr lang="en-US" sz="1000" dirty="0">
                <a:solidFill>
                  <a:schemeClr val="tx1">
                    <a:lumMod val="50000"/>
                    <a:lumOff val="50000"/>
                  </a:schemeClr>
                </a:solidFill>
              </a:rPr>
              <a:t>Service Bus can be used instead of blob queues configured to remove duplicates in case of duplicated events.</a:t>
            </a:r>
          </a:p>
          <a:p>
            <a:endParaRPr lang="en-US" sz="1000" dirty="0">
              <a:solidFill>
                <a:schemeClr val="tx1">
                  <a:lumMod val="50000"/>
                  <a:lumOff val="50000"/>
                </a:schemeClr>
              </a:solidFill>
            </a:endParaRPr>
          </a:p>
        </p:txBody>
      </p:sp>
      <p:pic>
        <p:nvPicPr>
          <p:cNvPr id="45" name="Picture 44" descr="A close up of a sign&#10;&#10;Description automatically generated">
            <a:extLst>
              <a:ext uri="{FF2B5EF4-FFF2-40B4-BE49-F238E27FC236}">
                <a16:creationId xmlns:a16="http://schemas.microsoft.com/office/drawing/2014/main" id="{481BF7AC-E2F0-41DA-AACC-731C34C50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886" y="3293443"/>
            <a:ext cx="386175" cy="386175"/>
          </a:xfrm>
          <a:prstGeom prst="rect">
            <a:avLst/>
          </a:prstGeom>
        </p:spPr>
      </p:pic>
      <p:cxnSp>
        <p:nvCxnSpPr>
          <p:cNvPr id="49" name="Straight Arrow Connector 48">
            <a:extLst>
              <a:ext uri="{FF2B5EF4-FFF2-40B4-BE49-F238E27FC236}">
                <a16:creationId xmlns:a16="http://schemas.microsoft.com/office/drawing/2014/main" id="{3A372EBD-5D9E-48A7-98C5-221711F75FBE}"/>
              </a:ext>
            </a:extLst>
          </p:cNvPr>
          <p:cNvCxnSpPr>
            <a:cxnSpLocks/>
            <a:stCxn id="3" idx="3"/>
            <a:endCxn id="45" idx="1"/>
          </p:cNvCxnSpPr>
          <p:nvPr/>
        </p:nvCxnSpPr>
        <p:spPr>
          <a:xfrm flipV="1">
            <a:off x="4867974" y="3486531"/>
            <a:ext cx="1323912" cy="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close up of a sign&#10;&#10;Description automatically generated">
            <a:extLst>
              <a:ext uri="{FF2B5EF4-FFF2-40B4-BE49-F238E27FC236}">
                <a16:creationId xmlns:a16="http://schemas.microsoft.com/office/drawing/2014/main" id="{1D414446-9E8B-45E6-847A-73C397BF9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637" y="2066968"/>
            <a:ext cx="330671" cy="330671"/>
          </a:xfrm>
          <a:prstGeom prst="rect">
            <a:avLst/>
          </a:prstGeom>
        </p:spPr>
      </p:pic>
      <p:sp>
        <p:nvSpPr>
          <p:cNvPr id="54" name="TextBox 53">
            <a:extLst>
              <a:ext uri="{FF2B5EF4-FFF2-40B4-BE49-F238E27FC236}">
                <a16:creationId xmlns:a16="http://schemas.microsoft.com/office/drawing/2014/main" id="{35C184B2-50B3-40B1-A177-93DDA9EB7955}"/>
              </a:ext>
            </a:extLst>
          </p:cNvPr>
          <p:cNvSpPr txBox="1"/>
          <p:nvPr/>
        </p:nvSpPr>
        <p:spPr>
          <a:xfrm>
            <a:off x="6079347" y="3959480"/>
            <a:ext cx="1551165" cy="1938992"/>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Azure Function will run on a schedule and poll the queue.  The reason for this is the system should be able to pause processing.  If the Azure Function is event bound, then you would need to disable the Azure Function to pause.</a:t>
            </a:r>
          </a:p>
        </p:txBody>
      </p:sp>
      <p:cxnSp>
        <p:nvCxnSpPr>
          <p:cNvPr id="53" name="Straight Arrow Connector 52">
            <a:extLst>
              <a:ext uri="{FF2B5EF4-FFF2-40B4-BE49-F238E27FC236}">
                <a16:creationId xmlns:a16="http://schemas.microsoft.com/office/drawing/2014/main" id="{3CCF4C1D-5509-48EF-8A4C-C13FD07611DE}"/>
              </a:ext>
            </a:extLst>
          </p:cNvPr>
          <p:cNvCxnSpPr>
            <a:stCxn id="51" idx="2"/>
            <a:endCxn id="45" idx="0"/>
          </p:cNvCxnSpPr>
          <p:nvPr/>
        </p:nvCxnSpPr>
        <p:spPr>
          <a:xfrm>
            <a:off x="6384973" y="2397639"/>
            <a:ext cx="1" cy="8958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93DC307-F610-4F06-96EE-B894A7CD5DCA}"/>
              </a:ext>
            </a:extLst>
          </p:cNvPr>
          <p:cNvSpPr txBox="1"/>
          <p:nvPr/>
        </p:nvSpPr>
        <p:spPr>
          <a:xfrm>
            <a:off x="6384972" y="1787694"/>
            <a:ext cx="2036917" cy="861774"/>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Stores if the system is ready for processing (or paused).  This can customer information or whatever criteria you need for file processing.</a:t>
            </a:r>
          </a:p>
        </p:txBody>
      </p:sp>
      <p:pic>
        <p:nvPicPr>
          <p:cNvPr id="60" name="Picture 59" descr="A picture containing drawing&#10;&#10;Description automatically generated">
            <a:extLst>
              <a:ext uri="{FF2B5EF4-FFF2-40B4-BE49-F238E27FC236}">
                <a16:creationId xmlns:a16="http://schemas.microsoft.com/office/drawing/2014/main" id="{69F27C56-E547-4142-93E8-1024BC1C73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7917" y="3331080"/>
            <a:ext cx="310617" cy="310617"/>
          </a:xfrm>
          <a:prstGeom prst="rect">
            <a:avLst/>
          </a:prstGeom>
        </p:spPr>
      </p:pic>
      <p:cxnSp>
        <p:nvCxnSpPr>
          <p:cNvPr id="61" name="Straight Arrow Connector 60">
            <a:extLst>
              <a:ext uri="{FF2B5EF4-FFF2-40B4-BE49-F238E27FC236}">
                <a16:creationId xmlns:a16="http://schemas.microsoft.com/office/drawing/2014/main" id="{827C54EE-6911-4FEB-8C0C-0C0FC8E58B9B}"/>
              </a:ext>
            </a:extLst>
          </p:cNvPr>
          <p:cNvCxnSpPr>
            <a:cxnSpLocks/>
            <a:stCxn id="45" idx="3"/>
            <a:endCxn id="60" idx="1"/>
          </p:cNvCxnSpPr>
          <p:nvPr/>
        </p:nvCxnSpPr>
        <p:spPr>
          <a:xfrm flipV="1">
            <a:off x="6578061" y="3486389"/>
            <a:ext cx="2129856" cy="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DBCAAC-8CDF-492A-AC40-079F8EF0BF58}"/>
              </a:ext>
            </a:extLst>
          </p:cNvPr>
          <p:cNvSpPr/>
          <p:nvPr/>
        </p:nvSpPr>
        <p:spPr>
          <a:xfrm>
            <a:off x="9184505" y="34844"/>
            <a:ext cx="2973333" cy="187616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Customer who bind directly to blob triggers have had issues.  ADF can take a long time to disable/enable triggers during deployments (hours).</a:t>
            </a:r>
          </a:p>
          <a:p>
            <a:pPr marL="285750" indent="-285750">
              <a:buFont typeface="Arial" panose="020B0604020202020204" pitchFamily="34" charset="0"/>
              <a:buChar char="•"/>
            </a:pPr>
            <a:r>
              <a:rPr lang="en-US" sz="900">
                <a:solidFill>
                  <a:schemeClr val="tx1"/>
                </a:solidFill>
              </a:rPr>
              <a:t>Binding all events together makes A/B testing difficult and makes pausing your system difficult.  By letting items queue your system will have more control.</a:t>
            </a:r>
          </a:p>
          <a:p>
            <a:pPr marL="285750" indent="-285750">
              <a:buFont typeface="Arial" panose="020B0604020202020204" pitchFamily="34" charset="0"/>
              <a:buChar char="•"/>
            </a:pPr>
            <a:r>
              <a:rPr lang="en-US" sz="900">
                <a:solidFill>
                  <a:schemeClr val="tx1"/>
                </a:solidFill>
              </a:rPr>
              <a:t>By inserting an item into the queue a file can be re-processed.</a:t>
            </a:r>
          </a:p>
        </p:txBody>
      </p:sp>
      <p:sp>
        <p:nvSpPr>
          <p:cNvPr id="65" name="TextBox 64">
            <a:extLst>
              <a:ext uri="{FF2B5EF4-FFF2-40B4-BE49-F238E27FC236}">
                <a16:creationId xmlns:a16="http://schemas.microsoft.com/office/drawing/2014/main" id="{F581EAC7-0347-4E05-AAEF-5E1D8C70E39D}"/>
              </a:ext>
            </a:extLst>
          </p:cNvPr>
          <p:cNvSpPr txBox="1"/>
          <p:nvPr/>
        </p:nvSpPr>
        <p:spPr>
          <a:xfrm>
            <a:off x="7209492" y="3492850"/>
            <a:ext cx="721672" cy="215444"/>
          </a:xfrm>
          <a:prstGeom prst="rect">
            <a:avLst/>
          </a:prstGeom>
          <a:noFill/>
        </p:spPr>
        <p:txBody>
          <a:bodyPr wrap="none" rtlCol="0">
            <a:spAutoFit/>
          </a:bodyPr>
          <a:lstStyle/>
          <a:p>
            <a:r>
              <a:rPr lang="en-US" sz="800"/>
              <a:t>REST API Call</a:t>
            </a:r>
          </a:p>
        </p:txBody>
      </p:sp>
      <p:sp>
        <p:nvSpPr>
          <p:cNvPr id="66" name="TextBox 65">
            <a:extLst>
              <a:ext uri="{FF2B5EF4-FFF2-40B4-BE49-F238E27FC236}">
                <a16:creationId xmlns:a16="http://schemas.microsoft.com/office/drawing/2014/main" id="{D0580C93-67C1-4127-846C-D6836F41AD02}"/>
              </a:ext>
            </a:extLst>
          </p:cNvPr>
          <p:cNvSpPr txBox="1"/>
          <p:nvPr/>
        </p:nvSpPr>
        <p:spPr>
          <a:xfrm>
            <a:off x="8408922" y="3959480"/>
            <a:ext cx="1551165" cy="1785104"/>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Uses the ADF Copy activity to unzip files to the landing zone in your data lake.  If you need to un-zip large files or decrypt files you need to write a custom ADF activity or use Azure Batch for processing of these files.  </a:t>
            </a:r>
          </a:p>
        </p:txBody>
      </p:sp>
      <p:cxnSp>
        <p:nvCxnSpPr>
          <p:cNvPr id="67" name="Straight Arrow Connector 66">
            <a:extLst>
              <a:ext uri="{FF2B5EF4-FFF2-40B4-BE49-F238E27FC236}">
                <a16:creationId xmlns:a16="http://schemas.microsoft.com/office/drawing/2014/main" id="{A4577642-8B6A-4B62-8170-EB95BF4DB699}"/>
              </a:ext>
            </a:extLst>
          </p:cNvPr>
          <p:cNvCxnSpPr>
            <a:cxnSpLocks/>
            <a:stCxn id="60" idx="3"/>
            <a:endCxn id="70" idx="1"/>
          </p:cNvCxnSpPr>
          <p:nvPr/>
        </p:nvCxnSpPr>
        <p:spPr>
          <a:xfrm>
            <a:off x="9018534" y="3486389"/>
            <a:ext cx="1206337" cy="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Picture 69" descr="A stop sign&#10;&#10;Description automatically generated">
            <a:extLst>
              <a:ext uri="{FF2B5EF4-FFF2-40B4-BE49-F238E27FC236}">
                <a16:creationId xmlns:a16="http://schemas.microsoft.com/office/drawing/2014/main" id="{B7470067-62AA-470B-8AC1-5E9590E44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871" y="3297777"/>
            <a:ext cx="390145" cy="390145"/>
          </a:xfrm>
          <a:prstGeom prst="rect">
            <a:avLst/>
          </a:prstGeom>
        </p:spPr>
      </p:pic>
      <p:sp>
        <p:nvSpPr>
          <p:cNvPr id="72" name="TextBox 71">
            <a:extLst>
              <a:ext uri="{FF2B5EF4-FFF2-40B4-BE49-F238E27FC236}">
                <a16:creationId xmlns:a16="http://schemas.microsoft.com/office/drawing/2014/main" id="{E4257F75-A1DA-46D2-ABB4-478B20186BFA}"/>
              </a:ext>
            </a:extLst>
          </p:cNvPr>
          <p:cNvSpPr txBox="1"/>
          <p:nvPr/>
        </p:nvSpPr>
        <p:spPr>
          <a:xfrm>
            <a:off x="10224871" y="3691981"/>
            <a:ext cx="1281120" cy="215444"/>
          </a:xfrm>
          <a:prstGeom prst="rect">
            <a:avLst/>
          </a:prstGeom>
          <a:noFill/>
        </p:spPr>
        <p:txBody>
          <a:bodyPr wrap="none" rtlCol="0">
            <a:spAutoFit/>
          </a:bodyPr>
          <a:lstStyle/>
          <a:p>
            <a:r>
              <a:rPr lang="en-US" sz="800"/>
              <a:t>Data Lake -&gt; Landing Zone</a:t>
            </a:r>
          </a:p>
        </p:txBody>
      </p:sp>
      <p:sp>
        <p:nvSpPr>
          <p:cNvPr id="52" name="TextBox 51">
            <a:extLst>
              <a:ext uri="{FF2B5EF4-FFF2-40B4-BE49-F238E27FC236}">
                <a16:creationId xmlns:a16="http://schemas.microsoft.com/office/drawing/2014/main" id="{A3D6DEE6-C9E8-4B57-BCF0-0BF9BD88E2BC}"/>
              </a:ext>
            </a:extLst>
          </p:cNvPr>
          <p:cNvSpPr txBox="1"/>
          <p:nvPr/>
        </p:nvSpPr>
        <p:spPr>
          <a:xfrm>
            <a:off x="1156993" y="3486388"/>
            <a:ext cx="984565" cy="215444"/>
          </a:xfrm>
          <a:prstGeom prst="rect">
            <a:avLst/>
          </a:prstGeom>
          <a:noFill/>
        </p:spPr>
        <p:txBody>
          <a:bodyPr wrap="none" rtlCol="0">
            <a:spAutoFit/>
          </a:bodyPr>
          <a:lstStyle/>
          <a:p>
            <a:r>
              <a:rPr lang="en-US" sz="800"/>
              <a:t>Blob Created Event</a:t>
            </a:r>
          </a:p>
        </p:txBody>
      </p:sp>
      <p:sp>
        <p:nvSpPr>
          <p:cNvPr id="55" name="TextBox 54">
            <a:extLst>
              <a:ext uri="{FF2B5EF4-FFF2-40B4-BE49-F238E27FC236}">
                <a16:creationId xmlns:a16="http://schemas.microsoft.com/office/drawing/2014/main" id="{B93AD056-D3CE-48A4-B3F7-1955A1884DFE}"/>
              </a:ext>
            </a:extLst>
          </p:cNvPr>
          <p:cNvSpPr txBox="1"/>
          <p:nvPr/>
        </p:nvSpPr>
        <p:spPr>
          <a:xfrm>
            <a:off x="725000" y="3959480"/>
            <a:ext cx="1551165" cy="1323439"/>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On the storage account  (from the prior slide), an Event is configured for Blob Created event.  This event can have filters for only raising events for certain files. </a:t>
            </a:r>
          </a:p>
        </p:txBody>
      </p:sp>
      <p:sp>
        <p:nvSpPr>
          <p:cNvPr id="56" name="TextBox 55">
            <a:extLst>
              <a:ext uri="{FF2B5EF4-FFF2-40B4-BE49-F238E27FC236}">
                <a16:creationId xmlns:a16="http://schemas.microsoft.com/office/drawing/2014/main" id="{4EC348D1-6D20-4EE8-A730-E38D686D916A}"/>
              </a:ext>
            </a:extLst>
          </p:cNvPr>
          <p:cNvSpPr txBox="1"/>
          <p:nvPr/>
        </p:nvSpPr>
        <p:spPr>
          <a:xfrm>
            <a:off x="10315982" y="3959864"/>
            <a:ext cx="1551165" cy="400110"/>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unzipped files are now in data lake.  </a:t>
            </a:r>
          </a:p>
        </p:txBody>
      </p:sp>
      <p:sp>
        <p:nvSpPr>
          <p:cNvPr id="29" name="TextBox 28">
            <a:extLst>
              <a:ext uri="{FF2B5EF4-FFF2-40B4-BE49-F238E27FC236}">
                <a16:creationId xmlns:a16="http://schemas.microsoft.com/office/drawing/2014/main" id="{FC4E2877-D748-478E-AB6C-9B209543B989}"/>
              </a:ext>
            </a:extLst>
          </p:cNvPr>
          <p:cNvSpPr txBox="1"/>
          <p:nvPr/>
        </p:nvSpPr>
        <p:spPr>
          <a:xfrm>
            <a:off x="235263" y="818685"/>
            <a:ext cx="6924427" cy="861774"/>
          </a:xfrm>
          <a:prstGeom prst="rect">
            <a:avLst/>
          </a:prstGeom>
          <a:noFill/>
        </p:spPr>
        <p:txBody>
          <a:bodyPr wrap="square" rtlCol="0">
            <a:spAutoFit/>
          </a:bodyPr>
          <a:lstStyle/>
          <a:p>
            <a:r>
              <a:rPr lang="en-US" sz="1000">
                <a:solidFill>
                  <a:schemeClr val="tx1">
                    <a:lumMod val="50000"/>
                    <a:lumOff val="50000"/>
                  </a:schemeClr>
                </a:solidFill>
              </a:rPr>
              <a:t>Once files have been ingested basic processing will need to be performed such as un-zipping, decrypting and possibly re-assembly of some files. Once the files have landed, a trigger is fired to start the process. Some processes start on a per file bases; others require several uploads which requires indication that all files have been transferred.  A meta-data store of CosmosDB is used to store information about what, when and if processes should be executed.   This acts as a basic job meta-data store (and can be replaced by more complex software if required).</a:t>
            </a:r>
          </a:p>
        </p:txBody>
      </p:sp>
      <p:pic>
        <p:nvPicPr>
          <p:cNvPr id="3" name="Picture 2" descr="A picture containing drawing&#10;&#10;Description automatically generated">
            <a:extLst>
              <a:ext uri="{FF2B5EF4-FFF2-40B4-BE49-F238E27FC236}">
                <a16:creationId xmlns:a16="http://schemas.microsoft.com/office/drawing/2014/main" id="{57C51817-8C7A-4D3D-90D2-64A99D97B3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1799" y="3299761"/>
            <a:ext cx="386175" cy="386175"/>
          </a:xfrm>
          <a:prstGeom prst="rect">
            <a:avLst/>
          </a:prstGeom>
        </p:spPr>
      </p:pic>
    </p:spTree>
    <p:extLst>
      <p:ext uri="{BB962C8B-B14F-4D97-AF65-F5344CB8AC3E}">
        <p14:creationId xmlns:p14="http://schemas.microsoft.com/office/powerpoint/2010/main" val="339168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536883" cy="523220"/>
          </a:xfrm>
          <a:prstGeom prst="rect">
            <a:avLst/>
          </a:prstGeom>
          <a:noFill/>
        </p:spPr>
        <p:txBody>
          <a:bodyPr wrap="none" rtlCol="0">
            <a:spAutoFit/>
          </a:bodyPr>
          <a:lstStyle/>
          <a:p>
            <a:r>
              <a:rPr lang="en-US" sz="2800"/>
              <a:t>Data Lake Zones / Partitioning</a:t>
            </a:r>
          </a:p>
        </p:txBody>
      </p:sp>
      <p:pic>
        <p:nvPicPr>
          <p:cNvPr id="6" name="Picture 5" descr="A stop sign&#10;&#10;Description automatically generated">
            <a:extLst>
              <a:ext uri="{FF2B5EF4-FFF2-40B4-BE49-F238E27FC236}">
                <a16:creationId xmlns:a16="http://schemas.microsoft.com/office/drawing/2014/main" id="{4E2D0500-D953-4A46-8CFA-91E9BC6F5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9" y="1388031"/>
            <a:ext cx="390145" cy="390145"/>
          </a:xfrm>
          <a:prstGeom prst="rect">
            <a:avLst/>
          </a:prstGeom>
        </p:spPr>
      </p:pic>
      <p:sp>
        <p:nvSpPr>
          <p:cNvPr id="7" name="TextBox 6">
            <a:extLst>
              <a:ext uri="{FF2B5EF4-FFF2-40B4-BE49-F238E27FC236}">
                <a16:creationId xmlns:a16="http://schemas.microsoft.com/office/drawing/2014/main" id="{19DE3550-3301-40EA-A5E1-DDEF8DB6CA88}"/>
              </a:ext>
            </a:extLst>
          </p:cNvPr>
          <p:cNvSpPr txBox="1"/>
          <p:nvPr/>
        </p:nvSpPr>
        <p:spPr>
          <a:xfrm>
            <a:off x="497515" y="1583104"/>
            <a:ext cx="1558701" cy="276999"/>
          </a:xfrm>
          <a:prstGeom prst="rect">
            <a:avLst/>
          </a:prstGeom>
          <a:noFill/>
        </p:spPr>
        <p:txBody>
          <a:bodyPr wrap="square" rtlCol="0">
            <a:spAutoFit/>
          </a:bodyPr>
          <a:lstStyle/>
          <a:p>
            <a:pPr algn="ctr"/>
            <a:r>
              <a:rPr lang="en-US" sz="1200" dirty="0"/>
              <a:t>Landing Zone</a:t>
            </a:r>
          </a:p>
        </p:txBody>
      </p:sp>
      <p:cxnSp>
        <p:nvCxnSpPr>
          <p:cNvPr id="8" name="Straight Connector 7">
            <a:extLst>
              <a:ext uri="{FF2B5EF4-FFF2-40B4-BE49-F238E27FC236}">
                <a16:creationId xmlns:a16="http://schemas.microsoft.com/office/drawing/2014/main" id="{C8E908C3-3E05-4BF6-8ADD-24B0906B409A}"/>
              </a:ext>
            </a:extLst>
          </p:cNvPr>
          <p:cNvCxnSpPr>
            <a:cxnSpLocks/>
          </p:cNvCxnSpPr>
          <p:nvPr/>
        </p:nvCxnSpPr>
        <p:spPr>
          <a:xfrm>
            <a:off x="2051393"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2AD4B0-87A5-4ABC-A5E5-E69FDC79DD48}"/>
              </a:ext>
            </a:extLst>
          </p:cNvPr>
          <p:cNvSpPr txBox="1"/>
          <p:nvPr/>
        </p:nvSpPr>
        <p:spPr>
          <a:xfrm>
            <a:off x="2051515" y="1583104"/>
            <a:ext cx="1536535" cy="276999"/>
          </a:xfrm>
          <a:prstGeom prst="rect">
            <a:avLst/>
          </a:prstGeom>
          <a:noFill/>
        </p:spPr>
        <p:txBody>
          <a:bodyPr wrap="square" rtlCol="0">
            <a:spAutoFit/>
          </a:bodyPr>
          <a:lstStyle/>
          <a:p>
            <a:pPr algn="ctr"/>
            <a:r>
              <a:rPr lang="en-US" sz="1200" dirty="0"/>
              <a:t>Raw Zone “Bronze”</a:t>
            </a:r>
          </a:p>
        </p:txBody>
      </p:sp>
      <p:cxnSp>
        <p:nvCxnSpPr>
          <p:cNvPr id="10" name="Straight Connector 9">
            <a:extLst>
              <a:ext uri="{FF2B5EF4-FFF2-40B4-BE49-F238E27FC236}">
                <a16:creationId xmlns:a16="http://schemas.microsoft.com/office/drawing/2014/main" id="{924DCB36-9FDE-474D-A893-4B994B768056}"/>
              </a:ext>
            </a:extLst>
          </p:cNvPr>
          <p:cNvCxnSpPr>
            <a:cxnSpLocks/>
          </p:cNvCxnSpPr>
          <p:nvPr/>
        </p:nvCxnSpPr>
        <p:spPr>
          <a:xfrm>
            <a:off x="3595766"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907A66-16B6-4F4B-8FE0-D872F969C1A2}"/>
              </a:ext>
            </a:extLst>
          </p:cNvPr>
          <p:cNvSpPr txBox="1"/>
          <p:nvPr/>
        </p:nvSpPr>
        <p:spPr>
          <a:xfrm>
            <a:off x="497514" y="2006492"/>
            <a:ext cx="1565857" cy="3170099"/>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This contains the files without any processing (exactly how they arrived from the customer/3</a:t>
            </a:r>
            <a:r>
              <a:rPr lang="en-US" sz="1000" baseline="30000" dirty="0">
                <a:solidFill>
                  <a:schemeClr val="tx1">
                    <a:lumMod val="50000"/>
                    <a:lumOff val="50000"/>
                  </a:schemeClr>
                </a:solidFill>
              </a:rPr>
              <a:t>rd</a:t>
            </a:r>
            <a:r>
              <a:rPr lang="en-US" sz="1000" dirty="0">
                <a:solidFill>
                  <a:schemeClr val="tx1">
                    <a:lumMod val="50000"/>
                    <a:lumOff val="50000"/>
                  </a:schemeClr>
                </a:solidFill>
              </a:rPr>
              <a:t> party).  They will typically be un-zipped/decrypted at this point.</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Files should be partitioned.  For example: </a:t>
            </a:r>
            <a:br>
              <a:rPr lang="en-US" sz="1000" dirty="0">
                <a:solidFill>
                  <a:schemeClr val="tx1">
                    <a:lumMod val="50000"/>
                    <a:lumOff val="50000"/>
                  </a:schemeClr>
                </a:solidFill>
              </a:rPr>
            </a:br>
            <a:r>
              <a:rPr lang="en-US" sz="1000" dirty="0">
                <a:solidFill>
                  <a:schemeClr val="tx1">
                    <a:lumMod val="50000"/>
                    <a:lumOff val="50000"/>
                  </a:schemeClr>
                </a:solidFill>
              </a:rPr>
              <a:t>Customer | File Type | Year | Month | Day</a:t>
            </a:r>
            <a:br>
              <a:rPr lang="en-US" sz="1000" dirty="0">
                <a:solidFill>
                  <a:schemeClr val="tx1">
                    <a:lumMod val="50000"/>
                    <a:lumOff val="50000"/>
                  </a:schemeClr>
                </a:solidFill>
              </a:rPr>
            </a:br>
            <a:br>
              <a:rPr lang="en-US" sz="1000" dirty="0">
                <a:solidFill>
                  <a:schemeClr val="tx1">
                    <a:lumMod val="50000"/>
                    <a:lumOff val="50000"/>
                  </a:schemeClr>
                </a:solidFill>
              </a:rPr>
            </a:br>
            <a:r>
              <a:rPr lang="en-US" sz="1000" dirty="0">
                <a:solidFill>
                  <a:schemeClr val="tx1">
                    <a:lumMod val="50000"/>
                    <a:lumOff val="50000"/>
                  </a:schemeClr>
                </a:solidFill>
              </a:rPr>
              <a:t>or</a:t>
            </a:r>
            <a:br>
              <a:rPr lang="en-US" sz="1000" dirty="0">
                <a:solidFill>
                  <a:schemeClr val="tx1">
                    <a:lumMod val="50000"/>
                    <a:lumOff val="50000"/>
                  </a:schemeClr>
                </a:solidFill>
              </a:rPr>
            </a:br>
            <a:br>
              <a:rPr lang="en-US" sz="1000" dirty="0">
                <a:solidFill>
                  <a:schemeClr val="tx1">
                    <a:lumMod val="50000"/>
                    <a:lumOff val="50000"/>
                  </a:schemeClr>
                </a:solidFill>
              </a:rPr>
            </a:br>
            <a:r>
              <a:rPr lang="en-US" sz="1000" dirty="0">
                <a:solidFill>
                  <a:schemeClr val="tx1">
                    <a:lumMod val="50000"/>
                    <a:lumOff val="50000"/>
                  </a:schemeClr>
                </a:solidFill>
              </a:rPr>
              <a:t>Year | Month | Day | File Type</a:t>
            </a:r>
          </a:p>
        </p:txBody>
      </p:sp>
      <p:sp>
        <p:nvSpPr>
          <p:cNvPr id="12" name="TextBox 11">
            <a:extLst>
              <a:ext uri="{FF2B5EF4-FFF2-40B4-BE49-F238E27FC236}">
                <a16:creationId xmlns:a16="http://schemas.microsoft.com/office/drawing/2014/main" id="{E9048B4B-32E4-4C0F-9A3C-56185045C430}"/>
              </a:ext>
            </a:extLst>
          </p:cNvPr>
          <p:cNvSpPr txBox="1"/>
          <p:nvPr/>
        </p:nvSpPr>
        <p:spPr>
          <a:xfrm>
            <a:off x="2054106" y="2006492"/>
            <a:ext cx="1544373" cy="1169551"/>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This will convert the files to parquet.</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The files should be re-partitioned if necessary, for transformations.</a:t>
            </a:r>
          </a:p>
        </p:txBody>
      </p:sp>
      <p:sp>
        <p:nvSpPr>
          <p:cNvPr id="13" name="TextBox 12">
            <a:extLst>
              <a:ext uri="{FF2B5EF4-FFF2-40B4-BE49-F238E27FC236}">
                <a16:creationId xmlns:a16="http://schemas.microsoft.com/office/drawing/2014/main" id="{7690FC7F-F2AD-4A09-BB39-3683FCFACB79}"/>
              </a:ext>
            </a:extLst>
          </p:cNvPr>
          <p:cNvSpPr txBox="1"/>
          <p:nvPr/>
        </p:nvSpPr>
        <p:spPr>
          <a:xfrm>
            <a:off x="3602559" y="1583104"/>
            <a:ext cx="1554138" cy="276999"/>
          </a:xfrm>
          <a:prstGeom prst="rect">
            <a:avLst/>
          </a:prstGeom>
          <a:noFill/>
        </p:spPr>
        <p:txBody>
          <a:bodyPr wrap="square" rtlCol="0">
            <a:spAutoFit/>
          </a:bodyPr>
          <a:lstStyle/>
          <a:p>
            <a:pPr algn="ctr"/>
            <a:r>
              <a:rPr lang="en-US" sz="1200" dirty="0"/>
              <a:t>Obfuscated Zone</a:t>
            </a:r>
          </a:p>
        </p:txBody>
      </p:sp>
      <p:cxnSp>
        <p:nvCxnSpPr>
          <p:cNvPr id="14" name="Straight Connector 13">
            <a:extLst>
              <a:ext uri="{FF2B5EF4-FFF2-40B4-BE49-F238E27FC236}">
                <a16:creationId xmlns:a16="http://schemas.microsoft.com/office/drawing/2014/main" id="{785A8280-F3C4-4BA5-8C7B-27C5986EEC65}"/>
              </a:ext>
            </a:extLst>
          </p:cNvPr>
          <p:cNvCxnSpPr>
            <a:cxnSpLocks/>
          </p:cNvCxnSpPr>
          <p:nvPr/>
        </p:nvCxnSpPr>
        <p:spPr>
          <a:xfrm>
            <a:off x="5149644"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23D8D9-B1CB-4848-9886-B7B1B35CC957}"/>
              </a:ext>
            </a:extLst>
          </p:cNvPr>
          <p:cNvSpPr txBox="1"/>
          <p:nvPr/>
        </p:nvSpPr>
        <p:spPr>
          <a:xfrm>
            <a:off x="3588050" y="2006492"/>
            <a:ext cx="1564306" cy="2400657"/>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Sensitive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PII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Credit card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This typically matches the Raw Zone partitioning</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Data scientists will typically access this area of the data lake.</a:t>
            </a:r>
          </a:p>
        </p:txBody>
      </p:sp>
      <p:sp>
        <p:nvSpPr>
          <p:cNvPr id="19" name="TextBox 18">
            <a:extLst>
              <a:ext uri="{FF2B5EF4-FFF2-40B4-BE49-F238E27FC236}">
                <a16:creationId xmlns:a16="http://schemas.microsoft.com/office/drawing/2014/main" id="{E0B0E709-34CF-418B-A0E7-0428A2695932}"/>
              </a:ext>
            </a:extLst>
          </p:cNvPr>
          <p:cNvSpPr txBox="1"/>
          <p:nvPr/>
        </p:nvSpPr>
        <p:spPr>
          <a:xfrm>
            <a:off x="5156698" y="1583104"/>
            <a:ext cx="1544110" cy="276999"/>
          </a:xfrm>
          <a:prstGeom prst="rect">
            <a:avLst/>
          </a:prstGeom>
          <a:noFill/>
        </p:spPr>
        <p:txBody>
          <a:bodyPr wrap="square" rtlCol="0">
            <a:spAutoFit/>
          </a:bodyPr>
          <a:lstStyle/>
          <a:p>
            <a:pPr algn="ctr"/>
            <a:r>
              <a:rPr lang="en-US" sz="1200" dirty="0"/>
              <a:t>Transformed “Silver”</a:t>
            </a:r>
          </a:p>
        </p:txBody>
      </p:sp>
      <p:cxnSp>
        <p:nvCxnSpPr>
          <p:cNvPr id="20" name="Straight Connector 19">
            <a:extLst>
              <a:ext uri="{FF2B5EF4-FFF2-40B4-BE49-F238E27FC236}">
                <a16:creationId xmlns:a16="http://schemas.microsoft.com/office/drawing/2014/main" id="{0A1CB8F8-4AE3-420E-B79B-2CBF348206AC}"/>
              </a:ext>
            </a:extLst>
          </p:cNvPr>
          <p:cNvCxnSpPr>
            <a:cxnSpLocks/>
          </p:cNvCxnSpPr>
          <p:nvPr/>
        </p:nvCxnSpPr>
        <p:spPr>
          <a:xfrm>
            <a:off x="6700809"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DD80B9E-904E-44A5-9516-3ABE3BA036C3}"/>
              </a:ext>
            </a:extLst>
          </p:cNvPr>
          <p:cNvSpPr txBox="1"/>
          <p:nvPr/>
        </p:nvSpPr>
        <p:spPr>
          <a:xfrm>
            <a:off x="5152356" y="2006492"/>
            <a:ext cx="1539182" cy="2400657"/>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transformed and normalized according to business rules of your organization.</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There can be many transformation steps to manipulate the data.</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 files should be re-partitioned if necessary, for enrichment.</a:t>
            </a:r>
          </a:p>
        </p:txBody>
      </p:sp>
      <p:sp>
        <p:nvSpPr>
          <p:cNvPr id="22" name="TextBox 21">
            <a:extLst>
              <a:ext uri="{FF2B5EF4-FFF2-40B4-BE49-F238E27FC236}">
                <a16:creationId xmlns:a16="http://schemas.microsoft.com/office/drawing/2014/main" id="{42FFF726-1D04-47F3-A98B-418BF8B3A204}"/>
              </a:ext>
            </a:extLst>
          </p:cNvPr>
          <p:cNvSpPr txBox="1"/>
          <p:nvPr/>
        </p:nvSpPr>
        <p:spPr>
          <a:xfrm>
            <a:off x="6691044" y="1583104"/>
            <a:ext cx="1560925" cy="276999"/>
          </a:xfrm>
          <a:prstGeom prst="rect">
            <a:avLst/>
          </a:prstGeom>
          <a:noFill/>
        </p:spPr>
        <p:txBody>
          <a:bodyPr wrap="square" rtlCol="0">
            <a:spAutoFit/>
          </a:bodyPr>
          <a:lstStyle/>
          <a:p>
            <a:pPr algn="ctr"/>
            <a:r>
              <a:rPr lang="en-US" sz="1200" dirty="0"/>
              <a:t>Enriched “Gold”</a:t>
            </a:r>
          </a:p>
        </p:txBody>
      </p:sp>
      <p:cxnSp>
        <p:nvCxnSpPr>
          <p:cNvPr id="23" name="Straight Connector 22">
            <a:extLst>
              <a:ext uri="{FF2B5EF4-FFF2-40B4-BE49-F238E27FC236}">
                <a16:creationId xmlns:a16="http://schemas.microsoft.com/office/drawing/2014/main" id="{77AFD735-8022-4C99-9238-369B38F8DC7B}"/>
              </a:ext>
            </a:extLst>
          </p:cNvPr>
          <p:cNvCxnSpPr>
            <a:cxnSpLocks/>
          </p:cNvCxnSpPr>
          <p:nvPr/>
        </p:nvCxnSpPr>
        <p:spPr>
          <a:xfrm>
            <a:off x="8251974"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EB9DCA3-66B9-4747-948F-BF629A18EB94}"/>
              </a:ext>
            </a:extLst>
          </p:cNvPr>
          <p:cNvSpPr txBox="1"/>
          <p:nvPr/>
        </p:nvSpPr>
        <p:spPr>
          <a:xfrm>
            <a:off x="6697872" y="2006492"/>
            <a:ext cx="1551165" cy="163121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enriched with existing data, AI services, custom AI models, etc.</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 enrichment of data does not necessarily mean the files need to be repartitioned.</a:t>
            </a:r>
          </a:p>
        </p:txBody>
      </p:sp>
      <p:sp>
        <p:nvSpPr>
          <p:cNvPr id="25" name="TextBox 24">
            <a:extLst>
              <a:ext uri="{FF2B5EF4-FFF2-40B4-BE49-F238E27FC236}">
                <a16:creationId xmlns:a16="http://schemas.microsoft.com/office/drawing/2014/main" id="{211E14CB-4E88-45D9-9BD9-B7C1632F1CE1}"/>
              </a:ext>
            </a:extLst>
          </p:cNvPr>
          <p:cNvSpPr txBox="1"/>
          <p:nvPr/>
        </p:nvSpPr>
        <p:spPr>
          <a:xfrm>
            <a:off x="8251969" y="1583104"/>
            <a:ext cx="1560929" cy="276999"/>
          </a:xfrm>
          <a:prstGeom prst="rect">
            <a:avLst/>
          </a:prstGeom>
          <a:noFill/>
        </p:spPr>
        <p:txBody>
          <a:bodyPr wrap="square" rtlCol="0">
            <a:spAutoFit/>
          </a:bodyPr>
          <a:lstStyle/>
          <a:p>
            <a:pPr algn="ctr"/>
            <a:r>
              <a:rPr lang="en-US" sz="1200" dirty="0"/>
              <a:t>Modeled</a:t>
            </a:r>
          </a:p>
        </p:txBody>
      </p:sp>
      <p:cxnSp>
        <p:nvCxnSpPr>
          <p:cNvPr id="26" name="Straight Connector 25">
            <a:extLst>
              <a:ext uri="{FF2B5EF4-FFF2-40B4-BE49-F238E27FC236}">
                <a16:creationId xmlns:a16="http://schemas.microsoft.com/office/drawing/2014/main" id="{47BD118B-7D4E-447C-AD95-7024E7148922}"/>
              </a:ext>
            </a:extLst>
          </p:cNvPr>
          <p:cNvCxnSpPr>
            <a:cxnSpLocks/>
          </p:cNvCxnSpPr>
          <p:nvPr/>
        </p:nvCxnSpPr>
        <p:spPr>
          <a:xfrm>
            <a:off x="9812905"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2DCDCB7-B319-4C58-9385-D8FC465D9102}"/>
              </a:ext>
            </a:extLst>
          </p:cNvPr>
          <p:cNvSpPr txBox="1"/>
          <p:nvPr/>
        </p:nvSpPr>
        <p:spPr>
          <a:xfrm>
            <a:off x="8249037" y="2006492"/>
            <a:ext cx="1544112" cy="3477875"/>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modeled to standard Star or Data Vault schema</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Files are partitioned for query performance.  </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Data can be duplicated to partition more than one way. (Yes, data lakes can store data in more than one structure).</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This area will also be used for direct query access by tools such as Spark SQL, Presto, Hive and SQL On-Demand.</a:t>
            </a:r>
          </a:p>
        </p:txBody>
      </p:sp>
      <p:sp>
        <p:nvSpPr>
          <p:cNvPr id="28" name="TextBox 27">
            <a:extLst>
              <a:ext uri="{FF2B5EF4-FFF2-40B4-BE49-F238E27FC236}">
                <a16:creationId xmlns:a16="http://schemas.microsoft.com/office/drawing/2014/main" id="{74725D2F-5905-4EAB-A73A-7A7AE9E42A9E}"/>
              </a:ext>
            </a:extLst>
          </p:cNvPr>
          <p:cNvSpPr txBox="1"/>
          <p:nvPr/>
        </p:nvSpPr>
        <p:spPr>
          <a:xfrm>
            <a:off x="9803129" y="1583104"/>
            <a:ext cx="1560942" cy="276999"/>
          </a:xfrm>
          <a:prstGeom prst="rect">
            <a:avLst/>
          </a:prstGeom>
          <a:noFill/>
        </p:spPr>
        <p:txBody>
          <a:bodyPr wrap="square" rtlCol="0">
            <a:spAutoFit/>
          </a:bodyPr>
          <a:lstStyle/>
          <a:p>
            <a:pPr algn="ctr"/>
            <a:r>
              <a:rPr lang="en-US" sz="1200"/>
              <a:t>Data Sharing</a:t>
            </a:r>
          </a:p>
        </p:txBody>
      </p:sp>
      <p:cxnSp>
        <p:nvCxnSpPr>
          <p:cNvPr id="29" name="Straight Connector 28">
            <a:extLst>
              <a:ext uri="{FF2B5EF4-FFF2-40B4-BE49-F238E27FC236}">
                <a16:creationId xmlns:a16="http://schemas.microsoft.com/office/drawing/2014/main" id="{3B3351A9-AAD5-4ECB-9D82-FBC4B74BBB33}"/>
              </a:ext>
            </a:extLst>
          </p:cNvPr>
          <p:cNvCxnSpPr>
            <a:cxnSpLocks/>
          </p:cNvCxnSpPr>
          <p:nvPr/>
        </p:nvCxnSpPr>
        <p:spPr>
          <a:xfrm>
            <a:off x="11364070"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78D5157-6023-44D5-8031-81F7F153EE0B}"/>
              </a:ext>
            </a:extLst>
          </p:cNvPr>
          <p:cNvSpPr txBox="1"/>
          <p:nvPr/>
        </p:nvSpPr>
        <p:spPr>
          <a:xfrm>
            <a:off x="9832662" y="2006492"/>
            <a:ext cx="1531408" cy="470898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copied to a sharing area.  This data can be placed in a format that is easy for customers to work with.  Direct access could be provided to the modeled data, but this means a schema change would affect customers (this may or may not be desired)</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Data Sharing can also be used as a materialization zone to ingest data into a data warehouse or tabular model.  This materialization zone can be hidden or just a staging area for loading systems where the modeled data requires complex large Spark queries to process. </a:t>
            </a:r>
            <a:br>
              <a:rPr lang="en-US" sz="1000">
                <a:solidFill>
                  <a:schemeClr val="tx1">
                    <a:lumMod val="50000"/>
                    <a:lumOff val="50000"/>
                  </a:schemeClr>
                </a:solidFill>
              </a:rPr>
            </a:br>
            <a:endParaRPr lang="en-US" sz="1000">
              <a:solidFill>
                <a:schemeClr val="tx1">
                  <a:lumMod val="50000"/>
                  <a:lumOff val="50000"/>
                </a:schemeClr>
              </a:solidFill>
            </a:endParaRPr>
          </a:p>
        </p:txBody>
      </p:sp>
      <p:cxnSp>
        <p:nvCxnSpPr>
          <p:cNvPr id="33" name="Straight Connector 32">
            <a:extLst>
              <a:ext uri="{FF2B5EF4-FFF2-40B4-BE49-F238E27FC236}">
                <a16:creationId xmlns:a16="http://schemas.microsoft.com/office/drawing/2014/main" id="{6F4D668D-E698-463C-A384-D5C0414C898C}"/>
              </a:ext>
            </a:extLst>
          </p:cNvPr>
          <p:cNvCxnSpPr>
            <a:cxnSpLocks/>
          </p:cNvCxnSpPr>
          <p:nvPr/>
        </p:nvCxnSpPr>
        <p:spPr>
          <a:xfrm>
            <a:off x="500228"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FF1EAE-D1D2-4D72-BF1D-01934C557B2B}"/>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Determining your partitioning strategy can be complicated and ensure that your Modeled state is desired for performance.</a:t>
            </a:r>
          </a:p>
          <a:p>
            <a:pPr marL="285750" indent="-285750">
              <a:buFont typeface="Arial" panose="020B0604020202020204" pitchFamily="34" charset="0"/>
              <a:buChar char="•"/>
            </a:pPr>
            <a:r>
              <a:rPr lang="en-US" sz="900">
                <a:solidFill>
                  <a:schemeClr val="tx1"/>
                </a:solidFill>
              </a:rPr>
              <a:t>You can hide the file paths of your data lake by placing Hive (or tables) on top of your lake and hiding the files.</a:t>
            </a:r>
          </a:p>
          <a:p>
            <a:pPr marL="285750" indent="-285750">
              <a:buFont typeface="Arial" panose="020B0604020202020204" pitchFamily="34" charset="0"/>
              <a:buChar char="•"/>
            </a:pPr>
            <a:r>
              <a:rPr lang="en-US" sz="900">
                <a:solidFill>
                  <a:schemeClr val="tx1"/>
                </a:solidFill>
              </a:rPr>
              <a:t>If you are using Databricks you can use DBFS path for Hive tables (some systems understand this), if not you should use the full ADLS path</a:t>
            </a:r>
          </a:p>
        </p:txBody>
      </p:sp>
      <p:sp>
        <p:nvSpPr>
          <p:cNvPr id="31" name="TextBox 30">
            <a:extLst>
              <a:ext uri="{FF2B5EF4-FFF2-40B4-BE49-F238E27FC236}">
                <a16:creationId xmlns:a16="http://schemas.microsoft.com/office/drawing/2014/main" id="{B8ACE21C-ECAB-4B89-A942-977E37F5DC04}"/>
              </a:ext>
            </a:extLst>
          </p:cNvPr>
          <p:cNvSpPr txBox="1"/>
          <p:nvPr/>
        </p:nvSpPr>
        <p:spPr>
          <a:xfrm>
            <a:off x="235263" y="818685"/>
            <a:ext cx="6924427" cy="400110"/>
          </a:xfrm>
          <a:prstGeom prst="rect">
            <a:avLst/>
          </a:prstGeom>
          <a:noFill/>
        </p:spPr>
        <p:txBody>
          <a:bodyPr wrap="square" rtlCol="0">
            <a:spAutoFit/>
          </a:bodyPr>
          <a:lstStyle/>
          <a:p>
            <a:r>
              <a:rPr lang="en-US" sz="1000">
                <a:solidFill>
                  <a:schemeClr val="tx1">
                    <a:lumMod val="50000"/>
                    <a:lumOff val="50000"/>
                  </a:schemeClr>
                </a:solidFill>
              </a:rPr>
              <a:t>This represents how data moves through your data lake.  The zones can be named anything you prefer, but the basic strategy should be followed.  </a:t>
            </a:r>
          </a:p>
        </p:txBody>
      </p:sp>
    </p:spTree>
    <p:extLst>
      <p:ext uri="{BB962C8B-B14F-4D97-AF65-F5344CB8AC3E}">
        <p14:creationId xmlns:p14="http://schemas.microsoft.com/office/powerpoint/2010/main" val="428403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8655511" cy="523220"/>
          </a:xfrm>
          <a:prstGeom prst="rect">
            <a:avLst/>
          </a:prstGeom>
          <a:noFill/>
        </p:spPr>
        <p:txBody>
          <a:bodyPr wrap="none" rtlCol="0">
            <a:spAutoFit/>
          </a:bodyPr>
          <a:lstStyle/>
          <a:p>
            <a:r>
              <a:rPr lang="en-US" sz="2800"/>
              <a:t>Azure Analysis Services – Processing with SQL On-Demand</a:t>
            </a:r>
          </a:p>
        </p:txBody>
      </p:sp>
      <p:grpSp>
        <p:nvGrpSpPr>
          <p:cNvPr id="4" name="Group 3">
            <a:extLst>
              <a:ext uri="{FF2B5EF4-FFF2-40B4-BE49-F238E27FC236}">
                <a16:creationId xmlns:a16="http://schemas.microsoft.com/office/drawing/2014/main" id="{D25675D6-6E63-447F-8EA6-85C7A978CF27}"/>
              </a:ext>
            </a:extLst>
          </p:cNvPr>
          <p:cNvGrpSpPr/>
          <p:nvPr/>
        </p:nvGrpSpPr>
        <p:grpSpPr>
          <a:xfrm>
            <a:off x="929082" y="3588373"/>
            <a:ext cx="996097" cy="604044"/>
            <a:chOff x="7385769" y="5017807"/>
            <a:chExt cx="996097" cy="604044"/>
          </a:xfrm>
        </p:grpSpPr>
        <p:pic>
          <p:nvPicPr>
            <p:cNvPr id="6" name="Picture 4" descr="See the source image">
              <a:extLst>
                <a:ext uri="{FF2B5EF4-FFF2-40B4-BE49-F238E27FC236}">
                  <a16:creationId xmlns:a16="http://schemas.microsoft.com/office/drawing/2014/main" id="{6B5B4D8E-6248-4B2B-A74F-5527B9174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13AB69A6-B18E-42BC-A590-2F948D06B97F}"/>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Box 7">
              <a:extLst>
                <a:ext uri="{FF2B5EF4-FFF2-40B4-BE49-F238E27FC236}">
                  <a16:creationId xmlns:a16="http://schemas.microsoft.com/office/drawing/2014/main" id="{32362B56-3BDA-4E5A-B2C9-95C17E607633}"/>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9" name="Group 8">
            <a:extLst>
              <a:ext uri="{FF2B5EF4-FFF2-40B4-BE49-F238E27FC236}">
                <a16:creationId xmlns:a16="http://schemas.microsoft.com/office/drawing/2014/main" id="{B9F87B1B-B5E2-48C5-988F-C376CF647AA3}"/>
              </a:ext>
            </a:extLst>
          </p:cNvPr>
          <p:cNvGrpSpPr/>
          <p:nvPr/>
        </p:nvGrpSpPr>
        <p:grpSpPr>
          <a:xfrm>
            <a:off x="2650172" y="3588373"/>
            <a:ext cx="996097" cy="604044"/>
            <a:chOff x="4978994" y="2890495"/>
            <a:chExt cx="996097" cy="604044"/>
          </a:xfrm>
        </p:grpSpPr>
        <p:pic>
          <p:nvPicPr>
            <p:cNvPr id="10" name="Graphic 9">
              <a:extLst>
                <a:ext uri="{FF2B5EF4-FFF2-40B4-BE49-F238E27FC236}">
                  <a16:creationId xmlns:a16="http://schemas.microsoft.com/office/drawing/2014/main" id="{AE534C74-925D-46D7-9961-B786D909E5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4036" y="2983424"/>
              <a:ext cx="226013" cy="226013"/>
            </a:xfrm>
            <a:prstGeom prst="rect">
              <a:avLst/>
            </a:prstGeom>
          </p:spPr>
        </p:pic>
        <p:sp>
          <p:nvSpPr>
            <p:cNvPr id="11" name="Rectangle: Rounded Corners 10">
              <a:extLst>
                <a:ext uri="{FF2B5EF4-FFF2-40B4-BE49-F238E27FC236}">
                  <a16:creationId xmlns:a16="http://schemas.microsoft.com/office/drawing/2014/main" id="{4CF7106F-A019-41BB-9342-01F5DA86A3CC}"/>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27E928BD-E82A-4758-9258-94DB05B37326}"/>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grpSp>
        <p:nvGrpSpPr>
          <p:cNvPr id="3" name="Group 2">
            <a:extLst>
              <a:ext uri="{FF2B5EF4-FFF2-40B4-BE49-F238E27FC236}">
                <a16:creationId xmlns:a16="http://schemas.microsoft.com/office/drawing/2014/main" id="{4D05A3DD-5D23-4CF3-8476-86DAA6B90E16}"/>
              </a:ext>
            </a:extLst>
          </p:cNvPr>
          <p:cNvGrpSpPr/>
          <p:nvPr/>
        </p:nvGrpSpPr>
        <p:grpSpPr>
          <a:xfrm>
            <a:off x="4371262" y="3588373"/>
            <a:ext cx="996097" cy="604044"/>
            <a:chOff x="3866432" y="3113350"/>
            <a:chExt cx="996097" cy="604044"/>
          </a:xfrm>
        </p:grpSpPr>
        <p:pic>
          <p:nvPicPr>
            <p:cNvPr id="2" name="Picture 1">
              <a:extLst>
                <a:ext uri="{FF2B5EF4-FFF2-40B4-BE49-F238E27FC236}">
                  <a16:creationId xmlns:a16="http://schemas.microsoft.com/office/drawing/2014/main" id="{205D2E3A-EB9C-4942-B7A6-FC6713F88BAD}"/>
                </a:ext>
              </a:extLst>
            </p:cNvPr>
            <p:cNvPicPr>
              <a:picLocks noChangeAspect="1"/>
            </p:cNvPicPr>
            <p:nvPr/>
          </p:nvPicPr>
          <p:blipFill>
            <a:blip r:embed="rId5"/>
            <a:stretch>
              <a:fillRect/>
            </a:stretch>
          </p:blipFill>
          <p:spPr>
            <a:xfrm>
              <a:off x="4195704" y="3151361"/>
              <a:ext cx="337553" cy="341389"/>
            </a:xfrm>
            <a:prstGeom prst="rect">
              <a:avLst/>
            </a:prstGeom>
          </p:spPr>
        </p:pic>
        <p:sp>
          <p:nvSpPr>
            <p:cNvPr id="15" name="Rectangle: Rounded Corners 14">
              <a:extLst>
                <a:ext uri="{FF2B5EF4-FFF2-40B4-BE49-F238E27FC236}">
                  <a16:creationId xmlns:a16="http://schemas.microsoft.com/office/drawing/2014/main" id="{30D24AD1-ECB7-4F4C-BF76-033955A28F55}"/>
                </a:ext>
              </a:extLst>
            </p:cNvPr>
            <p:cNvSpPr/>
            <p:nvPr/>
          </p:nvSpPr>
          <p:spPr>
            <a:xfrm>
              <a:off x="3904700" y="3113350"/>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a:extLst>
                <a:ext uri="{FF2B5EF4-FFF2-40B4-BE49-F238E27FC236}">
                  <a16:creationId xmlns:a16="http://schemas.microsoft.com/office/drawing/2014/main" id="{F48BCAEA-26D4-46AF-B944-E812E23C3165}"/>
                </a:ext>
              </a:extLst>
            </p:cNvPr>
            <p:cNvSpPr txBox="1"/>
            <p:nvPr/>
          </p:nvSpPr>
          <p:spPr>
            <a:xfrm>
              <a:off x="3866432" y="3487799"/>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prstClr val="black"/>
                  </a:solidFill>
                  <a:latin typeface="Segoe UI Semibold" panose="020B0702040204020203" pitchFamily="34" charset="0"/>
                  <a:cs typeface="Segoe UI Semibold" panose="020B0702040204020203" pitchFamily="34" charset="0"/>
                </a:rPr>
                <a:t>SQL OD</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8" name="Group 17">
            <a:extLst>
              <a:ext uri="{FF2B5EF4-FFF2-40B4-BE49-F238E27FC236}">
                <a16:creationId xmlns:a16="http://schemas.microsoft.com/office/drawing/2014/main" id="{C6387A11-CF8E-4A90-82FA-F723B12C524A}"/>
              </a:ext>
            </a:extLst>
          </p:cNvPr>
          <p:cNvGrpSpPr/>
          <p:nvPr/>
        </p:nvGrpSpPr>
        <p:grpSpPr>
          <a:xfrm>
            <a:off x="6092351" y="3588373"/>
            <a:ext cx="996097" cy="604044"/>
            <a:chOff x="7385769" y="1527437"/>
            <a:chExt cx="996097" cy="604044"/>
          </a:xfrm>
        </p:grpSpPr>
        <p:sp>
          <p:nvSpPr>
            <p:cNvPr id="19" name="Rectangle: Rounded Corners 18">
              <a:extLst>
                <a:ext uri="{FF2B5EF4-FFF2-40B4-BE49-F238E27FC236}">
                  <a16:creationId xmlns:a16="http://schemas.microsoft.com/office/drawing/2014/main" id="{D92776B0-3535-4FF6-BA2F-8CD60A85159B}"/>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20" name="Graphic 19">
              <a:extLst>
                <a:ext uri="{FF2B5EF4-FFF2-40B4-BE49-F238E27FC236}">
                  <a16:creationId xmlns:a16="http://schemas.microsoft.com/office/drawing/2014/main" id="{3537E122-8D73-4BF7-9D11-A4F634BB41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25215" y="1660822"/>
              <a:ext cx="317205" cy="245286"/>
            </a:xfrm>
            <a:prstGeom prst="rect">
              <a:avLst/>
            </a:prstGeom>
          </p:spPr>
        </p:pic>
        <p:sp>
          <p:nvSpPr>
            <p:cNvPr id="21" name="TextBox 20">
              <a:extLst>
                <a:ext uri="{FF2B5EF4-FFF2-40B4-BE49-F238E27FC236}">
                  <a16:creationId xmlns:a16="http://schemas.microsoft.com/office/drawing/2014/main" id="{AB4E3F6E-8EDD-4DC5-B3A2-E6E9194FF51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Analysis Services</a:t>
              </a:r>
            </a:p>
          </p:txBody>
        </p:sp>
      </p:grpSp>
      <p:cxnSp>
        <p:nvCxnSpPr>
          <p:cNvPr id="27" name="Straight Arrow Connector 26">
            <a:extLst>
              <a:ext uri="{FF2B5EF4-FFF2-40B4-BE49-F238E27FC236}">
                <a16:creationId xmlns:a16="http://schemas.microsoft.com/office/drawing/2014/main" id="{5810025F-09ED-4A40-AC8C-D9E5D88373FB}"/>
              </a:ext>
            </a:extLst>
          </p:cNvPr>
          <p:cNvCxnSpPr>
            <a:cxnSpLocks/>
            <a:endCxn id="11" idx="1"/>
          </p:cNvCxnSpPr>
          <p:nvPr/>
        </p:nvCxnSpPr>
        <p:spPr>
          <a:xfrm>
            <a:off x="1886911" y="3890395"/>
            <a:ext cx="801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2DAD34C7-DDB2-4928-896C-E877473D894E}"/>
              </a:ext>
            </a:extLst>
          </p:cNvPr>
          <p:cNvGrpSpPr/>
          <p:nvPr/>
        </p:nvGrpSpPr>
        <p:grpSpPr>
          <a:xfrm>
            <a:off x="2628884" y="1903180"/>
            <a:ext cx="996097" cy="604044"/>
            <a:chOff x="7385769" y="5017807"/>
            <a:chExt cx="996097" cy="604044"/>
          </a:xfrm>
        </p:grpSpPr>
        <p:pic>
          <p:nvPicPr>
            <p:cNvPr id="40" name="Picture 4" descr="See the source image">
              <a:extLst>
                <a:ext uri="{FF2B5EF4-FFF2-40B4-BE49-F238E27FC236}">
                  <a16:creationId xmlns:a16="http://schemas.microsoft.com/office/drawing/2014/main" id="{48AAEF72-C600-4850-A968-0B71987F7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Rounded Corners 40">
              <a:extLst>
                <a:ext uri="{FF2B5EF4-FFF2-40B4-BE49-F238E27FC236}">
                  <a16:creationId xmlns:a16="http://schemas.microsoft.com/office/drawing/2014/main" id="{EDCABF2F-C8BF-41BE-A24D-9F3EC8EE9566}"/>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2" name="TextBox 41">
              <a:extLst>
                <a:ext uri="{FF2B5EF4-FFF2-40B4-BE49-F238E27FC236}">
                  <a16:creationId xmlns:a16="http://schemas.microsoft.com/office/drawing/2014/main" id="{2BB76208-33A3-4BDF-A5BD-EF9F8A1E849D}"/>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43" name="Group 42">
            <a:extLst>
              <a:ext uri="{FF2B5EF4-FFF2-40B4-BE49-F238E27FC236}">
                <a16:creationId xmlns:a16="http://schemas.microsoft.com/office/drawing/2014/main" id="{142226C1-4C11-4006-81E2-B9D964E0741D}"/>
              </a:ext>
            </a:extLst>
          </p:cNvPr>
          <p:cNvGrpSpPr/>
          <p:nvPr/>
        </p:nvGrpSpPr>
        <p:grpSpPr>
          <a:xfrm>
            <a:off x="886508" y="1903180"/>
            <a:ext cx="996097" cy="604044"/>
            <a:chOff x="4417577" y="1860408"/>
            <a:chExt cx="996097" cy="604044"/>
          </a:xfrm>
        </p:grpSpPr>
        <p:pic>
          <p:nvPicPr>
            <p:cNvPr id="44" name="Picture 43" descr="A picture containing drawing&#10;&#10;Description automatically generated">
              <a:extLst>
                <a:ext uri="{FF2B5EF4-FFF2-40B4-BE49-F238E27FC236}">
                  <a16:creationId xmlns:a16="http://schemas.microsoft.com/office/drawing/2014/main" id="{DC40D79D-42AD-4909-A7E0-54FAB0BFB5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8514" y="1935949"/>
              <a:ext cx="254222" cy="254222"/>
            </a:xfrm>
            <a:prstGeom prst="rect">
              <a:avLst/>
            </a:prstGeom>
          </p:spPr>
        </p:pic>
        <p:sp>
          <p:nvSpPr>
            <p:cNvPr id="45" name="Rectangle: Rounded Corners 44">
              <a:extLst>
                <a:ext uri="{FF2B5EF4-FFF2-40B4-BE49-F238E27FC236}">
                  <a16:creationId xmlns:a16="http://schemas.microsoft.com/office/drawing/2014/main" id="{DC6CEC9E-F143-4E68-A5D0-F4BAB08E5974}"/>
                </a:ext>
              </a:extLst>
            </p:cNvPr>
            <p:cNvSpPr/>
            <p:nvPr/>
          </p:nvSpPr>
          <p:spPr>
            <a:xfrm>
              <a:off x="4455845" y="186040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4BFE52EF-DAF7-4E5E-A43D-279535CBA42A}"/>
                </a:ext>
              </a:extLst>
            </p:cNvPr>
            <p:cNvSpPr txBox="1"/>
            <p:nvPr/>
          </p:nvSpPr>
          <p:spPr>
            <a:xfrm>
              <a:off x="4417577" y="223485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Pipeline</a:t>
              </a:r>
            </a:p>
          </p:txBody>
        </p:sp>
      </p:grpSp>
      <p:grpSp>
        <p:nvGrpSpPr>
          <p:cNvPr id="52" name="Group 51">
            <a:extLst>
              <a:ext uri="{FF2B5EF4-FFF2-40B4-BE49-F238E27FC236}">
                <a16:creationId xmlns:a16="http://schemas.microsoft.com/office/drawing/2014/main" id="{9165E78A-20D7-4FA2-9229-9AB8C3288E22}"/>
              </a:ext>
            </a:extLst>
          </p:cNvPr>
          <p:cNvGrpSpPr/>
          <p:nvPr/>
        </p:nvGrpSpPr>
        <p:grpSpPr>
          <a:xfrm>
            <a:off x="4332993" y="1903180"/>
            <a:ext cx="996097" cy="604044"/>
            <a:chOff x="2984722" y="1002704"/>
            <a:chExt cx="996097" cy="604044"/>
          </a:xfrm>
        </p:grpSpPr>
        <p:pic>
          <p:nvPicPr>
            <p:cNvPr id="47" name="Picture 46" descr="A close up of a sign&#10;&#10;Description automatically generated">
              <a:extLst>
                <a:ext uri="{FF2B5EF4-FFF2-40B4-BE49-F238E27FC236}">
                  <a16:creationId xmlns:a16="http://schemas.microsoft.com/office/drawing/2014/main" id="{D2C96799-F76B-4A75-9903-F5461E71E8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47873" y="1107359"/>
              <a:ext cx="269794" cy="269794"/>
            </a:xfrm>
            <a:prstGeom prst="rect">
              <a:avLst/>
            </a:prstGeom>
          </p:spPr>
        </p:pic>
        <p:sp>
          <p:nvSpPr>
            <p:cNvPr id="50" name="Rectangle: Rounded Corners 49">
              <a:extLst>
                <a:ext uri="{FF2B5EF4-FFF2-40B4-BE49-F238E27FC236}">
                  <a16:creationId xmlns:a16="http://schemas.microsoft.com/office/drawing/2014/main" id="{C9A2731E-5CB6-4E1E-95BB-A65E81403116}"/>
                </a:ext>
              </a:extLst>
            </p:cNvPr>
            <p:cNvSpPr/>
            <p:nvPr/>
          </p:nvSpPr>
          <p:spPr>
            <a:xfrm>
              <a:off x="3022990" y="1002704"/>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1" name="TextBox 50">
              <a:extLst>
                <a:ext uri="{FF2B5EF4-FFF2-40B4-BE49-F238E27FC236}">
                  <a16:creationId xmlns:a16="http://schemas.microsoft.com/office/drawing/2014/main" id="{6796DF52-9C31-4EF9-9C92-34EA1D63E97B}"/>
                </a:ext>
              </a:extLst>
            </p:cNvPr>
            <p:cNvSpPr txBox="1"/>
            <p:nvPr/>
          </p:nvSpPr>
          <p:spPr>
            <a:xfrm>
              <a:off x="2984722" y="1377153"/>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Function</a:t>
              </a:r>
            </a:p>
          </p:txBody>
        </p:sp>
      </p:grpSp>
      <p:cxnSp>
        <p:nvCxnSpPr>
          <p:cNvPr id="54" name="Straight Arrow Connector 53">
            <a:extLst>
              <a:ext uri="{FF2B5EF4-FFF2-40B4-BE49-F238E27FC236}">
                <a16:creationId xmlns:a16="http://schemas.microsoft.com/office/drawing/2014/main" id="{AB19CA5D-F734-45B6-9FD0-1833D02507DF}"/>
              </a:ext>
            </a:extLst>
          </p:cNvPr>
          <p:cNvCxnSpPr/>
          <p:nvPr/>
        </p:nvCxnSpPr>
        <p:spPr>
          <a:xfrm flipH="1">
            <a:off x="5330256" y="3890395"/>
            <a:ext cx="800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ECAC516-7477-4430-8A4D-5789A3926699}"/>
              </a:ext>
            </a:extLst>
          </p:cNvPr>
          <p:cNvCxnSpPr>
            <a:cxnSpLocks/>
            <a:endCxn id="11" idx="3"/>
          </p:cNvCxnSpPr>
          <p:nvPr/>
        </p:nvCxnSpPr>
        <p:spPr>
          <a:xfrm flipH="1">
            <a:off x="3608000" y="3890395"/>
            <a:ext cx="802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7C9E32E-2063-47C3-B316-A61B66B088C5}"/>
              </a:ext>
            </a:extLst>
          </p:cNvPr>
          <p:cNvCxnSpPr>
            <a:stCxn id="45" idx="3"/>
            <a:endCxn id="41" idx="1"/>
          </p:cNvCxnSpPr>
          <p:nvPr/>
        </p:nvCxnSpPr>
        <p:spPr>
          <a:xfrm>
            <a:off x="1844336" y="2205202"/>
            <a:ext cx="822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73C918-0CE0-4E0F-9649-A66AAF9262CE}"/>
              </a:ext>
            </a:extLst>
          </p:cNvPr>
          <p:cNvCxnSpPr>
            <a:cxnSpLocks/>
            <a:stCxn id="41" idx="3"/>
            <a:endCxn id="50" idx="1"/>
          </p:cNvCxnSpPr>
          <p:nvPr/>
        </p:nvCxnSpPr>
        <p:spPr>
          <a:xfrm>
            <a:off x="3586712" y="2205202"/>
            <a:ext cx="784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DC00673B-200B-4866-BBA6-7C9E97BEB7EE}"/>
              </a:ext>
            </a:extLst>
          </p:cNvPr>
          <p:cNvCxnSpPr>
            <a:cxnSpLocks/>
            <a:stCxn id="50" idx="3"/>
            <a:endCxn id="19" idx="0"/>
          </p:cNvCxnSpPr>
          <p:nvPr/>
        </p:nvCxnSpPr>
        <p:spPr>
          <a:xfrm>
            <a:off x="5290821" y="2205202"/>
            <a:ext cx="1299578" cy="1383171"/>
          </a:xfrm>
          <a:prstGeom prst="bentConnector2">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D3F5F08-B9B8-4FD9-8278-CB98540E02F8}"/>
              </a:ext>
            </a:extLst>
          </p:cNvPr>
          <p:cNvSpPr txBox="1"/>
          <p:nvPr/>
        </p:nvSpPr>
        <p:spPr>
          <a:xfrm>
            <a:off x="659684" y="1559190"/>
            <a:ext cx="99609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Workflow</a:t>
            </a:r>
          </a:p>
        </p:txBody>
      </p:sp>
      <p:sp>
        <p:nvSpPr>
          <p:cNvPr id="73" name="TextBox 72">
            <a:extLst>
              <a:ext uri="{FF2B5EF4-FFF2-40B4-BE49-F238E27FC236}">
                <a16:creationId xmlns:a16="http://schemas.microsoft.com/office/drawing/2014/main" id="{31CD273E-2C38-4052-86AA-E9CBF53BF8BF}"/>
              </a:ext>
            </a:extLst>
          </p:cNvPr>
          <p:cNvSpPr txBox="1"/>
          <p:nvPr/>
        </p:nvSpPr>
        <p:spPr>
          <a:xfrm>
            <a:off x="659684" y="3333881"/>
            <a:ext cx="99609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a:t>
            </a:r>
          </a:p>
        </p:txBody>
      </p:sp>
      <p:sp>
        <p:nvSpPr>
          <p:cNvPr id="75" name="Oval 74">
            <a:extLst>
              <a:ext uri="{FF2B5EF4-FFF2-40B4-BE49-F238E27FC236}">
                <a16:creationId xmlns:a16="http://schemas.microsoft.com/office/drawing/2014/main" id="{A1AA5D7A-ABEA-4BA4-95B8-BE9E0171E704}"/>
              </a:ext>
            </a:extLst>
          </p:cNvPr>
          <p:cNvSpPr/>
          <p:nvPr/>
        </p:nvSpPr>
        <p:spPr>
          <a:xfrm>
            <a:off x="2081803" y="1938356"/>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6" name="Oval 75">
            <a:extLst>
              <a:ext uri="{FF2B5EF4-FFF2-40B4-BE49-F238E27FC236}">
                <a16:creationId xmlns:a16="http://schemas.microsoft.com/office/drawing/2014/main" id="{56315CEF-9C20-4759-BEDB-4BAFEC60C078}"/>
              </a:ext>
            </a:extLst>
          </p:cNvPr>
          <p:cNvSpPr/>
          <p:nvPr/>
        </p:nvSpPr>
        <p:spPr>
          <a:xfrm>
            <a:off x="3853793" y="1938356"/>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t>2</a:t>
            </a:r>
          </a:p>
        </p:txBody>
      </p:sp>
      <p:sp>
        <p:nvSpPr>
          <p:cNvPr id="77" name="Oval 76">
            <a:extLst>
              <a:ext uri="{FF2B5EF4-FFF2-40B4-BE49-F238E27FC236}">
                <a16:creationId xmlns:a16="http://schemas.microsoft.com/office/drawing/2014/main" id="{72B69E98-4206-4358-B10F-154915359FF2}"/>
              </a:ext>
            </a:extLst>
          </p:cNvPr>
          <p:cNvSpPr/>
          <p:nvPr/>
        </p:nvSpPr>
        <p:spPr>
          <a:xfrm>
            <a:off x="2112703" y="3595553"/>
            <a:ext cx="214411" cy="215444"/>
          </a:xfrm>
          <a:prstGeom prst="ellipse">
            <a:avLst/>
          </a:prstGeom>
          <a:solidFill>
            <a:srgbClr val="92D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8" name="Oval 77">
            <a:extLst>
              <a:ext uri="{FF2B5EF4-FFF2-40B4-BE49-F238E27FC236}">
                <a16:creationId xmlns:a16="http://schemas.microsoft.com/office/drawing/2014/main" id="{85D793D3-327C-4F4A-A4F3-D6226189BBE9}"/>
              </a:ext>
            </a:extLst>
          </p:cNvPr>
          <p:cNvSpPr/>
          <p:nvPr/>
        </p:nvSpPr>
        <p:spPr>
          <a:xfrm>
            <a:off x="6641796" y="2573622"/>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9" name="Oval 78">
            <a:extLst>
              <a:ext uri="{FF2B5EF4-FFF2-40B4-BE49-F238E27FC236}">
                <a16:creationId xmlns:a16="http://schemas.microsoft.com/office/drawing/2014/main" id="{B3C33DA2-88C3-41AF-B7AF-EBB841CDE686}"/>
              </a:ext>
            </a:extLst>
          </p:cNvPr>
          <p:cNvSpPr/>
          <p:nvPr/>
        </p:nvSpPr>
        <p:spPr>
          <a:xfrm>
            <a:off x="3954384" y="359555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80" name="Oval 79">
            <a:extLst>
              <a:ext uri="{FF2B5EF4-FFF2-40B4-BE49-F238E27FC236}">
                <a16:creationId xmlns:a16="http://schemas.microsoft.com/office/drawing/2014/main" id="{AE772EAD-4DFA-4F81-BEC6-6F4BEB1F8E26}"/>
              </a:ext>
            </a:extLst>
          </p:cNvPr>
          <p:cNvSpPr/>
          <p:nvPr/>
        </p:nvSpPr>
        <p:spPr>
          <a:xfrm>
            <a:off x="5654180" y="359555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81" name="Oval 80">
            <a:extLst>
              <a:ext uri="{FF2B5EF4-FFF2-40B4-BE49-F238E27FC236}">
                <a16:creationId xmlns:a16="http://schemas.microsoft.com/office/drawing/2014/main" id="{4BB8202E-48E7-445E-856C-FF9123289066}"/>
              </a:ext>
            </a:extLst>
          </p:cNvPr>
          <p:cNvSpPr/>
          <p:nvPr/>
        </p:nvSpPr>
        <p:spPr>
          <a:xfrm>
            <a:off x="7850542" y="1223945"/>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82" name="TextBox 81">
            <a:extLst>
              <a:ext uri="{FF2B5EF4-FFF2-40B4-BE49-F238E27FC236}">
                <a16:creationId xmlns:a16="http://schemas.microsoft.com/office/drawing/2014/main" id="{60D22CE7-D66A-4E4E-A808-55364313232E}"/>
              </a:ext>
            </a:extLst>
          </p:cNvPr>
          <p:cNvSpPr txBox="1"/>
          <p:nvPr/>
        </p:nvSpPr>
        <p:spPr>
          <a:xfrm>
            <a:off x="8079502" y="1223945"/>
            <a:ext cx="3180845" cy="21544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starts the Databricks job (cluster auto starts/stops)</a:t>
            </a:r>
          </a:p>
        </p:txBody>
      </p:sp>
      <p:sp>
        <p:nvSpPr>
          <p:cNvPr id="83" name="Oval 82">
            <a:extLst>
              <a:ext uri="{FF2B5EF4-FFF2-40B4-BE49-F238E27FC236}">
                <a16:creationId xmlns:a16="http://schemas.microsoft.com/office/drawing/2014/main" id="{E86EBD23-B518-4B92-92A2-92D538AB322D}"/>
              </a:ext>
            </a:extLst>
          </p:cNvPr>
          <p:cNvSpPr/>
          <p:nvPr/>
        </p:nvSpPr>
        <p:spPr>
          <a:xfrm>
            <a:off x="7850542" y="1534927"/>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84" name="TextBox 83">
            <a:extLst>
              <a:ext uri="{FF2B5EF4-FFF2-40B4-BE49-F238E27FC236}">
                <a16:creationId xmlns:a16="http://schemas.microsoft.com/office/drawing/2014/main" id="{CC74BF05-ACD2-49F6-855E-3DE6880BE953}"/>
              </a:ext>
            </a:extLst>
          </p:cNvPr>
          <p:cNvSpPr txBox="1"/>
          <p:nvPr/>
        </p:nvSpPr>
        <p:spPr>
          <a:xfrm>
            <a:off x="8068000" y="1534927"/>
            <a:ext cx="2243442" cy="21544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calls Azure Function</a:t>
            </a:r>
          </a:p>
        </p:txBody>
      </p:sp>
      <p:sp>
        <p:nvSpPr>
          <p:cNvPr id="87" name="Oval 86">
            <a:extLst>
              <a:ext uri="{FF2B5EF4-FFF2-40B4-BE49-F238E27FC236}">
                <a16:creationId xmlns:a16="http://schemas.microsoft.com/office/drawing/2014/main" id="{3DAABE0D-9AAF-4190-9FF9-D6DD9E876D93}"/>
              </a:ext>
            </a:extLst>
          </p:cNvPr>
          <p:cNvSpPr/>
          <p:nvPr/>
        </p:nvSpPr>
        <p:spPr>
          <a:xfrm>
            <a:off x="7850542" y="2199748"/>
            <a:ext cx="214411" cy="215444"/>
          </a:xfrm>
          <a:prstGeom prst="ellipse">
            <a:avLst/>
          </a:prstGeom>
          <a:solidFill>
            <a:srgbClr val="92D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88" name="TextBox 87">
            <a:extLst>
              <a:ext uri="{FF2B5EF4-FFF2-40B4-BE49-F238E27FC236}">
                <a16:creationId xmlns:a16="http://schemas.microsoft.com/office/drawing/2014/main" id="{56991239-3806-49F2-B9F1-FCC8B2D13253}"/>
              </a:ext>
            </a:extLst>
          </p:cNvPr>
          <p:cNvSpPr txBox="1"/>
          <p:nvPr/>
        </p:nvSpPr>
        <p:spPr>
          <a:xfrm>
            <a:off x="8068000" y="2191635"/>
            <a:ext cx="3819200" cy="33855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 materializes model to partitioned parquet files on data lake.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The partitions should be the same partitioning as represented in AAS.</a:t>
            </a:r>
          </a:p>
        </p:txBody>
      </p:sp>
      <p:sp>
        <p:nvSpPr>
          <p:cNvPr id="89" name="Oval 88">
            <a:extLst>
              <a:ext uri="{FF2B5EF4-FFF2-40B4-BE49-F238E27FC236}">
                <a16:creationId xmlns:a16="http://schemas.microsoft.com/office/drawing/2014/main" id="{9AB876C5-B627-4596-B389-90F094E4D74F}"/>
              </a:ext>
            </a:extLst>
          </p:cNvPr>
          <p:cNvSpPr/>
          <p:nvPr/>
        </p:nvSpPr>
        <p:spPr>
          <a:xfrm>
            <a:off x="7850542" y="319310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90" name="TextBox 89">
            <a:extLst>
              <a:ext uri="{FF2B5EF4-FFF2-40B4-BE49-F238E27FC236}">
                <a16:creationId xmlns:a16="http://schemas.microsoft.com/office/drawing/2014/main" id="{363D9638-6914-4B86-A329-AC8D8CBAB2CE}"/>
              </a:ext>
            </a:extLst>
          </p:cNvPr>
          <p:cNvSpPr txBox="1"/>
          <p:nvPr/>
        </p:nvSpPr>
        <p:spPr>
          <a:xfrm>
            <a:off x="8068000" y="3193103"/>
            <a:ext cx="3564339"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Function receives JSON</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scale AAS (if needed)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add </a:t>
            </a:r>
            <a:r>
              <a:rPr lang="en-US" sz="800">
                <a:solidFill>
                  <a:prstClr val="black"/>
                </a:solidFill>
                <a:latin typeface="Segoe UI Semibold" panose="020B0702040204020203" pitchFamily="34" charset="0"/>
                <a:cs typeface="Segoe UI Semibold" panose="020B0702040204020203" pitchFamily="34" charset="0"/>
              </a:rPr>
              <a:t>AAS partitions (as required)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update data source credentials (not implemented)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start the model refresh (by partitions)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scale down AAS (if needed)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pause AAS (if specified)</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91" name="Oval 90">
            <a:extLst>
              <a:ext uri="{FF2B5EF4-FFF2-40B4-BE49-F238E27FC236}">
                <a16:creationId xmlns:a16="http://schemas.microsoft.com/office/drawing/2014/main" id="{0B98346C-5E65-4F45-A224-3826CF3E77FD}"/>
              </a:ext>
            </a:extLst>
          </p:cNvPr>
          <p:cNvSpPr/>
          <p:nvPr/>
        </p:nvSpPr>
        <p:spPr>
          <a:xfrm>
            <a:off x="7850542" y="4403304"/>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92" name="TextBox 91">
            <a:extLst>
              <a:ext uri="{FF2B5EF4-FFF2-40B4-BE49-F238E27FC236}">
                <a16:creationId xmlns:a16="http://schemas.microsoft.com/office/drawing/2014/main" id="{FE6712A4-8562-4690-AA0A-1DCC3D366A34}"/>
              </a:ext>
            </a:extLst>
          </p:cNvPr>
          <p:cNvSpPr txBox="1"/>
          <p:nvPr/>
        </p:nvSpPr>
        <p:spPr>
          <a:xfrm>
            <a:off x="8068000" y="4403304"/>
            <a:ext cx="3968725" cy="33855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AAS will have a SQL Connection using a SQL Authentication as its data source.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AAS will calls a standard SQL View to load data</a:t>
            </a:r>
          </a:p>
        </p:txBody>
      </p:sp>
      <p:sp>
        <p:nvSpPr>
          <p:cNvPr id="93" name="Oval 92">
            <a:extLst>
              <a:ext uri="{FF2B5EF4-FFF2-40B4-BE49-F238E27FC236}">
                <a16:creationId xmlns:a16="http://schemas.microsoft.com/office/drawing/2014/main" id="{0D4F8687-FC57-4BB7-A28A-D0109D5ACCCD}"/>
              </a:ext>
            </a:extLst>
          </p:cNvPr>
          <p:cNvSpPr/>
          <p:nvPr/>
        </p:nvSpPr>
        <p:spPr>
          <a:xfrm>
            <a:off x="7850542" y="4964662"/>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94" name="TextBox 93">
            <a:extLst>
              <a:ext uri="{FF2B5EF4-FFF2-40B4-BE49-F238E27FC236}">
                <a16:creationId xmlns:a16="http://schemas.microsoft.com/office/drawing/2014/main" id="{D008B99E-C634-4A23-9DDC-CE85016B8358}"/>
              </a:ext>
            </a:extLst>
          </p:cNvPr>
          <p:cNvSpPr txBox="1"/>
          <p:nvPr/>
        </p:nvSpPr>
        <p:spPr>
          <a:xfrm>
            <a:off x="8068000" y="4964662"/>
            <a:ext cx="3564339" cy="58477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OD will have Views created (in advance).  The views will point to the parquet files on the data lake outputted by Databricks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SQL OD will connect to the data lake via MSI credentials.  The MSI account will have Storage Blob Data Contributor access</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95" name="Connector: Elbow 94">
            <a:extLst>
              <a:ext uri="{FF2B5EF4-FFF2-40B4-BE49-F238E27FC236}">
                <a16:creationId xmlns:a16="http://schemas.microsoft.com/office/drawing/2014/main" id="{8702BF92-D670-4F26-B0C6-F6896AA0FE31}"/>
              </a:ext>
            </a:extLst>
          </p:cNvPr>
          <p:cNvCxnSpPr>
            <a:cxnSpLocks/>
            <a:stCxn id="41" idx="2"/>
            <a:endCxn id="7" idx="0"/>
          </p:cNvCxnSpPr>
          <p:nvPr/>
        </p:nvCxnSpPr>
        <p:spPr>
          <a:xfrm rot="5400000">
            <a:off x="1736457" y="2197897"/>
            <a:ext cx="1081149" cy="1699802"/>
          </a:xfrm>
          <a:prstGeom prst="bentConnector3">
            <a:avLst>
              <a:gd name="adj1" fmla="val 50000"/>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1503592-9E96-4865-A1FC-2472585672D5}"/>
              </a:ext>
            </a:extLst>
          </p:cNvPr>
          <p:cNvSpPr txBox="1"/>
          <p:nvPr/>
        </p:nvSpPr>
        <p:spPr>
          <a:xfrm>
            <a:off x="4114800" y="2548521"/>
            <a:ext cx="1418730" cy="215444"/>
          </a:xfrm>
          <a:prstGeom prst="rect">
            <a:avLst/>
          </a:prstGeom>
          <a:noFill/>
        </p:spPr>
        <p:txBody>
          <a:bodyPr wrap="square" rtlCol="0">
            <a:spAutoFit/>
          </a:bodyPr>
          <a:lstStyle/>
          <a:p>
            <a:pPr lvl="0" algn="ctr">
              <a:defRPr/>
            </a:pPr>
            <a:r>
              <a:rPr lang="en-US" sz="800">
                <a:solidFill>
                  <a:prstClr val="black"/>
                </a:solidFill>
                <a:latin typeface="Segoe UI Semibold" panose="020B0702040204020203" pitchFamily="34" charset="0"/>
                <a:cs typeface="Segoe UI Semibold" panose="020B0702040204020203" pitchFamily="34" charset="0"/>
              </a:rPr>
              <a:t>AAS Dynamic Refresher</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aphicFrame>
        <p:nvGraphicFramePr>
          <p:cNvPr id="13" name="Table 12">
            <a:extLst>
              <a:ext uri="{FF2B5EF4-FFF2-40B4-BE49-F238E27FC236}">
                <a16:creationId xmlns:a16="http://schemas.microsoft.com/office/drawing/2014/main" id="{0F611716-C57B-4679-8636-5870AAB8EE56}"/>
              </a:ext>
            </a:extLst>
          </p:cNvPr>
          <p:cNvGraphicFramePr>
            <a:graphicFrameLocks noGrp="1"/>
          </p:cNvGraphicFramePr>
          <p:nvPr>
            <p:extLst>
              <p:ext uri="{D42A27DB-BD31-4B8C-83A1-F6EECF244321}">
                <p14:modId xmlns:p14="http://schemas.microsoft.com/office/powerpoint/2010/main" val="479717932"/>
              </p:ext>
            </p:extLst>
          </p:nvPr>
        </p:nvGraphicFramePr>
        <p:xfrm>
          <a:off x="1287231" y="6041354"/>
          <a:ext cx="4805120" cy="368300"/>
        </p:xfrm>
        <a:graphic>
          <a:graphicData uri="http://schemas.openxmlformats.org/drawingml/2006/table">
            <a:tbl>
              <a:tblPr>
                <a:tableStyleId>{5C22544A-7EE6-4342-B048-85BDC9FD1C3A}</a:tableStyleId>
              </a:tblPr>
              <a:tblGrid>
                <a:gridCol w="4805120">
                  <a:extLst>
                    <a:ext uri="{9D8B030D-6E8A-4147-A177-3AD203B41FA5}">
                      <a16:colId xmlns:a16="http://schemas.microsoft.com/office/drawing/2014/main" val="2824553834"/>
                    </a:ext>
                  </a:extLst>
                </a:gridCol>
              </a:tblGrid>
              <a:tr h="184150">
                <a:tc>
                  <a:txBody>
                    <a:bodyPr/>
                    <a:lstStyle/>
                    <a:p>
                      <a:pPr algn="l" fontAlgn="b"/>
                      <a:r>
                        <a:rPr lang="en-US" sz="1100" u="none" strike="noStrike">
                          <a:effectLst/>
                        </a:rPr>
                        <a:t>CREATE CREDENTIAL [</a:t>
                      </a:r>
                      <a:r>
                        <a:rPr lang="en-US" sz="1100" u="none" strike="noStrike" err="1">
                          <a:effectLst/>
                        </a:rPr>
                        <a:t>UserIdentity</a:t>
                      </a:r>
                      <a:r>
                        <a:rPr lang="en-US" sz="1100" u="none" strike="noStrike">
                          <a:effectLst/>
                        </a:rPr>
                        <a:t>] WITH IDENTITY = 'User Identity'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18226788"/>
                  </a:ext>
                </a:extLst>
              </a:tr>
              <a:tr h="184150">
                <a:tc>
                  <a:txBody>
                    <a:bodyPr/>
                    <a:lstStyle/>
                    <a:p>
                      <a:pPr algn="l" fontAlgn="b"/>
                      <a:r>
                        <a:rPr lang="en-US" sz="1100" u="none" strike="noStrike" dirty="0">
                          <a:effectLst/>
                        </a:rPr>
                        <a:t>CREATE CREDENTIAL [</a:t>
                      </a:r>
                      <a:r>
                        <a:rPr lang="en-US" sz="1100" u="none" strike="noStrike" dirty="0" err="1">
                          <a:effectLst/>
                        </a:rPr>
                        <a:t>ManagedIdentity</a:t>
                      </a:r>
                      <a:r>
                        <a:rPr lang="en-US" sz="1100" u="none" strike="noStrike" dirty="0">
                          <a:effectLst/>
                        </a:rPr>
                        <a:t>] WITH IDENTITY = 'Managed Identity'</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1805633"/>
                  </a:ext>
                </a:extLst>
              </a:tr>
            </a:tbl>
          </a:graphicData>
        </a:graphic>
      </p:graphicFrame>
      <p:sp>
        <p:nvSpPr>
          <p:cNvPr id="61" name="TextBox 60">
            <a:extLst>
              <a:ext uri="{FF2B5EF4-FFF2-40B4-BE49-F238E27FC236}">
                <a16:creationId xmlns:a16="http://schemas.microsoft.com/office/drawing/2014/main" id="{FEF4D7F7-A0E3-4DA4-A1DC-19C709AD40F5}"/>
              </a:ext>
            </a:extLst>
          </p:cNvPr>
          <p:cNvSpPr txBox="1"/>
          <p:nvPr/>
        </p:nvSpPr>
        <p:spPr>
          <a:xfrm>
            <a:off x="659684" y="4902705"/>
            <a:ext cx="1608415"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OD - Security</a:t>
            </a:r>
          </a:p>
        </p:txBody>
      </p:sp>
      <p:sp>
        <p:nvSpPr>
          <p:cNvPr id="63" name="TextBox 62">
            <a:extLst>
              <a:ext uri="{FF2B5EF4-FFF2-40B4-BE49-F238E27FC236}">
                <a16:creationId xmlns:a16="http://schemas.microsoft.com/office/drawing/2014/main" id="{5DB767DE-9887-494B-81A8-C98F00396EDA}"/>
              </a:ext>
            </a:extLst>
          </p:cNvPr>
          <p:cNvSpPr txBox="1"/>
          <p:nvPr/>
        </p:nvSpPr>
        <p:spPr>
          <a:xfrm>
            <a:off x="1045644" y="5181901"/>
            <a:ext cx="5596151" cy="954107"/>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AD users will be able to login to SQL OD with their</a:t>
            </a:r>
            <a:r>
              <a:rPr lang="en-US" sz="800">
                <a:solidFill>
                  <a:prstClr val="black"/>
                </a:solidFill>
                <a:latin typeface="Segoe UI Semibold" panose="020B0702040204020203" pitchFamily="34" charset="0"/>
                <a:cs typeface="Segoe UI Semibold" panose="020B0702040204020203" pitchFamily="34" charset="0"/>
              </a:rPr>
              <a:t> Azure AD account.  When accesses files on the data lake their Azure AD credentials will be passed through.</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AAS model will use a SQL username/password to access SQL OD.  The SQL user will be mapped to use </a:t>
            </a:r>
            <a:r>
              <a:rPr kumimoji="0" lang="en-US" sz="800" b="0" i="0" u="none" strike="noStrike" kern="1200" cap="none" spc="0" normalizeH="0" baseline="0" noProof="0" err="1">
                <a:ln>
                  <a:noFill/>
                </a:ln>
                <a:solidFill>
                  <a:prstClr val="black"/>
                </a:solidFill>
                <a:effectLst/>
                <a:uLnTx/>
                <a:uFillTx/>
                <a:latin typeface="Segoe UI Semibold" panose="020B0702040204020203" pitchFamily="34" charset="0"/>
                <a:ea typeface="+mn-ea"/>
                <a:cs typeface="Segoe UI Semibold" panose="020B0702040204020203" pitchFamily="34" charset="0"/>
              </a:rPr>
              <a:t>th</a:t>
            </a:r>
            <a:r>
              <a:rPr lang="en-US" sz="800">
                <a:solidFill>
                  <a:prstClr val="black"/>
                </a:solidFill>
                <a:latin typeface="Segoe UI Semibold" panose="020B0702040204020203" pitchFamily="34" charset="0"/>
                <a:cs typeface="Segoe UI Semibold" panose="020B0702040204020203" pitchFamily="34" charset="0"/>
              </a:rPr>
              <a:t>e MSI account that is part of Synapse.  Any SQL auth accessing SQL OD will essentially be impersonating the MSI account.  Therefore, caution should be used, since this account might have access to files beyond a persons normal Azure AD access.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64" name="TextBox 63">
            <a:extLst>
              <a:ext uri="{FF2B5EF4-FFF2-40B4-BE49-F238E27FC236}">
                <a16:creationId xmlns:a16="http://schemas.microsoft.com/office/drawing/2014/main" id="{F8927EFD-2422-4272-91A7-40C180A8F7E8}"/>
              </a:ext>
            </a:extLst>
          </p:cNvPr>
          <p:cNvSpPr txBox="1"/>
          <p:nvPr/>
        </p:nvSpPr>
        <p:spPr>
          <a:xfrm>
            <a:off x="7850542" y="5955129"/>
            <a:ext cx="3915888" cy="58477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TIP: If your SQL OD view has a lot of char columns you should specify the specific SQL Server schema in your view definition (e.g. VARCHAR(80).  SQL OD would need to compute this otherwise which can take time.  SQL OD will map parquet strings to VARCHAR(4000) by default.</a:t>
            </a:r>
          </a:p>
        </p:txBody>
      </p:sp>
      <p:sp>
        <p:nvSpPr>
          <p:cNvPr id="65" name="Rectangle 64">
            <a:extLst>
              <a:ext uri="{FF2B5EF4-FFF2-40B4-BE49-F238E27FC236}">
                <a16:creationId xmlns:a16="http://schemas.microsoft.com/office/drawing/2014/main" id="{4D8E82F5-6814-439D-803A-C52252ECE92B}"/>
              </a:ext>
            </a:extLst>
          </p:cNvPr>
          <p:cNvSpPr/>
          <p:nvPr/>
        </p:nvSpPr>
        <p:spPr>
          <a:xfrm>
            <a:off x="9184505" y="34845"/>
            <a:ext cx="2973333" cy="83716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a:p>
            <a:pPr marL="285750" indent="-285750">
              <a:buFont typeface="Arial" panose="020B0604020202020204" pitchFamily="34" charset="0"/>
              <a:buChar char="•"/>
            </a:pPr>
            <a:r>
              <a:rPr lang="en-US" sz="900" dirty="0">
                <a:solidFill>
                  <a:schemeClr val="tx1"/>
                </a:solidFill>
              </a:rPr>
              <a:t>Customers don’t always need a data warehouse for doing large scale reporting.</a:t>
            </a:r>
          </a:p>
        </p:txBody>
      </p:sp>
    </p:spTree>
    <p:extLst>
      <p:ext uri="{BB962C8B-B14F-4D97-AF65-F5344CB8AC3E}">
        <p14:creationId xmlns:p14="http://schemas.microsoft.com/office/powerpoint/2010/main" val="356907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1358064" cy="523220"/>
          </a:xfrm>
          <a:prstGeom prst="rect">
            <a:avLst/>
          </a:prstGeom>
          <a:noFill/>
        </p:spPr>
        <p:txBody>
          <a:bodyPr wrap="none" rtlCol="0">
            <a:spAutoFit/>
          </a:bodyPr>
          <a:lstStyle/>
          <a:p>
            <a:r>
              <a:rPr lang="en-US" sz="2800" dirty="0"/>
              <a:t>Security</a:t>
            </a:r>
          </a:p>
        </p:txBody>
      </p: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p:txBody>
      </p:sp>
      <p:sp>
        <p:nvSpPr>
          <p:cNvPr id="14" name="TextBox 13">
            <a:extLst>
              <a:ext uri="{FF2B5EF4-FFF2-40B4-BE49-F238E27FC236}">
                <a16:creationId xmlns:a16="http://schemas.microsoft.com/office/drawing/2014/main" id="{FD566083-F95C-43F9-A15C-3994B2FD6B8A}"/>
              </a:ext>
            </a:extLst>
          </p:cNvPr>
          <p:cNvSpPr txBox="1"/>
          <p:nvPr/>
        </p:nvSpPr>
        <p:spPr>
          <a:xfrm>
            <a:off x="235263" y="818685"/>
            <a:ext cx="6924427" cy="246221"/>
          </a:xfrm>
          <a:prstGeom prst="rect">
            <a:avLst/>
          </a:prstGeom>
          <a:noFill/>
        </p:spPr>
        <p:txBody>
          <a:bodyPr wrap="square" rtlCol="0">
            <a:spAutoFit/>
          </a:bodyPr>
          <a:lstStyle/>
          <a:p>
            <a:r>
              <a:rPr lang="en-US" sz="1000" dirty="0">
                <a:solidFill>
                  <a:schemeClr val="tx1">
                    <a:lumMod val="50000"/>
                    <a:lumOff val="50000"/>
                  </a:schemeClr>
                </a:solidFill>
              </a:rPr>
              <a:t>Security can be implemented in many ways with the architecture depending on your IT needs.  The below are some notes:</a:t>
            </a:r>
          </a:p>
        </p:txBody>
      </p:sp>
      <p:sp>
        <p:nvSpPr>
          <p:cNvPr id="15" name="TextBox 14">
            <a:extLst>
              <a:ext uri="{FF2B5EF4-FFF2-40B4-BE49-F238E27FC236}">
                <a16:creationId xmlns:a16="http://schemas.microsoft.com/office/drawing/2014/main" id="{6C79C9D6-4C38-41AF-B8E1-14D2C7F47291}"/>
              </a:ext>
            </a:extLst>
          </p:cNvPr>
          <p:cNvSpPr txBox="1"/>
          <p:nvPr/>
        </p:nvSpPr>
        <p:spPr>
          <a:xfrm>
            <a:off x="256278" y="1579440"/>
            <a:ext cx="8933062" cy="2862322"/>
          </a:xfrm>
          <a:prstGeom prst="rect">
            <a:avLst/>
          </a:prstGeom>
          <a:noFill/>
        </p:spPr>
        <p:txBody>
          <a:bodyPr wrap="square" rtlCol="0">
            <a:spAutoFit/>
          </a:bodyPr>
          <a:lstStyle>
            <a:defPPr>
              <a:defRPr lang="en-US"/>
            </a:defPPr>
            <a:lvl1pPr>
              <a:defRPr sz="1000">
                <a:solidFill>
                  <a:schemeClr val="tx1">
                    <a:lumMod val="50000"/>
                    <a:lumOff val="50000"/>
                  </a:schemeClr>
                </a:solidFill>
              </a:defRPr>
            </a:lvl1pPr>
          </a:lstStyle>
          <a:p>
            <a:pPr marL="171450" indent="-171450">
              <a:buFont typeface="Arial" panose="020B0604020202020204" pitchFamily="34" charset="0"/>
              <a:buChar char="•"/>
            </a:pPr>
            <a:r>
              <a:rPr lang="en-US" b="1" dirty="0">
                <a:solidFill>
                  <a:schemeClr val="tx1"/>
                </a:solidFill>
              </a:rPr>
              <a:t>MSI</a:t>
            </a:r>
          </a:p>
          <a:p>
            <a:pPr marL="628650" lvl="1" indent="-171450">
              <a:buFont typeface="Arial" panose="020B0604020202020204" pitchFamily="34" charset="0"/>
              <a:buChar char="•"/>
            </a:pPr>
            <a:r>
              <a:rPr lang="en-US" sz="1000" dirty="0">
                <a:solidFill>
                  <a:schemeClr val="tx1"/>
                </a:solidFill>
              </a:rPr>
              <a:t>The entire solution uses MSI for resource to resource communications (not service principals)</a:t>
            </a:r>
          </a:p>
          <a:p>
            <a:pPr marL="628650" lvl="1" indent="-171450">
              <a:buFont typeface="Arial" panose="020B0604020202020204" pitchFamily="34" charset="0"/>
              <a:buChar char="•"/>
            </a:pPr>
            <a:r>
              <a:rPr lang="en-US" sz="1000" dirty="0">
                <a:solidFill>
                  <a:schemeClr val="tx1"/>
                </a:solidFill>
              </a:rPr>
              <a:t>Storage keys are in Key Vault which allows for key rotation</a:t>
            </a:r>
            <a:br>
              <a:rPr lang="en-US" sz="1000" dirty="0">
                <a:solidFill>
                  <a:schemeClr val="tx1"/>
                </a:solidFill>
              </a:rPr>
            </a:br>
            <a:endParaRPr lang="en-US" sz="1000" dirty="0">
              <a:solidFill>
                <a:schemeClr val="tx1"/>
              </a:solidFill>
            </a:endParaRPr>
          </a:p>
          <a:p>
            <a:pPr marL="171450" indent="-171450">
              <a:buFont typeface="Arial" panose="020B0604020202020204" pitchFamily="34" charset="0"/>
              <a:buChar char="•"/>
            </a:pPr>
            <a:r>
              <a:rPr lang="en-US" b="1" dirty="0">
                <a:solidFill>
                  <a:schemeClr val="tx1"/>
                </a:solidFill>
              </a:rPr>
              <a:t>VNETs</a:t>
            </a:r>
          </a:p>
          <a:p>
            <a:pPr marL="628650" lvl="1" indent="-171450">
              <a:buFont typeface="Arial" panose="020B0604020202020204" pitchFamily="34" charset="0"/>
              <a:buChar char="•"/>
            </a:pPr>
            <a:r>
              <a:rPr lang="en-US" sz="1000" dirty="0"/>
              <a:t>VNET endpoints and Private Link can be implemented </a:t>
            </a:r>
          </a:p>
          <a:p>
            <a:pPr marL="1085850" lvl="2" indent="-171450">
              <a:buFont typeface="Arial" panose="020B0604020202020204" pitchFamily="34" charset="0"/>
              <a:buChar char="•"/>
            </a:pPr>
            <a:r>
              <a:rPr lang="en-US" sz="1000" dirty="0"/>
              <a:t>Storage accounts can have whitelisted IPs and Azure AD ACLs on files/folders</a:t>
            </a:r>
          </a:p>
          <a:p>
            <a:pPr marL="1085850" lvl="2" indent="-171450">
              <a:buFont typeface="Arial" panose="020B0604020202020204" pitchFamily="34" charset="0"/>
              <a:buChar char="•"/>
            </a:pPr>
            <a:r>
              <a:rPr lang="en-US" sz="1000" dirty="0"/>
              <a:t>Databricks can be on VNET</a:t>
            </a:r>
          </a:p>
          <a:p>
            <a:pPr marL="1085850" lvl="2" indent="-171450">
              <a:buFont typeface="Arial" panose="020B0604020202020204" pitchFamily="34" charset="0"/>
              <a:buChar char="•"/>
            </a:pPr>
            <a:r>
              <a:rPr lang="en-US" sz="1000" dirty="0"/>
              <a:t>SQL Servers can be on a VNET or use Private link</a:t>
            </a:r>
          </a:p>
          <a:p>
            <a:pPr marL="1085850" lvl="2" indent="-171450">
              <a:buFont typeface="Arial" panose="020B0604020202020204" pitchFamily="34" charset="0"/>
              <a:buChar char="•"/>
            </a:pPr>
            <a:r>
              <a:rPr lang="en-US" sz="1000" dirty="0"/>
              <a:t>SQL OD can use Azure AD pass-through security to the ACLs on the data lake.</a:t>
            </a:r>
          </a:p>
          <a:p>
            <a:pPr marL="628650" lvl="1" indent="-171450">
              <a:buFont typeface="Arial" panose="020B0604020202020204" pitchFamily="34" charset="0"/>
              <a:buChar char="•"/>
            </a:pPr>
            <a:r>
              <a:rPr lang="en-US" sz="1000" dirty="0"/>
              <a:t>If you implement VNETS you might need some self hosted integration runtimes within your VNET for intra-VNET security.</a:t>
            </a:r>
            <a:br>
              <a:rPr lang="en-US" sz="1000" dirty="0"/>
            </a:br>
            <a:endParaRPr lang="en-US" sz="1000" dirty="0"/>
          </a:p>
          <a:p>
            <a:pPr marL="171450" indent="-171450">
              <a:buFont typeface="Arial" panose="020B0604020202020204" pitchFamily="34" charset="0"/>
              <a:buChar char="•"/>
            </a:pPr>
            <a:r>
              <a:rPr lang="en-US" b="1" dirty="0">
                <a:solidFill>
                  <a:schemeClr val="tx1"/>
                </a:solidFill>
              </a:rPr>
              <a:t>Azure AD</a:t>
            </a:r>
          </a:p>
          <a:p>
            <a:pPr marL="628650" lvl="1" indent="-171450">
              <a:buFont typeface="Arial" panose="020B0604020202020204" pitchFamily="34" charset="0"/>
              <a:buChar char="•"/>
            </a:pPr>
            <a:r>
              <a:rPr lang="en-US" sz="1000" dirty="0"/>
              <a:t>Azure AD auth can be used for the various components</a:t>
            </a:r>
          </a:p>
          <a:p>
            <a:pPr marL="628650" lvl="1" indent="-171450">
              <a:buFont typeface="Arial" panose="020B0604020202020204" pitchFamily="34" charset="0"/>
              <a:buChar char="•"/>
            </a:pPr>
            <a:r>
              <a:rPr lang="en-US" sz="1000" dirty="0"/>
              <a:t>Azure AD can do pass-through SQL Authentication which can then be used to do column and row level security the data inside each table</a:t>
            </a:r>
            <a:br>
              <a:rPr lang="en-US" sz="1000" dirty="0"/>
            </a:br>
            <a:endParaRPr lang="en-US" sz="1000" dirty="0"/>
          </a:p>
          <a:p>
            <a:pPr marL="171450" indent="-171450">
              <a:buFont typeface="Arial" panose="020B0604020202020204" pitchFamily="34" charset="0"/>
              <a:buChar char="•"/>
            </a:pPr>
            <a:r>
              <a:rPr lang="en-US" b="1" dirty="0">
                <a:solidFill>
                  <a:schemeClr val="tx1"/>
                </a:solidFill>
              </a:rPr>
              <a:t>Other</a:t>
            </a:r>
          </a:p>
          <a:p>
            <a:pPr marL="628650" lvl="1" indent="-171450">
              <a:buFont typeface="Arial" panose="020B0604020202020204" pitchFamily="34" charset="0"/>
              <a:buChar char="•"/>
            </a:pPr>
            <a:r>
              <a:rPr lang="en-US" sz="1000" dirty="0"/>
              <a:t>Work in progress….</a:t>
            </a:r>
          </a:p>
        </p:txBody>
      </p:sp>
    </p:spTree>
    <p:extLst>
      <p:ext uri="{BB962C8B-B14F-4D97-AF65-F5344CB8AC3E}">
        <p14:creationId xmlns:p14="http://schemas.microsoft.com/office/powerpoint/2010/main" val="1223055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FT Azure ">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6" id="{6EB113CA-C652-4EDE-851B-7E09446BD8F3}" vid="{F42B78DA-A33F-4A43-9CCD-5B4ACB75A4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1BF5703B036B41A0430F443AD95DB8" ma:contentTypeVersion="19" ma:contentTypeDescription="Create a new document." ma:contentTypeScope="" ma:versionID="ffaa6361bbca0f44b1c0ce4466c0db6d">
  <xsd:schema xmlns:xsd="http://www.w3.org/2001/XMLSchema" xmlns:xs="http://www.w3.org/2001/XMLSchema" xmlns:p="http://schemas.microsoft.com/office/2006/metadata/properties" xmlns:ns1="http://schemas.microsoft.com/sharepoint/v3" xmlns:ns3="d02dc944-d877-4fdc-84c6-4fb412a3c730" xmlns:ns4="912cb619-99d2-4794-acea-8354d3da3f58" targetNamespace="http://schemas.microsoft.com/office/2006/metadata/properties" ma:root="true" ma:fieldsID="b40e0413ab5e745cbe4ceab969b882de" ns1:_="" ns3:_="" ns4:_="">
    <xsd:import namespace="http://schemas.microsoft.com/sharepoint/v3"/>
    <xsd:import namespace="d02dc944-d877-4fdc-84c6-4fb412a3c730"/>
    <xsd:import namespace="912cb619-99d2-4794-acea-8354d3da3f58"/>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_STS_x0020_Hashtags" minOccurs="0"/>
                <xsd:element ref="ns3:_STS_x0020_AppliedHashtags" minOccurs="0"/>
                <xsd:element ref="ns1:_ip_UnifiedCompliancePolicyProperties" minOccurs="0"/>
                <xsd:element ref="ns1:_ip_UnifiedCompliancePolicyUIAction"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description="" ma:hidden="true" ma:internalName="_ip_UnifiedCompliancePolicyProperties">
      <xsd:simpleType>
        <xsd:restriction base="dms:Note"/>
      </xsd:simpleType>
    </xsd:element>
    <xsd:element name="_ip_UnifiedCompliancePolicyUIAction" ma:index="18"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2dc944-d877-4fdc-84c6-4fb412a3c73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_STS_x0020_AppliedHashtags" ma:index="16" nillable="true" ma:displayName="Applied Hashtags" ma:description="" ma:internalName="_STS_x0020_AppliedHashtags" ma:readOnly="true" ma:showField="Titl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2cb619-99d2-4794-acea-8354d3da3f58"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_STS_x0020_Hashtags" ma:index="15" nillable="true" ma:displayName="Hashtags" ma:description="" ma:list="{2e0f0c18-4243-4700-b039-6e66a0694d3a}" ma:internalName="_STS_x0020_Hashtags" ma:readOnly="false" ma:showField="Title">
      <xsd:complexType>
        <xsd:complexContent>
          <xsd:extension base="dms:MultiChoiceLookup">
            <xsd:sequence>
              <xsd:element name="Value" type="dms:Lookup" maxOccurs="unbounded" minOccurs="0" nillable="true"/>
            </xsd:sequence>
          </xsd:extension>
        </xsd:complexContent>
      </xsd:complexType>
    </xsd:element>
    <xsd:element name="MediaServiceAutoTags" ma:index="19" nillable="true" ma:displayName="MediaServiceAutoTags" ma:description="" ma:internalName="MediaServiceAutoTags" ma:readOnly="true">
      <xsd:simpleType>
        <xsd:restriction base="dms:Text"/>
      </xsd:simpleType>
    </xsd:element>
    <xsd:element name="MediaServiceOCR" ma:index="20" nillable="true" ma:displayName="MediaServiceOCR" ma:description="" ma:internalName="MediaServiceOCR"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MediaServiceLocation" ma:internalName="MediaServiceLocation"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STS_x0020_Hashtags xmlns="912cb619-99d2-4794-acea-8354d3da3f58"/>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5631F5-088C-41CD-BD8B-01F7952F1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02dc944-d877-4fdc-84c6-4fb412a3c730"/>
    <ds:schemaRef ds:uri="912cb619-99d2-4794-acea-8354d3da3f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00FC4D-E764-4B84-A53F-BFAC454B6160}">
  <ds:schemaRefs>
    <ds:schemaRef ds:uri="http://schemas.microsoft.com/office/2006/metadata/properties"/>
    <ds:schemaRef ds:uri="912cb619-99d2-4794-acea-8354d3da3f58"/>
    <ds:schemaRef ds:uri="http://www.w3.org/XML/1998/namespace"/>
    <ds:schemaRef ds:uri="http://purl.org/dc/terms/"/>
    <ds:schemaRef ds:uri="http://purl.org/dc/dcmitype/"/>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d02dc944-d877-4fdc-84c6-4fb412a3c730"/>
    <ds:schemaRef ds:uri="http://schemas.microsoft.com/sharepoint/v3"/>
  </ds:schemaRefs>
</ds:datastoreItem>
</file>

<file path=customXml/itemProps3.xml><?xml version="1.0" encoding="utf-8"?>
<ds:datastoreItem xmlns:ds="http://schemas.openxmlformats.org/officeDocument/2006/customXml" ds:itemID="{D980A987-62EE-4DAB-81C0-1DF71B5A84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687</TotalTime>
  <Words>2892</Words>
  <Application>Microsoft Office PowerPoint</Application>
  <PresentationFormat>Widescreen</PresentationFormat>
  <Paragraphs>240</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Candara</vt:lpstr>
      <vt:lpstr>Segoe UI</vt:lpstr>
      <vt:lpstr>Segoe UI Semibold</vt:lpstr>
      <vt:lpstr>Wingdings</vt:lpstr>
      <vt:lpstr>Office Theme</vt:lpstr>
      <vt:lpstr>MSFT Azure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Paternostro</dc:creator>
  <cp:lastModifiedBy>Adam Paternostro</cp:lastModifiedBy>
  <cp:revision>17</cp:revision>
  <dcterms:created xsi:type="dcterms:W3CDTF">2019-12-09T18:59:49Z</dcterms:created>
  <dcterms:modified xsi:type="dcterms:W3CDTF">2020-04-17T14:50:45Z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2019-12-09T18:59:49Z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a6675444-af6a-4614-8a24-00000ab702d7</vt:lpwstr>
  </property>
  <property fmtid="{D5CDD505-2E9C-101B-9397-08002B2CF9AE}" pid="8" name="MSIP_Label_f42aa342-8706-4288-bd11-ebb85995028c_ContentBits">
    <vt:lpwstr>0</vt:lpwstr>
  </property>
  <property fmtid="{D5CDD505-2E9C-101B-9397-08002B2CF9AE}" pid="9" name="ContentTypeId">
    <vt:lpwstr>0x010100E91BF5703B036B41A0430F443AD95DB8</vt:lpwstr>
  </property>
</Properties>
</file>