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80487-E479-4ADB-849D-C36D3D3BE006}"/>
              </a:ext>
            </a:extLst>
          </p:cNvPr>
          <p:cNvCxnSpPr>
            <a:cxnSpLocks/>
          </p:cNvCxnSpPr>
          <p:nvPr/>
        </p:nvCxnSpPr>
        <p:spPr>
          <a:xfrm>
            <a:off x="6639957" y="1163957"/>
            <a:ext cx="2857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4D5D89-A776-421A-9FB2-5AC37B5941A8}"/>
              </a:ext>
            </a:extLst>
          </p:cNvPr>
          <p:cNvCxnSpPr>
            <a:cxnSpLocks/>
          </p:cNvCxnSpPr>
          <p:nvPr/>
        </p:nvCxnSpPr>
        <p:spPr>
          <a:xfrm>
            <a:off x="7620000" y="1163956"/>
            <a:ext cx="2321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189471" y="1382174"/>
            <a:ext cx="10190206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Collaboration “Master” Branch 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Publish is only allowed from collaboration ('master') branch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2174789" y="1887772"/>
            <a:ext cx="544933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This branch is where the generated ARM templates for ADF get created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8089557" y="1887772"/>
            <a:ext cx="2286002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Artifacts: ARM Templates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90A8E-BA00-4976-AF18-FAAF076E31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24120" y="2029875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939115" y="2786724"/>
            <a:ext cx="571294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“A”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433384" y="3333512"/>
            <a:ext cx="571294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“B”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C2BD11-3440-44E9-947A-15DC58DE916E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05691" y="2195402"/>
            <a:ext cx="1244427" cy="22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53D88-271F-49C6-968A-02546446081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891" y="2047122"/>
            <a:ext cx="1806662" cy="105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9713C2-5DED-4807-8849-EFC04EE1E55E}"/>
              </a:ext>
            </a:extLst>
          </p:cNvPr>
          <p:cNvCxnSpPr>
            <a:cxnSpLocks/>
            <a:stCxn id="12" idx="3"/>
            <a:endCxn id="24" idx="6"/>
          </p:cNvCxnSpPr>
          <p:nvPr/>
        </p:nvCxnSpPr>
        <p:spPr>
          <a:xfrm flipH="1" flipV="1">
            <a:off x="1326292" y="2486689"/>
            <a:ext cx="5325764" cy="442138"/>
          </a:xfrm>
          <a:prstGeom prst="bentConnector3">
            <a:avLst>
              <a:gd name="adj1" fmla="val -42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F4D98F7-BDC0-4DF2-B3C1-C9E0C1BB8B36}"/>
              </a:ext>
            </a:extLst>
          </p:cNvPr>
          <p:cNvSpPr/>
          <p:nvPr/>
        </p:nvSpPr>
        <p:spPr>
          <a:xfrm>
            <a:off x="1116227" y="2377537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C5FFB-77FF-49A4-A536-D1D3CF2EF7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21260" y="1666379"/>
            <a:ext cx="2059" cy="711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051445-EC8E-4257-8878-C35B693F4B0C}"/>
              </a:ext>
            </a:extLst>
          </p:cNvPr>
          <p:cNvSpPr/>
          <p:nvPr/>
        </p:nvSpPr>
        <p:spPr>
          <a:xfrm>
            <a:off x="1680521" y="1920722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3DB73-FAC9-4C01-B3C2-555791A096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85554" y="1666379"/>
            <a:ext cx="0" cy="254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F396F-AF26-46F7-A76E-794852A5B518}"/>
              </a:ext>
            </a:extLst>
          </p:cNvPr>
          <p:cNvCxnSpPr>
            <a:stCxn id="29" idx="6"/>
            <a:endCxn id="6" idx="1"/>
          </p:cNvCxnSpPr>
          <p:nvPr/>
        </p:nvCxnSpPr>
        <p:spPr>
          <a:xfrm>
            <a:off x="1890586" y="2029874"/>
            <a:ext cx="28420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80490B-A85A-43DA-BDD5-90A711D7962E}"/>
              </a:ext>
            </a:extLst>
          </p:cNvPr>
          <p:cNvSpPr txBox="1"/>
          <p:nvPr/>
        </p:nvSpPr>
        <p:spPr>
          <a:xfrm rot="19300919">
            <a:off x="5307680" y="4308300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QA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C8636-4268-43AE-81E5-91AE075980EC}"/>
              </a:ext>
            </a:extLst>
          </p:cNvPr>
          <p:cNvSpPr txBox="1"/>
          <p:nvPr/>
        </p:nvSpPr>
        <p:spPr>
          <a:xfrm rot="19300919">
            <a:off x="6192357" y="4360308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328228" y="5257186"/>
            <a:ext cx="10862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Issue: </a:t>
            </a:r>
            <a:r>
              <a:rPr lang="en-US" sz="1400" dirty="0"/>
              <a:t>Feature A must be merged to the master branch in order to deploy to QA.  The ADF Publish branch is now “contaminated” with Feature A code.  Feature A won’t be deployed until it is tested.  It is now blocking Feature B from getting deployed for testing and if Feature B needs to get deployed </a:t>
            </a:r>
            <a:r>
              <a:rPr lang="en-US" sz="1400" u="sng" dirty="0"/>
              <a:t>before</a:t>
            </a:r>
            <a:r>
              <a:rPr lang="en-US" sz="1400" dirty="0"/>
              <a:t> Feature A, then it cannot without jumping through hoops to fix the master branch.  Also, if there is a hotfix needed, again the master branch now has Feature A code in it and the hotfix is blocked.</a:t>
            </a:r>
          </a:p>
          <a:p>
            <a:endParaRPr lang="en-US" sz="1400" dirty="0"/>
          </a:p>
          <a:p>
            <a:r>
              <a:rPr lang="en-US" sz="1400" b="1" dirty="0"/>
              <a:t>Note: </a:t>
            </a:r>
            <a:r>
              <a:rPr lang="en-US" sz="1400" dirty="0"/>
              <a:t>If ADF published to each feature branch this issue would not occur.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2E6EA-4CFB-40D0-9492-3EE04BB7ED0E}"/>
              </a:ext>
            </a:extLst>
          </p:cNvPr>
          <p:cNvCxnSpPr>
            <a:cxnSpLocks/>
            <a:stCxn id="7" idx="3"/>
            <a:endCxn id="53" idx="2"/>
          </p:cNvCxnSpPr>
          <p:nvPr/>
        </p:nvCxnSpPr>
        <p:spPr>
          <a:xfrm>
            <a:off x="10375559" y="2029875"/>
            <a:ext cx="467698" cy="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A332BB-C28A-4455-B4AE-8706A99FC10C}"/>
              </a:ext>
            </a:extLst>
          </p:cNvPr>
          <p:cNvSpPr/>
          <p:nvPr/>
        </p:nvSpPr>
        <p:spPr>
          <a:xfrm>
            <a:off x="10843257" y="1888243"/>
            <a:ext cx="1031846" cy="284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 Ops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(Issue Explained)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Goal: Be able to have several feature branches that are independently deployable through Dev Ops.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B65D-978D-4927-9DE2-83292413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(Solution)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65AD-003B-4B4F-8DDA-34F85A2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05" y="624059"/>
            <a:ext cx="11211698" cy="33152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Goal: Be able to have several feature branches that are independently deployable through Dev Ops.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531341" y="1361388"/>
            <a:ext cx="5288689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ADF-MyADFProject-Master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729049" y="1866986"/>
            <a:ext cx="314009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4083908" y="1866986"/>
            <a:ext cx="1402492" cy="28420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ARM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1033848" y="3633400"/>
            <a:ext cx="479030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Branch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033849" y="4520435"/>
            <a:ext cx="479030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</a:rPr>
              <a:t>B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160316" y="5074648"/>
            <a:ext cx="1164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 will have one data factory for your master branch and one additional data factory for each feature branch.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integrate to the same Git repo.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use its own branch as its collaboration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can do its own branching / pull request for developers to work on individual features within the branch.  The ADF UI can be used for this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will deploy to its own QA environment.  When a feature branch publishes a folder is created under ADF’s default adf_publish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To deploy to production the feature branch is merged to master and then master is published and deployed.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Master is then merged to the other feature branches to communicate out the new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Hotfixes follow the same pattern as the feature branches.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16A1CCA-6165-41DF-9857-72387DE5F6E6}"/>
              </a:ext>
            </a:extLst>
          </p:cNvPr>
          <p:cNvCxnSpPr>
            <a:cxnSpLocks/>
            <a:stCxn id="8" idx="3"/>
            <a:endCxn id="69" idx="0"/>
          </p:cNvCxnSpPr>
          <p:nvPr/>
        </p:nvCxnSpPr>
        <p:spPr>
          <a:xfrm>
            <a:off x="7167067" y="2635619"/>
            <a:ext cx="1118258" cy="997781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1C09ED-489A-475C-9220-EC86B68EF0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69140" y="2009089"/>
            <a:ext cx="2147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96322-A808-44C9-A432-651BBF1B332C}"/>
              </a:ext>
            </a:extLst>
          </p:cNvPr>
          <p:cNvGrpSpPr/>
          <p:nvPr/>
        </p:nvGrpSpPr>
        <p:grpSpPr>
          <a:xfrm>
            <a:off x="5037791" y="2504814"/>
            <a:ext cx="2129276" cy="261610"/>
            <a:chOff x="4345815" y="2302983"/>
            <a:chExt cx="2129276" cy="261610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38579E5-C870-4024-BE88-682E00AA6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E533AC-3D64-4442-96DC-A3FDF3FA86E4}"/>
                </a:ext>
              </a:extLst>
            </p:cNvPr>
            <p:cNvSpPr txBox="1"/>
            <p:nvPr/>
          </p:nvSpPr>
          <p:spPr>
            <a:xfrm>
              <a:off x="4581624" y="2302983"/>
              <a:ext cx="18934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7FFDB2-8E7D-41E8-B77E-3A7D18185C15}"/>
              </a:ext>
            </a:extLst>
          </p:cNvPr>
          <p:cNvGrpSpPr/>
          <p:nvPr/>
        </p:nvGrpSpPr>
        <p:grpSpPr>
          <a:xfrm>
            <a:off x="5043183" y="2781872"/>
            <a:ext cx="2124468" cy="261610"/>
            <a:chOff x="4345815" y="2302983"/>
            <a:chExt cx="2124468" cy="261610"/>
          </a:xfrm>
        </p:grpSpPr>
        <p:pic>
          <p:nvPicPr>
            <p:cNvPr id="42" name="Picture 2" descr="See the source image">
              <a:extLst>
                <a:ext uri="{FF2B5EF4-FFF2-40B4-BE49-F238E27FC236}">
                  <a16:creationId xmlns:a16="http://schemas.microsoft.com/office/drawing/2014/main" id="{E612A550-BBF6-454D-A92B-6D38147CE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63C76-B88A-4E3E-A511-889319F61614}"/>
                </a:ext>
              </a:extLst>
            </p:cNvPr>
            <p:cNvSpPr txBox="1"/>
            <p:nvPr/>
          </p:nvSpPr>
          <p:spPr>
            <a:xfrm>
              <a:off x="4581624" y="2302983"/>
              <a:ext cx="1888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69007-E19B-411D-BF45-60A738724F28}"/>
              </a:ext>
            </a:extLst>
          </p:cNvPr>
          <p:cNvGrpSpPr/>
          <p:nvPr/>
        </p:nvGrpSpPr>
        <p:grpSpPr>
          <a:xfrm>
            <a:off x="5037791" y="2228296"/>
            <a:ext cx="1970579" cy="261610"/>
            <a:chOff x="4345815" y="2302983"/>
            <a:chExt cx="1970579" cy="261610"/>
          </a:xfrm>
        </p:grpSpPr>
        <p:pic>
          <p:nvPicPr>
            <p:cNvPr id="46" name="Picture 2" descr="See the source image">
              <a:extLst>
                <a:ext uri="{FF2B5EF4-FFF2-40B4-BE49-F238E27FC236}">
                  <a16:creationId xmlns:a16="http://schemas.microsoft.com/office/drawing/2014/main" id="{FAF4AFD4-E051-4B39-95F2-B2C6FAB0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EBA5D5-A47F-408F-891E-453B63B48AEB}"/>
                </a:ext>
              </a:extLst>
            </p:cNvPr>
            <p:cNvSpPr txBox="1"/>
            <p:nvPr/>
          </p:nvSpPr>
          <p:spPr>
            <a:xfrm>
              <a:off x="4581624" y="2302983"/>
              <a:ext cx="17347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ADF-MyADFProject-Master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6C2953-DBB0-407D-8C5F-12AE5A7B1F83}"/>
              </a:ext>
            </a:extLst>
          </p:cNvPr>
          <p:cNvCxnSpPr>
            <a:cxnSpLocks/>
            <a:stCxn id="7" idx="2"/>
            <a:endCxn id="1026" idx="1"/>
          </p:cNvCxnSpPr>
          <p:nvPr/>
        </p:nvCxnSpPr>
        <p:spPr>
          <a:xfrm rot="16200000" flipH="1">
            <a:off x="4669258" y="2267086"/>
            <a:ext cx="484429" cy="2526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85137A-09AC-49AA-A6D4-1915F792CF1C}"/>
              </a:ext>
            </a:extLst>
          </p:cNvPr>
          <p:cNvCxnSpPr>
            <a:stCxn id="42" idx="1"/>
            <a:endCxn id="7" idx="2"/>
          </p:cNvCxnSpPr>
          <p:nvPr/>
        </p:nvCxnSpPr>
        <p:spPr>
          <a:xfrm rot="10800000">
            <a:off x="4785155" y="2151192"/>
            <a:ext cx="258029" cy="7614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82554A-88F3-470E-98A4-EFFC65E7F625}"/>
              </a:ext>
            </a:extLst>
          </p:cNvPr>
          <p:cNvCxnSpPr>
            <a:stCxn id="46" idx="1"/>
            <a:endCxn id="7" idx="2"/>
          </p:cNvCxnSpPr>
          <p:nvPr/>
        </p:nvCxnSpPr>
        <p:spPr>
          <a:xfrm rot="10800000">
            <a:off x="4785155" y="215119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3BD5243-4A0C-43D1-A72C-BC016F91E3AA}"/>
              </a:ext>
            </a:extLst>
          </p:cNvPr>
          <p:cNvSpPr/>
          <p:nvPr/>
        </p:nvSpPr>
        <p:spPr>
          <a:xfrm>
            <a:off x="5972672" y="3633400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882E3B-26CB-4100-B821-C59FD597814C}"/>
              </a:ext>
            </a:extLst>
          </p:cNvPr>
          <p:cNvSpPr/>
          <p:nvPr/>
        </p:nvSpPr>
        <p:spPr>
          <a:xfrm>
            <a:off x="5968553" y="4520435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F44F2D-E20B-4826-8FEA-642E6D81E1A1}"/>
              </a:ext>
            </a:extLst>
          </p:cNvPr>
          <p:cNvGrpSpPr/>
          <p:nvPr/>
        </p:nvGrpSpPr>
        <p:grpSpPr>
          <a:xfrm>
            <a:off x="1036870" y="3286058"/>
            <a:ext cx="3072838" cy="289927"/>
            <a:chOff x="1036870" y="3253106"/>
            <a:chExt cx="3072838" cy="289927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043B34A-1112-41BA-B47D-D1B6D5F8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80EDB8-A54E-40BF-AA51-657390A93888}"/>
                </a:ext>
              </a:extLst>
            </p:cNvPr>
            <p:cNvSpPr/>
            <p:nvPr/>
          </p:nvSpPr>
          <p:spPr>
            <a:xfrm>
              <a:off x="1312147" y="3296812"/>
              <a:ext cx="27975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 (development area)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18CD36-7D00-4DA1-A51C-4882559BB2B2}"/>
              </a:ext>
            </a:extLst>
          </p:cNvPr>
          <p:cNvGrpSpPr/>
          <p:nvPr/>
        </p:nvGrpSpPr>
        <p:grpSpPr>
          <a:xfrm>
            <a:off x="9144899" y="3630539"/>
            <a:ext cx="2212026" cy="289927"/>
            <a:chOff x="1036870" y="3253106"/>
            <a:chExt cx="2212026" cy="289927"/>
          </a:xfrm>
        </p:grpSpPr>
        <p:pic>
          <p:nvPicPr>
            <p:cNvPr id="67" name="Picture 6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6F27464-FD7F-4672-8DF0-C92BA6D5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B5920F-CF8C-4A0A-9A93-AA476D398721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</a:t>
              </a:r>
              <a:r>
                <a:rPr lang="en-US" sz="1000" b="1" dirty="0"/>
                <a:t>-QA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02533E-7717-4528-8B13-92C6C0A181C5}"/>
              </a:ext>
            </a:extLst>
          </p:cNvPr>
          <p:cNvGrpSpPr/>
          <p:nvPr/>
        </p:nvGrpSpPr>
        <p:grpSpPr>
          <a:xfrm>
            <a:off x="9144899" y="4517574"/>
            <a:ext cx="2212026" cy="289927"/>
            <a:chOff x="1036870" y="3253106"/>
            <a:chExt cx="2212026" cy="289927"/>
          </a:xfrm>
        </p:grpSpPr>
        <p:pic>
          <p:nvPicPr>
            <p:cNvPr id="72" name="Picture 7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4A2BC4-3416-4C0A-B8D2-19EF6105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D4DB4D-7276-4EAC-8D26-D4961B6D4722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</a:t>
              </a:r>
              <a:r>
                <a:rPr lang="en-US" sz="1000" b="1" dirty="0"/>
                <a:t>-QA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F8037-CCD9-481F-9DA9-D82F9590AE38}"/>
              </a:ext>
            </a:extLst>
          </p:cNvPr>
          <p:cNvSpPr/>
          <p:nvPr/>
        </p:nvSpPr>
        <p:spPr>
          <a:xfrm>
            <a:off x="7830304" y="4520435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6466F6-5042-46B8-892F-DB19999816EE}"/>
              </a:ext>
            </a:extLst>
          </p:cNvPr>
          <p:cNvGrpSpPr/>
          <p:nvPr/>
        </p:nvGrpSpPr>
        <p:grpSpPr>
          <a:xfrm>
            <a:off x="1044915" y="4168994"/>
            <a:ext cx="3069632" cy="289927"/>
            <a:chOff x="1036870" y="3253106"/>
            <a:chExt cx="3069632" cy="289927"/>
          </a:xfrm>
        </p:grpSpPr>
        <p:pic>
          <p:nvPicPr>
            <p:cNvPr id="77" name="Picture 7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D015D07-9210-48D7-8027-027D3C2C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3ABCE-929E-4D63-B0F1-9D38031BBE27}"/>
                </a:ext>
              </a:extLst>
            </p:cNvPr>
            <p:cNvSpPr/>
            <p:nvPr/>
          </p:nvSpPr>
          <p:spPr>
            <a:xfrm>
              <a:off x="1312147" y="3296812"/>
              <a:ext cx="2794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 (development area)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0889FA-5DD7-4D52-A6BD-687F95C54387}"/>
              </a:ext>
            </a:extLst>
          </p:cNvPr>
          <p:cNvCxnSpPr/>
          <p:nvPr/>
        </p:nvCxnSpPr>
        <p:spPr>
          <a:xfrm>
            <a:off x="5824149" y="3775502"/>
            <a:ext cx="14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863E0C-29CE-4EF2-8658-976305E1D4F6}"/>
              </a:ext>
            </a:extLst>
          </p:cNvPr>
          <p:cNvCxnSpPr/>
          <p:nvPr/>
        </p:nvCxnSpPr>
        <p:spPr>
          <a:xfrm>
            <a:off x="5824150" y="4662537"/>
            <a:ext cx="14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7E4C73-D074-4EC9-8654-A5D1ADEBCDBD}"/>
              </a:ext>
            </a:extLst>
          </p:cNvPr>
          <p:cNvCxnSpPr/>
          <p:nvPr/>
        </p:nvCxnSpPr>
        <p:spPr>
          <a:xfrm flipV="1">
            <a:off x="7624130" y="3775031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1128A7-5809-4367-B928-4980010EAE8B}"/>
              </a:ext>
            </a:extLst>
          </p:cNvPr>
          <p:cNvCxnSpPr/>
          <p:nvPr/>
        </p:nvCxnSpPr>
        <p:spPr>
          <a:xfrm>
            <a:off x="7620011" y="4662537"/>
            <a:ext cx="21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C34E52-7572-4EAD-BFD2-2A42A759CD07}"/>
              </a:ext>
            </a:extLst>
          </p:cNvPr>
          <p:cNvCxnSpPr>
            <a:cxnSpLocks/>
          </p:cNvCxnSpPr>
          <p:nvPr/>
        </p:nvCxnSpPr>
        <p:spPr>
          <a:xfrm flipV="1">
            <a:off x="8740346" y="3774543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8DE607-F14A-410C-BB5C-2A5D66A8AB25}"/>
              </a:ext>
            </a:extLst>
          </p:cNvPr>
          <p:cNvCxnSpPr/>
          <p:nvPr/>
        </p:nvCxnSpPr>
        <p:spPr>
          <a:xfrm flipV="1">
            <a:off x="8740346" y="4661107"/>
            <a:ext cx="404553" cy="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AE0D38-7531-4FFC-9C05-9C99F71C1AA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167651" y="2912677"/>
            <a:ext cx="942500" cy="160489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08617-8F2A-4338-9048-DC23E1B6EF06}"/>
              </a:ext>
            </a:extLst>
          </p:cNvPr>
          <p:cNvSpPr/>
          <p:nvPr/>
        </p:nvSpPr>
        <p:spPr>
          <a:xfrm>
            <a:off x="7830304" y="3633400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315753-19CF-43F8-AF26-433A9F95B952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H="1" flipV="1">
            <a:off x="531340" y="1503491"/>
            <a:ext cx="502507" cy="2272012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0EACDD-3E90-4B68-8313-69AA53CA2DED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H="1" flipV="1">
            <a:off x="531341" y="1503490"/>
            <a:ext cx="502508" cy="3159047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9EF800-00C8-494A-BD84-179AAF579BA4}"/>
              </a:ext>
            </a:extLst>
          </p:cNvPr>
          <p:cNvSpPr/>
          <p:nvPr/>
        </p:nvSpPr>
        <p:spPr>
          <a:xfrm>
            <a:off x="5968553" y="1364249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E91CBC-8A5D-4A03-BC33-2A2A6F777CB8}"/>
              </a:ext>
            </a:extLst>
          </p:cNvPr>
          <p:cNvGrpSpPr/>
          <p:nvPr/>
        </p:nvGrpSpPr>
        <p:grpSpPr>
          <a:xfrm>
            <a:off x="9140780" y="1361388"/>
            <a:ext cx="1804863" cy="289927"/>
            <a:chOff x="1036870" y="3253106"/>
            <a:chExt cx="1804863" cy="289927"/>
          </a:xfrm>
        </p:grpSpPr>
        <p:pic>
          <p:nvPicPr>
            <p:cNvPr id="109" name="Picture 10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BF831A-D479-40E6-8F03-BB520E73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27B82F8-41AF-48C8-9BF5-14B8AE2760E5}"/>
                </a:ext>
              </a:extLst>
            </p:cNvPr>
            <p:cNvSpPr/>
            <p:nvPr/>
          </p:nvSpPr>
          <p:spPr>
            <a:xfrm>
              <a:off x="1312147" y="3296812"/>
              <a:ext cx="15295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</a:t>
              </a:r>
              <a:r>
                <a:rPr lang="en-US" sz="1000" b="1" dirty="0"/>
                <a:t>PROD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2E25B4-ADB0-4AC0-AB7E-C4B79B49CFE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0030" y="1503491"/>
            <a:ext cx="148523" cy="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06541-78D8-4E18-9C38-DB7AF74D7519}"/>
              </a:ext>
            </a:extLst>
          </p:cNvPr>
          <p:cNvCxnSpPr/>
          <p:nvPr/>
        </p:nvCxnSpPr>
        <p:spPr>
          <a:xfrm flipV="1">
            <a:off x="7620011" y="1505880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14031-F8C5-47BF-9AFC-BDA87483C37D}"/>
              </a:ext>
            </a:extLst>
          </p:cNvPr>
          <p:cNvCxnSpPr>
            <a:cxnSpLocks/>
          </p:cNvCxnSpPr>
          <p:nvPr/>
        </p:nvCxnSpPr>
        <p:spPr>
          <a:xfrm flipV="1">
            <a:off x="8736227" y="1505392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6BFA87-CC61-4DAC-B9A3-ECB1A3A28A99}"/>
              </a:ext>
            </a:extLst>
          </p:cNvPr>
          <p:cNvSpPr/>
          <p:nvPr/>
        </p:nvSpPr>
        <p:spPr>
          <a:xfrm>
            <a:off x="7826185" y="1364249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E8321F8-F8A0-4263-9EF4-872041C9E94C}"/>
              </a:ext>
            </a:extLst>
          </p:cNvPr>
          <p:cNvGrpSpPr/>
          <p:nvPr/>
        </p:nvGrpSpPr>
        <p:grpSpPr>
          <a:xfrm>
            <a:off x="531340" y="1033299"/>
            <a:ext cx="3810219" cy="289927"/>
            <a:chOff x="1036870" y="3253106"/>
            <a:chExt cx="3810219" cy="289927"/>
          </a:xfrm>
        </p:grpSpPr>
        <p:pic>
          <p:nvPicPr>
            <p:cNvPr id="119" name="Picture 1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6E43BC-3FBF-46AF-AB07-89D5A7A8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1F4B77-2E95-4BC0-B699-968D17D03E2B}"/>
                </a:ext>
              </a:extLst>
            </p:cNvPr>
            <p:cNvSpPr/>
            <p:nvPr/>
          </p:nvSpPr>
          <p:spPr>
            <a:xfrm>
              <a:off x="1312147" y="3296812"/>
              <a:ext cx="35349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ADF-MyADFProject-Master (used for production ADF publishing)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A4DB0C-9520-44EB-BE46-38B9B1344C80}"/>
              </a:ext>
            </a:extLst>
          </p:cNvPr>
          <p:cNvSpPr/>
          <p:nvPr/>
        </p:nvSpPr>
        <p:spPr>
          <a:xfrm>
            <a:off x="3647303" y="4950479"/>
            <a:ext cx="873210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Work item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DA37086-49C6-4BFA-852F-FE6FE4B147DF}"/>
              </a:ext>
            </a:extLst>
          </p:cNvPr>
          <p:cNvCxnSpPr>
            <a:cxnSpLocks/>
            <a:stCxn id="17" idx="2"/>
            <a:endCxn id="121" idx="1"/>
          </p:cNvCxnSpPr>
          <p:nvPr/>
        </p:nvCxnSpPr>
        <p:spPr>
          <a:xfrm rot="16200000" flipH="1">
            <a:off x="3394180" y="4839459"/>
            <a:ext cx="287942" cy="218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1EF2A87-D796-412B-A25A-B73F0E8B07B8}"/>
              </a:ext>
            </a:extLst>
          </p:cNvPr>
          <p:cNvCxnSpPr>
            <a:cxnSpLocks/>
            <a:stCxn id="121" idx="3"/>
            <a:endCxn id="1025" idx="2"/>
          </p:cNvCxnSpPr>
          <p:nvPr/>
        </p:nvCxnSpPr>
        <p:spPr>
          <a:xfrm flipV="1">
            <a:off x="4520513" y="4810232"/>
            <a:ext cx="299596" cy="28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692E0B9-0FA4-49B7-8EC7-CA7B0CEB51D8}"/>
              </a:ext>
            </a:extLst>
          </p:cNvPr>
          <p:cNvSpPr txBox="1"/>
          <p:nvPr/>
        </p:nvSpPr>
        <p:spPr>
          <a:xfrm>
            <a:off x="4633780" y="4440900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AB07E37-FBCC-4CEE-B726-3A44DA52A299}"/>
              </a:ext>
            </a:extLst>
          </p:cNvPr>
          <p:cNvSpPr txBox="1"/>
          <p:nvPr/>
        </p:nvSpPr>
        <p:spPr>
          <a:xfrm>
            <a:off x="4505441" y="5055591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Pull Request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E9BBD4-3C6E-42EC-9371-86077287B6F9}"/>
              </a:ext>
            </a:extLst>
          </p:cNvPr>
          <p:cNvSpPr txBox="1"/>
          <p:nvPr/>
        </p:nvSpPr>
        <p:spPr>
          <a:xfrm>
            <a:off x="3106530" y="505559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Branch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05545FA-1830-458C-9610-2FB528C32C6B}"/>
              </a:ext>
            </a:extLst>
          </p:cNvPr>
          <p:cNvCxnSpPr>
            <a:cxnSpLocks/>
            <a:stCxn id="48" idx="3"/>
            <a:endCxn id="114" idx="2"/>
          </p:cNvCxnSpPr>
          <p:nvPr/>
        </p:nvCxnSpPr>
        <p:spPr>
          <a:xfrm flipV="1">
            <a:off x="7008370" y="1648454"/>
            <a:ext cx="1272836" cy="71064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A2878E-22C5-40D5-8754-549ABE2FF7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6928" y="1707478"/>
            <a:ext cx="1399943" cy="22956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81BA9F1-A142-4ACC-8C9A-F2EFC6FA7D85}"/>
              </a:ext>
            </a:extLst>
          </p:cNvPr>
          <p:cNvSpPr txBox="1"/>
          <p:nvPr/>
        </p:nvSpPr>
        <p:spPr>
          <a:xfrm>
            <a:off x="4408373" y="3660608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B7FBC3-CE0A-4ED0-A05E-45E0C9DE7235}"/>
              </a:ext>
            </a:extLst>
          </p:cNvPr>
          <p:cNvSpPr txBox="1"/>
          <p:nvPr/>
        </p:nvSpPr>
        <p:spPr>
          <a:xfrm>
            <a:off x="3007034" y="284754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Publish (not a merge)</a:t>
            </a:r>
          </a:p>
        </p:txBody>
      </p:sp>
    </p:spTree>
    <p:extLst>
      <p:ext uri="{BB962C8B-B14F-4D97-AF65-F5344CB8AC3E}">
        <p14:creationId xmlns:p14="http://schemas.microsoft.com/office/powerpoint/2010/main" val="18327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(Environments)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(Work Area)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(Dev)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(QA)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286727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cxnSpLocks/>
          </p:cNvCxnSpPr>
          <p:nvPr/>
        </p:nvCxnSpPr>
        <p:spPr>
          <a:xfrm>
            <a:off x="4990158" y="1397014"/>
            <a:ext cx="147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cxnSpLocks/>
          </p:cNvCxnSpPr>
          <p:nvPr/>
        </p:nvCxnSpPr>
        <p:spPr>
          <a:xfrm>
            <a:off x="7385960" y="1397014"/>
            <a:ext cx="154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16972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2785238"/>
            <a:ext cx="83948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Development work is done in a ADF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Build “Stage”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Copy the ADF Publish Files as an Artifact (this is in a different branch)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Stages (Dev -&gt; QA -&gt; Prod)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ADF (Azure  Resource)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Stop ADF triggers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ADF (Pipelines) via published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Enable triggers</a:t>
            </a:r>
          </a:p>
          <a:p>
            <a:r>
              <a:rPr lang="en-US" sz="1050" b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59" idx="1"/>
          </p:cNvCxnSpPr>
          <p:nvPr/>
        </p:nvCxnSpPr>
        <p:spPr>
          <a:xfrm flipV="1">
            <a:off x="1987702" y="1397014"/>
            <a:ext cx="2080343" cy="1726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49817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42107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712970"/>
            <a:ext cx="846874" cy="261610"/>
            <a:chOff x="4345815" y="2302983"/>
            <a:chExt cx="846874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dataset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63586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3925446"/>
            <a:ext cx="1177092" cy="261610"/>
            <a:chOff x="4345815" y="2302983"/>
            <a:chExt cx="1177092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linkedService</a:t>
              </a:r>
              <a:endParaRPr lang="en-US" sz="1100" dirty="0"/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384834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138793"/>
            <a:ext cx="878934" cy="261610"/>
            <a:chOff x="4345815" y="2302983"/>
            <a:chExt cx="87893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pipeline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0616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34978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27267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3BA0CE19-D965-40E9-BCD0-CD0353D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83" y="1766424"/>
            <a:ext cx="1213098" cy="5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5CF6D6-7BAB-4081-83BE-BF87CC5DA668}"/>
              </a:ext>
            </a:extLst>
          </p:cNvPr>
          <p:cNvGrpSpPr/>
          <p:nvPr/>
        </p:nvGrpSpPr>
        <p:grpSpPr>
          <a:xfrm>
            <a:off x="1232982" y="1094992"/>
            <a:ext cx="996097" cy="604044"/>
            <a:chOff x="1232982" y="1072084"/>
            <a:chExt cx="996097" cy="60404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36A29D-C69D-4AAF-9698-FC8A80F9A110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8F7D7-30F5-477C-A761-EC3915DBEABC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47DDCB9-0B66-4532-90CD-3E88928F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014ED5-D995-490E-8424-BEC7EEEEC6B4}"/>
              </a:ext>
            </a:extLst>
          </p:cNvPr>
          <p:cNvGrpSpPr/>
          <p:nvPr/>
        </p:nvGrpSpPr>
        <p:grpSpPr>
          <a:xfrm>
            <a:off x="4029777" y="1094992"/>
            <a:ext cx="996097" cy="604044"/>
            <a:chOff x="1232982" y="1072084"/>
            <a:chExt cx="996097" cy="60404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ADA561D-BB1F-4B91-A506-82905E225DF2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8A07DE-CD97-445E-85E0-4ABAE022BF3D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80A63635-87A7-42CD-B1BA-E579F843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FFAA4A-8184-432A-B62A-5DE24C787E75}"/>
              </a:ext>
            </a:extLst>
          </p:cNvPr>
          <p:cNvGrpSpPr/>
          <p:nvPr/>
        </p:nvGrpSpPr>
        <p:grpSpPr>
          <a:xfrm>
            <a:off x="6428132" y="1094992"/>
            <a:ext cx="996097" cy="604044"/>
            <a:chOff x="1232982" y="1072084"/>
            <a:chExt cx="996097" cy="60404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84CCA70-BFAB-43F1-9A2E-3DB08D789922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4E87AB-6D10-4302-998B-2A9E80F3E619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D5CD0899-253B-4BE7-A968-8AD5F7E0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E117D0-6FDA-4556-B889-EAD7FDA438D2}"/>
              </a:ext>
            </a:extLst>
          </p:cNvPr>
          <p:cNvGrpSpPr/>
          <p:nvPr/>
        </p:nvGrpSpPr>
        <p:grpSpPr>
          <a:xfrm>
            <a:off x="8892288" y="1094992"/>
            <a:ext cx="996097" cy="604044"/>
            <a:chOff x="1232982" y="1072084"/>
            <a:chExt cx="996097" cy="60404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28203A7-7C46-4385-BA59-0D717D401AE5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8CEBC1-5C14-4A4A-9C47-F78A894127B4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9CF463CD-B41E-433F-8ED8-B7352CEF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D29396-B016-4F5C-9A4B-F03B4D0D1121}"/>
              </a:ext>
            </a:extLst>
          </p:cNvPr>
          <p:cNvSpPr/>
          <p:nvPr/>
        </p:nvSpPr>
        <p:spPr>
          <a:xfrm>
            <a:off x="4324716" y="2492975"/>
            <a:ext cx="2617557" cy="14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ADF does not work like this.  Need to create a DevOps process more like this one.</a:t>
            </a:r>
          </a:p>
        </p:txBody>
      </p:sp>
    </p:spTree>
    <p:extLst>
      <p:ext uri="{BB962C8B-B14F-4D97-AF65-F5344CB8AC3E}">
        <p14:creationId xmlns:p14="http://schemas.microsoft.com/office/powerpoint/2010/main" val="271231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695</Words>
  <Application>Microsoft Office PowerPoint</Application>
  <PresentationFormat>Widescreen</PresentationFormat>
  <Paragraphs>83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ADF Dev Ops Source Control (Issue Explained) </vt:lpstr>
      <vt:lpstr>ADF Dev Ops Source Control (Solution) </vt:lpstr>
      <vt:lpstr>ADF Dev Ops Source Control (Environments)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7</cp:revision>
  <dcterms:created xsi:type="dcterms:W3CDTF">2020-05-11T13:00:51Z</dcterms:created>
  <dcterms:modified xsi:type="dcterms:W3CDTF">2020-08-14T17:11:54Z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