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67101-AEBC-4FC3-8A0A-79C831F2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97" y="1387918"/>
            <a:ext cx="412265" cy="44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706829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2730F-1823-4910-9D7C-CB84A2E3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45" y="1387918"/>
            <a:ext cx="412265" cy="4461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3506177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D90D82-5CC1-4F74-9524-D9458553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047" y="1387918"/>
            <a:ext cx="412265" cy="4461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64D9AB-20A6-48A4-8F1B-C8ECB88A942A}"/>
              </a:ext>
            </a:extLst>
          </p:cNvPr>
          <p:cNvSpPr/>
          <p:nvPr/>
        </p:nvSpPr>
        <p:spPr>
          <a:xfrm>
            <a:off x="5901979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(QA)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AED54B-7BDC-435D-AF3B-3947E9E6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2" y="1387918"/>
            <a:ext cx="412265" cy="4461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72CE86-B6C6-4E4D-97B7-498602FDFCE0}"/>
              </a:ext>
            </a:extLst>
          </p:cNvPr>
          <p:cNvSpPr/>
          <p:nvPr/>
        </p:nvSpPr>
        <p:spPr>
          <a:xfrm>
            <a:off x="8362924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5" y="309588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3CE645-4E7A-400B-8AB0-D8F02E29FB40}"/>
              </a:ext>
            </a:extLst>
          </p:cNvPr>
          <p:cNvCxnSpPr>
            <a:endCxn id="14" idx="1"/>
          </p:cNvCxnSpPr>
          <p:nvPr/>
        </p:nvCxnSpPr>
        <p:spPr>
          <a:xfrm>
            <a:off x="4818648" y="1610979"/>
            <a:ext cx="1901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51E1-B65E-4B47-96A5-4CFEF2618FD8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132312" y="1610979"/>
            <a:ext cx="204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731029" y="239833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3612428" y="3922778"/>
            <a:ext cx="6844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You do your development in a Databricks workspace as your Work Area (this is tied to source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Your DevOps pipeline packages up the Git artifacts for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The artifacts (notebooks, clusters definition, scripts, etc.) are deployed to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Testing is done in Dev to ensure the rollout was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Dev is approved and QA is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QA is approved and Prod is updated</a:t>
            </a:r>
          </a:p>
          <a:p>
            <a:endParaRPr lang="en-US" sz="1200" dirty="0"/>
          </a:p>
          <a:p>
            <a:r>
              <a:rPr lang="en-US" sz="1400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Dev, QA and Prod can be in different subscriptions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KeyVault is used per environment to hold the API token key and Workspace URL.  You can use an existing KeyVault and/or just have one KeyVault with all three environment keys (e.g. </a:t>
            </a:r>
            <a:r>
              <a:rPr lang="en-US" sz="1200" dirty="0" err="1"/>
              <a:t>MyWorkspace</a:t>
            </a:r>
            <a:r>
              <a:rPr lang="en-US" sz="1200" dirty="0"/>
              <a:t>-URL-Dev, </a:t>
            </a:r>
            <a:r>
              <a:rPr lang="en-US" sz="1200" dirty="0" err="1"/>
              <a:t>MyWorkspace</a:t>
            </a:r>
            <a:r>
              <a:rPr lang="en-US" sz="1200" dirty="0"/>
              <a:t>-</a:t>
            </a:r>
            <a:r>
              <a:rPr lang="en-US" sz="1200" dirty="0" err="1"/>
              <a:t>APIKey</a:t>
            </a:r>
            <a:r>
              <a:rPr lang="en-US" sz="1200" dirty="0"/>
              <a:t>-Dev)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2050" idx="3"/>
            <a:endCxn id="10" idx="1"/>
          </p:cNvCxnSpPr>
          <p:nvPr/>
        </p:nvCxnSpPr>
        <p:spPr>
          <a:xfrm flipV="1">
            <a:off x="1987702" y="1610979"/>
            <a:ext cx="2336543" cy="1741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987702" y="3726784"/>
            <a:ext cx="1327775" cy="261610"/>
            <a:chOff x="4345815" y="2302983"/>
            <a:chExt cx="1327775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ARM Templates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</p:cNvCxnSpPr>
          <p:nvPr/>
        </p:nvCxnSpPr>
        <p:spPr>
          <a:xfrm rot="10800000">
            <a:off x="1735066" y="3649680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1987702" y="3941580"/>
            <a:ext cx="1042440" cy="261610"/>
            <a:chOff x="4345815" y="2302983"/>
            <a:chExt cx="1042440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Notebooks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stCxn id="34" idx="1"/>
          </p:cNvCxnSpPr>
          <p:nvPr/>
        </p:nvCxnSpPr>
        <p:spPr>
          <a:xfrm rot="10800000">
            <a:off x="1735066" y="386447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1983665" y="4157931"/>
            <a:ext cx="1036028" cy="261610"/>
            <a:chOff x="4345815" y="2302983"/>
            <a:chExt cx="103602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Scala Code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stCxn id="43" idx="1"/>
          </p:cNvCxnSpPr>
          <p:nvPr/>
        </p:nvCxnSpPr>
        <p:spPr>
          <a:xfrm rot="10800000">
            <a:off x="1731029" y="4080827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6D7F2-E801-47D2-9956-8AD746270C6F}"/>
              </a:ext>
            </a:extLst>
          </p:cNvPr>
          <p:cNvGrpSpPr/>
          <p:nvPr/>
        </p:nvGrpSpPr>
        <p:grpSpPr>
          <a:xfrm>
            <a:off x="1983665" y="4375153"/>
            <a:ext cx="1236404" cy="261610"/>
            <a:chOff x="4345815" y="2302983"/>
            <a:chExt cx="1236404" cy="261610"/>
          </a:xfrm>
        </p:grpSpPr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653FE033-7F5B-4FDD-AC17-E00101F5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CB3A3-DBF3-499D-A30B-E9989769B423}"/>
                </a:ext>
              </a:extLst>
            </p:cNvPr>
            <p:cNvSpPr txBox="1"/>
            <p:nvPr/>
          </p:nvSpPr>
          <p:spPr>
            <a:xfrm>
              <a:off x="4581624" y="2302983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Python Scripts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CB2811-CA60-44E2-B396-7F9D2A172272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731029" y="429804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0AB2A6-2B89-4BB8-B6FB-FA4B069CF9D4}"/>
              </a:ext>
            </a:extLst>
          </p:cNvPr>
          <p:cNvGrpSpPr/>
          <p:nvPr/>
        </p:nvGrpSpPr>
        <p:grpSpPr>
          <a:xfrm>
            <a:off x="1986787" y="4582268"/>
            <a:ext cx="632071" cy="261610"/>
            <a:chOff x="4345815" y="2302983"/>
            <a:chExt cx="632071" cy="261610"/>
          </a:xfrm>
        </p:grpSpPr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34565703-EF3F-4EDC-B76E-DFA6CD6C8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75417E-18F0-4EE3-9EDB-842EA24E90AE}"/>
                </a:ext>
              </a:extLst>
            </p:cNvPr>
            <p:cNvSpPr txBox="1"/>
            <p:nvPr/>
          </p:nvSpPr>
          <p:spPr>
            <a:xfrm>
              <a:off x="4581624" y="230298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Etc.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89D3A1-402B-401F-9F27-01F9F18B00EB}"/>
              </a:ext>
            </a:extLst>
          </p:cNvPr>
          <p:cNvCxnSpPr>
            <a:stCxn id="55" idx="1"/>
          </p:cNvCxnSpPr>
          <p:nvPr/>
        </p:nvCxnSpPr>
        <p:spPr>
          <a:xfrm rot="10800000">
            <a:off x="1734151" y="4505164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43A0F1-D79E-42EE-BD37-5868FE871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55" y="2678417"/>
            <a:ext cx="432255" cy="432255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EFE555-B524-49ED-8446-0B29937BB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25" y="2663629"/>
            <a:ext cx="432255" cy="432255"/>
          </a:xfrm>
          <a:prstGeom prst="rect">
            <a:avLst/>
          </a:prstGeom>
        </p:spPr>
      </p:pic>
      <p:pic>
        <p:nvPicPr>
          <p:cNvPr id="59" name="Picture 5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22FAFF-0DD7-4762-969E-01356C0C6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02" y="2663628"/>
            <a:ext cx="432255" cy="43225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9AC19E7-FF34-418D-8913-6099F57CE307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H="1" flipV="1">
            <a:off x="4530379" y="2398331"/>
            <a:ext cx="3904" cy="28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E918699-C60C-4F86-BD86-ECC2E4EF9552}"/>
              </a:ext>
            </a:extLst>
          </p:cNvPr>
          <p:cNvGrpSpPr/>
          <p:nvPr/>
        </p:nvGrpSpPr>
        <p:grpSpPr>
          <a:xfrm>
            <a:off x="4787187" y="3169535"/>
            <a:ext cx="992747" cy="261610"/>
            <a:chOff x="4345815" y="2302983"/>
            <a:chExt cx="992747" cy="261610"/>
          </a:xfrm>
        </p:grpSpPr>
        <p:pic>
          <p:nvPicPr>
            <p:cNvPr id="51" name="Picture 2" descr="See the source image">
              <a:extLst>
                <a:ext uri="{FF2B5EF4-FFF2-40B4-BE49-F238E27FC236}">
                  <a16:creationId xmlns:a16="http://schemas.microsoft.com/office/drawing/2014/main" id="{8950E150-CDC0-4670-9D12-AF266BEC4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B19AB8-A34E-41F7-83C5-5F332067EE29}"/>
                </a:ext>
              </a:extLst>
            </p:cNvPr>
            <p:cNvSpPr txBox="1"/>
            <p:nvPr/>
          </p:nvSpPr>
          <p:spPr>
            <a:xfrm>
              <a:off x="4581624" y="2302983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API Token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F21B107-2B15-45E5-B0DF-A5F5B07EAB9D}"/>
              </a:ext>
            </a:extLst>
          </p:cNvPr>
          <p:cNvCxnSpPr>
            <a:stCxn id="51" idx="1"/>
          </p:cNvCxnSpPr>
          <p:nvPr/>
        </p:nvCxnSpPr>
        <p:spPr>
          <a:xfrm rot="10800000">
            <a:off x="4534551" y="3092431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6DEE05-FAE1-403C-92B4-F3A599A9A5BA}"/>
              </a:ext>
            </a:extLst>
          </p:cNvPr>
          <p:cNvGrpSpPr/>
          <p:nvPr/>
        </p:nvGrpSpPr>
        <p:grpSpPr>
          <a:xfrm>
            <a:off x="4785956" y="3384400"/>
            <a:ext cx="646499" cy="261610"/>
            <a:chOff x="4345815" y="2302983"/>
            <a:chExt cx="646499" cy="261610"/>
          </a:xfrm>
        </p:grpSpPr>
        <p:pic>
          <p:nvPicPr>
            <p:cNvPr id="60" name="Picture 2" descr="See the source image">
              <a:extLst>
                <a:ext uri="{FF2B5EF4-FFF2-40B4-BE49-F238E27FC236}">
                  <a16:creationId xmlns:a16="http://schemas.microsoft.com/office/drawing/2014/main" id="{1EAB8B4D-5B16-41C5-85F9-5F6E4C9E8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50054A-A5A9-469E-B3C4-8C1905D6B118}"/>
                </a:ext>
              </a:extLst>
            </p:cNvPr>
            <p:cNvSpPr txBox="1"/>
            <p:nvPr/>
          </p:nvSpPr>
          <p:spPr>
            <a:xfrm>
              <a:off x="4581624" y="2302983"/>
              <a:ext cx="410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URL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DC15D85-DFBE-4ABB-82F5-B43FF5277146}"/>
              </a:ext>
            </a:extLst>
          </p:cNvPr>
          <p:cNvCxnSpPr>
            <a:stCxn id="60" idx="1"/>
          </p:cNvCxnSpPr>
          <p:nvPr/>
        </p:nvCxnSpPr>
        <p:spPr>
          <a:xfrm rot="10800000">
            <a:off x="4533320" y="330729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96130" y="570261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12028" y="1179578"/>
            <a:ext cx="684450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Save notebooks to Git /</a:t>
            </a:r>
            <a:r>
              <a:rPr lang="en-US" sz="1200" dirty="0" err="1"/>
              <a:t>MyProject</a:t>
            </a:r>
            <a:endParaRPr lang="en-US" sz="1200" dirty="0"/>
          </a:p>
          <a:p>
            <a:endParaRPr lang="en-US" sz="1200" dirty="0"/>
          </a:p>
          <a:p>
            <a:r>
              <a:rPr lang="en-US" sz="1400" dirty="0"/>
              <a:t>New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Ttt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Steps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Parameter: Folder in Databricks?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Parameter: Where in source control? (assuming not recursive)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Create the folder in ADB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Deploy from source control to ADB folder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 in their user's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Map to source control project “common folder”?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Users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testing code by users (mapped to source control under username/notebook-name</a:t>
            </a:r>
          </a:p>
          <a:p>
            <a:endParaRPr lang="en-US" sz="1200" dirty="0"/>
          </a:p>
          <a:p>
            <a:r>
              <a:rPr lang="en-US" sz="1200" dirty="0"/>
              <a:t>Real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your notebook (or clone) to a folder off the root (e.g. /MyProject-1/notebook-name)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we have many different projects or subfolders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folders????  Map to ADB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MOVE: Maintains 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CLONE: Relink (relink to Git u could put in proper path)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8C5CA-FDD7-4A89-820B-0618A956CF63}"/>
              </a:ext>
            </a:extLst>
          </p:cNvPr>
          <p:cNvSpPr txBox="1"/>
          <p:nvPr/>
        </p:nvSpPr>
        <p:spPr>
          <a:xfrm>
            <a:off x="7814512" y="1732547"/>
            <a:ext cx="3573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folder for all your notebooks and subfolders.  Deploy the top </a:t>
            </a:r>
            <a:r>
              <a:rPr lang="en-US" dirty="0" err="1"/>
              <a:t>leve</a:t>
            </a:r>
            <a:r>
              <a:rPr lang="en-US" dirty="0"/>
              <a:t> and that would deploy the rest.</a:t>
            </a:r>
          </a:p>
          <a:p>
            <a:endParaRPr lang="en-US" dirty="0"/>
          </a:p>
          <a:p>
            <a:r>
              <a:rPr lang="en-US" dirty="0"/>
              <a:t>IF you want many top level folder u edit the </a:t>
            </a:r>
            <a:r>
              <a:rPr lang="en-US" dirty="0" err="1"/>
              <a:t>pipeline.yml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1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96130" y="570261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12028" y="1179578"/>
            <a:ext cx="684450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Save notebooks to Git /</a:t>
            </a:r>
            <a:r>
              <a:rPr lang="en-US" sz="1200" dirty="0" err="1"/>
              <a:t>MyProject</a:t>
            </a:r>
            <a:endParaRPr lang="en-US" sz="1200" dirty="0"/>
          </a:p>
          <a:p>
            <a:endParaRPr lang="en-US" sz="1200" dirty="0"/>
          </a:p>
          <a:p>
            <a:r>
              <a:rPr lang="en-US" sz="1400" dirty="0"/>
              <a:t>New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Ttt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Steps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Parameter: Folder in Databricks?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Parameter: Where in source control? (assuming not recursive)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Create the folder in ADB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Deploy from source control to ADB folder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 in their user's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Map to source control project “common folder”?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Users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testing code by users (mapped to source control under username/notebook-name</a:t>
            </a:r>
          </a:p>
          <a:p>
            <a:endParaRPr lang="en-US" sz="1200" dirty="0"/>
          </a:p>
          <a:p>
            <a:r>
              <a:rPr lang="en-US" sz="1200" dirty="0"/>
              <a:t>Real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your notebook (or clone) to a folder off the root (e.g. /MyProject-1/notebook-name)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we have many different projects or subfolders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folders????  Map to ADB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MOVE: Maintains 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CLONE: Relink (relink to Git u could put in proper path)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8C5CA-FDD7-4A89-820B-0618A956CF63}"/>
              </a:ext>
            </a:extLst>
          </p:cNvPr>
          <p:cNvSpPr txBox="1"/>
          <p:nvPr/>
        </p:nvSpPr>
        <p:spPr>
          <a:xfrm>
            <a:off x="7814512" y="1732547"/>
            <a:ext cx="3573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folder for all your notebooks and subfolders.  Deploy the top </a:t>
            </a:r>
            <a:r>
              <a:rPr lang="en-US" dirty="0" err="1"/>
              <a:t>leve</a:t>
            </a:r>
            <a:r>
              <a:rPr lang="en-US" dirty="0"/>
              <a:t> and that would deploy the rest.</a:t>
            </a:r>
          </a:p>
          <a:p>
            <a:endParaRPr lang="en-US" dirty="0"/>
          </a:p>
          <a:p>
            <a:r>
              <a:rPr lang="en-US" dirty="0"/>
              <a:t>IF you want many top level folder u edit the </a:t>
            </a:r>
            <a:r>
              <a:rPr lang="en-US" dirty="0" err="1"/>
              <a:t>pipeline.yml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96130" y="570261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12028" y="1179578"/>
            <a:ext cx="68445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Clusters</a:t>
            </a:r>
          </a:p>
          <a:p>
            <a:r>
              <a:rPr lang="en-US" sz="1400" dirty="0"/>
              <a:t>-	Makes mess in your work area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Copy json to source control</a:t>
            </a:r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200" dirty="0"/>
              <a:t>JOBS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- list </a:t>
            </a:r>
            <a:r>
              <a:rPr lang="en-US" sz="1200" dirty="0" err="1"/>
              <a:t>og</a:t>
            </a:r>
            <a:r>
              <a:rPr lang="en-US" sz="1200" dirty="0"/>
              <a:t> jobs to copy from work area to DEV?????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Or use ADF? With source control!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BEST PRACTICE!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HIVE!!!!</a:t>
            </a:r>
          </a:p>
          <a:p>
            <a:r>
              <a:rPr lang="en-US" sz="1200" dirty="0"/>
              <a:t>Scripts management!</a:t>
            </a:r>
          </a:p>
          <a:p>
            <a:endParaRPr lang="en-US" sz="1200" dirty="0"/>
          </a:p>
          <a:p>
            <a:r>
              <a:rPr lang="en-US" sz="1200" dirty="0"/>
              <a:t>MOUNT POINTS</a:t>
            </a:r>
          </a:p>
          <a:p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164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589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Databricks Dev Ops</vt:lpstr>
      <vt:lpstr>Databricks Dev Ops</vt:lpstr>
      <vt:lpstr>Databricks Dev Ops</vt:lpstr>
      <vt:lpstr>Databricks Dev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14</cp:revision>
  <dcterms:created xsi:type="dcterms:W3CDTF">2020-05-11T13:00:51Z</dcterms:created>
  <dcterms:modified xsi:type="dcterms:W3CDTF">2020-07-24T15:03:16Z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