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97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45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90D82-5CC1-4F74-9524-D9458553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47" y="1387918"/>
            <a:ext cx="412265" cy="4461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AED54B-7BDC-435D-AF3B-3947E9E6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2" y="1387918"/>
            <a:ext cx="412265" cy="4461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endCxn id="14" idx="1"/>
          </p:cNvCxnSpPr>
          <p:nvPr/>
        </p:nvCxnSpPr>
        <p:spPr>
          <a:xfrm>
            <a:off x="4818648" y="1610979"/>
            <a:ext cx="190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132312" y="1610979"/>
            <a:ext cx="204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3013848"/>
            <a:ext cx="83948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Development work is done in a Databricks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Build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Compile and JAR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Deploy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Create the Azure Databricks Workspace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Deploy cluster definitions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Deploy notebooks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Deploy </a:t>
            </a:r>
            <a:r>
              <a:rPr lang="en-US" sz="1200" dirty="0" err="1"/>
              <a:t>init</a:t>
            </a:r>
            <a:r>
              <a:rPr lang="en-US" sz="1200" dirty="0"/>
              <a:t>-scripts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Etc. (job, policies, </a:t>
            </a:r>
            <a:r>
              <a:rPr lang="en-US" sz="1200" dirty="0" err="1"/>
              <a:t>etc</a:t>
            </a:r>
            <a:r>
              <a:rPr lang="en-US" sz="1200" dirty="0"/>
              <a:t>, just cut and past the above sample deployment code)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Push the deployment from Git to Dev, QA and Prod (you can set approval for each environment)</a:t>
            </a:r>
          </a:p>
          <a:p>
            <a:r>
              <a:rPr lang="en-US" sz="1400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10" idx="1"/>
          </p:cNvCxnSpPr>
          <p:nvPr/>
        </p:nvCxnSpPr>
        <p:spPr>
          <a:xfrm flipV="1">
            <a:off x="1987702" y="1610979"/>
            <a:ext cx="2336543" cy="1741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72678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64968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941580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86447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4154056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407695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367403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29029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57839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5012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0F03FB-9549-4B42-A206-B61CA6C4D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5" y="2539746"/>
            <a:ext cx="361731" cy="36173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0FC9D7-472A-4921-9B33-05AD1E833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81" y="2539746"/>
            <a:ext cx="361731" cy="3617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87654D-F8F3-49E5-AFA5-84E7D9311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26" y="2525224"/>
            <a:ext cx="361731" cy="3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Deploying Notebooks (old way before “Project Based Git Integration)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96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249628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04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4249865" y="2114126"/>
            <a:ext cx="233654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 | QA | 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54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273828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382195" y="2562603"/>
            <a:ext cx="77529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to work with Notebooks and source control: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rgbClr val="0070C0"/>
                </a:solidFill>
              </a:rPr>
              <a:t>Initial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work in their user's folder and map each notebook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will store their notebooks in Git under the path </a:t>
            </a:r>
            <a:r>
              <a:rPr lang="en-US" sz="1200" i="1" dirty="0">
                <a:solidFill>
                  <a:srgbClr val="0070C0"/>
                </a:solidFill>
              </a:rPr>
              <a:t>username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MyProject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MyNotebook.sql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work is complete the user will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“Clone”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re-setup and point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“Move”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re-configured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70C0"/>
                </a:solidFill>
              </a:rPr>
              <a:t>Only the folder “My-Project-Folder” will be deployed via DevOps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Additional Development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take place in the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 directly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original notebook in the user's folder can be removed or remain for additional experimental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Users “ideally” should start working directly in the </a:t>
            </a:r>
            <a:r>
              <a:rPr lang="en-US" sz="1200" b="1" i="1" dirty="0">
                <a:solidFill>
                  <a:srgbClr val="0070C0"/>
                </a:solidFill>
              </a:rPr>
              <a:t>My-Project-Folder</a:t>
            </a:r>
            <a:r>
              <a:rPr lang="en-US" sz="1200" b="1" dirty="0"/>
              <a:t> and skip the Clone/Move!</a:t>
            </a:r>
            <a:br>
              <a:rPr lang="en-US" sz="1200" b="1" dirty="0"/>
            </a:br>
            <a:r>
              <a:rPr lang="en-US" sz="1100" dirty="0"/>
              <a:t>(in reality users usually start work in their user's folder)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3341143" y="1610979"/>
            <a:ext cx="1870861" cy="3345729"/>
          </a:xfrm>
          <a:prstGeom prst="bentConnector3">
            <a:avLst>
              <a:gd name="adj1" fmla="val 3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880319" y="3958458"/>
            <a:ext cx="739473" cy="261610"/>
            <a:chOff x="4345815" y="2302983"/>
            <a:chExt cx="739473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  <a:endCxn id="41" idx="2"/>
          </p:cNvCxnSpPr>
          <p:nvPr/>
        </p:nvCxnSpPr>
        <p:spPr>
          <a:xfrm rot="10800000">
            <a:off x="1644369" y="3958458"/>
            <a:ext cx="235950" cy="130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2221743" y="4173254"/>
            <a:ext cx="965496" cy="261610"/>
            <a:chOff x="4345815" y="2302983"/>
            <a:chExt cx="965496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User-One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cxnSpLocks/>
            <a:stCxn id="34" idx="1"/>
            <a:endCxn id="29" idx="2"/>
          </p:cNvCxnSpPr>
          <p:nvPr/>
        </p:nvCxnSpPr>
        <p:spPr>
          <a:xfrm rot="10800000">
            <a:off x="1998225" y="4207168"/>
            <a:ext cx="223519" cy="9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2221581" y="4385730"/>
            <a:ext cx="971908" cy="261610"/>
            <a:chOff x="4345815" y="2302983"/>
            <a:chExt cx="97190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User-Two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cxnSpLocks/>
            <a:stCxn id="43" idx="1"/>
            <a:endCxn id="29" idx="2"/>
          </p:cNvCxnSpPr>
          <p:nvPr/>
        </p:nvCxnSpPr>
        <p:spPr>
          <a:xfrm rot="10800000">
            <a:off x="1998225" y="4207168"/>
            <a:ext cx="223357" cy="309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8AAEC-B266-44CD-9DBF-707502B2B339}"/>
              </a:ext>
            </a:extLst>
          </p:cNvPr>
          <p:cNvGrpSpPr/>
          <p:nvPr/>
        </p:nvGrpSpPr>
        <p:grpSpPr>
          <a:xfrm>
            <a:off x="1526464" y="3709748"/>
            <a:ext cx="1058470" cy="261610"/>
            <a:chOff x="4345815" y="2302983"/>
            <a:chExt cx="1058470" cy="261610"/>
          </a:xfrm>
        </p:grpSpPr>
        <p:pic>
          <p:nvPicPr>
            <p:cNvPr id="41" name="Picture 2" descr="See the source image">
              <a:extLst>
                <a:ext uri="{FF2B5EF4-FFF2-40B4-BE49-F238E27FC236}">
                  <a16:creationId xmlns:a16="http://schemas.microsoft.com/office/drawing/2014/main" id="{0473D5E8-D95D-45ED-B720-FA448951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36C689-D904-48D9-9041-BA3360B98E37}"/>
                </a:ext>
              </a:extLst>
            </p:cNvPr>
            <p:cNvSpPr txBox="1"/>
            <p:nvPr/>
          </p:nvSpPr>
          <p:spPr>
            <a:xfrm>
              <a:off x="4581624" y="2302983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Workspace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8C11E7-DD9C-4DE6-99D6-9DFDFE1FC560}"/>
              </a:ext>
            </a:extLst>
          </p:cNvPr>
          <p:cNvCxnSpPr>
            <a:stCxn id="41" idx="1"/>
            <a:endCxn id="2050" idx="2"/>
          </p:cNvCxnSpPr>
          <p:nvPr/>
        </p:nvCxnSpPr>
        <p:spPr>
          <a:xfrm rot="10800000">
            <a:off x="1273828" y="3609232"/>
            <a:ext cx="252636" cy="2313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FCC105-46F7-48BF-B06A-71C40A853D95}"/>
              </a:ext>
            </a:extLst>
          </p:cNvPr>
          <p:cNvGrpSpPr/>
          <p:nvPr/>
        </p:nvGrpSpPr>
        <p:grpSpPr>
          <a:xfrm>
            <a:off x="1880319" y="4825903"/>
            <a:ext cx="1460824" cy="261610"/>
            <a:chOff x="4345815" y="2302983"/>
            <a:chExt cx="1460824" cy="261610"/>
          </a:xfrm>
        </p:grpSpPr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EC6A14B8-D422-4892-863A-406B5DD74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AB07BB-C9EA-4D86-8224-8822D2423ED1}"/>
                </a:ext>
              </a:extLst>
            </p:cNvPr>
            <p:cNvSpPr txBox="1"/>
            <p:nvPr/>
          </p:nvSpPr>
          <p:spPr>
            <a:xfrm>
              <a:off x="4581624" y="2302983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My-Project-Folder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7CD47D9-FAAE-48E2-A418-3AD754A77D79}"/>
              </a:ext>
            </a:extLst>
          </p:cNvPr>
          <p:cNvCxnSpPr>
            <a:cxnSpLocks/>
            <a:stCxn id="60" idx="1"/>
            <a:endCxn id="41" idx="2"/>
          </p:cNvCxnSpPr>
          <p:nvPr/>
        </p:nvCxnSpPr>
        <p:spPr>
          <a:xfrm rot="10800000">
            <a:off x="1644369" y="3958459"/>
            <a:ext cx="235950" cy="998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3CE8DC-49AB-4938-B527-928CDB25C43E}"/>
              </a:ext>
            </a:extLst>
          </p:cNvPr>
          <p:cNvSpPr txBox="1"/>
          <p:nvPr/>
        </p:nvSpPr>
        <p:spPr>
          <a:xfrm>
            <a:off x="2221581" y="50746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Notebook-A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9B5DCF-4748-4D2D-A626-566EEEC29AB2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1998225" y="5074614"/>
            <a:ext cx="223357" cy="130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532BFD1-DD83-48B7-A9B6-FF72B065156B}"/>
              </a:ext>
            </a:extLst>
          </p:cNvPr>
          <p:cNvCxnSpPr>
            <a:stCxn id="36" idx="3"/>
            <a:endCxn id="65" idx="3"/>
          </p:cNvCxnSpPr>
          <p:nvPr/>
        </p:nvCxnSpPr>
        <p:spPr>
          <a:xfrm flipH="1">
            <a:off x="3098744" y="4304059"/>
            <a:ext cx="88495" cy="901359"/>
          </a:xfrm>
          <a:prstGeom prst="curvedConnector3">
            <a:avLst>
              <a:gd name="adj1" fmla="val -2583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A8A7B4-C840-4737-A893-2D12A8C79A62}"/>
              </a:ext>
            </a:extLst>
          </p:cNvPr>
          <p:cNvSpPr txBox="1"/>
          <p:nvPr/>
        </p:nvSpPr>
        <p:spPr>
          <a:xfrm>
            <a:off x="2221581" y="5287089"/>
            <a:ext cx="87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Notebook-B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878BD9-08CA-43D5-BFB1-7A638E1EEE5F}"/>
              </a:ext>
            </a:extLst>
          </p:cNvPr>
          <p:cNvCxnSpPr>
            <a:cxnSpLocks/>
            <a:stCxn id="26" idx="1"/>
            <a:endCxn id="60" idx="2"/>
          </p:cNvCxnSpPr>
          <p:nvPr/>
        </p:nvCxnSpPr>
        <p:spPr>
          <a:xfrm rot="10800000">
            <a:off x="1998225" y="5074614"/>
            <a:ext cx="223357" cy="343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51461E9-628E-466F-B96A-B63D70C49414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H="1">
            <a:off x="3098744" y="4516535"/>
            <a:ext cx="94745" cy="901359"/>
          </a:xfrm>
          <a:prstGeom prst="curvedConnector3">
            <a:avLst>
              <a:gd name="adj1" fmla="val -3986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143A47-3630-4390-9989-39694942728B}"/>
              </a:ext>
            </a:extLst>
          </p:cNvPr>
          <p:cNvSpPr txBox="1"/>
          <p:nvPr/>
        </p:nvSpPr>
        <p:spPr>
          <a:xfrm rot="2882718">
            <a:off x="3094189" y="4704332"/>
            <a:ext cx="133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Clone / Move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2E7F4-BB23-4D26-AB16-0678357ABF88}"/>
              </a:ext>
            </a:extLst>
          </p:cNvPr>
          <p:cNvSpPr txBox="1"/>
          <p:nvPr/>
        </p:nvSpPr>
        <p:spPr>
          <a:xfrm rot="5400000">
            <a:off x="3213929" y="3886534"/>
            <a:ext cx="18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Only</a:t>
            </a:r>
            <a:r>
              <a:rPr lang="en-US" sz="1200" dirty="0"/>
              <a:t> this folder is deployed</a:t>
            </a:r>
          </a:p>
        </p:txBody>
      </p:sp>
    </p:spTree>
    <p:extLst>
      <p:ext uri="{BB962C8B-B14F-4D97-AF65-F5344CB8AC3E}">
        <p14:creationId xmlns:p14="http://schemas.microsoft.com/office/powerpoint/2010/main" val="1501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96130" y="570261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12028" y="1179578"/>
            <a:ext cx="684450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Save notebooks to Git /</a:t>
            </a:r>
            <a:r>
              <a:rPr lang="en-US" sz="1200" dirty="0" err="1"/>
              <a:t>MyProject</a:t>
            </a:r>
            <a:endParaRPr lang="en-US" sz="1200" dirty="0"/>
          </a:p>
          <a:p>
            <a:endParaRPr lang="en-US" sz="1200" dirty="0"/>
          </a:p>
          <a:p>
            <a:r>
              <a:rPr lang="en-US" sz="1400" dirty="0"/>
              <a:t>New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Ttt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Steps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Folder in Databricks?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Parameter: Where in source control? (assuming not recursive)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Create the folder in ADB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Deploy from source control to ADB folder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in their user's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 to source control project “common folder”?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Users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testing code by users (mapped to source control under username/notebook-name</a:t>
            </a:r>
          </a:p>
          <a:p>
            <a:endParaRPr lang="en-US" sz="1200" dirty="0"/>
          </a:p>
          <a:p>
            <a:r>
              <a:rPr lang="en-US" sz="1200" dirty="0"/>
              <a:t>Real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your notebook (or clone) to a folder off the root (e.g. /MyProject-1/notebook-name)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we have many different projects or subfolders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folders????  Map to ADB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MOVE: Maintains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CLONE: Relink (relink to Git u could put in proper path)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8C5CA-FDD7-4A89-820B-0618A956CF63}"/>
              </a:ext>
            </a:extLst>
          </p:cNvPr>
          <p:cNvSpPr txBox="1"/>
          <p:nvPr/>
        </p:nvSpPr>
        <p:spPr>
          <a:xfrm>
            <a:off x="7814512" y="1732547"/>
            <a:ext cx="3573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folder for all your notebooks and subfolders.  Deploy the top </a:t>
            </a:r>
            <a:r>
              <a:rPr lang="en-US" dirty="0" err="1"/>
              <a:t>leve</a:t>
            </a:r>
            <a:r>
              <a:rPr lang="en-US" dirty="0"/>
              <a:t> and that would deploy the rest.</a:t>
            </a:r>
          </a:p>
          <a:p>
            <a:endParaRPr lang="en-US" dirty="0"/>
          </a:p>
          <a:p>
            <a:r>
              <a:rPr lang="en-US" dirty="0"/>
              <a:t>IF you want many top level folder u edit the </a:t>
            </a:r>
            <a:r>
              <a:rPr lang="en-US" dirty="0" err="1"/>
              <a:t>pipeline.yml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FA0CF-8E6D-4A95-9E06-D81005653218}"/>
              </a:ext>
            </a:extLst>
          </p:cNvPr>
          <p:cNvSpPr txBox="1"/>
          <p:nvPr/>
        </p:nvSpPr>
        <p:spPr>
          <a:xfrm>
            <a:off x="7814512" y="3694178"/>
            <a:ext cx="68445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Clusters</a:t>
            </a:r>
          </a:p>
          <a:p>
            <a:r>
              <a:rPr lang="en-US" sz="1400" dirty="0"/>
              <a:t>-	Makes mess in your work area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Copy json to source control</a:t>
            </a:r>
          </a:p>
          <a:p>
            <a:pPr marL="171450" indent="-171450">
              <a:buFontTx/>
              <a:buChar char="-"/>
            </a:pPr>
            <a:endParaRPr lang="en-US" sz="1400" dirty="0"/>
          </a:p>
          <a:p>
            <a:pPr marL="171450" indent="-171450">
              <a:buFontTx/>
              <a:buChar char="-"/>
            </a:pPr>
            <a:r>
              <a:rPr lang="en-US" sz="1200" dirty="0"/>
              <a:t>JOBS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- list </a:t>
            </a:r>
            <a:r>
              <a:rPr lang="en-US" sz="1200" dirty="0" err="1"/>
              <a:t>og</a:t>
            </a:r>
            <a:r>
              <a:rPr lang="en-US" sz="1200" dirty="0"/>
              <a:t> jobs to copy from work area to DEV?????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Or use ADF? With source control!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BEST PRACTICE!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HIVE!!!!</a:t>
            </a:r>
          </a:p>
          <a:p>
            <a:r>
              <a:rPr lang="en-US" sz="1200" dirty="0"/>
              <a:t>Scripts management!</a:t>
            </a:r>
          </a:p>
          <a:p>
            <a:endParaRPr lang="en-US" sz="1200" dirty="0"/>
          </a:p>
          <a:p>
            <a:r>
              <a:rPr lang="en-US" sz="1200" dirty="0"/>
              <a:t>MOUNT POINTS</a:t>
            </a:r>
          </a:p>
          <a:p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785</Words>
  <Application>Microsoft Office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Databricks Dev Ops</vt:lpstr>
      <vt:lpstr>Databricks Dev Ops</vt:lpstr>
      <vt:lpstr>Databricks Dev Ops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18</cp:revision>
  <dcterms:created xsi:type="dcterms:W3CDTF">2020-05-11T13:00:51Z</dcterms:created>
  <dcterms:modified xsi:type="dcterms:W3CDTF">2020-07-24T19:47:19Z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