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4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(QA)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286727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4990158" y="1374106"/>
            <a:ext cx="147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7385960" y="1374106"/>
            <a:ext cx="154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16972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503469" y="2785238"/>
            <a:ext cx="8394898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Development work is done in a Databricks workspace named “Work Area”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“Work Area” workspace is the only workspace tied to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Dev/ QA / Prod are never used for development (they are “read-only”)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reason for a “Dev” workspace versus doing your development directly in Dev is so you can exercise your DevOps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Your DevOps pipeline will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Build “Stage”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Compile and JAR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Package up your code/files into artifacts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Stages (Dev -&gt; QA -&gt; Prod)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Azure Databricks Workspace via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Azure KeyVault via ARM template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100" dirty="0"/>
              <a:t>The KeyVault holds the Service Principal for Databricks REST API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100" dirty="0"/>
              <a:t>The KeyVault can also be used for Databricks KeyVault backed secrets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cluster definitions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notebooks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</a:t>
            </a:r>
            <a:r>
              <a:rPr lang="en-US" sz="1100" dirty="0" err="1"/>
              <a:t>init</a:t>
            </a:r>
            <a:r>
              <a:rPr lang="en-US" sz="1100" dirty="0"/>
              <a:t>-scripts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Etc. (job, policies, </a:t>
            </a:r>
            <a:r>
              <a:rPr lang="en-US" sz="1100" dirty="0" err="1"/>
              <a:t>etc</a:t>
            </a:r>
            <a:r>
              <a:rPr lang="en-US" sz="1100" dirty="0"/>
              <a:t>, just cut and past the above sample deployment code)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Push the deployment from Git to Dev, QA and Prod (you can set approval for each environment)</a:t>
            </a:r>
          </a:p>
          <a:p>
            <a:r>
              <a:rPr lang="en-US" sz="1050" b="1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Dev, QA and Prod can be in different subscriptions.  You will need to create additional service connections.  The above sample deploys in a single subscription to different resource groups.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61" idx="1"/>
          </p:cNvCxnSpPr>
          <p:nvPr/>
        </p:nvCxnSpPr>
        <p:spPr>
          <a:xfrm flipV="1">
            <a:off x="1987702" y="1374106"/>
            <a:ext cx="2082896" cy="1749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3498174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3421070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3712970"/>
            <a:ext cx="1042440" cy="261610"/>
            <a:chOff x="4345815" y="2302983"/>
            <a:chExt cx="1042440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Notebooks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363586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7540" y="3925446"/>
            <a:ext cx="1036028" cy="261610"/>
            <a:chOff x="4345815" y="2302983"/>
            <a:chExt cx="103602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Scala Code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4904" y="384834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7540" y="4138793"/>
            <a:ext cx="1236404" cy="261610"/>
            <a:chOff x="4345815" y="2302983"/>
            <a:chExt cx="123640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Python Scripts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4904" y="406168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4349783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427267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431CEB9-FF13-44E2-8F43-17AF80D6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74" y="1876509"/>
            <a:ext cx="302217" cy="3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7F4FF5B-031D-42F5-AD32-E743DE655054}"/>
              </a:ext>
            </a:extLst>
          </p:cNvPr>
          <p:cNvGrpSpPr/>
          <p:nvPr/>
        </p:nvGrpSpPr>
        <p:grpSpPr>
          <a:xfrm>
            <a:off x="4032330" y="1072084"/>
            <a:ext cx="996097" cy="604044"/>
            <a:chOff x="1661583" y="5161658"/>
            <a:chExt cx="996097" cy="60404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E8EFCBF-82EE-4F37-98A1-57E65797FA3F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0322CF2-642A-4362-9F40-AC9367FA9AF1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81B8272-3EE3-434E-8AFD-0148B7BB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41" name="Picture 4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CF3BE0-EE01-4754-8189-7EE67FE88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F9DBBF1-1465-44C4-882D-A8E96525EB97}"/>
              </a:ext>
            </a:extLst>
          </p:cNvPr>
          <p:cNvGrpSpPr/>
          <p:nvPr/>
        </p:nvGrpSpPr>
        <p:grpSpPr>
          <a:xfrm>
            <a:off x="6428132" y="1072084"/>
            <a:ext cx="996097" cy="604044"/>
            <a:chOff x="1661583" y="5161658"/>
            <a:chExt cx="996097" cy="604044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A5E15A9-4984-4C35-944E-EE7927024F0F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8C74598-9F07-4E12-8053-988D669D5292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37A3D06-7812-4B15-A0E6-0C201DD24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70" name="Picture 6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092FE3-D9D0-4E28-8F00-79265D32B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8B17BE-177A-438D-968E-F03294F901EA}"/>
              </a:ext>
            </a:extLst>
          </p:cNvPr>
          <p:cNvGrpSpPr/>
          <p:nvPr/>
        </p:nvGrpSpPr>
        <p:grpSpPr>
          <a:xfrm>
            <a:off x="8889077" y="1072084"/>
            <a:ext cx="996097" cy="604044"/>
            <a:chOff x="1661583" y="5161658"/>
            <a:chExt cx="996097" cy="604044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A02EB6-2908-4BD4-8518-745FE3C73966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524C5A-EB01-4810-BB1A-99ABC324D5F2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64431A8-00DB-4905-8C5D-55ED927BF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75" name="Picture 7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19E2810-616B-4A3D-835A-38954DE5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8E0FF1-F1E5-4AD6-8461-20EC62EF4D4B}"/>
              </a:ext>
            </a:extLst>
          </p:cNvPr>
          <p:cNvGrpSpPr/>
          <p:nvPr/>
        </p:nvGrpSpPr>
        <p:grpSpPr>
          <a:xfrm>
            <a:off x="1232982" y="1072084"/>
            <a:ext cx="996097" cy="604044"/>
            <a:chOff x="1661583" y="5161658"/>
            <a:chExt cx="996097" cy="60404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36A29D-C69D-4AAF-9698-FC8A80F9A110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88F7D7-30F5-477C-A761-EC3915DBEABC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0F7B42E-C5C4-4776-91F3-6C231595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0205" y="5241845"/>
              <a:ext cx="258853" cy="280111"/>
            </a:xfrm>
            <a:prstGeom prst="rect">
              <a:avLst/>
            </a:prstGeom>
          </p:spPr>
        </p:pic>
      </p:grp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3BA0CE19-D965-40E9-BCD0-CD0353DF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83" y="2213153"/>
            <a:ext cx="1213098" cy="5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Deploying Notebooks (old way before “Project Based Git Integration”)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67101-AEBC-4FC3-8A0A-79C831F2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96" y="1387918"/>
            <a:ext cx="412265" cy="44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249628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2730F-1823-4910-9D7C-CB84A2E3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04" y="1387918"/>
            <a:ext cx="412265" cy="44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4249865" y="2114126"/>
            <a:ext cx="233654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 | QA | 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54" y="309588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273828" y="239833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382195" y="2562603"/>
            <a:ext cx="77529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to work with Notebooks and source control: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rgbClr val="0070C0"/>
                </a:solidFill>
              </a:rPr>
              <a:t>Initial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work in their user's folder and map each notebook to source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will store their notebooks in Git under the path </a:t>
            </a:r>
            <a:r>
              <a:rPr lang="en-US" sz="1200" i="1" dirty="0">
                <a:solidFill>
                  <a:srgbClr val="0070C0"/>
                </a:solidFill>
              </a:rPr>
              <a:t>username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MyProject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MyNotebook.sql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work is complete the user will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“Clone”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re-setup and point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“Move”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re-configured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70C0"/>
                </a:solidFill>
              </a:rPr>
              <a:t>Only the folder “My-Project-Folder” will be deployed via DevOps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Additional Development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will take place in the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 directly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original notebook in the user's folder can be removed or remain for additional experimental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Users “ideally” should start working directly in the </a:t>
            </a:r>
            <a:r>
              <a:rPr lang="en-US" sz="1200" b="1" i="1" dirty="0">
                <a:solidFill>
                  <a:srgbClr val="0070C0"/>
                </a:solidFill>
              </a:rPr>
              <a:t>My-Project-Folder</a:t>
            </a:r>
            <a:r>
              <a:rPr lang="en-US" sz="1200" b="1" dirty="0"/>
              <a:t> and skip the Clone/Move!</a:t>
            </a:r>
            <a:br>
              <a:rPr lang="en-US" sz="1200" b="1" dirty="0"/>
            </a:br>
            <a:r>
              <a:rPr lang="en-US" sz="1100" dirty="0"/>
              <a:t>(in reality users usually start work in their user's folder)</a:t>
            </a:r>
            <a:endParaRPr lang="en-US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3341143" y="1610979"/>
            <a:ext cx="1870861" cy="3345729"/>
          </a:xfrm>
          <a:prstGeom prst="bentConnector3">
            <a:avLst>
              <a:gd name="adj1" fmla="val 37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880319" y="3958458"/>
            <a:ext cx="739473" cy="261610"/>
            <a:chOff x="4345815" y="2302983"/>
            <a:chExt cx="739473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  <a:endCxn id="41" idx="2"/>
          </p:cNvCxnSpPr>
          <p:nvPr/>
        </p:nvCxnSpPr>
        <p:spPr>
          <a:xfrm rot="10800000">
            <a:off x="1644369" y="3958458"/>
            <a:ext cx="235950" cy="130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2221743" y="4173254"/>
            <a:ext cx="965496" cy="261610"/>
            <a:chOff x="4345815" y="2302983"/>
            <a:chExt cx="965496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User-One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cxnSpLocks/>
            <a:stCxn id="34" idx="1"/>
            <a:endCxn id="29" idx="2"/>
          </p:cNvCxnSpPr>
          <p:nvPr/>
        </p:nvCxnSpPr>
        <p:spPr>
          <a:xfrm rot="10800000">
            <a:off x="1998225" y="4207168"/>
            <a:ext cx="223519" cy="96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2221581" y="4385730"/>
            <a:ext cx="971908" cy="261610"/>
            <a:chOff x="4345815" y="2302983"/>
            <a:chExt cx="97190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User-Two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cxnSpLocks/>
            <a:stCxn id="43" idx="1"/>
            <a:endCxn id="29" idx="2"/>
          </p:cNvCxnSpPr>
          <p:nvPr/>
        </p:nvCxnSpPr>
        <p:spPr>
          <a:xfrm rot="10800000">
            <a:off x="1998225" y="4207168"/>
            <a:ext cx="223357" cy="309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38AAEC-B266-44CD-9DBF-707502B2B339}"/>
              </a:ext>
            </a:extLst>
          </p:cNvPr>
          <p:cNvGrpSpPr/>
          <p:nvPr/>
        </p:nvGrpSpPr>
        <p:grpSpPr>
          <a:xfrm>
            <a:off x="1526464" y="3709748"/>
            <a:ext cx="1058470" cy="261610"/>
            <a:chOff x="4345815" y="2302983"/>
            <a:chExt cx="1058470" cy="261610"/>
          </a:xfrm>
        </p:grpSpPr>
        <p:pic>
          <p:nvPicPr>
            <p:cNvPr id="41" name="Picture 2" descr="See the source image">
              <a:extLst>
                <a:ext uri="{FF2B5EF4-FFF2-40B4-BE49-F238E27FC236}">
                  <a16:creationId xmlns:a16="http://schemas.microsoft.com/office/drawing/2014/main" id="{0473D5E8-D95D-45ED-B720-FA4489512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36C689-D904-48D9-9041-BA3360B98E37}"/>
                </a:ext>
              </a:extLst>
            </p:cNvPr>
            <p:cNvSpPr txBox="1"/>
            <p:nvPr/>
          </p:nvSpPr>
          <p:spPr>
            <a:xfrm>
              <a:off x="4581624" y="2302983"/>
              <a:ext cx="822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Workspace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B8C11E7-DD9C-4DE6-99D6-9DFDFE1FC560}"/>
              </a:ext>
            </a:extLst>
          </p:cNvPr>
          <p:cNvCxnSpPr>
            <a:stCxn id="41" idx="1"/>
            <a:endCxn id="2050" idx="2"/>
          </p:cNvCxnSpPr>
          <p:nvPr/>
        </p:nvCxnSpPr>
        <p:spPr>
          <a:xfrm rot="10800000">
            <a:off x="1273828" y="3609232"/>
            <a:ext cx="252636" cy="2313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FCC105-46F7-48BF-B06A-71C40A853D95}"/>
              </a:ext>
            </a:extLst>
          </p:cNvPr>
          <p:cNvGrpSpPr/>
          <p:nvPr/>
        </p:nvGrpSpPr>
        <p:grpSpPr>
          <a:xfrm>
            <a:off x="1880319" y="4825903"/>
            <a:ext cx="1460824" cy="261610"/>
            <a:chOff x="4345815" y="2302983"/>
            <a:chExt cx="1460824" cy="261610"/>
          </a:xfrm>
        </p:grpSpPr>
        <p:pic>
          <p:nvPicPr>
            <p:cNvPr id="60" name="Picture 2" descr="See the source image">
              <a:extLst>
                <a:ext uri="{FF2B5EF4-FFF2-40B4-BE49-F238E27FC236}">
                  <a16:creationId xmlns:a16="http://schemas.microsoft.com/office/drawing/2014/main" id="{EC6A14B8-D422-4892-863A-406B5DD74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AB07BB-C9EA-4D86-8224-8822D2423ED1}"/>
                </a:ext>
              </a:extLst>
            </p:cNvPr>
            <p:cNvSpPr txBox="1"/>
            <p:nvPr/>
          </p:nvSpPr>
          <p:spPr>
            <a:xfrm>
              <a:off x="4581624" y="2302983"/>
              <a:ext cx="1225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My-Project-Folder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7CD47D9-FAAE-48E2-A418-3AD754A77D79}"/>
              </a:ext>
            </a:extLst>
          </p:cNvPr>
          <p:cNvCxnSpPr>
            <a:cxnSpLocks/>
            <a:stCxn id="60" idx="1"/>
            <a:endCxn id="41" idx="2"/>
          </p:cNvCxnSpPr>
          <p:nvPr/>
        </p:nvCxnSpPr>
        <p:spPr>
          <a:xfrm rot="10800000">
            <a:off x="1644369" y="3958459"/>
            <a:ext cx="235950" cy="9982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3CE8DC-49AB-4938-B527-928CDB25C43E}"/>
              </a:ext>
            </a:extLst>
          </p:cNvPr>
          <p:cNvSpPr txBox="1"/>
          <p:nvPr/>
        </p:nvSpPr>
        <p:spPr>
          <a:xfrm>
            <a:off x="2221581" y="50746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Notebook-A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09B5DCF-4748-4D2D-A626-566EEEC29AB2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1998225" y="5074614"/>
            <a:ext cx="223357" cy="1308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532BFD1-DD83-48B7-A9B6-FF72B065156B}"/>
              </a:ext>
            </a:extLst>
          </p:cNvPr>
          <p:cNvCxnSpPr>
            <a:stCxn id="36" idx="3"/>
            <a:endCxn id="65" idx="3"/>
          </p:cNvCxnSpPr>
          <p:nvPr/>
        </p:nvCxnSpPr>
        <p:spPr>
          <a:xfrm flipH="1">
            <a:off x="3098744" y="4304059"/>
            <a:ext cx="88495" cy="901359"/>
          </a:xfrm>
          <a:prstGeom prst="curvedConnector3">
            <a:avLst>
              <a:gd name="adj1" fmla="val -25832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A8A7B4-C840-4737-A893-2D12A8C79A62}"/>
              </a:ext>
            </a:extLst>
          </p:cNvPr>
          <p:cNvSpPr txBox="1"/>
          <p:nvPr/>
        </p:nvSpPr>
        <p:spPr>
          <a:xfrm>
            <a:off x="2221581" y="5287089"/>
            <a:ext cx="87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Notebook-B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878BD9-08CA-43D5-BFB1-7A638E1EEE5F}"/>
              </a:ext>
            </a:extLst>
          </p:cNvPr>
          <p:cNvCxnSpPr>
            <a:cxnSpLocks/>
            <a:stCxn id="26" idx="1"/>
            <a:endCxn id="60" idx="2"/>
          </p:cNvCxnSpPr>
          <p:nvPr/>
        </p:nvCxnSpPr>
        <p:spPr>
          <a:xfrm rot="10800000">
            <a:off x="1998225" y="5074614"/>
            <a:ext cx="223357" cy="343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51461E9-628E-466F-B96A-B63D70C49414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H="1">
            <a:off x="3098744" y="4516535"/>
            <a:ext cx="94745" cy="901359"/>
          </a:xfrm>
          <a:prstGeom prst="curvedConnector3">
            <a:avLst>
              <a:gd name="adj1" fmla="val -3986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143A47-3630-4390-9989-39694942728B}"/>
              </a:ext>
            </a:extLst>
          </p:cNvPr>
          <p:cNvSpPr txBox="1"/>
          <p:nvPr/>
        </p:nvSpPr>
        <p:spPr>
          <a:xfrm rot="2882718">
            <a:off x="3094189" y="4704332"/>
            <a:ext cx="133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Clone / Move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62E7F4-BB23-4D26-AB16-0678357ABF88}"/>
              </a:ext>
            </a:extLst>
          </p:cNvPr>
          <p:cNvSpPr txBox="1"/>
          <p:nvPr/>
        </p:nvSpPr>
        <p:spPr>
          <a:xfrm rot="5400000">
            <a:off x="3213929" y="3886534"/>
            <a:ext cx="18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Only</a:t>
            </a:r>
            <a:r>
              <a:rPr lang="en-US" sz="1200" dirty="0"/>
              <a:t> this folder is deployed</a:t>
            </a:r>
          </a:p>
        </p:txBody>
      </p:sp>
    </p:spTree>
    <p:extLst>
      <p:ext uri="{BB962C8B-B14F-4D97-AF65-F5344CB8AC3E}">
        <p14:creationId xmlns:p14="http://schemas.microsoft.com/office/powerpoint/2010/main" val="15018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484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Office Theme</vt:lpstr>
      <vt:lpstr>Databricks Dev Ops</vt:lpstr>
      <vt:lpstr>Databricks Dev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23</cp:revision>
  <dcterms:created xsi:type="dcterms:W3CDTF">2020-05-11T13:00:51Z</dcterms:created>
  <dcterms:modified xsi:type="dcterms:W3CDTF">2020-08-10T14:21:34Z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