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2" r:id="rId4"/>
    <p:sldId id="264" r:id="rId5"/>
    <p:sldId id="270" r:id="rId6"/>
    <p:sldId id="274" r:id="rId7"/>
    <p:sldId id="273" r:id="rId8"/>
    <p:sldId id="271" r:id="rId9"/>
    <p:sldId id="275" r:id="rId10"/>
    <p:sldId id="277" r:id="rId11"/>
    <p:sldId id="27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BD5B"/>
    <a:srgbClr val="666666"/>
    <a:srgbClr val="73B248"/>
    <a:srgbClr val="62983E"/>
    <a:srgbClr val="4B752F"/>
    <a:srgbClr val="385723"/>
    <a:srgbClr val="70AD47"/>
    <a:srgbClr val="A3A3A3"/>
    <a:srgbClr val="B1B1B1"/>
    <a:srgbClr val="B71E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amg\Documents\MSDS_670_Viz\Week_8\busiestAirport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amg\Documents\MSDS_670_Viz\Week_8\CONNECTIVITY%20TRAFFIC%20SCATTER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83BD5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134-421D-989B-0C30EEBF86D5}"/>
              </c:ext>
            </c:extLst>
          </c:dPt>
          <c:dPt>
            <c:idx val="1"/>
            <c:invertIfNegative val="0"/>
            <c:bubble3D val="0"/>
            <c:spPr>
              <a:solidFill>
                <a:srgbClr val="73B24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134-421D-989B-0C30EEBF86D5}"/>
              </c:ext>
            </c:extLst>
          </c:dPt>
          <c:dPt>
            <c:idx val="2"/>
            <c:invertIfNegative val="0"/>
            <c:bubble3D val="0"/>
            <c:spPr>
              <a:solidFill>
                <a:srgbClr val="62983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134-421D-989B-0C30EEBF86D5}"/>
              </c:ext>
            </c:extLst>
          </c:dPt>
          <c:dPt>
            <c:idx val="3"/>
            <c:invertIfNegative val="0"/>
            <c:bubble3D val="0"/>
            <c:spPr>
              <a:solidFill>
                <a:srgbClr val="4B752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134-421D-989B-0C30EEBF86D5}"/>
              </c:ext>
            </c:extLst>
          </c:dPt>
          <c:val>
            <c:numRef>
              <c:f>Sheet1!$H$2:$H$6</c:f>
              <c:numCache>
                <c:formatCode>#,##0</c:formatCode>
                <c:ptCount val="5"/>
                <c:pt idx="0">
                  <c:v>79699762</c:v>
                </c:pt>
                <c:pt idx="1">
                  <c:v>80921527</c:v>
                </c:pt>
                <c:pt idx="2">
                  <c:v>83654250</c:v>
                </c:pt>
                <c:pt idx="3">
                  <c:v>94393454</c:v>
                </c:pt>
                <c:pt idx="4">
                  <c:v>104171935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134-421D-989B-0C30EEBF86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990226144"/>
        <c:axId val="1990224480"/>
      </c:barChart>
      <c:catAx>
        <c:axId val="1990226144"/>
        <c:scaling>
          <c:orientation val="minMax"/>
        </c:scaling>
        <c:delete val="1"/>
        <c:axPos val="l"/>
        <c:majorTickMark val="none"/>
        <c:minorTickMark val="none"/>
        <c:tickLblPos val="nextTo"/>
        <c:crossAx val="1990224480"/>
        <c:crosses val="autoZero"/>
        <c:auto val="1"/>
        <c:lblAlgn val="ctr"/>
        <c:lblOffset val="100"/>
        <c:noMultiLvlLbl val="0"/>
      </c:catAx>
      <c:valAx>
        <c:axId val="1990224480"/>
        <c:scaling>
          <c:orientation val="minMax"/>
        </c:scaling>
        <c:delete val="1"/>
        <c:axPos val="b"/>
        <c:numFmt formatCode="#,##0" sourceLinked="1"/>
        <c:majorTickMark val="none"/>
        <c:minorTickMark val="none"/>
        <c:tickLblPos val="nextTo"/>
        <c:crossAx val="1990226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289224170880386E-2"/>
          <c:y val="4.2701428543509327E-2"/>
          <c:w val="0.8913319471439618"/>
          <c:h val="0.9087303196744099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Sheet5!$C$1</c:f>
              <c:strCache>
                <c:ptCount val="1"/>
                <c:pt idx="0">
                  <c:v>GDP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50800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385723"/>
                </a:solidFill>
                <a:ln w="50800">
                  <a:solidFill>
                    <a:srgbClr val="385723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6E9D-49AC-B739-D6EDB10D2550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rgbClr val="4B752F"/>
                </a:solidFill>
                <a:ln w="50800">
                  <a:solidFill>
                    <a:srgbClr val="4B752F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6E9D-49AC-B739-D6EDB10D2550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rgbClr val="62983E"/>
                </a:solidFill>
                <a:ln w="50800">
                  <a:solidFill>
                    <a:srgbClr val="62983E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6E9D-49AC-B739-D6EDB10D2550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rgbClr val="73B248"/>
                </a:solidFill>
                <a:ln w="50800">
                  <a:solidFill>
                    <a:srgbClr val="73B248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6E9D-49AC-B739-D6EDB10D2550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rgbClr val="83BD5B"/>
                </a:solidFill>
                <a:ln w="50800">
                  <a:solidFill>
                    <a:srgbClr val="83BD5B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6E9D-49AC-B739-D6EDB10D2550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50800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6E9D-49AC-B739-D6EDB10D2550}"/>
              </c:ext>
            </c:extLst>
          </c:dPt>
          <c:dPt>
            <c:idx val="6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50800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E-6E9D-49AC-B739-D6EDB10D2550}"/>
              </c:ext>
            </c:extLst>
          </c:dPt>
          <c:dPt>
            <c:idx val="7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50800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6E9D-49AC-B739-D6EDB10D2550}"/>
              </c:ext>
            </c:extLst>
          </c:dPt>
          <c:dPt>
            <c:idx val="8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50800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0-6E9D-49AC-B739-D6EDB10D2550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50800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1-6E9D-49AC-B739-D6EDB10D2550}"/>
              </c:ext>
            </c:extLst>
          </c:dPt>
          <c:dPt>
            <c:idx val="10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50800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2-6E9D-49AC-B739-D6EDB10D2550}"/>
              </c:ext>
            </c:extLst>
          </c:dPt>
          <c:dPt>
            <c:idx val="11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50800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8-6E9D-49AC-B739-D6EDB10D2550}"/>
              </c:ext>
            </c:extLst>
          </c:dPt>
          <c:dPt>
            <c:idx val="12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50800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6-6E9D-49AC-B739-D6EDB10D2550}"/>
              </c:ext>
            </c:extLst>
          </c:dPt>
          <c:dPt>
            <c:idx val="13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50800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7-6E9D-49AC-B739-D6EDB10D2550}"/>
              </c:ext>
            </c:extLst>
          </c:dPt>
          <c:dPt>
            <c:idx val="14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50800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6E9D-49AC-B739-D6EDB10D2550}"/>
              </c:ext>
            </c:extLst>
          </c:dPt>
          <c:dPt>
            <c:idx val="15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50800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3-6E9D-49AC-B739-D6EDB10D2550}"/>
              </c:ext>
            </c:extLst>
          </c:dPt>
          <c:dPt>
            <c:idx val="16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50800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9-6E9D-49AC-B739-D6EDB10D2550}"/>
              </c:ext>
            </c:extLst>
          </c:dPt>
          <c:dPt>
            <c:idx val="17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50800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5-6E9D-49AC-B739-D6EDB10D2550}"/>
              </c:ext>
            </c:extLst>
          </c:dPt>
          <c:dPt>
            <c:idx val="18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50800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4-6E9D-49AC-B739-D6EDB10D2550}"/>
              </c:ext>
            </c:extLst>
          </c:dPt>
          <c:dPt>
            <c:idx val="19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50800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8-6E9D-49AC-B739-D6EDB10D2550}"/>
              </c:ext>
            </c:extLst>
          </c:dPt>
          <c:dPt>
            <c:idx val="20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50800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3-6E9D-49AC-B739-D6EDB10D2550}"/>
              </c:ext>
            </c:extLst>
          </c:dPt>
          <c:dPt>
            <c:idx val="21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50800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7-6E9D-49AC-B739-D6EDB10D2550}"/>
              </c:ext>
            </c:extLst>
          </c:dPt>
          <c:dPt>
            <c:idx val="22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50800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4-6E9D-49AC-B739-D6EDB10D2550}"/>
              </c:ext>
            </c:extLst>
          </c:dPt>
          <c:dPt>
            <c:idx val="23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50800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A-6E9D-49AC-B739-D6EDB10D2550}"/>
              </c:ext>
            </c:extLst>
          </c:dPt>
          <c:dPt>
            <c:idx val="24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50800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6-6E9D-49AC-B739-D6EDB10D2550}"/>
              </c:ext>
            </c:extLst>
          </c:dPt>
          <c:dPt>
            <c:idx val="25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50800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B-6E9D-49AC-B739-D6EDB10D2550}"/>
              </c:ext>
            </c:extLst>
          </c:dPt>
          <c:dPt>
            <c:idx val="26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50800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1-6E9D-49AC-B739-D6EDB10D2550}"/>
              </c:ext>
            </c:extLst>
          </c:dPt>
          <c:dPt>
            <c:idx val="27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50800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E-6E9D-49AC-B739-D6EDB10D2550}"/>
              </c:ext>
            </c:extLst>
          </c:dPt>
          <c:dPt>
            <c:idx val="28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50800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5-6E9D-49AC-B739-D6EDB10D2550}"/>
              </c:ext>
            </c:extLst>
          </c:dPt>
          <c:dPt>
            <c:idx val="29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50800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D-6E9D-49AC-B739-D6EDB10D2550}"/>
              </c:ext>
            </c:extLst>
          </c:dPt>
          <c:dPt>
            <c:idx val="30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50800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F-6E9D-49AC-B739-D6EDB10D2550}"/>
              </c:ext>
            </c:extLst>
          </c:dPt>
          <c:dPt>
            <c:idx val="31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50800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2-6E9D-49AC-B739-D6EDB10D2550}"/>
              </c:ext>
            </c:extLst>
          </c:dPt>
          <c:dPt>
            <c:idx val="32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50800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1-6E9D-49AC-B739-D6EDB10D2550}"/>
              </c:ext>
            </c:extLst>
          </c:dPt>
          <c:dPt>
            <c:idx val="33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50800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C-6E9D-49AC-B739-D6EDB10D2550}"/>
              </c:ext>
            </c:extLst>
          </c:dPt>
          <c:dPt>
            <c:idx val="34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50800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6E9D-49AC-B739-D6EDB10D2550}"/>
              </c:ext>
            </c:extLst>
          </c:dPt>
          <c:dPt>
            <c:idx val="35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50800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E-6E9D-49AC-B739-D6EDB10D2550}"/>
              </c:ext>
            </c:extLst>
          </c:dPt>
          <c:dPt>
            <c:idx val="36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50800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2-6E9D-49AC-B739-D6EDB10D2550}"/>
              </c:ext>
            </c:extLst>
          </c:dPt>
          <c:dPt>
            <c:idx val="37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50800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0-6E9D-49AC-B739-D6EDB10D2550}"/>
              </c:ext>
            </c:extLst>
          </c:dPt>
          <c:dPt>
            <c:idx val="38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50800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0-6E9D-49AC-B739-D6EDB10D2550}"/>
              </c:ext>
            </c:extLst>
          </c:dPt>
          <c:dPt>
            <c:idx val="39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50800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3-6E9D-49AC-B739-D6EDB10D2550}"/>
              </c:ext>
            </c:extLst>
          </c:dPt>
          <c:dPt>
            <c:idx val="40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50800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A-6E9D-49AC-B739-D6EDB10D2550}"/>
              </c:ext>
            </c:extLst>
          </c:dPt>
          <c:dPt>
            <c:idx val="41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50800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F-6E9D-49AC-B739-D6EDB10D2550}"/>
              </c:ext>
            </c:extLst>
          </c:dPt>
          <c:dPt>
            <c:idx val="42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50800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6E9D-49AC-B739-D6EDB10D2550}"/>
              </c:ext>
            </c:extLst>
          </c:dPt>
          <c:dPt>
            <c:idx val="43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50800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C-6E9D-49AC-B739-D6EDB10D2550}"/>
              </c:ext>
            </c:extLst>
          </c:dPt>
          <c:dPt>
            <c:idx val="44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50800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6E9D-49AC-B739-D6EDB10D2550}"/>
              </c:ext>
            </c:extLst>
          </c:dPt>
          <c:dPt>
            <c:idx val="45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50800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9-6E9D-49AC-B739-D6EDB10D2550}"/>
              </c:ext>
            </c:extLst>
          </c:dPt>
          <c:dPt>
            <c:idx val="46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50800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D-6E9D-49AC-B739-D6EDB10D2550}"/>
              </c:ext>
            </c:extLst>
          </c:dPt>
          <c:dPt>
            <c:idx val="47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50800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6E9D-49AC-B739-D6EDB10D2550}"/>
              </c:ext>
            </c:extLst>
          </c:dPt>
          <c:dPt>
            <c:idx val="48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50800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6E9D-49AC-B739-D6EDB10D2550}"/>
              </c:ext>
            </c:extLst>
          </c:dPt>
          <c:dPt>
            <c:idx val="49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50800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B-6E9D-49AC-B739-D6EDB10D2550}"/>
              </c:ext>
            </c:extLst>
          </c:dPt>
          <c:trendline>
            <c:spPr>
              <a:ln w="19050" cap="rnd">
                <a:solidFill>
                  <a:srgbClr val="38572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Sheet5!$B$2:$B$1048276</c:f>
              <c:numCache>
                <c:formatCode>#,##0</c:formatCode>
                <c:ptCount val="1048275"/>
                <c:pt idx="0">
                  <c:v>104171935</c:v>
                </c:pt>
                <c:pt idx="1">
                  <c:v>94393454</c:v>
                </c:pt>
                <c:pt idx="2">
                  <c:v>83654250</c:v>
                </c:pt>
                <c:pt idx="3">
                  <c:v>80921527</c:v>
                </c:pt>
                <c:pt idx="4">
                  <c:v>79699762</c:v>
                </c:pt>
                <c:pt idx="5">
                  <c:v>78327479</c:v>
                </c:pt>
                <c:pt idx="6">
                  <c:v>75715474</c:v>
                </c:pt>
                <c:pt idx="7">
                  <c:v>70314462</c:v>
                </c:pt>
                <c:pt idx="8">
                  <c:v>66002414</c:v>
                </c:pt>
                <c:pt idx="9">
                  <c:v>65933145</c:v>
                </c:pt>
                <c:pt idx="10">
                  <c:v>65670697</c:v>
                </c:pt>
                <c:pt idx="11">
                  <c:v>63625534</c:v>
                </c:pt>
                <c:pt idx="12">
                  <c:v>60786937</c:v>
                </c:pt>
                <c:pt idx="13">
                  <c:v>60248741</c:v>
                </c:pt>
                <c:pt idx="14">
                  <c:v>59732147</c:v>
                </c:pt>
                <c:pt idx="15">
                  <c:v>58813103</c:v>
                </c:pt>
                <c:pt idx="16">
                  <c:v>58698000</c:v>
                </c:pt>
                <c:pt idx="17">
                  <c:v>58266515</c:v>
                </c:pt>
                <c:pt idx="18">
                  <c:v>57849814</c:v>
                </c:pt>
                <c:pt idx="19">
                  <c:v>55892428</c:v>
                </c:pt>
                <c:pt idx="20">
                  <c:v>55631385</c:v>
                </c:pt>
                <c:pt idx="21">
                  <c:v>54969536</c:v>
                </c:pt>
                <c:pt idx="22">
                  <c:v>53099282</c:v>
                </c:pt>
                <c:pt idx="23">
                  <c:v>52640043</c:v>
                </c:pt>
                <c:pt idx="24">
                  <c:v>50397928</c:v>
                </c:pt>
                <c:pt idx="25">
                  <c:v>47496614</c:v>
                </c:pt>
                <c:pt idx="26">
                  <c:v>46039137</c:v>
                </c:pt>
                <c:pt idx="27">
                  <c:v>45736700</c:v>
                </c:pt>
                <c:pt idx="28">
                  <c:v>44680555</c:v>
                </c:pt>
                <c:pt idx="29">
                  <c:v>44584603</c:v>
                </c:pt>
                <c:pt idx="30">
                  <c:v>44422022</c:v>
                </c:pt>
                <c:pt idx="31">
                  <c:v>44335198</c:v>
                </c:pt>
                <c:pt idx="32">
                  <c:v>44131031</c:v>
                </c:pt>
                <c:pt idx="33">
                  <c:v>43302381</c:v>
                </c:pt>
                <c:pt idx="34">
                  <c:v>43136795</c:v>
                </c:pt>
                <c:pt idx="35">
                  <c:v>42296322</c:v>
                </c:pt>
                <c:pt idx="36">
                  <c:v>42261309</c:v>
                </c:pt>
                <c:pt idx="37">
                  <c:v>41985810</c:v>
                </c:pt>
                <c:pt idx="38">
                  <c:v>41980515</c:v>
                </c:pt>
                <c:pt idx="39">
                  <c:v>41975090</c:v>
                </c:pt>
                <c:pt idx="40">
                  <c:v>41923399</c:v>
                </c:pt>
                <c:pt idx="41">
                  <c:v>41738662</c:v>
                </c:pt>
                <c:pt idx="42">
                  <c:v>41622594</c:v>
                </c:pt>
                <c:pt idx="43">
                  <c:v>41410254</c:v>
                </c:pt>
                <c:pt idx="44">
                  <c:v>40460135</c:v>
                </c:pt>
                <c:pt idx="45">
                  <c:v>40289969</c:v>
                </c:pt>
                <c:pt idx="46">
                  <c:v>39534991</c:v>
                </c:pt>
                <c:pt idx="47">
                  <c:v>39000563</c:v>
                </c:pt>
                <c:pt idx="48">
                  <c:v>37413728</c:v>
                </c:pt>
                <c:pt idx="49">
                  <c:v>37283987</c:v>
                </c:pt>
              </c:numCache>
            </c:numRef>
          </c:xVal>
          <c:yVal>
            <c:numRef>
              <c:f>Sheet5!$C$2:$C$1048276</c:f>
              <c:numCache>
                <c:formatCode>General</c:formatCode>
                <c:ptCount val="1048275"/>
                <c:pt idx="0">
                  <c:v>18697.919999999998</c:v>
                </c:pt>
                <c:pt idx="1">
                  <c:v>12253.98</c:v>
                </c:pt>
                <c:pt idx="2">
                  <c:v>356.21899999999999</c:v>
                </c:pt>
                <c:pt idx="3">
                  <c:v>18697.919999999998</c:v>
                </c:pt>
                <c:pt idx="4">
                  <c:v>4170.6400000000003</c:v>
                </c:pt>
                <c:pt idx="5">
                  <c:v>18697.919999999998</c:v>
                </c:pt>
                <c:pt idx="6">
                  <c:v>3054.84</c:v>
                </c:pt>
                <c:pt idx="7">
                  <c:v>12253.98</c:v>
                </c:pt>
                <c:pt idx="8">
                  <c:v>12253.98</c:v>
                </c:pt>
                <c:pt idx="9">
                  <c:v>2488.38</c:v>
                </c:pt>
                <c:pt idx="10">
                  <c:v>18697.919999999998</c:v>
                </c:pt>
                <c:pt idx="11">
                  <c:v>782.93399999999997</c:v>
                </c:pt>
                <c:pt idx="12">
                  <c:v>3472.51</c:v>
                </c:pt>
                <c:pt idx="13">
                  <c:v>721.16700000000003</c:v>
                </c:pt>
                <c:pt idx="14">
                  <c:v>12253.98</c:v>
                </c:pt>
                <c:pt idx="15">
                  <c:v>18697.919999999998</c:v>
                </c:pt>
                <c:pt idx="16">
                  <c:v>308.71600000000001</c:v>
                </c:pt>
                <c:pt idx="17">
                  <c:v>18697.919999999998</c:v>
                </c:pt>
                <c:pt idx="18">
                  <c:v>1450.05</c:v>
                </c:pt>
                <c:pt idx="19">
                  <c:v>393.01900000000001</c:v>
                </c:pt>
                <c:pt idx="20">
                  <c:v>2384.73</c:v>
                </c:pt>
                <c:pt idx="21">
                  <c:v>875.75</c:v>
                </c:pt>
                <c:pt idx="22">
                  <c:v>18697.919999999998</c:v>
                </c:pt>
                <c:pt idx="23">
                  <c:v>350.99200000000002</c:v>
                </c:pt>
                <c:pt idx="24">
                  <c:v>1265.1199999999999</c:v>
                </c:pt>
                <c:pt idx="25">
                  <c:v>18697.919999999998</c:v>
                </c:pt>
                <c:pt idx="26">
                  <c:v>12253.98</c:v>
                </c:pt>
                <c:pt idx="27">
                  <c:v>18697.919999999998</c:v>
                </c:pt>
                <c:pt idx="28">
                  <c:v>2384.73</c:v>
                </c:pt>
                <c:pt idx="29">
                  <c:v>18697.919999999998</c:v>
                </c:pt>
                <c:pt idx="30">
                  <c:v>18697.919999999998</c:v>
                </c:pt>
                <c:pt idx="31">
                  <c:v>1592.35</c:v>
                </c:pt>
                <c:pt idx="32">
                  <c:v>1265.1199999999999</c:v>
                </c:pt>
                <c:pt idx="33">
                  <c:v>18697.919999999998</c:v>
                </c:pt>
                <c:pt idx="34">
                  <c:v>3054.84</c:v>
                </c:pt>
                <c:pt idx="35">
                  <c:v>540.07299999999998</c:v>
                </c:pt>
                <c:pt idx="36">
                  <c:v>3472.51</c:v>
                </c:pt>
                <c:pt idx="37">
                  <c:v>1253</c:v>
                </c:pt>
                <c:pt idx="38">
                  <c:v>12253.98</c:v>
                </c:pt>
                <c:pt idx="39">
                  <c:v>12253.98</c:v>
                </c:pt>
                <c:pt idx="40">
                  <c:v>18697.919999999998</c:v>
                </c:pt>
                <c:pt idx="41">
                  <c:v>1867.57</c:v>
                </c:pt>
                <c:pt idx="42">
                  <c:v>18697.919999999998</c:v>
                </c:pt>
                <c:pt idx="43">
                  <c:v>1187.05</c:v>
                </c:pt>
                <c:pt idx="44">
                  <c:v>12253.98</c:v>
                </c:pt>
                <c:pt idx="45">
                  <c:v>18697.919999999998</c:v>
                </c:pt>
                <c:pt idx="46">
                  <c:v>330.23200000000003</c:v>
                </c:pt>
                <c:pt idx="47">
                  <c:v>4170.6400000000003</c:v>
                </c:pt>
                <c:pt idx="48">
                  <c:v>18697.919999999998</c:v>
                </c:pt>
                <c:pt idx="49">
                  <c:v>192.214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E9D-49AC-B739-D6EDB10D25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4739551"/>
        <c:axId val="504739967"/>
      </c:scatterChart>
      <c:valAx>
        <c:axId val="504739551"/>
        <c:scaling>
          <c:orientation val="minMax"/>
          <c:min val="35000000"/>
        </c:scaling>
        <c:delete val="0"/>
        <c:axPos val="b"/>
        <c:numFmt formatCode="#,##0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4739967"/>
        <c:crosses val="autoZero"/>
        <c:crossBetween val="midCat"/>
      </c:valAx>
      <c:valAx>
        <c:axId val="50473996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4739551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Connections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73B248"/>
              </a:solidFill>
              <a:ln w="50800">
                <a:solidFill>
                  <a:schemeClr val="bg1">
                    <a:lumMod val="65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73B248"/>
                </a:solidFill>
                <a:ln w="50800">
                  <a:solidFill>
                    <a:srgbClr val="385723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F01D-48D2-A496-C1F6DD0A745B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rgbClr val="73B248"/>
                </a:solidFill>
                <a:ln w="50800">
                  <a:solidFill>
                    <a:srgbClr val="62983E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F01D-48D2-A496-C1F6DD0A745B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rgbClr val="73B248"/>
                </a:solidFill>
                <a:ln w="50800">
                  <a:solidFill>
                    <a:srgbClr val="62983E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F01D-48D2-A496-C1F6DD0A745B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rgbClr val="73B248"/>
                </a:solidFill>
                <a:ln w="50800">
                  <a:solidFill>
                    <a:srgbClr val="73B248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F01D-48D2-A496-C1F6DD0A745B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rgbClr val="83BD5B"/>
                </a:solidFill>
                <a:ln w="50800">
                  <a:solidFill>
                    <a:srgbClr val="83BD5B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F01D-48D2-A496-C1F6DD0A745B}"/>
              </c:ext>
            </c:extLst>
          </c:dPt>
          <c:trendline>
            <c:spPr>
              <a:ln w="19050" cap="rnd">
                <a:solidFill>
                  <a:srgbClr val="38572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Sheet4!$A$2:$A$51</c:f>
              <c:numCache>
                <c:formatCode>General</c:formatCode>
                <c:ptCount val="50"/>
                <c:pt idx="0">
                  <c:v>104171935</c:v>
                </c:pt>
                <c:pt idx="1">
                  <c:v>94393454</c:v>
                </c:pt>
                <c:pt idx="2">
                  <c:v>83654250</c:v>
                </c:pt>
                <c:pt idx="3">
                  <c:v>80921527</c:v>
                </c:pt>
                <c:pt idx="4">
                  <c:v>79699762</c:v>
                </c:pt>
                <c:pt idx="5">
                  <c:v>78327479</c:v>
                </c:pt>
                <c:pt idx="6">
                  <c:v>75715474</c:v>
                </c:pt>
                <c:pt idx="7">
                  <c:v>70314462</c:v>
                </c:pt>
                <c:pt idx="8">
                  <c:v>66002414</c:v>
                </c:pt>
                <c:pt idx="9">
                  <c:v>65933145</c:v>
                </c:pt>
                <c:pt idx="10">
                  <c:v>65670697</c:v>
                </c:pt>
                <c:pt idx="11">
                  <c:v>63625534</c:v>
                </c:pt>
                <c:pt idx="12">
                  <c:v>60786937</c:v>
                </c:pt>
                <c:pt idx="13">
                  <c:v>60248741</c:v>
                </c:pt>
                <c:pt idx="14">
                  <c:v>59732147</c:v>
                </c:pt>
                <c:pt idx="15">
                  <c:v>58813103</c:v>
                </c:pt>
                <c:pt idx="16">
                  <c:v>58698000</c:v>
                </c:pt>
                <c:pt idx="17">
                  <c:v>58266515</c:v>
                </c:pt>
                <c:pt idx="18">
                  <c:v>57849814</c:v>
                </c:pt>
                <c:pt idx="19">
                  <c:v>55892428</c:v>
                </c:pt>
                <c:pt idx="20">
                  <c:v>55631385</c:v>
                </c:pt>
                <c:pt idx="21">
                  <c:v>54969536</c:v>
                </c:pt>
                <c:pt idx="22">
                  <c:v>53099282</c:v>
                </c:pt>
                <c:pt idx="23">
                  <c:v>52640043</c:v>
                </c:pt>
                <c:pt idx="24">
                  <c:v>50397928</c:v>
                </c:pt>
                <c:pt idx="25">
                  <c:v>47496614</c:v>
                </c:pt>
                <c:pt idx="26">
                  <c:v>46039137</c:v>
                </c:pt>
                <c:pt idx="27">
                  <c:v>45736700</c:v>
                </c:pt>
                <c:pt idx="28">
                  <c:v>44680555</c:v>
                </c:pt>
                <c:pt idx="29">
                  <c:v>44584603</c:v>
                </c:pt>
                <c:pt idx="30">
                  <c:v>44422022</c:v>
                </c:pt>
                <c:pt idx="31">
                  <c:v>44335198</c:v>
                </c:pt>
                <c:pt idx="32">
                  <c:v>44131031</c:v>
                </c:pt>
                <c:pt idx="33">
                  <c:v>43302381</c:v>
                </c:pt>
                <c:pt idx="34">
                  <c:v>43136795</c:v>
                </c:pt>
                <c:pt idx="35">
                  <c:v>42296322</c:v>
                </c:pt>
                <c:pt idx="36">
                  <c:v>42261309</c:v>
                </c:pt>
                <c:pt idx="37">
                  <c:v>41985810</c:v>
                </c:pt>
                <c:pt idx="38">
                  <c:v>41980515</c:v>
                </c:pt>
                <c:pt idx="39">
                  <c:v>41975090</c:v>
                </c:pt>
                <c:pt idx="40">
                  <c:v>41923399</c:v>
                </c:pt>
                <c:pt idx="41">
                  <c:v>41738662</c:v>
                </c:pt>
                <c:pt idx="42">
                  <c:v>41622594</c:v>
                </c:pt>
                <c:pt idx="43">
                  <c:v>41410254</c:v>
                </c:pt>
                <c:pt idx="44">
                  <c:v>40460135</c:v>
                </c:pt>
                <c:pt idx="45">
                  <c:v>40289969</c:v>
                </c:pt>
                <c:pt idx="46">
                  <c:v>39534991</c:v>
                </c:pt>
                <c:pt idx="47">
                  <c:v>39000563</c:v>
                </c:pt>
                <c:pt idx="48">
                  <c:v>37413728</c:v>
                </c:pt>
                <c:pt idx="49">
                  <c:v>37283987</c:v>
                </c:pt>
              </c:numCache>
            </c:numRef>
          </c:xVal>
          <c:yVal>
            <c:numRef>
              <c:f>Sheet4!$B$2:$B$51</c:f>
              <c:numCache>
                <c:formatCode>General</c:formatCode>
                <c:ptCount val="50"/>
                <c:pt idx="0">
                  <c:v>216</c:v>
                </c:pt>
                <c:pt idx="1">
                  <c:v>206</c:v>
                </c:pt>
                <c:pt idx="2">
                  <c:v>182</c:v>
                </c:pt>
                <c:pt idx="3">
                  <c:v>148</c:v>
                </c:pt>
                <c:pt idx="4">
                  <c:v>74</c:v>
                </c:pt>
                <c:pt idx="5">
                  <c:v>203</c:v>
                </c:pt>
                <c:pt idx="6">
                  <c:v>171</c:v>
                </c:pt>
                <c:pt idx="7">
                  <c:v>134</c:v>
                </c:pt>
                <c:pt idx="8">
                  <c:v>153</c:v>
                </c:pt>
                <c:pt idx="9">
                  <c:v>233</c:v>
                </c:pt>
                <c:pt idx="10">
                  <c:v>185</c:v>
                </c:pt>
                <c:pt idx="11">
                  <c:v>231</c:v>
                </c:pt>
                <c:pt idx="12">
                  <c:v>238</c:v>
                </c:pt>
                <c:pt idx="13">
                  <c:v>230</c:v>
                </c:pt>
                <c:pt idx="14">
                  <c:v>149</c:v>
                </c:pt>
                <c:pt idx="15">
                  <c:v>160</c:v>
                </c:pt>
                <c:pt idx="16">
                  <c:v>125</c:v>
                </c:pt>
                <c:pt idx="17">
                  <c:v>168</c:v>
                </c:pt>
                <c:pt idx="18">
                  <c:v>131</c:v>
                </c:pt>
                <c:pt idx="19">
                  <c:v>121</c:v>
                </c:pt>
                <c:pt idx="20">
                  <c:v>97</c:v>
                </c:pt>
                <c:pt idx="21">
                  <c:v>63</c:v>
                </c:pt>
                <c:pt idx="22">
                  <c:v>104</c:v>
                </c:pt>
                <c:pt idx="23">
                  <c:v>111</c:v>
                </c:pt>
                <c:pt idx="24">
                  <c:v>156</c:v>
                </c:pt>
                <c:pt idx="25">
                  <c:v>133</c:v>
                </c:pt>
                <c:pt idx="26">
                  <c:v>108</c:v>
                </c:pt>
                <c:pt idx="27">
                  <c:v>94</c:v>
                </c:pt>
                <c:pt idx="28">
                  <c:v>82</c:v>
                </c:pt>
                <c:pt idx="29">
                  <c:v>134</c:v>
                </c:pt>
                <c:pt idx="30">
                  <c:v>139</c:v>
                </c:pt>
                <c:pt idx="31">
                  <c:v>146</c:v>
                </c:pt>
                <c:pt idx="32">
                  <c:v>163</c:v>
                </c:pt>
                <c:pt idx="33">
                  <c:v>91</c:v>
                </c:pt>
                <c:pt idx="34">
                  <c:v>165</c:v>
                </c:pt>
                <c:pt idx="35">
                  <c:v>102</c:v>
                </c:pt>
                <c:pt idx="36">
                  <c:v>189</c:v>
                </c:pt>
                <c:pt idx="37">
                  <c:v>83</c:v>
                </c:pt>
                <c:pt idx="38">
                  <c:v>95</c:v>
                </c:pt>
                <c:pt idx="39">
                  <c:v>86</c:v>
                </c:pt>
                <c:pt idx="40">
                  <c:v>102</c:v>
                </c:pt>
                <c:pt idx="41">
                  <c:v>159</c:v>
                </c:pt>
                <c:pt idx="42">
                  <c:v>168</c:v>
                </c:pt>
                <c:pt idx="43">
                  <c:v>95</c:v>
                </c:pt>
                <c:pt idx="44">
                  <c:v>68</c:v>
                </c:pt>
                <c:pt idx="45">
                  <c:v>152</c:v>
                </c:pt>
                <c:pt idx="46">
                  <c:v>78</c:v>
                </c:pt>
                <c:pt idx="47">
                  <c:v>103</c:v>
                </c:pt>
                <c:pt idx="48">
                  <c:v>130</c:v>
                </c:pt>
                <c:pt idx="49">
                  <c:v>118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01D-48D2-A496-C1F6DD0A74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0672079"/>
        <c:axId val="690674159"/>
      </c:scatterChart>
      <c:valAx>
        <c:axId val="690672079"/>
        <c:scaling>
          <c:orientation val="minMax"/>
          <c:min val="35000000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674159"/>
        <c:crosses val="autoZero"/>
        <c:crossBetween val="midCat"/>
      </c:valAx>
      <c:valAx>
        <c:axId val="690674159"/>
        <c:scaling>
          <c:orientation val="minMax"/>
          <c:min val="50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672079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D9739-A6CD-6EA4-392A-4395D4813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303735-3C29-7041-FE5F-BF902397B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B91F2-53AF-A20A-19CD-FA7BF25DD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6331-4A95-41D7-AA68-68B033663BCB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67DF4-ECB4-1B17-BF20-9893C6C6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ADC5C-A694-B946-EE87-98B145515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BDD1-A809-48DA-A9EF-A40128A04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8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B82D8-92D3-7B4B-C214-F82377F22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10B0BE-B284-A83A-0F4E-94A8F1EA3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19BF9-08C2-A9F9-31BF-B84C114DB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6331-4A95-41D7-AA68-68B033663BCB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D8E4F-3940-C71A-F720-5D8947751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4CFA7-E6D4-A451-467B-E2654DA10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BDD1-A809-48DA-A9EF-A40128A04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35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ED8245-F663-032D-E418-CE1C351742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0ACDAD-7664-005A-7B00-D815F3A61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0CE11-5973-8150-8612-884CF7038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6331-4A95-41D7-AA68-68B033663BCB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88F8F-C9EC-7265-A314-E40D19480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E351F-9A96-70E9-0361-3D8B428F4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BDD1-A809-48DA-A9EF-A40128A04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98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F464A-D247-89B5-75A2-A0B141FB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3284A-117D-BCF5-87AC-82487036C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D53FB-93F0-17C0-0DCF-D85A9D66F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6331-4A95-41D7-AA68-68B033663BCB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9C4FB-8D44-215E-503D-B7D3ECC36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1C331-1A7D-7DC8-8C50-0C6408CD0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BDD1-A809-48DA-A9EF-A40128A04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5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62F34-EA7E-DF2B-0520-385258F3C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8E764-66AE-D879-A765-F564A0DA0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AF145-620E-1F4C-D636-0272FE11A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6331-4A95-41D7-AA68-68B033663BCB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E24C4-7178-0D20-D2D7-05443F2C6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C0694-B020-EFB2-B622-F6832B66D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BDD1-A809-48DA-A9EF-A40128A04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38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E2A4F-D065-8DDC-D08A-BA1EDDD3E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32464-8506-ECE6-B406-BF30D76A9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B04EE-88C6-5145-C9F8-C13BB15DE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BD24C-D197-3A67-7B23-A39D43B49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6331-4A95-41D7-AA68-68B033663BCB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56C06C-8A32-0D57-10C0-13186025D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E77710-3C5D-ACAC-DF50-7AB503511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BDD1-A809-48DA-A9EF-A40128A04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35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9764A-5340-1BD4-E547-69C47556F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E0F41-C2BA-F836-7C82-DCD0E4D13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5AAF76-79D5-08F3-9FB2-9A7A03DA0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09B75B-2D04-08C9-DAD2-9144BB1CF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68C539-B7A2-0AC8-D451-F1E7848862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5AE780-39A5-C331-5A33-C1F910ECA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6331-4A95-41D7-AA68-68B033663BCB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F1C87F-A91F-6DC9-44AF-1D8858F2B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B799AA-8A09-B001-B88C-0C7C29F92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BDD1-A809-48DA-A9EF-A40128A04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65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05678-7B61-A440-8AEF-B996EE306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04FBAD-3369-9EE1-6586-286B9CA7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6331-4A95-41D7-AA68-68B033663BCB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6A93C0-9AEB-E973-CB34-86EA51618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A973B5-387C-35C7-5167-4AE6F114E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BDD1-A809-48DA-A9EF-A40128A04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62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2540FB-549B-F2F8-F9F3-008B166C7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6331-4A95-41D7-AA68-68B033663BCB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1217DE-13F3-A330-60D5-0C5A88F4F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74F91F-2439-FD38-D82E-AA5A5CFED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BDD1-A809-48DA-A9EF-A40128A04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5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D886B-68B4-FEDA-D294-6E576AB75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4273D-1E42-0A0F-8C6C-FDA9F8C89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5C4E27-E177-C48E-F44F-8127F77C7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55EFC-A6DF-3FC7-52A2-DEFC4719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6331-4A95-41D7-AA68-68B033663BCB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5D43C-B2F5-F493-ECF1-603E0B419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B16EA-2431-EF67-F284-53CBA0A8E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BDD1-A809-48DA-A9EF-A40128A04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53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49408-CF3B-8749-13CB-B4A7E9D21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3B2CEE-2BA6-2614-632A-282AB633AC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496CA-4338-6C46-94C0-34735B5BB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C76A7-5258-8769-42BE-C058EBBCE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6331-4A95-41D7-AA68-68B033663BCB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854DB-3B3B-CAAD-819A-DA39F31D3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D2E6A-E693-3F99-9D56-2501A9357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BDD1-A809-48DA-A9EF-A40128A04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65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2696BA-C9FF-D5B6-60B3-211C19000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F2756-EA63-0629-1687-0BB64B74A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4D5D8-19AF-5CF2-55EC-8B92BCF4BC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6331-4A95-41D7-AA68-68B033663BCB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6BB5A-5FD7-0681-00D2-23497CD54D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D29EF-B656-9FCF-D624-87C57CADB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8BDD1-A809-48DA-A9EF-A40128A04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6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643BE6C-86B7-4AB9-91E8-9B5DB45AC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42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FB042-755A-575D-E81E-3C513464C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026" y="713195"/>
            <a:ext cx="9605948" cy="2318665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Factors contributing to passenger traffic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063CB3-C8FC-CD91-83FE-90346C1FD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7240" y="3031860"/>
            <a:ext cx="8937522" cy="105937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An exploration of correlating variables in airport traffic</a:t>
            </a:r>
          </a:p>
        </p:txBody>
      </p:sp>
      <p:pic>
        <p:nvPicPr>
          <p:cNvPr id="7" name="Graphic 6" descr="Airplane">
            <a:extLst>
              <a:ext uri="{FF2B5EF4-FFF2-40B4-BE49-F238E27FC236}">
                <a16:creationId xmlns:a16="http://schemas.microsoft.com/office/drawing/2014/main" id="{819B677E-5E59-1542-0C78-B41C937B1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089" y="4805363"/>
            <a:ext cx="1179824" cy="11798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49D45D-7D94-C4DB-4577-5194BF1B2603}"/>
              </a:ext>
            </a:extLst>
          </p:cNvPr>
          <p:cNvSpPr txBox="1"/>
          <p:nvPr/>
        </p:nvSpPr>
        <p:spPr>
          <a:xfrm>
            <a:off x="71886" y="134149"/>
            <a:ext cx="6096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Adam Peetz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Regis University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MSDS670 Week 8 Assignment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10/16/2022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Professor John Koenig</a:t>
            </a:r>
          </a:p>
        </p:txBody>
      </p:sp>
    </p:spTree>
    <p:extLst>
      <p:ext uri="{BB962C8B-B14F-4D97-AF65-F5344CB8AC3E}">
        <p14:creationId xmlns:p14="http://schemas.microsoft.com/office/powerpoint/2010/main" val="867648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D2ECA25-4376-5240-2A5F-DCBDF2795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Conclusions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15AC3B-6B3C-1873-5483-454840266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lvl="1"/>
            <a:r>
              <a:rPr lang="en-US" dirty="0"/>
              <a:t>Passenger traffic is correlated to GDP.</a:t>
            </a:r>
          </a:p>
          <a:p>
            <a:pPr lvl="2"/>
            <a:r>
              <a:rPr lang="en-US" dirty="0"/>
              <a:t>So much that the countries with high GPD make up a large portion of the top 50 airports.</a:t>
            </a:r>
          </a:p>
          <a:p>
            <a:pPr lvl="1"/>
            <a:r>
              <a:rPr lang="en-US" dirty="0"/>
              <a:t>Passenger traffic is correlated to connectivity. </a:t>
            </a:r>
          </a:p>
          <a:p>
            <a:pPr lvl="2"/>
            <a:r>
              <a:rPr lang="en-US" dirty="0"/>
              <a:t>Flights can be booked to pretty much anywhere in the world from the 5 listed airports. </a:t>
            </a:r>
          </a:p>
          <a:p>
            <a:pPr lvl="2"/>
            <a:r>
              <a:rPr lang="en-US" dirty="0"/>
              <a:t>Airports are concentrated in the northern hemisphere.</a:t>
            </a:r>
          </a:p>
          <a:p>
            <a:pPr lvl="1"/>
            <a:r>
              <a:rPr lang="en-US" dirty="0"/>
              <a:t>Competition from nearby airports will reduce the number of passengers and airport services regardless of GDP and connectivity.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7640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D2ECA25-4376-5240-2A5F-DCBDF2795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15AC3B-6B3C-1873-5483-454840266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 fontScale="85000" lnSpcReduction="20000"/>
          </a:bodyPr>
          <a:lstStyle/>
          <a:p>
            <a:pPr marL="457200" indent="-457200">
              <a:buNone/>
            </a:pPr>
            <a:r>
              <a:rPr lang="en-US" sz="2400" dirty="0"/>
              <a:t>Jonah, Mary. (2017).</a:t>
            </a:r>
            <a:r>
              <a:rPr lang="en-US" sz="2400" i="1" dirty="0"/>
              <a:t> Busiest Airports by Passenger Traffic.</a:t>
            </a:r>
            <a:r>
              <a:rPr lang="en-US" sz="2400" dirty="0"/>
              <a:t> Kaggle.com. Retrieved 10/04/2022 from https://www.kaggle.com/datasets/jonahmary17/airports</a:t>
            </a:r>
          </a:p>
          <a:p>
            <a:pPr marL="457200" indent="-457200">
              <a:buNone/>
            </a:pPr>
            <a:r>
              <a:rPr lang="en-US" sz="2400" dirty="0"/>
              <a:t>Paullier, Alejo. (2022). </a:t>
            </a:r>
            <a:r>
              <a:rPr lang="en-US" sz="2400" i="1" dirty="0"/>
              <a:t>GDP By Country 1999-2022. </a:t>
            </a:r>
            <a:r>
              <a:rPr lang="en-US" sz="2400" dirty="0"/>
              <a:t>Kaggle.com. Retrieved 10/5/2022 form https://www.kaggle.com/datasets/alejopaullier/-gdp-by-country-1999-2022</a:t>
            </a:r>
          </a:p>
          <a:p>
            <a:pPr marL="457200" indent="-457200">
              <a:buNone/>
            </a:pPr>
            <a:r>
              <a:rPr lang="en-US" sz="2400" dirty="0"/>
              <a:t>Potakallio, Jani. &amp; Contentshare. (2019). </a:t>
            </a:r>
            <a:r>
              <a:rPr lang="en-US" sz="2400" i="1" dirty="0"/>
              <a:t>Flight Route Database. </a:t>
            </a:r>
            <a:r>
              <a:rPr lang="en-US" sz="2400" dirty="0"/>
              <a:t>OpenFlights.org. retrieved 10/05/2022 from </a:t>
            </a:r>
            <a:r>
              <a:rPr lang="en-US" sz="2400" i="1" dirty="0"/>
              <a:t> </a:t>
            </a:r>
            <a:r>
              <a:rPr lang="en-US" sz="2400" dirty="0"/>
              <a:t>https://www.kaggle.com/datasets/open-flights/flight-route-database</a:t>
            </a:r>
          </a:p>
          <a:p>
            <a:pPr marL="457200" indent="-457200">
              <a:buNone/>
            </a:pPr>
            <a:r>
              <a:rPr lang="en-US" sz="2400" dirty="0"/>
              <a:t>Rodrigue, Jean Paul. (2020). </a:t>
            </a:r>
            <a:r>
              <a:rPr lang="en-US" sz="2400" i="1" dirty="0"/>
              <a:t>Factors Impacting Airport Traffic. Transportgeography.org </a:t>
            </a:r>
            <a:r>
              <a:rPr lang="en-US" sz="2400" dirty="0"/>
              <a:t>retrieved 10/05/2022 from https://transportgeography.org/contents/chapter6/airport-terminals/factors-impacting-airport-traffic/</a:t>
            </a:r>
          </a:p>
          <a:p>
            <a:pPr marL="457200" indent="-457200">
              <a:buNone/>
            </a:pPr>
            <a:r>
              <a:rPr lang="en-US" sz="2400" dirty="0"/>
              <a:t>Wikipedia. (2022). </a:t>
            </a:r>
            <a:r>
              <a:rPr lang="en-US" sz="2400" i="1" dirty="0"/>
              <a:t>Equirectangular Projection.</a:t>
            </a:r>
            <a:r>
              <a:rPr lang="en-US" sz="2400" dirty="0"/>
              <a:t> Wikipedia.com retrieved 10/5/2022 from https://en.wikipedia.org/wiki/Equirectangular_projection</a:t>
            </a:r>
          </a:p>
          <a:p>
            <a:pPr marL="457200" indent="-457200">
              <a:buNone/>
            </a:pPr>
            <a:r>
              <a:rPr lang="en-US" sz="2400" dirty="0"/>
              <a:t>Yoihenba, </a:t>
            </a:r>
            <a:r>
              <a:rPr lang="en-US" sz="2400" dirty="0" err="1"/>
              <a:t>Thoudam</a:t>
            </a:r>
            <a:r>
              <a:rPr lang="en-US" sz="2400" dirty="0"/>
              <a:t>. (2022). Airports. Kaggle.com. retrieved 10/05/2022 from https://www.kaggle.com/datasets/thoudamyoihenba/airports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2378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485A98-E194-1A37-55D6-89E827FDA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What factors impact airport traffic?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41D72-F1FC-EE0D-024A-3DD37AECC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dirty="0"/>
              <a:t>Connectivity</a:t>
            </a:r>
          </a:p>
          <a:p>
            <a:r>
              <a:rPr lang="en-US" dirty="0"/>
              <a:t>Demand</a:t>
            </a:r>
          </a:p>
          <a:p>
            <a:pPr lvl="1"/>
            <a:r>
              <a:rPr lang="en-US" sz="2800" dirty="0"/>
              <a:t>Tourism</a:t>
            </a:r>
          </a:p>
          <a:p>
            <a:pPr lvl="1"/>
            <a:r>
              <a:rPr lang="en-US" sz="2800" dirty="0"/>
              <a:t>Business Travel</a:t>
            </a:r>
          </a:p>
          <a:p>
            <a:r>
              <a:rPr lang="en-US" dirty="0"/>
              <a:t>Competition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6600E-93A9-F4AC-38C8-8DC22704F700}"/>
              </a:ext>
            </a:extLst>
          </p:cNvPr>
          <p:cNvSpPr txBox="1"/>
          <p:nvPr/>
        </p:nvSpPr>
        <p:spPr>
          <a:xfrm>
            <a:off x="156012" y="6326999"/>
            <a:ext cx="60945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Source: (Rodrigue, 2020)</a:t>
            </a:r>
          </a:p>
        </p:txBody>
      </p:sp>
    </p:spTree>
    <p:extLst>
      <p:ext uri="{BB962C8B-B14F-4D97-AF65-F5344CB8AC3E}">
        <p14:creationId xmlns:p14="http://schemas.microsoft.com/office/powerpoint/2010/main" val="2056808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D2ECA25-4376-5240-2A5F-DCBDF2795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Purpose and Methodology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15AC3B-6B3C-1873-5483-454840266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3667" y="2098674"/>
            <a:ext cx="9708995" cy="4759325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Purpose: Prove the correlation between connectivity, demand, and competition for the 5 busiest airports.</a:t>
            </a:r>
          </a:p>
          <a:p>
            <a:r>
              <a:rPr lang="en-US" sz="2400" dirty="0"/>
              <a:t>Methodology:</a:t>
            </a:r>
          </a:p>
          <a:p>
            <a:pPr lvl="1"/>
            <a:r>
              <a:rPr lang="en-US" sz="2000" dirty="0"/>
              <a:t>Identify top 5 busiest airports. </a:t>
            </a:r>
          </a:p>
          <a:p>
            <a:pPr lvl="1"/>
            <a:r>
              <a:rPr lang="en-US" sz="2000" dirty="0"/>
              <a:t>Use scatterplots to illustrate correlation between connectivity, demand, to airport traffic.</a:t>
            </a:r>
          </a:p>
          <a:p>
            <a:pPr lvl="1"/>
            <a:r>
              <a:rPr lang="en-US" sz="2000" dirty="0"/>
              <a:t>Use network graphs to visualize connectivity.</a:t>
            </a:r>
          </a:p>
          <a:p>
            <a:pPr lvl="1"/>
            <a:r>
              <a:rPr lang="en-US" sz="2000" dirty="0"/>
              <a:t>Compare neighboring airports to demonstrate effects of competition.</a:t>
            </a:r>
          </a:p>
          <a:p>
            <a:r>
              <a:rPr lang="en-US" sz="2400" dirty="0"/>
              <a:t>Datasets: Airport/traffic related datasets drawn from Kaggle. Please see references on each slide.</a:t>
            </a:r>
          </a:p>
          <a:p>
            <a:pPr lvl="1"/>
            <a:r>
              <a:rPr lang="en-US" sz="2000" dirty="0"/>
              <a:t>Pre pandemic data from 2016.</a:t>
            </a:r>
          </a:p>
          <a:p>
            <a:r>
              <a:rPr lang="en-US" sz="2400" dirty="0"/>
              <a:t>Tools: Python, MS Excel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9789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E00FC-3245-548E-D119-5383DC867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308"/>
            <a:ext cx="10515600" cy="1325563"/>
          </a:xfrm>
        </p:spPr>
        <p:txBody>
          <a:bodyPr/>
          <a:lstStyle/>
          <a:p>
            <a:r>
              <a:rPr lang="en-US" b="1" dirty="0"/>
              <a:t>The World’s Five Busiest Airport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B5CA-3EFD-AC72-2974-9CB261F84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3092"/>
            <a:ext cx="10515600" cy="4830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Which airports served the most </a:t>
            </a:r>
            <a:r>
              <a:rPr lang="en-US" b="1" dirty="0">
                <a:solidFill>
                  <a:srgbClr val="385723"/>
                </a:solidFill>
              </a:rPr>
              <a:t>passengers</a:t>
            </a:r>
            <a:r>
              <a:rPr lang="en-US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268B12-10FE-0D86-08C6-4C79CFCCBFF3}"/>
              </a:ext>
            </a:extLst>
          </p:cNvPr>
          <p:cNvSpPr txBox="1"/>
          <p:nvPr/>
        </p:nvSpPr>
        <p:spPr>
          <a:xfrm>
            <a:off x="156012" y="6326999"/>
            <a:ext cx="60945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Source: (Jonah, 2017)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76C35AB-0FFE-6750-E6CA-7AD6ACF8BB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5155126"/>
              </p:ext>
            </p:extLst>
          </p:nvPr>
        </p:nvGraphicFramePr>
        <p:xfrm>
          <a:off x="838200" y="1756647"/>
          <a:ext cx="7905750" cy="4408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DC0969B-E337-2B6D-293F-60B61B29B8F7}"/>
              </a:ext>
            </a:extLst>
          </p:cNvPr>
          <p:cNvSpPr txBox="1"/>
          <p:nvPr/>
        </p:nvSpPr>
        <p:spPr>
          <a:xfrm>
            <a:off x="7581900" y="196333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Hartsfield–Jackson Atlanta Intl Airport (ATL)</a:t>
            </a:r>
          </a:p>
          <a:p>
            <a:r>
              <a:rPr lang="en-US" dirty="0"/>
              <a:t>United States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541F7B-9C96-BBE9-9F04-9CFB8416E6CA}"/>
              </a:ext>
            </a:extLst>
          </p:cNvPr>
          <p:cNvSpPr txBox="1"/>
          <p:nvPr/>
        </p:nvSpPr>
        <p:spPr>
          <a:xfrm>
            <a:off x="6360692" y="3605779"/>
            <a:ext cx="68389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Dubai Intl Airport (DXB)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United Arab Emirates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6B0866-5284-AF93-3437-7F1ADB77D708}"/>
              </a:ext>
            </a:extLst>
          </p:cNvPr>
          <p:cNvSpPr txBox="1"/>
          <p:nvPr/>
        </p:nvSpPr>
        <p:spPr>
          <a:xfrm>
            <a:off x="6953250" y="2797755"/>
            <a:ext cx="68389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Beijing Capital Intl Airport (PEK)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China</a:t>
            </a:r>
            <a:r>
              <a:rPr lang="en-US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8C37D6-0A61-9B60-90AA-81811199D552}"/>
              </a:ext>
            </a:extLst>
          </p:cNvPr>
          <p:cNvSpPr txBox="1"/>
          <p:nvPr/>
        </p:nvSpPr>
        <p:spPr>
          <a:xfrm>
            <a:off x="6254065" y="4498959"/>
            <a:ext cx="68389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Los Angeles Intl Airport (LAX)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United States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81424D-9710-6ED2-CC8C-1BC70E000632}"/>
              </a:ext>
            </a:extLst>
          </p:cNvPr>
          <p:cNvSpPr txBox="1"/>
          <p:nvPr/>
        </p:nvSpPr>
        <p:spPr>
          <a:xfrm>
            <a:off x="6096000" y="5311070"/>
            <a:ext cx="68389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Tokyo Intl Airport</a:t>
            </a:r>
            <a:r>
              <a:rPr lang="en-US" dirty="0"/>
              <a:t> (HND)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Japan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93B3C1-04F1-09AB-ECEF-F8FD35669212}"/>
              </a:ext>
            </a:extLst>
          </p:cNvPr>
          <p:cNvSpPr txBox="1"/>
          <p:nvPr/>
        </p:nvSpPr>
        <p:spPr>
          <a:xfrm>
            <a:off x="6288674" y="2115031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104.1M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169A5D-EF53-1AF3-33F0-E7240FA9EAE5}"/>
              </a:ext>
            </a:extLst>
          </p:cNvPr>
          <p:cNvSpPr txBox="1"/>
          <p:nvPr/>
        </p:nvSpPr>
        <p:spPr>
          <a:xfrm>
            <a:off x="5925676" y="2927142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94.3M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75771A-6BC0-619B-E308-C24489FAA5FC}"/>
              </a:ext>
            </a:extLst>
          </p:cNvPr>
          <p:cNvSpPr txBox="1"/>
          <p:nvPr/>
        </p:nvSpPr>
        <p:spPr>
          <a:xfrm>
            <a:off x="5255705" y="3781516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83.6M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CC2073-07E9-5812-EE29-BCF0C70406E8}"/>
              </a:ext>
            </a:extLst>
          </p:cNvPr>
          <p:cNvSpPr txBox="1"/>
          <p:nvPr/>
        </p:nvSpPr>
        <p:spPr>
          <a:xfrm>
            <a:off x="5187265" y="4580310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80.9M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909307-D484-6B7A-6365-2BFA09E6D7F1}"/>
              </a:ext>
            </a:extLst>
          </p:cNvPr>
          <p:cNvSpPr txBox="1"/>
          <p:nvPr/>
        </p:nvSpPr>
        <p:spPr>
          <a:xfrm>
            <a:off x="5187265" y="5435302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79.6M</a:t>
            </a:r>
          </a:p>
        </p:txBody>
      </p:sp>
      <p:pic>
        <p:nvPicPr>
          <p:cNvPr id="6" name="Picture 5" descr="United States">
            <a:extLst>
              <a:ext uri="{FF2B5EF4-FFF2-40B4-BE49-F238E27FC236}">
                <a16:creationId xmlns:a16="http://schemas.microsoft.com/office/drawing/2014/main" id="{30C0ECFC-8331-48F2-971F-B3430A908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2003" y="2370063"/>
            <a:ext cx="21907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United States">
            <a:extLst>
              <a:ext uri="{FF2B5EF4-FFF2-40B4-BE49-F238E27FC236}">
                <a16:creationId xmlns:a16="http://schemas.microsoft.com/office/drawing/2014/main" id="{16D7143F-3309-56EC-9502-594C78754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198" y="4892492"/>
            <a:ext cx="21907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China">
            <a:extLst>
              <a:ext uri="{FF2B5EF4-FFF2-40B4-BE49-F238E27FC236}">
                <a16:creationId xmlns:a16="http://schemas.microsoft.com/office/drawing/2014/main" id="{00986E50-D334-42AB-A13C-B781C1916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684" y="3187882"/>
            <a:ext cx="21907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United Arab Emirates">
            <a:extLst>
              <a:ext uri="{FF2B5EF4-FFF2-40B4-BE49-F238E27FC236}">
                <a16:creationId xmlns:a16="http://schemas.microsoft.com/office/drawing/2014/main" id="{2AEC09C2-3C19-4FFB-A46D-A236A51C4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75" y="4036548"/>
            <a:ext cx="21907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Japan">
            <a:extLst>
              <a:ext uri="{FF2B5EF4-FFF2-40B4-BE49-F238E27FC236}">
                <a16:creationId xmlns:a16="http://schemas.microsoft.com/office/drawing/2014/main" id="{5566D4AF-3B85-48B3-91BC-41D1AB278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491" y="5733196"/>
            <a:ext cx="21907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913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E00FC-3245-548E-D119-5383DC867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682" y="-279669"/>
            <a:ext cx="10515600" cy="1325563"/>
          </a:xfrm>
        </p:spPr>
        <p:txBody>
          <a:bodyPr/>
          <a:lstStyle/>
          <a:p>
            <a:r>
              <a:rPr lang="en-US" b="1" dirty="0"/>
              <a:t>Money to Travel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B5CA-3EFD-AC72-2974-9CB261F84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682" y="745706"/>
            <a:ext cx="10515600" cy="483009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How does </a:t>
            </a:r>
            <a:r>
              <a:rPr lang="en-US" b="1" dirty="0">
                <a:solidFill>
                  <a:srgbClr val="666666"/>
                </a:solidFill>
              </a:rPr>
              <a:t>GPD</a:t>
            </a:r>
            <a:r>
              <a:rPr lang="en-US" dirty="0"/>
              <a:t> relate to </a:t>
            </a:r>
            <a:r>
              <a:rPr lang="en-US" b="1" dirty="0">
                <a:solidFill>
                  <a:srgbClr val="666666"/>
                </a:solidFill>
              </a:rPr>
              <a:t>passenger</a:t>
            </a:r>
            <a:r>
              <a:rPr lang="en-US" dirty="0"/>
              <a:t> traffic?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268B12-10FE-0D86-08C6-4C79CFCCBFF3}"/>
              </a:ext>
            </a:extLst>
          </p:cNvPr>
          <p:cNvSpPr txBox="1"/>
          <p:nvPr/>
        </p:nvSpPr>
        <p:spPr>
          <a:xfrm>
            <a:off x="156012" y="6326999"/>
            <a:ext cx="60945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Source: (Jonah, 2017) &amp; (Paullier, 2022) 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D5A6983-06EC-643E-BFCE-0B809479E0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9706653"/>
              </p:ext>
            </p:extLst>
          </p:nvPr>
        </p:nvGraphicFramePr>
        <p:xfrm>
          <a:off x="842682" y="1353671"/>
          <a:ext cx="8346142" cy="47586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9AF347D-29F6-491B-C860-3F6B62FC812E}"/>
              </a:ext>
            </a:extLst>
          </p:cNvPr>
          <p:cNvSpPr txBox="1"/>
          <p:nvPr/>
        </p:nvSpPr>
        <p:spPr>
          <a:xfrm>
            <a:off x="5587572" y="1508378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3B248"/>
                </a:solidFill>
              </a:rPr>
              <a:t>Los Angles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E8EB40-721D-1531-1EEE-DF6111335A03}"/>
              </a:ext>
            </a:extLst>
          </p:cNvPr>
          <p:cNvSpPr txBox="1"/>
          <p:nvPr/>
        </p:nvSpPr>
        <p:spPr>
          <a:xfrm>
            <a:off x="5838459" y="5504329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62983E"/>
                </a:solidFill>
              </a:rPr>
              <a:t>Dubai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88C9ED-F61D-22C7-162D-96A0AB8ACC6D}"/>
              </a:ext>
            </a:extLst>
          </p:cNvPr>
          <p:cNvSpPr txBox="1"/>
          <p:nvPr/>
        </p:nvSpPr>
        <p:spPr>
          <a:xfrm>
            <a:off x="5528488" y="4734069"/>
            <a:ext cx="6192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83BD5B"/>
                </a:solidFill>
              </a:rPr>
              <a:t>Tokyo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2AB970-FA98-104B-01C0-A4C7F41CA36A}"/>
              </a:ext>
            </a:extLst>
          </p:cNvPr>
          <p:cNvSpPr txBox="1"/>
          <p:nvPr/>
        </p:nvSpPr>
        <p:spPr>
          <a:xfrm>
            <a:off x="7803159" y="1532870"/>
            <a:ext cx="727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385723"/>
                </a:solidFill>
              </a:rPr>
              <a:t>Atlanta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6D3C2E-FBE3-BA48-EF07-024EF6868450}"/>
              </a:ext>
            </a:extLst>
          </p:cNvPr>
          <p:cNvSpPr txBox="1"/>
          <p:nvPr/>
        </p:nvSpPr>
        <p:spPr>
          <a:xfrm>
            <a:off x="6879011" y="3002361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4B752F"/>
                </a:solidFill>
              </a:rPr>
              <a:t>Beijing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BEF782-7A12-CACE-E6AE-F1E1E561F629}"/>
              </a:ext>
            </a:extLst>
          </p:cNvPr>
          <p:cNvSpPr txBox="1"/>
          <p:nvPr/>
        </p:nvSpPr>
        <p:spPr>
          <a:xfrm>
            <a:off x="4120711" y="6113620"/>
            <a:ext cx="1002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666666"/>
                </a:solidFill>
              </a:rPr>
              <a:t>Passengers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CBBF29-8C14-B9B2-FB45-90423A6A6654}"/>
              </a:ext>
            </a:extLst>
          </p:cNvPr>
          <p:cNvSpPr txBox="1"/>
          <p:nvPr/>
        </p:nvSpPr>
        <p:spPr>
          <a:xfrm rot="16200000">
            <a:off x="104182" y="3410486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666666"/>
                </a:solidFill>
              </a:rPr>
              <a:t>GDP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2F62F0-ED14-440E-4A93-AA1AC2D981B4}"/>
              </a:ext>
            </a:extLst>
          </p:cNvPr>
          <p:cNvSpPr txBox="1"/>
          <p:nvPr/>
        </p:nvSpPr>
        <p:spPr>
          <a:xfrm>
            <a:off x="775803" y="1686758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66666"/>
                </a:solidFill>
              </a:rPr>
              <a:t>18.8T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DD7641-17B1-FDB1-480F-74D8600FDA70}"/>
              </a:ext>
            </a:extLst>
          </p:cNvPr>
          <p:cNvSpPr txBox="1"/>
          <p:nvPr/>
        </p:nvSpPr>
        <p:spPr>
          <a:xfrm>
            <a:off x="775802" y="3089663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66666"/>
                </a:solidFill>
              </a:rPr>
              <a:t>12.2T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686822-6562-05C8-B96F-194900F6CB84}"/>
              </a:ext>
            </a:extLst>
          </p:cNvPr>
          <p:cNvSpPr txBox="1"/>
          <p:nvPr/>
        </p:nvSpPr>
        <p:spPr>
          <a:xfrm>
            <a:off x="821487" y="4804300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66666"/>
                </a:solidFill>
              </a:rPr>
              <a:t>4.1T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79C7C6-7E8A-255A-AAE1-4BE4994A7C50}"/>
              </a:ext>
            </a:extLst>
          </p:cNvPr>
          <p:cNvSpPr txBox="1"/>
          <p:nvPr/>
        </p:nvSpPr>
        <p:spPr>
          <a:xfrm>
            <a:off x="774383" y="5658217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66666"/>
                </a:solidFill>
              </a:rPr>
              <a:t>356B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220B98-CF73-722D-66A8-E8852397A9A3}"/>
              </a:ext>
            </a:extLst>
          </p:cNvPr>
          <p:cNvSpPr txBox="1"/>
          <p:nvPr/>
        </p:nvSpPr>
        <p:spPr>
          <a:xfrm>
            <a:off x="1092980" y="5888827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66666"/>
                </a:solidFill>
              </a:rPr>
              <a:t>35M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9E85D3-F59B-9F5B-24ED-EC8E88A34F03}"/>
              </a:ext>
            </a:extLst>
          </p:cNvPr>
          <p:cNvSpPr txBox="1"/>
          <p:nvPr/>
        </p:nvSpPr>
        <p:spPr>
          <a:xfrm>
            <a:off x="7407072" y="5862102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66666"/>
                </a:solidFill>
              </a:rPr>
              <a:t>104M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9D0319-0C89-1197-BE59-DC42CEF40C63}"/>
              </a:ext>
            </a:extLst>
          </p:cNvPr>
          <p:cNvSpPr txBox="1"/>
          <p:nvPr/>
        </p:nvSpPr>
        <p:spPr>
          <a:xfrm>
            <a:off x="4361354" y="5877179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66666"/>
                </a:solidFill>
              </a:rPr>
              <a:t>70M</a:t>
            </a:r>
          </a:p>
        </p:txBody>
      </p:sp>
      <p:pic>
        <p:nvPicPr>
          <p:cNvPr id="21" name="Picture 20" descr="United States">
            <a:extLst>
              <a:ext uri="{FF2B5EF4-FFF2-40B4-BE49-F238E27FC236}">
                <a16:creationId xmlns:a16="http://schemas.microsoft.com/office/drawing/2014/main" id="{DADCC7EA-08BC-574A-BEFC-1EAC0FA4E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11" y="1793832"/>
            <a:ext cx="21907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China">
            <a:extLst>
              <a:ext uri="{FF2B5EF4-FFF2-40B4-BE49-F238E27FC236}">
                <a16:creationId xmlns:a16="http://schemas.microsoft.com/office/drawing/2014/main" id="{E433C8A6-039D-ED05-6952-54E880FC1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12" y="3176066"/>
            <a:ext cx="21907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 descr="United Arab Emirates">
            <a:extLst>
              <a:ext uri="{FF2B5EF4-FFF2-40B4-BE49-F238E27FC236}">
                <a16:creationId xmlns:a16="http://schemas.microsoft.com/office/drawing/2014/main" id="{0B112066-5B41-25DA-F5F1-40D3BB982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39" y="5757433"/>
            <a:ext cx="21907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 descr="Japan">
            <a:extLst>
              <a:ext uri="{FF2B5EF4-FFF2-40B4-BE49-F238E27FC236}">
                <a16:creationId xmlns:a16="http://schemas.microsoft.com/office/drawing/2014/main" id="{F4E6F4AB-9360-BCE7-CFA3-152EF2A21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12" y="4886750"/>
            <a:ext cx="21907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279C496-C170-2075-A101-9AF7A26D85DE}"/>
              </a:ext>
            </a:extLst>
          </p:cNvPr>
          <p:cNvSpPr txBox="1"/>
          <p:nvPr/>
        </p:nvSpPr>
        <p:spPr>
          <a:xfrm>
            <a:off x="3703353" y="4804300"/>
            <a:ext cx="876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666666"/>
                </a:solidFill>
              </a:rPr>
              <a:t>Frankfurt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CC3E757-3410-75E9-FE5F-7722F1043A30}"/>
              </a:ext>
            </a:extLst>
          </p:cNvPr>
          <p:cNvSpPr txBox="1">
            <a:spLocks/>
          </p:cNvSpPr>
          <p:nvPr/>
        </p:nvSpPr>
        <p:spPr>
          <a:xfrm>
            <a:off x="8991600" y="1135404"/>
            <a:ext cx="3076575" cy="5627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Higher GPD means more money is available for spending on business and </a:t>
            </a:r>
            <a:r>
              <a:rPr lang="en-US" sz="1600" dirty="0" err="1"/>
              <a:t>leisuree</a:t>
            </a:r>
            <a:r>
              <a:rPr lang="en-US" sz="1600" dirty="0"/>
              <a:t> travel.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Both passenger traffic and the total number of airports on the top 50 list is correlated to GPD.</a:t>
            </a:r>
          </a:p>
          <a:p>
            <a:r>
              <a:rPr lang="en-US" sz="1600" dirty="0"/>
              <a:t>United States has 17 airports in top 50. </a:t>
            </a:r>
          </a:p>
          <a:p>
            <a:r>
              <a:rPr lang="en-US" sz="1600" dirty="0"/>
              <a:t>China has 7 airports in top 50.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Dubai does not fit the pattern, with more traffic but a lower GPD. </a:t>
            </a:r>
          </a:p>
          <a:p>
            <a:r>
              <a:rPr lang="en-US" sz="1600" dirty="0"/>
              <a:t>Dubai is notorious for its luxury.</a:t>
            </a:r>
          </a:p>
          <a:p>
            <a:r>
              <a:rPr lang="en-US" sz="1600" dirty="0"/>
              <a:t>DXB is the headquarters of Emirates Airlines, a major global carrier.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98435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151BCF00-038B-47A4-A649-57100BB4D5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3535281"/>
              </p:ext>
            </p:extLst>
          </p:nvPr>
        </p:nvGraphicFramePr>
        <p:xfrm>
          <a:off x="838200" y="1195009"/>
          <a:ext cx="8331200" cy="4998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26E00FC-3245-548E-D119-5383DC867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6411"/>
            <a:ext cx="10515600" cy="1325563"/>
          </a:xfrm>
        </p:spPr>
        <p:txBody>
          <a:bodyPr/>
          <a:lstStyle/>
          <a:p>
            <a:r>
              <a:rPr lang="en-US" b="1" dirty="0"/>
              <a:t>Well Connected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B5CA-3EFD-AC72-2974-9CB261F84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3555"/>
            <a:ext cx="10515600" cy="483009"/>
          </a:xfrm>
        </p:spPr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How does </a:t>
            </a:r>
            <a:r>
              <a:rPr lang="en-US" b="1" dirty="0">
                <a:solidFill>
                  <a:srgbClr val="666666"/>
                </a:solidFill>
              </a:rPr>
              <a:t>connectivity</a:t>
            </a:r>
            <a:r>
              <a:rPr lang="en-US" dirty="0"/>
              <a:t> relate to </a:t>
            </a:r>
            <a:r>
              <a:rPr lang="en-US" b="1" dirty="0">
                <a:solidFill>
                  <a:srgbClr val="666666"/>
                </a:solidFill>
              </a:rPr>
              <a:t>passenger</a:t>
            </a:r>
            <a:r>
              <a:rPr lang="en-US" dirty="0"/>
              <a:t> traffic?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268B12-10FE-0D86-08C6-4C79CFCCBFF3}"/>
              </a:ext>
            </a:extLst>
          </p:cNvPr>
          <p:cNvSpPr txBox="1"/>
          <p:nvPr/>
        </p:nvSpPr>
        <p:spPr>
          <a:xfrm>
            <a:off x="156012" y="6326999"/>
            <a:ext cx="60945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Source: (Jonah, 2017) &amp; (Potakillio, 2017)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914B07-3EC3-DDD1-FF35-025D168B32DF}"/>
              </a:ext>
            </a:extLst>
          </p:cNvPr>
          <p:cNvSpPr txBox="1"/>
          <p:nvPr/>
        </p:nvSpPr>
        <p:spPr>
          <a:xfrm>
            <a:off x="5587572" y="3459702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3B248"/>
                </a:solidFill>
              </a:rPr>
              <a:t>Los Angles, 148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1384C-1862-ABEE-DB33-F4EBD462298B}"/>
              </a:ext>
            </a:extLst>
          </p:cNvPr>
          <p:cNvSpPr txBox="1"/>
          <p:nvPr/>
        </p:nvSpPr>
        <p:spPr>
          <a:xfrm>
            <a:off x="5923546" y="2782745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62983E"/>
                </a:solidFill>
              </a:rPr>
              <a:t>Dubai, 182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2234D5-7DA3-AAF4-D5F0-74BA05379B7A}"/>
              </a:ext>
            </a:extLst>
          </p:cNvPr>
          <p:cNvSpPr txBox="1"/>
          <p:nvPr/>
        </p:nvSpPr>
        <p:spPr>
          <a:xfrm>
            <a:off x="5480572" y="5211410"/>
            <a:ext cx="885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83BD5B"/>
                </a:solidFill>
              </a:rPr>
              <a:t>Tokyo, 74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388D3F-93C6-F4E4-E9F2-633C45E48D95}"/>
              </a:ext>
            </a:extLst>
          </p:cNvPr>
          <p:cNvSpPr txBox="1"/>
          <p:nvPr/>
        </p:nvSpPr>
        <p:spPr>
          <a:xfrm>
            <a:off x="7935133" y="1843600"/>
            <a:ext cx="1087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385723"/>
                </a:solidFill>
              </a:rPr>
              <a:t>Atlanta, 216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CCBD3D-D2A8-0F3B-5687-8CFD51AF5A7B}"/>
              </a:ext>
            </a:extLst>
          </p:cNvPr>
          <p:cNvSpPr txBox="1"/>
          <p:nvPr/>
        </p:nvSpPr>
        <p:spPr>
          <a:xfrm>
            <a:off x="6330741" y="2009645"/>
            <a:ext cx="1056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4B752F"/>
                </a:solidFill>
              </a:rPr>
              <a:t>Beijing, 206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E3E602-9541-517C-A934-F4EB42102A93}"/>
              </a:ext>
            </a:extLst>
          </p:cNvPr>
          <p:cNvSpPr txBox="1"/>
          <p:nvPr/>
        </p:nvSpPr>
        <p:spPr>
          <a:xfrm>
            <a:off x="4038668" y="6227465"/>
            <a:ext cx="1002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666666"/>
                </a:solidFill>
              </a:rPr>
              <a:t>Passengers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D3FE32-D66A-9330-A7EE-4F2934DCDE5B}"/>
              </a:ext>
            </a:extLst>
          </p:cNvPr>
          <p:cNvSpPr txBox="1"/>
          <p:nvPr/>
        </p:nvSpPr>
        <p:spPr>
          <a:xfrm rot="16200000">
            <a:off x="5287" y="3489029"/>
            <a:ext cx="1104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666666"/>
                </a:solidFill>
              </a:rPr>
              <a:t>Connections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C202C0-4078-AF35-96CE-1749ADA80758}"/>
              </a:ext>
            </a:extLst>
          </p:cNvPr>
          <p:cNvSpPr txBox="1"/>
          <p:nvPr/>
        </p:nvSpPr>
        <p:spPr>
          <a:xfrm>
            <a:off x="941863" y="6039840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66666"/>
                </a:solidFill>
              </a:rPr>
              <a:t>35M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2EEA12-CB51-52FF-FC7A-442B660A8C27}"/>
              </a:ext>
            </a:extLst>
          </p:cNvPr>
          <p:cNvSpPr txBox="1"/>
          <p:nvPr/>
        </p:nvSpPr>
        <p:spPr>
          <a:xfrm>
            <a:off x="654496" y="579869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66666"/>
                </a:solidFill>
              </a:rPr>
              <a:t>50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570531-E123-80AB-34AF-14AD1D4D4953}"/>
              </a:ext>
            </a:extLst>
          </p:cNvPr>
          <p:cNvSpPr txBox="1"/>
          <p:nvPr/>
        </p:nvSpPr>
        <p:spPr>
          <a:xfrm>
            <a:off x="7652042" y="6038263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66666"/>
                </a:solidFill>
              </a:rPr>
              <a:t>104M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998B21-57AA-998D-2E84-F75C33A4496B}"/>
              </a:ext>
            </a:extLst>
          </p:cNvPr>
          <p:cNvSpPr txBox="1"/>
          <p:nvPr/>
        </p:nvSpPr>
        <p:spPr>
          <a:xfrm>
            <a:off x="4210237" y="6028192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66666"/>
                </a:solidFill>
              </a:rPr>
              <a:t>70M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65D2E5-C268-8F60-21FB-FEF2D12AF86D}"/>
              </a:ext>
            </a:extLst>
          </p:cNvPr>
          <p:cNvSpPr txBox="1"/>
          <p:nvPr/>
        </p:nvSpPr>
        <p:spPr>
          <a:xfrm>
            <a:off x="563124" y="117092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66666"/>
                </a:solidFill>
              </a:rPr>
              <a:t>250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C74B15-4EE6-F2C2-E138-7C17A22569CA}"/>
              </a:ext>
            </a:extLst>
          </p:cNvPr>
          <p:cNvSpPr txBox="1"/>
          <p:nvPr/>
        </p:nvSpPr>
        <p:spPr>
          <a:xfrm>
            <a:off x="608810" y="3484809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66666"/>
                </a:solidFill>
              </a:rPr>
              <a:t>150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11DD30-4731-C2EF-8827-6A4E4CF9DBFF}"/>
              </a:ext>
            </a:extLst>
          </p:cNvPr>
          <p:cNvSpPr txBox="1"/>
          <p:nvPr/>
        </p:nvSpPr>
        <p:spPr>
          <a:xfrm>
            <a:off x="3532751" y="1327815"/>
            <a:ext cx="12370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666666"/>
                </a:solidFill>
              </a:rPr>
              <a:t>Frankfurt, 238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CC23D74F-FCA0-0E5C-7D25-549D930DE6C5}"/>
              </a:ext>
            </a:extLst>
          </p:cNvPr>
          <p:cNvSpPr txBox="1">
            <a:spLocks/>
          </p:cNvSpPr>
          <p:nvPr/>
        </p:nvSpPr>
        <p:spPr>
          <a:xfrm>
            <a:off x="8991600" y="1135404"/>
            <a:ext cx="3076575" cy="5627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Higher connectivity means more destinations are available from an airport.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Passenger traffic is strongly correlated to the number of connection an airport has.</a:t>
            </a:r>
          </a:p>
          <a:p>
            <a:r>
              <a:rPr lang="en-US" sz="1600" dirty="0"/>
              <a:t>Most connections belongs to Frankfurt in Germany, with 238 connections.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Tokyo, HND, the 5</a:t>
            </a:r>
            <a:r>
              <a:rPr lang="en-US" sz="1600" baseline="30000" dirty="0"/>
              <a:t>th</a:t>
            </a:r>
            <a:r>
              <a:rPr lang="en-US" sz="1600" dirty="0"/>
              <a:t> highest airport does not fit this pattern.</a:t>
            </a:r>
          </a:p>
          <a:p>
            <a:r>
              <a:rPr lang="en-US" sz="1600" dirty="0"/>
              <a:t>Tokyo is the largest city in the world, with 39 million people.</a:t>
            </a:r>
          </a:p>
          <a:p>
            <a:r>
              <a:rPr lang="en-US" sz="1600" dirty="0"/>
              <a:t>Japan has the 3</a:t>
            </a:r>
            <a:r>
              <a:rPr lang="en-US" sz="1600" baseline="30000" dirty="0"/>
              <a:t>rd</a:t>
            </a:r>
            <a:r>
              <a:rPr lang="en-US" sz="1600" dirty="0"/>
              <a:t> highest GDP, a variable correlated to traffic.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05608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83F93-999C-7E88-8D96-197456444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36" y="-194434"/>
            <a:ext cx="10515600" cy="1325563"/>
          </a:xfrm>
        </p:spPr>
        <p:txBody>
          <a:bodyPr/>
          <a:lstStyle/>
          <a:p>
            <a:r>
              <a:rPr lang="en-US" dirty="0"/>
              <a:t>Geographic Connectivity</a:t>
            </a:r>
          </a:p>
        </p:txBody>
      </p:sp>
      <p:pic>
        <p:nvPicPr>
          <p:cNvPr id="7" name="Picture 6" descr="A close-up of a logo&#10;&#10;Description automatically generated with low confidence">
            <a:extLst>
              <a:ext uri="{FF2B5EF4-FFF2-40B4-BE49-F238E27FC236}">
                <a16:creationId xmlns:a16="http://schemas.microsoft.com/office/drawing/2014/main" id="{8C4B2D06-89CC-E2E1-7958-54C16E79A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5824" y="1502450"/>
            <a:ext cx="13043648" cy="4232848"/>
          </a:xfrm>
          <a:prstGeom prst="rect">
            <a:avLst/>
          </a:prstGeom>
        </p:spPr>
      </p:pic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6247547D-B102-4DB4-8E4D-08B64102F8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635846"/>
              </p:ext>
            </p:extLst>
          </p:nvPr>
        </p:nvGraphicFramePr>
        <p:xfrm>
          <a:off x="7138697" y="833606"/>
          <a:ext cx="774700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774000" imgH="347400" progId="Package">
                  <p:embed/>
                </p:oleObj>
              </mc:Choice>
              <mc:Fallback>
                <p:oleObj name="Packager Shell Object" showAsIcon="1" r:id="rId3" imgW="774000" imgH="34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38697" y="833606"/>
                        <a:ext cx="774700" cy="347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62B203-EC15-6F98-ADF3-1B56E19C1AB7}"/>
              </a:ext>
            </a:extLst>
          </p:cNvPr>
          <p:cNvCxnSpPr>
            <a:cxnSpLocks/>
          </p:cNvCxnSpPr>
          <p:nvPr/>
        </p:nvCxnSpPr>
        <p:spPr>
          <a:xfrm>
            <a:off x="1180073" y="2841812"/>
            <a:ext cx="406680" cy="170867"/>
          </a:xfrm>
          <a:prstGeom prst="straightConnector1">
            <a:avLst/>
          </a:prstGeom>
          <a:ln>
            <a:solidFill>
              <a:srgbClr val="73B248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0BAF69-7C63-70C1-3C03-5828E853A48D}"/>
              </a:ext>
            </a:extLst>
          </p:cNvPr>
          <p:cNvCxnSpPr>
            <a:cxnSpLocks/>
          </p:cNvCxnSpPr>
          <p:nvPr/>
        </p:nvCxnSpPr>
        <p:spPr>
          <a:xfrm flipH="1">
            <a:off x="3137647" y="2191331"/>
            <a:ext cx="854761" cy="650481"/>
          </a:xfrm>
          <a:prstGeom prst="straightConnector1">
            <a:avLst/>
          </a:prstGeom>
          <a:ln>
            <a:solidFill>
              <a:srgbClr val="385723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F8AC448-8611-3D92-722B-9F8A16896C67}"/>
              </a:ext>
            </a:extLst>
          </p:cNvPr>
          <p:cNvCxnSpPr>
            <a:cxnSpLocks/>
          </p:cNvCxnSpPr>
          <p:nvPr/>
        </p:nvCxnSpPr>
        <p:spPr>
          <a:xfrm flipV="1">
            <a:off x="6409458" y="3249542"/>
            <a:ext cx="995389" cy="184666"/>
          </a:xfrm>
          <a:prstGeom prst="straightConnector1">
            <a:avLst/>
          </a:prstGeom>
          <a:ln>
            <a:solidFill>
              <a:srgbClr val="62983E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B48F41C-A42F-44CF-65CD-A0EF521164FC}"/>
              </a:ext>
            </a:extLst>
          </p:cNvPr>
          <p:cNvCxnSpPr>
            <a:cxnSpLocks/>
          </p:cNvCxnSpPr>
          <p:nvPr/>
        </p:nvCxnSpPr>
        <p:spPr>
          <a:xfrm>
            <a:off x="9765648" y="1920322"/>
            <a:ext cx="0" cy="723025"/>
          </a:xfrm>
          <a:prstGeom prst="straightConnector1">
            <a:avLst/>
          </a:prstGeom>
          <a:ln>
            <a:solidFill>
              <a:srgbClr val="4B752F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A3B3F57-BCD4-FB20-8C71-AFF2CF3ABB09}"/>
              </a:ext>
            </a:extLst>
          </p:cNvPr>
          <p:cNvCxnSpPr>
            <a:cxnSpLocks/>
          </p:cNvCxnSpPr>
          <p:nvPr/>
        </p:nvCxnSpPr>
        <p:spPr>
          <a:xfrm flipH="1" flipV="1">
            <a:off x="10712824" y="3012679"/>
            <a:ext cx="180417" cy="236863"/>
          </a:xfrm>
          <a:prstGeom prst="straightConnector1">
            <a:avLst/>
          </a:prstGeom>
          <a:ln>
            <a:solidFill>
              <a:srgbClr val="83BD5B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F68687A-00A9-D297-B341-362690039076}"/>
              </a:ext>
            </a:extLst>
          </p:cNvPr>
          <p:cNvSpPr txBox="1"/>
          <p:nvPr/>
        </p:nvSpPr>
        <p:spPr>
          <a:xfrm>
            <a:off x="0" y="2528185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3B248"/>
                </a:solidFill>
              </a:rPr>
              <a:t>Los Angles, 148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6F5D49-19E1-3D39-4CA8-C7442C9531FC}"/>
              </a:ext>
            </a:extLst>
          </p:cNvPr>
          <p:cNvSpPr txBox="1"/>
          <p:nvPr/>
        </p:nvSpPr>
        <p:spPr>
          <a:xfrm>
            <a:off x="9115373" y="1528900"/>
            <a:ext cx="1300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B752F"/>
                </a:solidFill>
              </a:rPr>
              <a:t>Beijing, 206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FAED7D-E245-F8BE-13FE-4CA12AD8949F}"/>
              </a:ext>
            </a:extLst>
          </p:cNvPr>
          <p:cNvSpPr txBox="1"/>
          <p:nvPr/>
        </p:nvSpPr>
        <p:spPr>
          <a:xfrm>
            <a:off x="5490706" y="336072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2983E"/>
                </a:solidFill>
              </a:rPr>
              <a:t>Dubai, 182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51E014-6AFF-116E-E478-22BA8FAAF0A2}"/>
              </a:ext>
            </a:extLst>
          </p:cNvPr>
          <p:cNvSpPr txBox="1"/>
          <p:nvPr/>
        </p:nvSpPr>
        <p:spPr>
          <a:xfrm>
            <a:off x="10893241" y="3064876"/>
            <a:ext cx="108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83BD5B"/>
                </a:solidFill>
              </a:rPr>
              <a:t>Tokyo, 74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4B7FCB-2189-23D6-D7B9-374EB94497AC}"/>
              </a:ext>
            </a:extLst>
          </p:cNvPr>
          <p:cNvSpPr txBox="1"/>
          <p:nvPr/>
        </p:nvSpPr>
        <p:spPr>
          <a:xfrm>
            <a:off x="3405723" y="1841740"/>
            <a:ext cx="1343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85723"/>
                </a:solidFill>
              </a:rPr>
              <a:t>Atlanta, 216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453070-4CE4-715C-2C89-E4044DF0C162}"/>
              </a:ext>
            </a:extLst>
          </p:cNvPr>
          <p:cNvSpPr txBox="1"/>
          <p:nvPr/>
        </p:nvSpPr>
        <p:spPr>
          <a:xfrm>
            <a:off x="308412" y="6479399"/>
            <a:ext cx="60945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Source: (Jonah, 2017), (Potakillio, 2017), &amp; (Yoihenba, 2022)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A4754F7-C227-B727-96EF-23F922BF5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36" y="765934"/>
            <a:ext cx="10515600" cy="483009"/>
          </a:xfrm>
        </p:spPr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Where could you fly from the top 5 airports?</a:t>
            </a:r>
          </a:p>
        </p:txBody>
      </p:sp>
    </p:spTree>
    <p:extLst>
      <p:ext uri="{BB962C8B-B14F-4D97-AF65-F5344CB8AC3E}">
        <p14:creationId xmlns:p14="http://schemas.microsoft.com/office/powerpoint/2010/main" val="3797901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71A0FE-6129-4BDC-92D4-8A0811E7D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4516"/>
            <a:ext cx="12192000" cy="589570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9ECE7CD-D711-925E-0BF5-1364FB4AD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47" y="0"/>
            <a:ext cx="10515600" cy="1325563"/>
          </a:xfrm>
        </p:spPr>
        <p:txBody>
          <a:bodyPr/>
          <a:lstStyle/>
          <a:p>
            <a:r>
              <a:rPr lang="en-US" dirty="0"/>
              <a:t>Equirectangular Overlay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F83F36-D523-43F6-BE7F-F3E77A6002F8}"/>
              </a:ext>
            </a:extLst>
          </p:cNvPr>
          <p:cNvSpPr txBox="1"/>
          <p:nvPr/>
        </p:nvSpPr>
        <p:spPr>
          <a:xfrm>
            <a:off x="89337" y="6596390"/>
            <a:ext cx="60945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Source: (Jonah, 2017), (Potakillio, 2017), (Wikipedia, 2022), &amp; (Yoihenba, 2022)</a:t>
            </a:r>
          </a:p>
        </p:txBody>
      </p:sp>
    </p:spTree>
    <p:extLst>
      <p:ext uri="{BB962C8B-B14F-4D97-AF65-F5344CB8AC3E}">
        <p14:creationId xmlns:p14="http://schemas.microsoft.com/office/powerpoint/2010/main" val="174102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FD762-9235-3E0F-D71F-D4F0BB046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553" y="-172757"/>
            <a:ext cx="10515600" cy="1325563"/>
          </a:xfrm>
        </p:spPr>
        <p:txBody>
          <a:bodyPr/>
          <a:lstStyle/>
          <a:p>
            <a:r>
              <a:rPr lang="en-US" b="1" dirty="0"/>
              <a:t>Competition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5E34B94-2DB3-D74C-48FA-AFC3049DD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0577"/>
            <a:ext cx="10515600" cy="483009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83BD5B"/>
                </a:solidFill>
              </a:rPr>
              <a:t>Haneda</a:t>
            </a:r>
            <a:r>
              <a:rPr lang="en-US" b="1" dirty="0"/>
              <a:t> </a:t>
            </a:r>
            <a:r>
              <a:rPr lang="en-US" dirty="0"/>
              <a:t>vs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Narita</a:t>
            </a:r>
            <a:r>
              <a:rPr lang="en-US" dirty="0"/>
              <a:t> in Tokyo</a:t>
            </a:r>
          </a:p>
        </p:txBody>
      </p:sp>
      <p:pic>
        <p:nvPicPr>
          <p:cNvPr id="6" name="Picture 5" descr="A close-up of a guitar&#10;&#10;Description automatically generated with low confidence">
            <a:extLst>
              <a:ext uri="{FF2B5EF4-FFF2-40B4-BE49-F238E27FC236}">
                <a16:creationId xmlns:a16="http://schemas.microsoft.com/office/drawing/2014/main" id="{4E151037-0EDB-776D-8557-EB6622DEF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4284"/>
            <a:ext cx="8972280" cy="4791909"/>
          </a:xfrm>
          <a:prstGeom prst="rect">
            <a:avLst/>
          </a:prstGeom>
        </p:spPr>
      </p:pic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D73C607-7CC4-08DC-D45E-C3D45A086A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187492"/>
              </p:ext>
            </p:extLst>
          </p:nvPr>
        </p:nvGraphicFramePr>
        <p:xfrm>
          <a:off x="4663147" y="882069"/>
          <a:ext cx="484187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483840" imgH="347400" progId="Package">
                  <p:embed/>
                </p:oleObj>
              </mc:Choice>
              <mc:Fallback>
                <p:oleObj name="Packager Shell Object" showAsIcon="1" r:id="rId3" imgW="483840" imgH="34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63147" y="882069"/>
                        <a:ext cx="484187" cy="347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8D19682-9E17-66A3-6D17-2EEB00932B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270261"/>
              </p:ext>
            </p:extLst>
          </p:nvPr>
        </p:nvGraphicFramePr>
        <p:xfrm>
          <a:off x="838200" y="1417438"/>
          <a:ext cx="2273301" cy="1297305"/>
        </p:xfrm>
        <a:graphic>
          <a:graphicData uri="http://schemas.openxmlformats.org/drawingml/2006/table">
            <a:tbl>
              <a:tblPr/>
              <a:tblGrid>
                <a:gridCol w="862396">
                  <a:extLst>
                    <a:ext uri="{9D8B030D-6E8A-4147-A177-3AD203B41FA5}">
                      <a16:colId xmlns:a16="http://schemas.microsoft.com/office/drawing/2014/main" val="4130457024"/>
                    </a:ext>
                  </a:extLst>
                </a:gridCol>
                <a:gridCol w="735573">
                  <a:extLst>
                    <a:ext uri="{9D8B030D-6E8A-4147-A177-3AD203B41FA5}">
                      <a16:colId xmlns:a16="http://schemas.microsoft.com/office/drawing/2014/main" val="107550830"/>
                    </a:ext>
                  </a:extLst>
                </a:gridCol>
                <a:gridCol w="675332">
                  <a:extLst>
                    <a:ext uri="{9D8B030D-6E8A-4147-A177-3AD203B41FA5}">
                      <a16:colId xmlns:a16="http://schemas.microsoft.com/office/drawing/2014/main" val="40168342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83BD5B"/>
                          </a:solidFill>
                          <a:effectLst/>
                          <a:latin typeface="Calibri" panose="020F0502020204030204" pitchFamily="34" charset="0"/>
                        </a:rPr>
                        <a:t>HND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38577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3854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Passengers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79.6M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39.0M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93762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Connections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7971859"/>
                  </a:ext>
                </a:extLst>
              </a:tr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Shared Connections, including LAX, ATL, DXB, and PEK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643378"/>
                  </a:ext>
                </a:extLst>
              </a:tr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About 80 km Apart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3740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33D081A-917A-E868-C9BC-7282CB5E4B86}"/>
              </a:ext>
            </a:extLst>
          </p:cNvPr>
          <p:cNvSpPr txBox="1"/>
          <p:nvPr/>
        </p:nvSpPr>
        <p:spPr>
          <a:xfrm>
            <a:off x="308412" y="6479399"/>
            <a:ext cx="60945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Source: (Jonah, 2017), (Potakillio, 2017),  (Paullier, 2017), &amp; (Yoihenba, 2022)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880C626-2C25-ADC1-4DEE-38199B8E4C4B}"/>
              </a:ext>
            </a:extLst>
          </p:cNvPr>
          <p:cNvSpPr txBox="1">
            <a:spLocks/>
          </p:cNvSpPr>
          <p:nvPr/>
        </p:nvSpPr>
        <p:spPr>
          <a:xfrm>
            <a:off x="8972280" y="899959"/>
            <a:ext cx="3076575" cy="5627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Competition between local airports effects passenger traffic.</a:t>
            </a:r>
          </a:p>
          <a:p>
            <a:pPr marL="0" indent="0">
              <a:buNone/>
            </a:pPr>
            <a:r>
              <a:rPr lang="en-US" sz="1600" dirty="0"/>
              <a:t>Tokyo is the largest city in the world and Japan has a high GPD.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HND and NRT are less than 80 kilometers (1-hour drive) from each other in Tokyo.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If their passenger traffic was combined, they would have the highest traffic numbers in the world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They share connections to 34 airports including other large international airports such as Los Angeles, Atlanta, Beijing, and Dubai.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You can even catch a flight from HND to NRT and skip the 1-hour drive.</a:t>
            </a:r>
          </a:p>
        </p:txBody>
      </p:sp>
    </p:spTree>
    <p:extLst>
      <p:ext uri="{BB962C8B-B14F-4D97-AF65-F5344CB8AC3E}">
        <p14:creationId xmlns:p14="http://schemas.microsoft.com/office/powerpoint/2010/main" val="3113816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2610</TotalTime>
  <Words>947</Words>
  <Application>Microsoft Office PowerPoint</Application>
  <PresentationFormat>Widescreen</PresentationFormat>
  <Paragraphs>142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Packager Shell Object</vt:lpstr>
      <vt:lpstr>Factors contributing to passenger traffic</vt:lpstr>
      <vt:lpstr>What factors impact airport traffic?</vt:lpstr>
      <vt:lpstr>Purpose and Methodology</vt:lpstr>
      <vt:lpstr>The World’s Five Busiest Airport</vt:lpstr>
      <vt:lpstr>Money to Travel</vt:lpstr>
      <vt:lpstr>Well Connected</vt:lpstr>
      <vt:lpstr>Geographic Connectivity</vt:lpstr>
      <vt:lpstr>Equirectangular Overlay</vt:lpstr>
      <vt:lpstr>Competition</vt:lpstr>
      <vt:lpstr>Conclusions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Peetz, Adam M</dc:creator>
  <cp:lastModifiedBy>Peetz, Adam M</cp:lastModifiedBy>
  <cp:revision>60</cp:revision>
  <dcterms:created xsi:type="dcterms:W3CDTF">2022-08-31T02:04:48Z</dcterms:created>
  <dcterms:modified xsi:type="dcterms:W3CDTF">2022-10-07T14:06:28Z</dcterms:modified>
</cp:coreProperties>
</file>