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4" r:id="rId5"/>
    <p:sldId id="270" r:id="rId6"/>
    <p:sldId id="274" r:id="rId7"/>
    <p:sldId id="273" r:id="rId8"/>
    <p:sldId id="271" r:id="rId9"/>
    <p:sldId id="275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D5B"/>
    <a:srgbClr val="666666"/>
    <a:srgbClr val="73B248"/>
    <a:srgbClr val="62983E"/>
    <a:srgbClr val="4B752F"/>
    <a:srgbClr val="385723"/>
    <a:srgbClr val="70AD47"/>
    <a:srgbClr val="A3A3A3"/>
    <a:srgbClr val="B1B1B1"/>
    <a:srgbClr val="B7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g\Documents\MSDS_670_Viz\Week_8\busiestAirpor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g\Documents\MSDS_670_Viz\Week_8\CONNECTIVITY%20TRAFFIC%20SCAT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3BD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4-421D-989B-0C30EEBF86D5}"/>
              </c:ext>
            </c:extLst>
          </c:dPt>
          <c:dPt>
            <c:idx val="1"/>
            <c:invertIfNegative val="0"/>
            <c:bubble3D val="0"/>
            <c:spPr>
              <a:solidFill>
                <a:srgbClr val="73B2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4-421D-989B-0C30EEBF86D5}"/>
              </c:ext>
            </c:extLst>
          </c:dPt>
          <c:dPt>
            <c:idx val="2"/>
            <c:invertIfNegative val="0"/>
            <c:bubble3D val="0"/>
            <c:spPr>
              <a:solidFill>
                <a:srgbClr val="6298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4-421D-989B-0C30EEBF86D5}"/>
              </c:ext>
            </c:extLst>
          </c:dPt>
          <c:dPt>
            <c:idx val="3"/>
            <c:invertIfNegative val="0"/>
            <c:bubble3D val="0"/>
            <c:spPr>
              <a:solidFill>
                <a:srgbClr val="4B75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4-421D-989B-0C30EEBF86D5}"/>
              </c:ext>
            </c:extLst>
          </c:dPt>
          <c:val>
            <c:numRef>
              <c:f>Sheet1!$H$2:$H$6</c:f>
              <c:numCache>
                <c:formatCode>#,##0</c:formatCode>
                <c:ptCount val="5"/>
                <c:pt idx="0">
                  <c:v>79699762</c:v>
                </c:pt>
                <c:pt idx="1">
                  <c:v>80921527</c:v>
                </c:pt>
                <c:pt idx="2">
                  <c:v>83654250</c:v>
                </c:pt>
                <c:pt idx="3">
                  <c:v>94393454</c:v>
                </c:pt>
                <c:pt idx="4">
                  <c:v>104171935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4-421D-989B-0C30EEBF8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990226144"/>
        <c:axId val="1990224480"/>
      </c:barChart>
      <c:catAx>
        <c:axId val="1990226144"/>
        <c:scaling>
          <c:orientation val="minMax"/>
        </c:scaling>
        <c:delete val="1"/>
        <c:axPos val="l"/>
        <c:majorTickMark val="none"/>
        <c:minorTickMark val="none"/>
        <c:tickLblPos val="nextTo"/>
        <c:crossAx val="1990224480"/>
        <c:crosses val="autoZero"/>
        <c:auto val="1"/>
        <c:lblAlgn val="ctr"/>
        <c:lblOffset val="100"/>
        <c:noMultiLvlLbl val="0"/>
      </c:catAx>
      <c:valAx>
        <c:axId val="1990224480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99022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89224170880386E-2"/>
          <c:y val="4.2701428543509327E-2"/>
          <c:w val="0.8913319471439618"/>
          <c:h val="0.908730319674409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Sheet5!$C$1</c:f>
              <c:strCache>
                <c:ptCount val="1"/>
                <c:pt idx="0">
                  <c:v>GDP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385723"/>
                </a:solidFill>
                <a:ln w="50800">
                  <a:solidFill>
                    <a:srgbClr val="38572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E9D-49AC-B739-D6EDB10D255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4B752F"/>
                </a:solidFill>
                <a:ln w="50800">
                  <a:solidFill>
                    <a:srgbClr val="4B752F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E9D-49AC-B739-D6EDB10D25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62983E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E9D-49AC-B739-D6EDB10D25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73B24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E9D-49AC-B739-D6EDB10D255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83BD5B"/>
                </a:solidFill>
                <a:ln w="50800">
                  <a:solidFill>
                    <a:srgbClr val="83BD5B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E9D-49AC-B739-D6EDB10D255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E9D-49AC-B739-D6EDB10D255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6E9D-49AC-B739-D6EDB10D255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6E9D-49AC-B739-D6EDB10D2550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6E9D-49AC-B739-D6EDB10D2550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6E9D-49AC-B739-D6EDB10D2550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6E9D-49AC-B739-D6EDB10D2550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6E9D-49AC-B739-D6EDB10D2550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6E9D-49AC-B739-D6EDB10D2550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6E9D-49AC-B739-D6EDB10D2550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E9D-49AC-B739-D6EDB10D2550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6E9D-49AC-B739-D6EDB10D255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6E9D-49AC-B739-D6EDB10D2550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6E9D-49AC-B739-D6EDB10D2550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6E9D-49AC-B739-D6EDB10D2550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6E9D-49AC-B739-D6EDB10D2550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6E9D-49AC-B739-D6EDB10D2550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6E9D-49AC-B739-D6EDB10D2550}"/>
              </c:ext>
            </c:extLst>
          </c:dPt>
          <c:dPt>
            <c:idx val="2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6E9D-49AC-B739-D6EDB10D2550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6E9D-49AC-B739-D6EDB10D2550}"/>
              </c:ext>
            </c:extLst>
          </c:dPt>
          <c:dPt>
            <c:idx val="2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6E9D-49AC-B739-D6EDB10D2550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6E9D-49AC-B739-D6EDB10D2550}"/>
              </c:ext>
            </c:extLst>
          </c:dPt>
          <c:dPt>
            <c:idx val="2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6E9D-49AC-B739-D6EDB10D2550}"/>
              </c:ext>
            </c:extLst>
          </c:dPt>
          <c:dPt>
            <c:idx val="2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6E9D-49AC-B739-D6EDB10D2550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6E9D-49AC-B739-D6EDB10D2550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6E9D-49AC-B739-D6EDB10D2550}"/>
              </c:ext>
            </c:extLst>
          </c:dPt>
          <c:dPt>
            <c:idx val="3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6E9D-49AC-B739-D6EDB10D2550}"/>
              </c:ext>
            </c:extLst>
          </c:dPt>
          <c:dPt>
            <c:idx val="3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6E9D-49AC-B739-D6EDB10D2550}"/>
              </c:ext>
            </c:extLst>
          </c:dPt>
          <c:dPt>
            <c:idx val="3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6E9D-49AC-B739-D6EDB10D2550}"/>
              </c:ext>
            </c:extLst>
          </c:dPt>
          <c:dPt>
            <c:idx val="3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6E9D-49AC-B739-D6EDB10D2550}"/>
              </c:ext>
            </c:extLst>
          </c:dPt>
          <c:dPt>
            <c:idx val="3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E9D-49AC-B739-D6EDB10D2550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6E9D-49AC-B739-D6EDB10D2550}"/>
              </c:ext>
            </c:extLst>
          </c:dPt>
          <c:dPt>
            <c:idx val="3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6E9D-49AC-B739-D6EDB10D2550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6E9D-49AC-B739-D6EDB10D2550}"/>
              </c:ext>
            </c:extLst>
          </c:dPt>
          <c:dPt>
            <c:idx val="3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6E9D-49AC-B739-D6EDB10D2550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6E9D-49AC-B739-D6EDB10D2550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6E9D-49AC-B739-D6EDB10D2550}"/>
              </c:ext>
            </c:extLst>
          </c:dPt>
          <c:dPt>
            <c:idx val="4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6E9D-49AC-B739-D6EDB10D2550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E9D-49AC-B739-D6EDB10D2550}"/>
              </c:ext>
            </c:extLst>
          </c:dPt>
          <c:dPt>
            <c:idx val="4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6E9D-49AC-B739-D6EDB10D2550}"/>
              </c:ext>
            </c:extLst>
          </c:dPt>
          <c:dPt>
            <c:idx val="4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E9D-49AC-B739-D6EDB10D2550}"/>
              </c:ext>
            </c:extLst>
          </c:dPt>
          <c:dPt>
            <c:idx val="4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6E9D-49AC-B739-D6EDB10D2550}"/>
              </c:ext>
            </c:extLst>
          </c:dPt>
          <c:dPt>
            <c:idx val="4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6E9D-49AC-B739-D6EDB10D2550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E9D-49AC-B739-D6EDB10D2550}"/>
              </c:ext>
            </c:extLst>
          </c:dPt>
          <c:dPt>
            <c:idx val="4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E9D-49AC-B739-D6EDB10D2550}"/>
              </c:ext>
            </c:extLst>
          </c:dPt>
          <c:dPt>
            <c:idx val="4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6E9D-49AC-B739-D6EDB10D2550}"/>
              </c:ext>
            </c:extLst>
          </c:dPt>
          <c:trendline>
            <c:spPr>
              <a:ln w="19050" cap="rnd">
                <a:solidFill>
                  <a:srgbClr val="38572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Sheet5!$B$2:$B$1048276</c:f>
              <c:numCache>
                <c:formatCode>#,##0</c:formatCode>
                <c:ptCount val="1048275"/>
                <c:pt idx="0">
                  <c:v>104171935</c:v>
                </c:pt>
                <c:pt idx="1">
                  <c:v>94393454</c:v>
                </c:pt>
                <c:pt idx="2">
                  <c:v>83654250</c:v>
                </c:pt>
                <c:pt idx="3">
                  <c:v>80921527</c:v>
                </c:pt>
                <c:pt idx="4">
                  <c:v>79699762</c:v>
                </c:pt>
                <c:pt idx="5">
                  <c:v>78327479</c:v>
                </c:pt>
                <c:pt idx="6">
                  <c:v>75715474</c:v>
                </c:pt>
                <c:pt idx="7">
                  <c:v>70314462</c:v>
                </c:pt>
                <c:pt idx="8">
                  <c:v>66002414</c:v>
                </c:pt>
                <c:pt idx="9">
                  <c:v>65933145</c:v>
                </c:pt>
                <c:pt idx="10">
                  <c:v>65670697</c:v>
                </c:pt>
                <c:pt idx="11">
                  <c:v>63625534</c:v>
                </c:pt>
                <c:pt idx="12">
                  <c:v>60786937</c:v>
                </c:pt>
                <c:pt idx="13">
                  <c:v>60248741</c:v>
                </c:pt>
                <c:pt idx="14">
                  <c:v>59732147</c:v>
                </c:pt>
                <c:pt idx="15">
                  <c:v>58813103</c:v>
                </c:pt>
                <c:pt idx="16">
                  <c:v>58698000</c:v>
                </c:pt>
                <c:pt idx="17">
                  <c:v>58266515</c:v>
                </c:pt>
                <c:pt idx="18">
                  <c:v>57849814</c:v>
                </c:pt>
                <c:pt idx="19">
                  <c:v>55892428</c:v>
                </c:pt>
                <c:pt idx="20">
                  <c:v>55631385</c:v>
                </c:pt>
                <c:pt idx="21">
                  <c:v>54969536</c:v>
                </c:pt>
                <c:pt idx="22">
                  <c:v>53099282</c:v>
                </c:pt>
                <c:pt idx="23">
                  <c:v>52640043</c:v>
                </c:pt>
                <c:pt idx="24">
                  <c:v>50397928</c:v>
                </c:pt>
                <c:pt idx="25">
                  <c:v>47496614</c:v>
                </c:pt>
                <c:pt idx="26">
                  <c:v>46039137</c:v>
                </c:pt>
                <c:pt idx="27">
                  <c:v>45736700</c:v>
                </c:pt>
                <c:pt idx="28">
                  <c:v>44680555</c:v>
                </c:pt>
                <c:pt idx="29">
                  <c:v>44584603</c:v>
                </c:pt>
                <c:pt idx="30">
                  <c:v>44422022</c:v>
                </c:pt>
                <c:pt idx="31">
                  <c:v>44335198</c:v>
                </c:pt>
                <c:pt idx="32">
                  <c:v>44131031</c:v>
                </c:pt>
                <c:pt idx="33">
                  <c:v>43302381</c:v>
                </c:pt>
                <c:pt idx="34">
                  <c:v>43136795</c:v>
                </c:pt>
                <c:pt idx="35">
                  <c:v>42296322</c:v>
                </c:pt>
                <c:pt idx="36">
                  <c:v>42261309</c:v>
                </c:pt>
                <c:pt idx="37">
                  <c:v>41985810</c:v>
                </c:pt>
                <c:pt idx="38">
                  <c:v>41980515</c:v>
                </c:pt>
                <c:pt idx="39">
                  <c:v>41975090</c:v>
                </c:pt>
                <c:pt idx="40">
                  <c:v>41923399</c:v>
                </c:pt>
                <c:pt idx="41">
                  <c:v>41738662</c:v>
                </c:pt>
                <c:pt idx="42">
                  <c:v>41622594</c:v>
                </c:pt>
                <c:pt idx="43">
                  <c:v>41410254</c:v>
                </c:pt>
                <c:pt idx="44">
                  <c:v>40460135</c:v>
                </c:pt>
                <c:pt idx="45">
                  <c:v>40289969</c:v>
                </c:pt>
                <c:pt idx="46">
                  <c:v>39534991</c:v>
                </c:pt>
                <c:pt idx="47">
                  <c:v>39000563</c:v>
                </c:pt>
                <c:pt idx="48">
                  <c:v>37413728</c:v>
                </c:pt>
                <c:pt idx="49">
                  <c:v>37283987</c:v>
                </c:pt>
              </c:numCache>
            </c:numRef>
          </c:xVal>
          <c:yVal>
            <c:numRef>
              <c:f>Sheet5!$C$2:$C$1048276</c:f>
              <c:numCache>
                <c:formatCode>General</c:formatCode>
                <c:ptCount val="1048275"/>
                <c:pt idx="0">
                  <c:v>18697.919999999998</c:v>
                </c:pt>
                <c:pt idx="1">
                  <c:v>12253.98</c:v>
                </c:pt>
                <c:pt idx="2">
                  <c:v>356.21899999999999</c:v>
                </c:pt>
                <c:pt idx="3">
                  <c:v>18697.919999999998</c:v>
                </c:pt>
                <c:pt idx="4">
                  <c:v>4170.6400000000003</c:v>
                </c:pt>
                <c:pt idx="5">
                  <c:v>18697.919999999998</c:v>
                </c:pt>
                <c:pt idx="6">
                  <c:v>3054.84</c:v>
                </c:pt>
                <c:pt idx="7">
                  <c:v>12253.98</c:v>
                </c:pt>
                <c:pt idx="8">
                  <c:v>12253.98</c:v>
                </c:pt>
                <c:pt idx="9">
                  <c:v>2488.38</c:v>
                </c:pt>
                <c:pt idx="10">
                  <c:v>18697.919999999998</c:v>
                </c:pt>
                <c:pt idx="11">
                  <c:v>782.93399999999997</c:v>
                </c:pt>
                <c:pt idx="12">
                  <c:v>3472.51</c:v>
                </c:pt>
                <c:pt idx="13">
                  <c:v>721.16700000000003</c:v>
                </c:pt>
                <c:pt idx="14">
                  <c:v>12253.98</c:v>
                </c:pt>
                <c:pt idx="15">
                  <c:v>18697.919999999998</c:v>
                </c:pt>
                <c:pt idx="16">
                  <c:v>308.71600000000001</c:v>
                </c:pt>
                <c:pt idx="17">
                  <c:v>18697.919999999998</c:v>
                </c:pt>
                <c:pt idx="18">
                  <c:v>1450.05</c:v>
                </c:pt>
                <c:pt idx="19">
                  <c:v>393.01900000000001</c:v>
                </c:pt>
                <c:pt idx="20">
                  <c:v>2384.73</c:v>
                </c:pt>
                <c:pt idx="21">
                  <c:v>875.75</c:v>
                </c:pt>
                <c:pt idx="22">
                  <c:v>18697.919999999998</c:v>
                </c:pt>
                <c:pt idx="23">
                  <c:v>350.99200000000002</c:v>
                </c:pt>
                <c:pt idx="24">
                  <c:v>1265.1199999999999</c:v>
                </c:pt>
                <c:pt idx="25">
                  <c:v>18697.919999999998</c:v>
                </c:pt>
                <c:pt idx="26">
                  <c:v>12253.98</c:v>
                </c:pt>
                <c:pt idx="27">
                  <c:v>18697.919999999998</c:v>
                </c:pt>
                <c:pt idx="28">
                  <c:v>2384.73</c:v>
                </c:pt>
                <c:pt idx="29">
                  <c:v>18697.919999999998</c:v>
                </c:pt>
                <c:pt idx="30">
                  <c:v>18697.919999999998</c:v>
                </c:pt>
                <c:pt idx="31">
                  <c:v>1592.35</c:v>
                </c:pt>
                <c:pt idx="32">
                  <c:v>1265.1199999999999</c:v>
                </c:pt>
                <c:pt idx="33">
                  <c:v>18697.919999999998</c:v>
                </c:pt>
                <c:pt idx="34">
                  <c:v>3054.84</c:v>
                </c:pt>
                <c:pt idx="35">
                  <c:v>540.07299999999998</c:v>
                </c:pt>
                <c:pt idx="36">
                  <c:v>3472.51</c:v>
                </c:pt>
                <c:pt idx="37">
                  <c:v>1253</c:v>
                </c:pt>
                <c:pt idx="38">
                  <c:v>12253.98</c:v>
                </c:pt>
                <c:pt idx="39">
                  <c:v>12253.98</c:v>
                </c:pt>
                <c:pt idx="40">
                  <c:v>18697.919999999998</c:v>
                </c:pt>
                <c:pt idx="41">
                  <c:v>1867.57</c:v>
                </c:pt>
                <c:pt idx="42">
                  <c:v>18697.919999999998</c:v>
                </c:pt>
                <c:pt idx="43">
                  <c:v>1187.05</c:v>
                </c:pt>
                <c:pt idx="44">
                  <c:v>12253.98</c:v>
                </c:pt>
                <c:pt idx="45">
                  <c:v>18697.919999999998</c:v>
                </c:pt>
                <c:pt idx="46">
                  <c:v>330.23200000000003</c:v>
                </c:pt>
                <c:pt idx="47">
                  <c:v>4170.6400000000003</c:v>
                </c:pt>
                <c:pt idx="48">
                  <c:v>18697.919999999998</c:v>
                </c:pt>
                <c:pt idx="49">
                  <c:v>192.214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9D-49AC-B739-D6EDB10D2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739551"/>
        <c:axId val="504739967"/>
      </c:scatterChart>
      <c:valAx>
        <c:axId val="504739551"/>
        <c:scaling>
          <c:orientation val="minMax"/>
          <c:min val="35000000"/>
        </c:scaling>
        <c:delete val="0"/>
        <c:axPos val="b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39967"/>
        <c:crosses val="autoZero"/>
        <c:crossBetween val="midCat"/>
      </c:valAx>
      <c:valAx>
        <c:axId val="504739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395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Connections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3B248"/>
              </a:solidFill>
              <a:ln w="50800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38572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01D-48D2-A496-C1F6DD0A745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01D-48D2-A496-C1F6DD0A745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01D-48D2-A496-C1F6DD0A745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73B24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01D-48D2-A496-C1F6DD0A745B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83BD5B"/>
                </a:solidFill>
                <a:ln w="50800">
                  <a:solidFill>
                    <a:srgbClr val="83BD5B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01D-48D2-A496-C1F6DD0A745B}"/>
              </c:ext>
            </c:extLst>
          </c:dPt>
          <c:trendline>
            <c:spPr>
              <a:ln w="19050" cap="rnd">
                <a:solidFill>
                  <a:srgbClr val="38572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Sheet4!$A$2:$A$51</c:f>
              <c:numCache>
                <c:formatCode>General</c:formatCode>
                <c:ptCount val="50"/>
                <c:pt idx="0">
                  <c:v>104171935</c:v>
                </c:pt>
                <c:pt idx="1">
                  <c:v>94393454</c:v>
                </c:pt>
                <c:pt idx="2">
                  <c:v>83654250</c:v>
                </c:pt>
                <c:pt idx="3">
                  <c:v>80921527</c:v>
                </c:pt>
                <c:pt idx="4">
                  <c:v>79699762</c:v>
                </c:pt>
                <c:pt idx="5">
                  <c:v>78327479</c:v>
                </c:pt>
                <c:pt idx="6">
                  <c:v>75715474</c:v>
                </c:pt>
                <c:pt idx="7">
                  <c:v>70314462</c:v>
                </c:pt>
                <c:pt idx="8">
                  <c:v>66002414</c:v>
                </c:pt>
                <c:pt idx="9">
                  <c:v>65933145</c:v>
                </c:pt>
                <c:pt idx="10">
                  <c:v>65670697</c:v>
                </c:pt>
                <c:pt idx="11">
                  <c:v>63625534</c:v>
                </c:pt>
                <c:pt idx="12">
                  <c:v>60786937</c:v>
                </c:pt>
                <c:pt idx="13">
                  <c:v>60248741</c:v>
                </c:pt>
                <c:pt idx="14">
                  <c:v>59732147</c:v>
                </c:pt>
                <c:pt idx="15">
                  <c:v>58813103</c:v>
                </c:pt>
                <c:pt idx="16">
                  <c:v>58698000</c:v>
                </c:pt>
                <c:pt idx="17">
                  <c:v>58266515</c:v>
                </c:pt>
                <c:pt idx="18">
                  <c:v>57849814</c:v>
                </c:pt>
                <c:pt idx="19">
                  <c:v>55892428</c:v>
                </c:pt>
                <c:pt idx="20">
                  <c:v>55631385</c:v>
                </c:pt>
                <c:pt idx="21">
                  <c:v>54969536</c:v>
                </c:pt>
                <c:pt idx="22">
                  <c:v>53099282</c:v>
                </c:pt>
                <c:pt idx="23">
                  <c:v>52640043</c:v>
                </c:pt>
                <c:pt idx="24">
                  <c:v>50397928</c:v>
                </c:pt>
                <c:pt idx="25">
                  <c:v>47496614</c:v>
                </c:pt>
                <c:pt idx="26">
                  <c:v>46039137</c:v>
                </c:pt>
                <c:pt idx="27">
                  <c:v>45736700</c:v>
                </c:pt>
                <c:pt idx="28">
                  <c:v>44680555</c:v>
                </c:pt>
                <c:pt idx="29">
                  <c:v>44584603</c:v>
                </c:pt>
                <c:pt idx="30">
                  <c:v>44422022</c:v>
                </c:pt>
                <c:pt idx="31">
                  <c:v>44335198</c:v>
                </c:pt>
                <c:pt idx="32">
                  <c:v>44131031</c:v>
                </c:pt>
                <c:pt idx="33">
                  <c:v>43302381</c:v>
                </c:pt>
                <c:pt idx="34">
                  <c:v>43136795</c:v>
                </c:pt>
                <c:pt idx="35">
                  <c:v>42296322</c:v>
                </c:pt>
                <c:pt idx="36">
                  <c:v>42261309</c:v>
                </c:pt>
                <c:pt idx="37">
                  <c:v>41985810</c:v>
                </c:pt>
                <c:pt idx="38">
                  <c:v>41980515</c:v>
                </c:pt>
                <c:pt idx="39">
                  <c:v>41975090</c:v>
                </c:pt>
                <c:pt idx="40">
                  <c:v>41923399</c:v>
                </c:pt>
                <c:pt idx="41">
                  <c:v>41738662</c:v>
                </c:pt>
                <c:pt idx="42">
                  <c:v>41622594</c:v>
                </c:pt>
                <c:pt idx="43">
                  <c:v>41410254</c:v>
                </c:pt>
                <c:pt idx="44">
                  <c:v>40460135</c:v>
                </c:pt>
                <c:pt idx="45">
                  <c:v>40289969</c:v>
                </c:pt>
                <c:pt idx="46">
                  <c:v>39534991</c:v>
                </c:pt>
                <c:pt idx="47">
                  <c:v>39000563</c:v>
                </c:pt>
                <c:pt idx="48">
                  <c:v>37413728</c:v>
                </c:pt>
                <c:pt idx="49">
                  <c:v>37283987</c:v>
                </c:pt>
              </c:numCache>
            </c:numRef>
          </c:xVal>
          <c:yVal>
            <c:numRef>
              <c:f>Sheet4!$B$2:$B$51</c:f>
              <c:numCache>
                <c:formatCode>General</c:formatCode>
                <c:ptCount val="50"/>
                <c:pt idx="0">
                  <c:v>216</c:v>
                </c:pt>
                <c:pt idx="1">
                  <c:v>206</c:v>
                </c:pt>
                <c:pt idx="2">
                  <c:v>182</c:v>
                </c:pt>
                <c:pt idx="3">
                  <c:v>148</c:v>
                </c:pt>
                <c:pt idx="4">
                  <c:v>74</c:v>
                </c:pt>
                <c:pt idx="5">
                  <c:v>203</c:v>
                </c:pt>
                <c:pt idx="6">
                  <c:v>171</c:v>
                </c:pt>
                <c:pt idx="7">
                  <c:v>134</c:v>
                </c:pt>
                <c:pt idx="8">
                  <c:v>153</c:v>
                </c:pt>
                <c:pt idx="9">
                  <c:v>233</c:v>
                </c:pt>
                <c:pt idx="10">
                  <c:v>185</c:v>
                </c:pt>
                <c:pt idx="11">
                  <c:v>231</c:v>
                </c:pt>
                <c:pt idx="12">
                  <c:v>238</c:v>
                </c:pt>
                <c:pt idx="13">
                  <c:v>230</c:v>
                </c:pt>
                <c:pt idx="14">
                  <c:v>149</c:v>
                </c:pt>
                <c:pt idx="15">
                  <c:v>160</c:v>
                </c:pt>
                <c:pt idx="16">
                  <c:v>125</c:v>
                </c:pt>
                <c:pt idx="17">
                  <c:v>168</c:v>
                </c:pt>
                <c:pt idx="18">
                  <c:v>131</c:v>
                </c:pt>
                <c:pt idx="19">
                  <c:v>121</c:v>
                </c:pt>
                <c:pt idx="20">
                  <c:v>97</c:v>
                </c:pt>
                <c:pt idx="21">
                  <c:v>63</c:v>
                </c:pt>
                <c:pt idx="22">
                  <c:v>104</c:v>
                </c:pt>
                <c:pt idx="23">
                  <c:v>111</c:v>
                </c:pt>
                <c:pt idx="24">
                  <c:v>156</c:v>
                </c:pt>
                <c:pt idx="25">
                  <c:v>133</c:v>
                </c:pt>
                <c:pt idx="26">
                  <c:v>108</c:v>
                </c:pt>
                <c:pt idx="27">
                  <c:v>94</c:v>
                </c:pt>
                <c:pt idx="28">
                  <c:v>82</c:v>
                </c:pt>
                <c:pt idx="29">
                  <c:v>134</c:v>
                </c:pt>
                <c:pt idx="30">
                  <c:v>139</c:v>
                </c:pt>
                <c:pt idx="31">
                  <c:v>146</c:v>
                </c:pt>
                <c:pt idx="32">
                  <c:v>163</c:v>
                </c:pt>
                <c:pt idx="33">
                  <c:v>91</c:v>
                </c:pt>
                <c:pt idx="34">
                  <c:v>165</c:v>
                </c:pt>
                <c:pt idx="35">
                  <c:v>102</c:v>
                </c:pt>
                <c:pt idx="36">
                  <c:v>189</c:v>
                </c:pt>
                <c:pt idx="37">
                  <c:v>83</c:v>
                </c:pt>
                <c:pt idx="38">
                  <c:v>95</c:v>
                </c:pt>
                <c:pt idx="39">
                  <c:v>86</c:v>
                </c:pt>
                <c:pt idx="40">
                  <c:v>102</c:v>
                </c:pt>
                <c:pt idx="41">
                  <c:v>159</c:v>
                </c:pt>
                <c:pt idx="42">
                  <c:v>168</c:v>
                </c:pt>
                <c:pt idx="43">
                  <c:v>95</c:v>
                </c:pt>
                <c:pt idx="44">
                  <c:v>68</c:v>
                </c:pt>
                <c:pt idx="45">
                  <c:v>152</c:v>
                </c:pt>
                <c:pt idx="46">
                  <c:v>78</c:v>
                </c:pt>
                <c:pt idx="47">
                  <c:v>103</c:v>
                </c:pt>
                <c:pt idx="48">
                  <c:v>130</c:v>
                </c:pt>
                <c:pt idx="49">
                  <c:v>118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1D-48D2-A496-C1F6DD0A7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72079"/>
        <c:axId val="690674159"/>
      </c:scatterChart>
      <c:valAx>
        <c:axId val="690672079"/>
        <c:scaling>
          <c:orientation val="minMax"/>
          <c:min val="3500000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4159"/>
        <c:crosses val="autoZero"/>
        <c:crossBetween val="midCat"/>
      </c:valAx>
      <c:valAx>
        <c:axId val="690674159"/>
        <c:scaling>
          <c:orientation val="minMax"/>
          <c:min val="5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2079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9739-A6CD-6EA4-392A-4395D481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3735-3C29-7041-FE5F-BF902397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1F2-53AF-A20A-19CD-FA7BF25D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7DF4-ECB4-1B17-BF20-9893C6C6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DC5C-A694-B946-EE87-98B14551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82D8-92D3-7B4B-C214-F82377F2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B0BE-B284-A83A-0F4E-94A8F1EA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9BF9-08C2-A9F9-31BF-B84C114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8E4F-3940-C71A-F720-5D894775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CFA7-E6D4-A451-467B-E2654DA1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D8245-F663-032D-E418-CE1C3517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CDAD-7664-005A-7B00-D815F3A6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CE11-5973-8150-8612-884CF703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8F8F-C9EC-7265-A314-E40D1948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351F-9A96-70E9-0361-3D8B428F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4A-D247-89B5-75A2-A0B141F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284A-117D-BCF5-87AC-82487036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53FB-93F0-17C0-0DCF-D85A9D66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C4FB-8D44-215E-503D-B7D3ECC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C331-1A7D-7DC8-8C50-0C6408CD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F34-EA7E-DF2B-0520-385258F3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E764-66AE-D879-A765-F564A0DA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F145-620E-1F4C-D636-0272FE11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24C4-7178-0D20-D2D7-05443F2C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694-B020-EFB2-B622-F6832B66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2A4F-D065-8DDC-D08A-BA1EDDD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2464-8506-ECE6-B406-BF30D76A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04EE-88C6-5145-C9F8-C13BB15DE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D24C-D197-3A67-7B23-A39D43B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C06C-8A32-0D57-10C0-13186025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7710-3C5D-ACAC-DF50-7AB50351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764A-5340-1BD4-E547-69C47556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0F41-C2BA-F836-7C82-DCD0E4D1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AAF76-79D5-08F3-9FB2-9A7A03DA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B75B-2D04-08C9-DAD2-9144BB1CF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8C539-B7A2-0AC8-D451-F1E78488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E780-39A5-C331-5A33-C1F910EC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1C87F-A91F-6DC9-44AF-1D8858F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799AA-8A09-B001-B88C-0C7C29F9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678-7B61-A440-8AEF-B996EE30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FBAD-3369-9EE1-6586-286B9CA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A93C0-9AEB-E973-CB34-86EA5161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973B5-387C-35C7-5167-4AE6F114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40FB-549B-F2F8-F9F3-008B166C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217DE-13F3-A330-60D5-0C5A88F4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F91F-2439-FD38-D82E-AA5A5CFE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886B-68B4-FEDA-D294-6E576AB7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273D-1E42-0A0F-8C6C-FDA9F8C8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4E27-E177-C48E-F44F-8127F77C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5EFC-A6DF-3FC7-52A2-DEFC471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D43C-B2F5-F493-ECF1-603E0B41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16EA-2431-EF67-F284-53CBA0A8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9408-CF3B-8749-13CB-B4A7E9D2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2CEE-2BA6-2614-632A-282AB633A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96CA-4338-6C46-94C0-34735B5BB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76A7-5258-8769-42BE-C058EBB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54DB-3B3B-CAAD-819A-DA39F31D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2E6A-E693-3F99-9D56-2501A9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696BA-C9FF-D5B6-60B3-211C190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2756-EA63-0629-1687-0BB64B74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D5D8-19AF-5CF2-55EC-8B92BCF4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6331-4A95-41D7-AA68-68B033663BC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BB5A-5FD7-0681-00D2-23497CD54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29EF-B656-9FCF-D624-87C57CAD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FB042-755A-575D-E81E-3C513464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Factors contributing to passenger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3CB3-C8FC-CD91-83FE-90346C1FD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exploration of correlating variables in airport traffic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819B677E-5E59-1542-0C78-B41C937B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9D45D-7D94-C4DB-4577-5194BF1B2603}"/>
              </a:ext>
            </a:extLst>
          </p:cNvPr>
          <p:cNvSpPr txBox="1"/>
          <p:nvPr/>
        </p:nvSpPr>
        <p:spPr>
          <a:xfrm>
            <a:off x="71886" y="13414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Adam Peetz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Regis University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MSDS670 Week 8 Assignment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10/16/2022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Professor John Koenig</a:t>
            </a:r>
          </a:p>
        </p:txBody>
      </p:sp>
    </p:spTree>
    <p:extLst>
      <p:ext uri="{BB962C8B-B14F-4D97-AF65-F5344CB8AC3E}">
        <p14:creationId xmlns:p14="http://schemas.microsoft.com/office/powerpoint/2010/main" val="86764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Passenger traffic is correlated to GDP.</a:t>
            </a:r>
          </a:p>
          <a:p>
            <a:pPr lvl="2"/>
            <a:r>
              <a:rPr lang="en-US" dirty="0"/>
              <a:t>So much that the countries with high GPD make up a large portion of the top 50 airports.</a:t>
            </a:r>
          </a:p>
          <a:p>
            <a:pPr lvl="1"/>
            <a:r>
              <a:rPr lang="en-US" dirty="0"/>
              <a:t>Passenger traffic is correlated to connectivity. </a:t>
            </a:r>
          </a:p>
          <a:p>
            <a:pPr lvl="2"/>
            <a:r>
              <a:rPr lang="en-US" dirty="0"/>
              <a:t>Flights can be booked to pretty much anywhere in the world from the 5 listed airports. </a:t>
            </a:r>
          </a:p>
          <a:p>
            <a:pPr lvl="2"/>
            <a:r>
              <a:rPr lang="en-US" dirty="0"/>
              <a:t>Airports are concentrated in the northern hemisphere.</a:t>
            </a:r>
          </a:p>
          <a:p>
            <a:pPr lvl="1"/>
            <a:r>
              <a:rPr lang="en-US" dirty="0"/>
              <a:t>Competition from nearby airports will reduce the number of passengers and airport services regardless of GDP and connectivity.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6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sz="2400" dirty="0"/>
              <a:t>Jonah, Mary. (2017).</a:t>
            </a:r>
            <a:r>
              <a:rPr lang="en-US" sz="2400" i="1" dirty="0"/>
              <a:t> Busiest Airports by Passenger Traffic.</a:t>
            </a:r>
            <a:r>
              <a:rPr lang="en-US" sz="2400" dirty="0"/>
              <a:t> Kaggle.com. Retrieved 10/04/2022 from https://www.kaggle.com/datasets/jonahmary17/airports</a:t>
            </a:r>
          </a:p>
          <a:p>
            <a:pPr marL="457200" indent="-457200">
              <a:buNone/>
            </a:pPr>
            <a:r>
              <a:rPr lang="en-US" sz="2400" dirty="0"/>
              <a:t>Paullier, Alejo. (2022). </a:t>
            </a:r>
            <a:r>
              <a:rPr lang="en-US" sz="2400" i="1" dirty="0"/>
              <a:t>GDP By Country 1999-2022. </a:t>
            </a:r>
            <a:r>
              <a:rPr lang="en-US" sz="2400" dirty="0"/>
              <a:t>Kaggle.com. Retrieved 10/5/2022 form https://www.kaggle.com/datasets/alejopaullier/-gdp-by-country-1999-2022</a:t>
            </a:r>
          </a:p>
          <a:p>
            <a:pPr marL="457200" indent="-457200">
              <a:buNone/>
            </a:pPr>
            <a:r>
              <a:rPr lang="en-US" sz="2400" dirty="0"/>
              <a:t>Potakallio, Jani. &amp; Contentshare. (2019). </a:t>
            </a:r>
            <a:r>
              <a:rPr lang="en-US" sz="2400" i="1" dirty="0"/>
              <a:t>Flight Route Database. </a:t>
            </a:r>
            <a:r>
              <a:rPr lang="en-US" sz="2400" dirty="0"/>
              <a:t>OpenFlights.org. retrieved 10/05/2022 from </a:t>
            </a:r>
            <a:r>
              <a:rPr lang="en-US" sz="2400" i="1" dirty="0"/>
              <a:t> </a:t>
            </a:r>
            <a:r>
              <a:rPr lang="en-US" sz="2400" dirty="0"/>
              <a:t>https://www.kaggle.com/datasets/open-flights/flight-route-database</a:t>
            </a:r>
          </a:p>
          <a:p>
            <a:pPr marL="457200" indent="-457200">
              <a:buNone/>
            </a:pPr>
            <a:r>
              <a:rPr lang="en-US" sz="2400" dirty="0"/>
              <a:t>Rodrigue, Jean Paul. (2020). </a:t>
            </a:r>
            <a:r>
              <a:rPr lang="en-US" sz="2400" i="1" dirty="0"/>
              <a:t>Factors Impacting Airport Traffic. Transportgeography.org </a:t>
            </a:r>
            <a:r>
              <a:rPr lang="en-US" sz="2400" dirty="0"/>
              <a:t>retrieved 10/05/2022 from https://transportgeography.org/contents/chapter6/airport-terminals/factors-impacting-airport-traffic/</a:t>
            </a:r>
          </a:p>
          <a:p>
            <a:pPr marL="457200" indent="-457200">
              <a:buNone/>
            </a:pPr>
            <a:r>
              <a:rPr lang="en-US" sz="2400" dirty="0"/>
              <a:t>Wikipedia. (2022). </a:t>
            </a:r>
            <a:r>
              <a:rPr lang="en-US" sz="2400" i="1" dirty="0"/>
              <a:t>Equirectangular Projection.</a:t>
            </a:r>
            <a:r>
              <a:rPr lang="en-US" sz="2400" dirty="0"/>
              <a:t> Wikipedia.com retrieved 10/5/2022 from https://en.wikipedia.org/wiki/Equirectangular_projection</a:t>
            </a:r>
          </a:p>
          <a:p>
            <a:pPr marL="457200" indent="-457200">
              <a:buNone/>
            </a:pPr>
            <a:r>
              <a:rPr lang="en-US" sz="2400" dirty="0"/>
              <a:t>Yoihenba, </a:t>
            </a:r>
            <a:r>
              <a:rPr lang="en-US" sz="2400" dirty="0" err="1"/>
              <a:t>Thoudam</a:t>
            </a:r>
            <a:r>
              <a:rPr lang="en-US" sz="2400" dirty="0"/>
              <a:t>. (2022). Airports. Kaggle.com. retrieved 10/05/2022 from https://www.kaggle.com/datasets/thoudamyoihenba/airports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3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5A98-E194-1A37-55D6-89E827FD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factors impact airport traffic?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1D72-F1FC-EE0D-024A-3DD37AEC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Connectivity</a:t>
            </a:r>
          </a:p>
          <a:p>
            <a:r>
              <a:rPr lang="en-US" dirty="0"/>
              <a:t>Demand</a:t>
            </a:r>
          </a:p>
          <a:p>
            <a:pPr lvl="1"/>
            <a:r>
              <a:rPr lang="en-US" sz="2800" dirty="0"/>
              <a:t>Tourism</a:t>
            </a:r>
          </a:p>
          <a:p>
            <a:pPr lvl="1"/>
            <a:r>
              <a:rPr lang="en-US" sz="2800" dirty="0"/>
              <a:t>Business Travel</a:t>
            </a:r>
          </a:p>
          <a:p>
            <a:r>
              <a:rPr lang="en-US" dirty="0"/>
              <a:t>Competition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6600E-93A9-F4AC-38C8-8DC22704F700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(Rodrigue, 2020)</a:t>
            </a:r>
          </a:p>
        </p:txBody>
      </p:sp>
    </p:spTree>
    <p:extLst>
      <p:ext uri="{BB962C8B-B14F-4D97-AF65-F5344CB8AC3E}">
        <p14:creationId xmlns:p14="http://schemas.microsoft.com/office/powerpoint/2010/main" val="20568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Purpose and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67" y="2098674"/>
            <a:ext cx="9708995" cy="47593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Purpose: Prove the correlation between connectivity, demand, and competition for the 5 busiest airports.</a:t>
            </a:r>
          </a:p>
          <a:p>
            <a:r>
              <a:rPr lang="en-US" sz="2400" dirty="0"/>
              <a:t>Methodology:</a:t>
            </a:r>
          </a:p>
          <a:p>
            <a:pPr lvl="1"/>
            <a:r>
              <a:rPr lang="en-US" sz="2000" dirty="0"/>
              <a:t>Identify top 5 busiest airports. </a:t>
            </a:r>
          </a:p>
          <a:p>
            <a:pPr lvl="1"/>
            <a:r>
              <a:rPr lang="en-US" sz="2000" dirty="0"/>
              <a:t>Use scatterplots to illustrate correlation between connectivity, demand, to airport traffic.</a:t>
            </a:r>
          </a:p>
          <a:p>
            <a:pPr lvl="1"/>
            <a:r>
              <a:rPr lang="en-US" sz="2000" dirty="0"/>
              <a:t>Use network graphs to visualize connectivity.</a:t>
            </a:r>
          </a:p>
          <a:p>
            <a:pPr lvl="1"/>
            <a:r>
              <a:rPr lang="en-US" sz="2000" dirty="0"/>
              <a:t>Compare neighboring airports to demonstrate effects of competition.</a:t>
            </a:r>
          </a:p>
          <a:p>
            <a:r>
              <a:rPr lang="en-US" sz="2400" dirty="0"/>
              <a:t>Datasets: Airport/traffic related datasets drawn from Kaggle. Please see references on each slide.</a:t>
            </a:r>
          </a:p>
          <a:p>
            <a:pPr lvl="1"/>
            <a:r>
              <a:rPr lang="en-US" sz="2000" dirty="0"/>
              <a:t>Used data from 2016 to standardize years to available routes data.</a:t>
            </a:r>
          </a:p>
          <a:p>
            <a:r>
              <a:rPr lang="en-US" sz="2400" dirty="0"/>
              <a:t>Tools: Python, MS Excel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8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08"/>
            <a:ext cx="10515600" cy="1325563"/>
          </a:xfrm>
        </p:spPr>
        <p:txBody>
          <a:bodyPr/>
          <a:lstStyle/>
          <a:p>
            <a:r>
              <a:rPr lang="en-US" b="1" dirty="0"/>
              <a:t>The World’s Five Busiest Airport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92"/>
            <a:ext cx="10515600" cy="483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airports served the most </a:t>
            </a:r>
            <a:r>
              <a:rPr lang="en-US" b="1" dirty="0">
                <a:solidFill>
                  <a:srgbClr val="385723"/>
                </a:solidFill>
              </a:rPr>
              <a:t>passengers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6C35AB-0FFE-6750-E6CA-7AD6ACF8B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55126"/>
              </p:ext>
            </p:extLst>
          </p:nvPr>
        </p:nvGraphicFramePr>
        <p:xfrm>
          <a:off x="838200" y="1756647"/>
          <a:ext cx="7905750" cy="440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C0969B-E337-2B6D-293F-60B61B29B8F7}"/>
              </a:ext>
            </a:extLst>
          </p:cNvPr>
          <p:cNvSpPr txBox="1"/>
          <p:nvPr/>
        </p:nvSpPr>
        <p:spPr>
          <a:xfrm>
            <a:off x="7581900" y="19633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Hartsfield–Jackson Atlanta Intl Airport (ATL)</a:t>
            </a:r>
          </a:p>
          <a:p>
            <a:r>
              <a:rPr lang="en-US" dirty="0"/>
              <a:t>United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41F7B-9C96-BBE9-9F04-9CFB8416E6CA}"/>
              </a:ext>
            </a:extLst>
          </p:cNvPr>
          <p:cNvSpPr txBox="1"/>
          <p:nvPr/>
        </p:nvSpPr>
        <p:spPr>
          <a:xfrm>
            <a:off x="6360692" y="3605779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Dubai Intl Airport (DXB)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United Arab Emirates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B0866-5284-AF93-3437-7F1ADB77D708}"/>
              </a:ext>
            </a:extLst>
          </p:cNvPr>
          <p:cNvSpPr txBox="1"/>
          <p:nvPr/>
        </p:nvSpPr>
        <p:spPr>
          <a:xfrm>
            <a:off x="6953250" y="2797755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Beijing Capital Intl Airport (PEK)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China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37D6-0A61-9B60-90AA-81811199D552}"/>
              </a:ext>
            </a:extLst>
          </p:cNvPr>
          <p:cNvSpPr txBox="1"/>
          <p:nvPr/>
        </p:nvSpPr>
        <p:spPr>
          <a:xfrm>
            <a:off x="6254065" y="4498959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Angeles Intl Airport (LAX)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United States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1424D-9710-6ED2-CC8C-1BC70E000632}"/>
              </a:ext>
            </a:extLst>
          </p:cNvPr>
          <p:cNvSpPr txBox="1"/>
          <p:nvPr/>
        </p:nvSpPr>
        <p:spPr>
          <a:xfrm>
            <a:off x="6096000" y="5311070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Tokyo Intl Airport</a:t>
            </a:r>
            <a:r>
              <a:rPr lang="en-US" dirty="0"/>
              <a:t> (HND)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Japan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3B3C1-04F1-09AB-ECEF-F8FD35669212}"/>
              </a:ext>
            </a:extLst>
          </p:cNvPr>
          <p:cNvSpPr txBox="1"/>
          <p:nvPr/>
        </p:nvSpPr>
        <p:spPr>
          <a:xfrm>
            <a:off x="6288674" y="2115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104.1M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69A5D-EF53-1AF3-33F0-E7240FA9EAE5}"/>
              </a:ext>
            </a:extLst>
          </p:cNvPr>
          <p:cNvSpPr txBox="1"/>
          <p:nvPr/>
        </p:nvSpPr>
        <p:spPr>
          <a:xfrm>
            <a:off x="5925676" y="292714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94.3M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5771A-6BC0-619B-E308-C24489FAA5FC}"/>
              </a:ext>
            </a:extLst>
          </p:cNvPr>
          <p:cNvSpPr txBox="1"/>
          <p:nvPr/>
        </p:nvSpPr>
        <p:spPr>
          <a:xfrm>
            <a:off x="5255705" y="378151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83.6M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C2073-07E9-5812-EE29-BCF0C70406E8}"/>
              </a:ext>
            </a:extLst>
          </p:cNvPr>
          <p:cNvSpPr txBox="1"/>
          <p:nvPr/>
        </p:nvSpPr>
        <p:spPr>
          <a:xfrm>
            <a:off x="5187265" y="458031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80.9M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09307-D484-6B7A-6365-2BFA09E6D7F1}"/>
              </a:ext>
            </a:extLst>
          </p:cNvPr>
          <p:cNvSpPr txBox="1"/>
          <p:nvPr/>
        </p:nvSpPr>
        <p:spPr>
          <a:xfrm>
            <a:off x="5187265" y="543530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79.6M</a:t>
            </a:r>
          </a:p>
        </p:txBody>
      </p:sp>
      <p:pic>
        <p:nvPicPr>
          <p:cNvPr id="6" name="Picture 5" descr="United States">
            <a:extLst>
              <a:ext uri="{FF2B5EF4-FFF2-40B4-BE49-F238E27FC236}">
                <a16:creationId xmlns:a16="http://schemas.microsoft.com/office/drawing/2014/main" id="{30C0ECFC-8331-48F2-971F-B3430A90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03" y="2370063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nited States">
            <a:extLst>
              <a:ext uri="{FF2B5EF4-FFF2-40B4-BE49-F238E27FC236}">
                <a16:creationId xmlns:a16="http://schemas.microsoft.com/office/drawing/2014/main" id="{16D7143F-3309-56EC-9502-594C7875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8" y="4892492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hina">
            <a:extLst>
              <a:ext uri="{FF2B5EF4-FFF2-40B4-BE49-F238E27FC236}">
                <a16:creationId xmlns:a16="http://schemas.microsoft.com/office/drawing/2014/main" id="{00986E50-D334-42AB-A13C-B781C191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84" y="3187882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United Arab Emirates">
            <a:extLst>
              <a:ext uri="{FF2B5EF4-FFF2-40B4-BE49-F238E27FC236}">
                <a16:creationId xmlns:a16="http://schemas.microsoft.com/office/drawing/2014/main" id="{2AEC09C2-3C19-4FFB-A46D-A236A51C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036548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Japan">
            <a:extLst>
              <a:ext uri="{FF2B5EF4-FFF2-40B4-BE49-F238E27FC236}">
                <a16:creationId xmlns:a16="http://schemas.microsoft.com/office/drawing/2014/main" id="{5566D4AF-3B85-48B3-91BC-41D1AB27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91" y="5733196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-279669"/>
            <a:ext cx="10515600" cy="1325563"/>
          </a:xfrm>
        </p:spPr>
        <p:txBody>
          <a:bodyPr/>
          <a:lstStyle/>
          <a:p>
            <a:r>
              <a:rPr lang="en-US" b="1" dirty="0"/>
              <a:t>Money to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745706"/>
            <a:ext cx="10515600" cy="48300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does </a:t>
            </a:r>
            <a:r>
              <a:rPr lang="en-US" b="1" dirty="0">
                <a:solidFill>
                  <a:srgbClr val="666666"/>
                </a:solidFill>
              </a:rPr>
              <a:t>GPD</a:t>
            </a:r>
            <a:r>
              <a:rPr lang="en-US" dirty="0"/>
              <a:t> relate to </a:t>
            </a:r>
            <a:r>
              <a:rPr lang="en-US" b="1" dirty="0">
                <a:solidFill>
                  <a:srgbClr val="666666"/>
                </a:solidFill>
              </a:rPr>
              <a:t>passenger</a:t>
            </a:r>
            <a:r>
              <a:rPr lang="en-US" dirty="0"/>
              <a:t> traffic?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 &amp; (Paullier, 2022)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5A6983-06EC-643E-BFCE-0B809479E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706653"/>
              </p:ext>
            </p:extLst>
          </p:nvPr>
        </p:nvGraphicFramePr>
        <p:xfrm>
          <a:off x="842682" y="1353671"/>
          <a:ext cx="8346142" cy="475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AF347D-29F6-491B-C860-3F6B62FC812E}"/>
              </a:ext>
            </a:extLst>
          </p:cNvPr>
          <p:cNvSpPr txBox="1"/>
          <p:nvPr/>
        </p:nvSpPr>
        <p:spPr>
          <a:xfrm>
            <a:off x="5587572" y="15083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3B248"/>
                </a:solidFill>
              </a:rPr>
              <a:t>Los 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8EB40-721D-1531-1EEE-DF6111335A03}"/>
              </a:ext>
            </a:extLst>
          </p:cNvPr>
          <p:cNvSpPr txBox="1"/>
          <p:nvPr/>
        </p:nvSpPr>
        <p:spPr>
          <a:xfrm>
            <a:off x="5838459" y="550432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2983E"/>
                </a:solidFill>
              </a:rPr>
              <a:t>Dubai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8C9ED-F61D-22C7-162D-96A0AB8ACC6D}"/>
              </a:ext>
            </a:extLst>
          </p:cNvPr>
          <p:cNvSpPr txBox="1"/>
          <p:nvPr/>
        </p:nvSpPr>
        <p:spPr>
          <a:xfrm>
            <a:off x="5528488" y="4734069"/>
            <a:ext cx="61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3BD5B"/>
                </a:solidFill>
              </a:rPr>
              <a:t>Tokyo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AB970-FA98-104B-01C0-A4C7F41CA36A}"/>
              </a:ext>
            </a:extLst>
          </p:cNvPr>
          <p:cNvSpPr txBox="1"/>
          <p:nvPr/>
        </p:nvSpPr>
        <p:spPr>
          <a:xfrm>
            <a:off x="7803159" y="1532870"/>
            <a:ext cx="727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85723"/>
                </a:solidFill>
              </a:rPr>
              <a:t>Atlanta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D3C2E-FBE3-BA48-EF07-024EF6868450}"/>
              </a:ext>
            </a:extLst>
          </p:cNvPr>
          <p:cNvSpPr txBox="1"/>
          <p:nvPr/>
        </p:nvSpPr>
        <p:spPr>
          <a:xfrm>
            <a:off x="6879011" y="300236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B752F"/>
                </a:solidFill>
              </a:rPr>
              <a:t>Beijing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EF782-7A12-CACE-E6AE-F1E1E561F629}"/>
              </a:ext>
            </a:extLst>
          </p:cNvPr>
          <p:cNvSpPr txBox="1"/>
          <p:nvPr/>
        </p:nvSpPr>
        <p:spPr>
          <a:xfrm>
            <a:off x="4120711" y="6113620"/>
            <a:ext cx="100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Passengers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BBF29-8C14-B9B2-FB45-90423A6A6654}"/>
              </a:ext>
            </a:extLst>
          </p:cNvPr>
          <p:cNvSpPr txBox="1"/>
          <p:nvPr/>
        </p:nvSpPr>
        <p:spPr>
          <a:xfrm rot="16200000">
            <a:off x="104182" y="341048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GDP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F62F0-ED14-440E-4A93-AA1AC2D981B4}"/>
              </a:ext>
            </a:extLst>
          </p:cNvPr>
          <p:cNvSpPr txBox="1"/>
          <p:nvPr/>
        </p:nvSpPr>
        <p:spPr>
          <a:xfrm>
            <a:off x="775803" y="168675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18.8T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D7641-17B1-FDB1-480F-74D8600FDA70}"/>
              </a:ext>
            </a:extLst>
          </p:cNvPr>
          <p:cNvSpPr txBox="1"/>
          <p:nvPr/>
        </p:nvSpPr>
        <p:spPr>
          <a:xfrm>
            <a:off x="775802" y="308966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12.2T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86822-6562-05C8-B96F-194900F6CB84}"/>
              </a:ext>
            </a:extLst>
          </p:cNvPr>
          <p:cNvSpPr txBox="1"/>
          <p:nvPr/>
        </p:nvSpPr>
        <p:spPr>
          <a:xfrm>
            <a:off x="821487" y="480430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4.1T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9C7C6-7E8A-255A-AAE1-4BE4994A7C50}"/>
              </a:ext>
            </a:extLst>
          </p:cNvPr>
          <p:cNvSpPr txBox="1"/>
          <p:nvPr/>
        </p:nvSpPr>
        <p:spPr>
          <a:xfrm>
            <a:off x="774383" y="565821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356B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20B98-CF73-722D-66A8-E8852397A9A3}"/>
              </a:ext>
            </a:extLst>
          </p:cNvPr>
          <p:cNvSpPr txBox="1"/>
          <p:nvPr/>
        </p:nvSpPr>
        <p:spPr>
          <a:xfrm>
            <a:off x="1092980" y="588882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E85D3-F59B-9F5B-24ED-EC8E88A34F03}"/>
              </a:ext>
            </a:extLst>
          </p:cNvPr>
          <p:cNvSpPr txBox="1"/>
          <p:nvPr/>
        </p:nvSpPr>
        <p:spPr>
          <a:xfrm>
            <a:off x="7407072" y="586210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104M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D0319-0C89-1197-BE59-DC42CEF40C63}"/>
              </a:ext>
            </a:extLst>
          </p:cNvPr>
          <p:cNvSpPr txBox="1"/>
          <p:nvPr/>
        </p:nvSpPr>
        <p:spPr>
          <a:xfrm>
            <a:off x="4361354" y="587717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70M</a:t>
            </a:r>
          </a:p>
        </p:txBody>
      </p:sp>
      <p:pic>
        <p:nvPicPr>
          <p:cNvPr id="21" name="Picture 20" descr="United States">
            <a:extLst>
              <a:ext uri="{FF2B5EF4-FFF2-40B4-BE49-F238E27FC236}">
                <a16:creationId xmlns:a16="http://schemas.microsoft.com/office/drawing/2014/main" id="{DADCC7EA-08BC-574A-BEFC-1EAC0FA4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1" y="1793832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hina">
            <a:extLst>
              <a:ext uri="{FF2B5EF4-FFF2-40B4-BE49-F238E27FC236}">
                <a16:creationId xmlns:a16="http://schemas.microsoft.com/office/drawing/2014/main" id="{E433C8A6-039D-ED05-6952-54E880FC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" y="3176066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United Arab Emirates">
            <a:extLst>
              <a:ext uri="{FF2B5EF4-FFF2-40B4-BE49-F238E27FC236}">
                <a16:creationId xmlns:a16="http://schemas.microsoft.com/office/drawing/2014/main" id="{0B112066-5B41-25DA-F5F1-40D3BB98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9" y="5757433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Japan">
            <a:extLst>
              <a:ext uri="{FF2B5EF4-FFF2-40B4-BE49-F238E27FC236}">
                <a16:creationId xmlns:a16="http://schemas.microsoft.com/office/drawing/2014/main" id="{F4E6F4AB-9360-BCE7-CFA3-152EF2A2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" y="488675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79C496-C170-2075-A101-9AF7A26D85DE}"/>
              </a:ext>
            </a:extLst>
          </p:cNvPr>
          <p:cNvSpPr txBox="1"/>
          <p:nvPr/>
        </p:nvSpPr>
        <p:spPr>
          <a:xfrm>
            <a:off x="3703353" y="4804300"/>
            <a:ext cx="87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Frankfurt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CC3E757-3410-75E9-FE5F-7722F1043A30}"/>
              </a:ext>
            </a:extLst>
          </p:cNvPr>
          <p:cNvSpPr txBox="1">
            <a:spLocks/>
          </p:cNvSpPr>
          <p:nvPr/>
        </p:nvSpPr>
        <p:spPr>
          <a:xfrm>
            <a:off x="8991600" y="1135404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Higher GPD means more money is available for spending on business and </a:t>
            </a:r>
            <a:r>
              <a:rPr lang="en-US" sz="1600" dirty="0" err="1"/>
              <a:t>leisuree</a:t>
            </a:r>
            <a:r>
              <a:rPr lang="en-US" sz="1600" dirty="0"/>
              <a:t> travel.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Both passenger traffic and the total number of airports on the top 50 list is correlated to GPD.</a:t>
            </a:r>
          </a:p>
          <a:p>
            <a:r>
              <a:rPr lang="en-US" sz="1600" dirty="0"/>
              <a:t>United States has 17 airports in top 50. </a:t>
            </a:r>
          </a:p>
          <a:p>
            <a:r>
              <a:rPr lang="en-US" sz="1600" dirty="0"/>
              <a:t>China has 7 airports in top 50.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Dubai does not fit the pattern, with more traffic but a lower GPD. </a:t>
            </a:r>
          </a:p>
          <a:p>
            <a:r>
              <a:rPr lang="en-US" sz="1600" dirty="0"/>
              <a:t>Dubai is notorious for its luxury.</a:t>
            </a:r>
          </a:p>
          <a:p>
            <a:r>
              <a:rPr lang="en-US" sz="1600" dirty="0"/>
              <a:t>DXB is the headquarters of Emirates Airlines, a major global carrier.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843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51BCF00-038B-47A4-A649-57100BB4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535281"/>
              </p:ext>
            </p:extLst>
          </p:nvPr>
        </p:nvGraphicFramePr>
        <p:xfrm>
          <a:off x="838200" y="1195009"/>
          <a:ext cx="8331200" cy="499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6411"/>
            <a:ext cx="10515600" cy="1325563"/>
          </a:xfrm>
        </p:spPr>
        <p:txBody>
          <a:bodyPr/>
          <a:lstStyle/>
          <a:p>
            <a:r>
              <a:rPr lang="en-US" b="1" dirty="0"/>
              <a:t>Well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555"/>
            <a:ext cx="10515600" cy="48300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does </a:t>
            </a:r>
            <a:r>
              <a:rPr lang="en-US" b="1" dirty="0">
                <a:solidFill>
                  <a:srgbClr val="666666"/>
                </a:solidFill>
              </a:rPr>
              <a:t>connectivity</a:t>
            </a:r>
            <a:r>
              <a:rPr lang="en-US" dirty="0"/>
              <a:t> relate to </a:t>
            </a:r>
            <a:r>
              <a:rPr lang="en-US" b="1" dirty="0">
                <a:solidFill>
                  <a:srgbClr val="666666"/>
                </a:solidFill>
              </a:rPr>
              <a:t>passenger</a:t>
            </a:r>
            <a:r>
              <a:rPr lang="en-US" dirty="0"/>
              <a:t> traffic?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 &amp; (Potakillio, 2017)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14B07-3EC3-DDD1-FF35-025D168B32DF}"/>
              </a:ext>
            </a:extLst>
          </p:cNvPr>
          <p:cNvSpPr txBox="1"/>
          <p:nvPr/>
        </p:nvSpPr>
        <p:spPr>
          <a:xfrm>
            <a:off x="5587572" y="345970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3B248"/>
                </a:solidFill>
              </a:rPr>
              <a:t>Los Angles, 148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1384C-1862-ABEE-DB33-F4EBD462298B}"/>
              </a:ext>
            </a:extLst>
          </p:cNvPr>
          <p:cNvSpPr txBox="1"/>
          <p:nvPr/>
        </p:nvSpPr>
        <p:spPr>
          <a:xfrm>
            <a:off x="5923546" y="278274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2983E"/>
                </a:solidFill>
              </a:rPr>
              <a:t>Dubai, 182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234D5-7DA3-AAF4-D5F0-74BA05379B7A}"/>
              </a:ext>
            </a:extLst>
          </p:cNvPr>
          <p:cNvSpPr txBox="1"/>
          <p:nvPr/>
        </p:nvSpPr>
        <p:spPr>
          <a:xfrm>
            <a:off x="5480572" y="5211410"/>
            <a:ext cx="88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3BD5B"/>
                </a:solidFill>
              </a:rPr>
              <a:t>Tokyo, 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88D3F-93C6-F4E4-E9F2-633C45E48D95}"/>
              </a:ext>
            </a:extLst>
          </p:cNvPr>
          <p:cNvSpPr txBox="1"/>
          <p:nvPr/>
        </p:nvSpPr>
        <p:spPr>
          <a:xfrm>
            <a:off x="7935133" y="1843600"/>
            <a:ext cx="1087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85723"/>
                </a:solidFill>
              </a:rPr>
              <a:t>Atlanta, 216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CBD3D-D2A8-0F3B-5687-8CFD51AF5A7B}"/>
              </a:ext>
            </a:extLst>
          </p:cNvPr>
          <p:cNvSpPr txBox="1"/>
          <p:nvPr/>
        </p:nvSpPr>
        <p:spPr>
          <a:xfrm>
            <a:off x="6330741" y="2009645"/>
            <a:ext cx="1056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B752F"/>
                </a:solidFill>
              </a:rPr>
              <a:t>Beijing, 206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602-9541-517C-A934-F4EB42102A93}"/>
              </a:ext>
            </a:extLst>
          </p:cNvPr>
          <p:cNvSpPr txBox="1"/>
          <p:nvPr/>
        </p:nvSpPr>
        <p:spPr>
          <a:xfrm>
            <a:off x="4038668" y="6227465"/>
            <a:ext cx="100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Passengers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3FE32-D66A-9330-A7EE-4F2934DCDE5B}"/>
              </a:ext>
            </a:extLst>
          </p:cNvPr>
          <p:cNvSpPr txBox="1"/>
          <p:nvPr/>
        </p:nvSpPr>
        <p:spPr>
          <a:xfrm rot="16200000">
            <a:off x="5287" y="348902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202C0-4078-AF35-96CE-1749ADA80758}"/>
              </a:ext>
            </a:extLst>
          </p:cNvPr>
          <p:cNvSpPr txBox="1"/>
          <p:nvPr/>
        </p:nvSpPr>
        <p:spPr>
          <a:xfrm>
            <a:off x="941863" y="603984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EEA12-CB51-52FF-FC7A-442B660A8C27}"/>
              </a:ext>
            </a:extLst>
          </p:cNvPr>
          <p:cNvSpPr txBox="1"/>
          <p:nvPr/>
        </p:nvSpPr>
        <p:spPr>
          <a:xfrm>
            <a:off x="654496" y="57986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70531-E123-80AB-34AF-14AD1D4D4953}"/>
              </a:ext>
            </a:extLst>
          </p:cNvPr>
          <p:cNvSpPr txBox="1"/>
          <p:nvPr/>
        </p:nvSpPr>
        <p:spPr>
          <a:xfrm>
            <a:off x="7652042" y="603826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104M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98B21-57AA-998D-2E84-F75C33A4496B}"/>
              </a:ext>
            </a:extLst>
          </p:cNvPr>
          <p:cNvSpPr txBox="1"/>
          <p:nvPr/>
        </p:nvSpPr>
        <p:spPr>
          <a:xfrm>
            <a:off x="4210237" y="602819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70M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5D2E5-C268-8F60-21FB-FEF2D12AF86D}"/>
              </a:ext>
            </a:extLst>
          </p:cNvPr>
          <p:cNvSpPr txBox="1"/>
          <p:nvPr/>
        </p:nvSpPr>
        <p:spPr>
          <a:xfrm>
            <a:off x="563124" y="11709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74B15-4EE6-F2C2-E138-7C17A22569CA}"/>
              </a:ext>
            </a:extLst>
          </p:cNvPr>
          <p:cNvSpPr txBox="1"/>
          <p:nvPr/>
        </p:nvSpPr>
        <p:spPr>
          <a:xfrm>
            <a:off x="608810" y="34848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1DD30-4731-C2EF-8827-6A4E4CF9DBFF}"/>
              </a:ext>
            </a:extLst>
          </p:cNvPr>
          <p:cNvSpPr txBox="1"/>
          <p:nvPr/>
        </p:nvSpPr>
        <p:spPr>
          <a:xfrm>
            <a:off x="3532751" y="1327815"/>
            <a:ext cx="1237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Frankfurt, 238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23D74F-FCA0-0E5C-7D25-549D930DE6C5}"/>
              </a:ext>
            </a:extLst>
          </p:cNvPr>
          <p:cNvSpPr txBox="1">
            <a:spLocks/>
          </p:cNvSpPr>
          <p:nvPr/>
        </p:nvSpPr>
        <p:spPr>
          <a:xfrm>
            <a:off x="8991600" y="1135404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Higher connectivity means more destinations are available from an airport.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Passenger traffic is strongly correlated to the number of connection an airport has.</a:t>
            </a:r>
          </a:p>
          <a:p>
            <a:r>
              <a:rPr lang="en-US" sz="1600" dirty="0"/>
              <a:t>Most connections belongs to Frankfurt in Germany, with 238 connections.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Tokyo, HND, the 5</a:t>
            </a:r>
            <a:r>
              <a:rPr lang="en-US" sz="1600" baseline="30000" dirty="0"/>
              <a:t>th</a:t>
            </a:r>
            <a:r>
              <a:rPr lang="en-US" sz="1600" dirty="0"/>
              <a:t> highest airport does not fit this pattern.</a:t>
            </a:r>
          </a:p>
          <a:p>
            <a:r>
              <a:rPr lang="en-US" sz="1600" dirty="0"/>
              <a:t>Tokyo is the largest city in the world, with 39 million people.</a:t>
            </a:r>
          </a:p>
          <a:p>
            <a:r>
              <a:rPr lang="en-US" sz="1600" dirty="0"/>
              <a:t>Japan has the 3</a:t>
            </a:r>
            <a:r>
              <a:rPr lang="en-US" sz="1600" baseline="30000" dirty="0"/>
              <a:t>rd</a:t>
            </a:r>
            <a:r>
              <a:rPr lang="en-US" sz="1600" dirty="0"/>
              <a:t> highest GDP, a variable correlated to traffic.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56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3F93-999C-7E88-8D96-19745644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6" y="-194434"/>
            <a:ext cx="10515600" cy="1325563"/>
          </a:xfrm>
        </p:spPr>
        <p:txBody>
          <a:bodyPr/>
          <a:lstStyle/>
          <a:p>
            <a:r>
              <a:rPr lang="en-US" dirty="0"/>
              <a:t>Geographic Connectivity</a:t>
            </a:r>
          </a:p>
        </p:txBody>
      </p:sp>
      <p:pic>
        <p:nvPicPr>
          <p:cNvPr id="7" name="Picture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C4B2D06-89CC-E2E1-7958-54C16E79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824" y="1502450"/>
            <a:ext cx="13043648" cy="4232848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247547D-B102-4DB4-8E4D-08B64102F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35846"/>
              </p:ext>
            </p:extLst>
          </p:nvPr>
        </p:nvGraphicFramePr>
        <p:xfrm>
          <a:off x="7138697" y="833606"/>
          <a:ext cx="7747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74000" imgH="347400" progId="Package">
                  <p:embed/>
                </p:oleObj>
              </mc:Choice>
              <mc:Fallback>
                <p:oleObj name="Packager Shell Object" showAsIcon="1" r:id="rId3" imgW="77400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697" y="833606"/>
                        <a:ext cx="77470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2B203-EC15-6F98-ADF3-1B56E19C1AB7}"/>
              </a:ext>
            </a:extLst>
          </p:cNvPr>
          <p:cNvCxnSpPr>
            <a:cxnSpLocks/>
          </p:cNvCxnSpPr>
          <p:nvPr/>
        </p:nvCxnSpPr>
        <p:spPr>
          <a:xfrm>
            <a:off x="1180073" y="2841812"/>
            <a:ext cx="406680" cy="170867"/>
          </a:xfrm>
          <a:prstGeom prst="straightConnector1">
            <a:avLst/>
          </a:prstGeom>
          <a:ln>
            <a:solidFill>
              <a:srgbClr val="73B24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BAF69-7C63-70C1-3C03-5828E853A48D}"/>
              </a:ext>
            </a:extLst>
          </p:cNvPr>
          <p:cNvCxnSpPr>
            <a:cxnSpLocks/>
          </p:cNvCxnSpPr>
          <p:nvPr/>
        </p:nvCxnSpPr>
        <p:spPr>
          <a:xfrm flipH="1">
            <a:off x="3137647" y="2191331"/>
            <a:ext cx="854761" cy="650481"/>
          </a:xfrm>
          <a:prstGeom prst="straightConnector1">
            <a:avLst/>
          </a:prstGeom>
          <a:ln>
            <a:solidFill>
              <a:srgbClr val="38572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8AC448-8611-3D92-722B-9F8A16896C67}"/>
              </a:ext>
            </a:extLst>
          </p:cNvPr>
          <p:cNvCxnSpPr>
            <a:cxnSpLocks/>
          </p:cNvCxnSpPr>
          <p:nvPr/>
        </p:nvCxnSpPr>
        <p:spPr>
          <a:xfrm flipV="1">
            <a:off x="6409458" y="3249542"/>
            <a:ext cx="995389" cy="184666"/>
          </a:xfrm>
          <a:prstGeom prst="straightConnector1">
            <a:avLst/>
          </a:prstGeom>
          <a:ln>
            <a:solidFill>
              <a:srgbClr val="62983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48F41C-A42F-44CF-65CD-A0EF521164FC}"/>
              </a:ext>
            </a:extLst>
          </p:cNvPr>
          <p:cNvCxnSpPr>
            <a:cxnSpLocks/>
          </p:cNvCxnSpPr>
          <p:nvPr/>
        </p:nvCxnSpPr>
        <p:spPr>
          <a:xfrm>
            <a:off x="9765648" y="1920322"/>
            <a:ext cx="0" cy="723025"/>
          </a:xfrm>
          <a:prstGeom prst="straightConnector1">
            <a:avLst/>
          </a:prstGeom>
          <a:ln>
            <a:solidFill>
              <a:srgbClr val="4B752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3B3F57-BCD4-FB20-8C71-AFF2CF3ABB09}"/>
              </a:ext>
            </a:extLst>
          </p:cNvPr>
          <p:cNvCxnSpPr>
            <a:cxnSpLocks/>
          </p:cNvCxnSpPr>
          <p:nvPr/>
        </p:nvCxnSpPr>
        <p:spPr>
          <a:xfrm flipH="1" flipV="1">
            <a:off x="10712824" y="3012679"/>
            <a:ext cx="180417" cy="236863"/>
          </a:xfrm>
          <a:prstGeom prst="straightConnector1">
            <a:avLst/>
          </a:prstGeom>
          <a:ln>
            <a:solidFill>
              <a:srgbClr val="83BD5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68687A-00A9-D297-B341-362690039076}"/>
              </a:ext>
            </a:extLst>
          </p:cNvPr>
          <p:cNvSpPr txBox="1"/>
          <p:nvPr/>
        </p:nvSpPr>
        <p:spPr>
          <a:xfrm>
            <a:off x="0" y="252818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3B248"/>
                </a:solidFill>
              </a:rPr>
              <a:t>Los Angles, 148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F5D49-19E1-3D39-4CA8-C7442C9531FC}"/>
              </a:ext>
            </a:extLst>
          </p:cNvPr>
          <p:cNvSpPr txBox="1"/>
          <p:nvPr/>
        </p:nvSpPr>
        <p:spPr>
          <a:xfrm>
            <a:off x="9115373" y="152890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752F"/>
                </a:solidFill>
              </a:rPr>
              <a:t>Beijing, 206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AED7D-E245-F8BE-13FE-4CA12AD8949F}"/>
              </a:ext>
            </a:extLst>
          </p:cNvPr>
          <p:cNvSpPr txBox="1"/>
          <p:nvPr/>
        </p:nvSpPr>
        <p:spPr>
          <a:xfrm>
            <a:off x="5490706" y="336072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2983E"/>
                </a:solidFill>
              </a:rPr>
              <a:t>Dubai, 182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51E014-6AFF-116E-E478-22BA8FAAF0A2}"/>
              </a:ext>
            </a:extLst>
          </p:cNvPr>
          <p:cNvSpPr txBox="1"/>
          <p:nvPr/>
        </p:nvSpPr>
        <p:spPr>
          <a:xfrm>
            <a:off x="10893241" y="306487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3BD5B"/>
                </a:solidFill>
              </a:rPr>
              <a:t>Tokyo, 74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B7FCB-2189-23D6-D7B9-374EB94497AC}"/>
              </a:ext>
            </a:extLst>
          </p:cNvPr>
          <p:cNvSpPr txBox="1"/>
          <p:nvPr/>
        </p:nvSpPr>
        <p:spPr>
          <a:xfrm>
            <a:off x="3405723" y="1841740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85723"/>
                </a:solidFill>
              </a:rPr>
              <a:t>Atlanta, 216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53070-4CE4-715C-2C89-E4044DF0C162}"/>
              </a:ext>
            </a:extLst>
          </p:cNvPr>
          <p:cNvSpPr txBox="1"/>
          <p:nvPr/>
        </p:nvSpPr>
        <p:spPr>
          <a:xfrm>
            <a:off x="308412" y="64793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&amp; (Yoihenba, 2022)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754F7-C227-B727-96EF-23F922BF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36" y="765934"/>
            <a:ext cx="10515600" cy="48300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could you fly from the top 5 airports?</a:t>
            </a:r>
          </a:p>
        </p:txBody>
      </p:sp>
    </p:spTree>
    <p:extLst>
      <p:ext uri="{BB962C8B-B14F-4D97-AF65-F5344CB8AC3E}">
        <p14:creationId xmlns:p14="http://schemas.microsoft.com/office/powerpoint/2010/main" val="37979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1A0FE-6129-4BDC-92D4-8A0811E7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516"/>
            <a:ext cx="12192000" cy="58957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ECE7CD-D711-925E-0BF5-1364FB4A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47" y="0"/>
            <a:ext cx="10515600" cy="1325563"/>
          </a:xfrm>
        </p:spPr>
        <p:txBody>
          <a:bodyPr/>
          <a:lstStyle/>
          <a:p>
            <a:r>
              <a:rPr lang="en-US" dirty="0"/>
              <a:t>Equirectangular Overlay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83F36-D523-43F6-BE7F-F3E77A6002F8}"/>
              </a:ext>
            </a:extLst>
          </p:cNvPr>
          <p:cNvSpPr txBox="1"/>
          <p:nvPr/>
        </p:nvSpPr>
        <p:spPr>
          <a:xfrm>
            <a:off x="89337" y="6596390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(Wikipedia, 2022), &amp; (Yoihenba, 2022)</a:t>
            </a:r>
          </a:p>
        </p:txBody>
      </p:sp>
    </p:spTree>
    <p:extLst>
      <p:ext uri="{BB962C8B-B14F-4D97-AF65-F5344CB8AC3E}">
        <p14:creationId xmlns:p14="http://schemas.microsoft.com/office/powerpoint/2010/main" val="1741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D762-9235-3E0F-D71F-D4F0BB04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-172757"/>
            <a:ext cx="10515600" cy="1325563"/>
          </a:xfrm>
        </p:spPr>
        <p:txBody>
          <a:bodyPr/>
          <a:lstStyle/>
          <a:p>
            <a:r>
              <a:rPr lang="en-US" b="1" dirty="0"/>
              <a:t>Competition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E34B94-2DB3-D74C-48FA-AFC3049D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77"/>
            <a:ext cx="10515600" cy="48300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83BD5B"/>
                </a:solidFill>
              </a:rPr>
              <a:t>Haneda</a:t>
            </a:r>
            <a:r>
              <a:rPr lang="en-US" b="1" dirty="0"/>
              <a:t> </a:t>
            </a:r>
            <a:r>
              <a:rPr lang="en-US" dirty="0"/>
              <a:t>vs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Narita</a:t>
            </a:r>
            <a:r>
              <a:rPr lang="en-US" dirty="0"/>
              <a:t> in Tokyo</a:t>
            </a:r>
          </a:p>
        </p:txBody>
      </p:sp>
      <p:pic>
        <p:nvPicPr>
          <p:cNvPr id="6" name="Picture 5" descr="A close-up of a guitar&#10;&#10;Description automatically generated with low confidence">
            <a:extLst>
              <a:ext uri="{FF2B5EF4-FFF2-40B4-BE49-F238E27FC236}">
                <a16:creationId xmlns:a16="http://schemas.microsoft.com/office/drawing/2014/main" id="{4E151037-0EDB-776D-8557-EB6622DE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284"/>
            <a:ext cx="8972280" cy="479190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D73C607-7CC4-08DC-D45E-C3D45A086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7492"/>
              </p:ext>
            </p:extLst>
          </p:nvPr>
        </p:nvGraphicFramePr>
        <p:xfrm>
          <a:off x="4663147" y="882069"/>
          <a:ext cx="4841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83840" imgH="347400" progId="Package">
                  <p:embed/>
                </p:oleObj>
              </mc:Choice>
              <mc:Fallback>
                <p:oleObj name="Packager Shell Object" showAsIcon="1" r:id="rId3" imgW="48384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3147" y="882069"/>
                        <a:ext cx="4841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D19682-9E17-66A3-6D17-2EEB00932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70261"/>
              </p:ext>
            </p:extLst>
          </p:nvPr>
        </p:nvGraphicFramePr>
        <p:xfrm>
          <a:off x="838200" y="1417438"/>
          <a:ext cx="2273301" cy="1297305"/>
        </p:xfrm>
        <a:graphic>
          <a:graphicData uri="http://schemas.openxmlformats.org/drawingml/2006/table">
            <a:tbl>
              <a:tblPr/>
              <a:tblGrid>
                <a:gridCol w="862396">
                  <a:extLst>
                    <a:ext uri="{9D8B030D-6E8A-4147-A177-3AD203B41FA5}">
                      <a16:colId xmlns:a16="http://schemas.microsoft.com/office/drawing/2014/main" val="4130457024"/>
                    </a:ext>
                  </a:extLst>
                </a:gridCol>
                <a:gridCol w="735573">
                  <a:extLst>
                    <a:ext uri="{9D8B030D-6E8A-4147-A177-3AD203B41FA5}">
                      <a16:colId xmlns:a16="http://schemas.microsoft.com/office/drawing/2014/main" val="107550830"/>
                    </a:ext>
                  </a:extLst>
                </a:gridCol>
                <a:gridCol w="675332">
                  <a:extLst>
                    <a:ext uri="{9D8B030D-6E8A-4147-A177-3AD203B41FA5}">
                      <a16:colId xmlns:a16="http://schemas.microsoft.com/office/drawing/2014/main" val="40168342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83BD5B"/>
                          </a:solidFill>
                          <a:effectLst/>
                          <a:latin typeface="Calibri" panose="020F0502020204030204" pitchFamily="34" charset="0"/>
                        </a:rPr>
                        <a:t>HND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57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8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76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97185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Shared Connections, including LAX, ATL, DXB, and PEK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4337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80 km Apart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74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3D081A-917A-E868-C9BC-7282CB5E4B86}"/>
              </a:ext>
            </a:extLst>
          </p:cNvPr>
          <p:cNvSpPr txBox="1"/>
          <p:nvPr/>
        </p:nvSpPr>
        <p:spPr>
          <a:xfrm>
            <a:off x="308412" y="64793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 (Paullier, 2017), &amp; (Yoihenba, 2022)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80C626-2C25-ADC1-4DEE-38199B8E4C4B}"/>
              </a:ext>
            </a:extLst>
          </p:cNvPr>
          <p:cNvSpPr txBox="1">
            <a:spLocks/>
          </p:cNvSpPr>
          <p:nvPr/>
        </p:nvSpPr>
        <p:spPr>
          <a:xfrm>
            <a:off x="8972280" y="899959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Competition between local airports effects passenger traffic.</a:t>
            </a:r>
          </a:p>
          <a:p>
            <a:pPr marL="0" indent="0">
              <a:buNone/>
            </a:pPr>
            <a:r>
              <a:rPr lang="en-US" sz="1600" dirty="0"/>
              <a:t>Tokyo is the largest city in the world and Japan has a high GPD.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HND and NRT are less than 80 kilometers (1-hour drive) from each other in Tokyo.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If their passenger traffic was combined, they would have the highest traffic numbers in the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They share connections to 34 airports including other large international airports such as Los Angeles, Atlanta, Beijing, and Dubai.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You can even catch a flight from HND to NRT and skip the 1-hour drive.</a:t>
            </a:r>
          </a:p>
        </p:txBody>
      </p:sp>
    </p:spTree>
    <p:extLst>
      <p:ext uri="{BB962C8B-B14F-4D97-AF65-F5344CB8AC3E}">
        <p14:creationId xmlns:p14="http://schemas.microsoft.com/office/powerpoint/2010/main" val="31138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953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Packager Shell Object</vt:lpstr>
      <vt:lpstr>Factors contributing to passenger traffic</vt:lpstr>
      <vt:lpstr>What factors impact airport traffic?</vt:lpstr>
      <vt:lpstr>Purpose and Methodology</vt:lpstr>
      <vt:lpstr>The World’s Five Busiest Airport</vt:lpstr>
      <vt:lpstr>Money to Travel</vt:lpstr>
      <vt:lpstr>Well Connected</vt:lpstr>
      <vt:lpstr>Geographic Connectivity</vt:lpstr>
      <vt:lpstr>Equirectangular Overlay</vt:lpstr>
      <vt:lpstr>Competition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Peetz, Adam M</dc:creator>
  <cp:lastModifiedBy>Peetz, Adam M</cp:lastModifiedBy>
  <cp:revision>64</cp:revision>
  <dcterms:created xsi:type="dcterms:W3CDTF">2022-08-31T02:04:48Z</dcterms:created>
  <dcterms:modified xsi:type="dcterms:W3CDTF">2022-10-08T17:31:29Z</dcterms:modified>
</cp:coreProperties>
</file>