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4" r:id="rId3"/>
    <p:sldId id="265" r:id="rId4"/>
    <p:sldId id="257" r:id="rId5"/>
    <p:sldId id="262" r:id="rId6"/>
    <p:sldId id="263"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8064A2"/>
    <a:srgbClr val="953735"/>
    <a:srgbClr val="4F81BD"/>
    <a:srgbClr val="F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6247" autoAdjust="0"/>
  </p:normalViewPr>
  <p:slideViewPr>
    <p:cSldViewPr snapToGrid="0">
      <p:cViewPr varScale="1">
        <p:scale>
          <a:sx n="106" d="100"/>
          <a:sy n="106" d="100"/>
        </p:scale>
        <p:origin x="798" y="114"/>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81A8E-5CCC-4787-9534-70B359B176DD}" type="datetimeFigureOut">
              <a:rPr lang="en-US" smtClean="0"/>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F4623-D7B0-450B-8B57-1C01374DD8A5}" type="slidenum">
              <a:rPr lang="en-US" smtClean="0"/>
              <a:t>‹#›</a:t>
            </a:fld>
            <a:endParaRPr lang="en-US"/>
          </a:p>
        </p:txBody>
      </p:sp>
    </p:spTree>
    <p:extLst>
      <p:ext uri="{BB962C8B-B14F-4D97-AF65-F5344CB8AC3E}">
        <p14:creationId xmlns:p14="http://schemas.microsoft.com/office/powerpoint/2010/main" val="277119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Adam and today I will be presenting a visual analysis of armed conflict in Africa.</a:t>
            </a:r>
          </a:p>
        </p:txBody>
      </p:sp>
      <p:sp>
        <p:nvSpPr>
          <p:cNvPr id="4" name="Slide Number Placeholder 3"/>
          <p:cNvSpPr>
            <a:spLocks noGrp="1"/>
          </p:cNvSpPr>
          <p:nvPr>
            <p:ph type="sldNum" sz="quarter" idx="5"/>
          </p:nvPr>
        </p:nvSpPr>
        <p:spPr/>
        <p:txBody>
          <a:bodyPr/>
          <a:lstStyle/>
          <a:p>
            <a:fld id="{822F4623-D7B0-450B-8B57-1C01374DD8A5}" type="slidenum">
              <a:rPr lang="en-US" smtClean="0"/>
              <a:t>1</a:t>
            </a:fld>
            <a:endParaRPr lang="en-US"/>
          </a:p>
        </p:txBody>
      </p:sp>
    </p:spTree>
    <p:extLst>
      <p:ext uri="{BB962C8B-B14F-4D97-AF65-F5344CB8AC3E}">
        <p14:creationId xmlns:p14="http://schemas.microsoft.com/office/powerpoint/2010/main" val="195510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that was used to construct this report was collected by the armed conflict location &amp; event data project. They are a non-profit NGO headquarter in Wisconsin. </a:t>
            </a:r>
          </a:p>
          <a:p>
            <a:r>
              <a:rPr lang="en-US" dirty="0"/>
              <a:t>The dataset used in this analysis contains conflict information for African for events between 1997 and 2016. The data is assembled from journalistic reports, if something did not get reported on it is not present in this dataset.</a:t>
            </a:r>
          </a:p>
        </p:txBody>
      </p:sp>
      <p:sp>
        <p:nvSpPr>
          <p:cNvPr id="4" name="Slide Number Placeholder 3"/>
          <p:cNvSpPr>
            <a:spLocks noGrp="1"/>
          </p:cNvSpPr>
          <p:nvPr>
            <p:ph type="sldNum" sz="quarter" idx="5"/>
          </p:nvPr>
        </p:nvSpPr>
        <p:spPr/>
        <p:txBody>
          <a:bodyPr/>
          <a:lstStyle/>
          <a:p>
            <a:fld id="{822F4623-D7B0-450B-8B57-1C01374DD8A5}" type="slidenum">
              <a:rPr lang="en-US" smtClean="0"/>
              <a:t>2</a:t>
            </a:fld>
            <a:endParaRPr lang="en-US"/>
          </a:p>
        </p:txBody>
      </p:sp>
    </p:spTree>
    <p:extLst>
      <p:ext uri="{BB962C8B-B14F-4D97-AF65-F5344CB8AC3E}">
        <p14:creationId xmlns:p14="http://schemas.microsoft.com/office/powerpoint/2010/main" val="406693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my research is to understand fatalities from armed conflict in Africa.</a:t>
            </a:r>
          </a:p>
          <a:p>
            <a:r>
              <a:rPr lang="en-US" dirty="0"/>
              <a:t>To explore this vast dataset the first thing I did was create an analysis of fatalities that have occurred by latitude and longitude to highlight a few areas of interest. </a:t>
            </a:r>
          </a:p>
          <a:p>
            <a:r>
              <a:rPr lang="en-US" dirty="0"/>
              <a:t>I then focused on telling the story of those areas in two different ways.</a:t>
            </a:r>
          </a:p>
          <a:p>
            <a:r>
              <a:rPr lang="en-US" dirty="0"/>
              <a:t>	First I did a time series analysis to show how conflict occurred there over time. </a:t>
            </a:r>
            <a:br>
              <a:rPr lang="en-US" dirty="0"/>
            </a:br>
            <a:r>
              <a:rPr lang="en-US" dirty="0"/>
              <a:t>	Then I performed an actor analysis to show who was responsible for the conflict in those areas.</a:t>
            </a:r>
          </a:p>
          <a:p>
            <a:endParaRPr lang="en-US" dirty="0"/>
          </a:p>
          <a:p>
            <a:r>
              <a:rPr lang="en-US" dirty="0"/>
              <a:t>The tools I used to put this together were excel pivot tables and PowerPoint.</a:t>
            </a:r>
          </a:p>
        </p:txBody>
      </p:sp>
      <p:sp>
        <p:nvSpPr>
          <p:cNvPr id="4" name="Slide Number Placeholder 3"/>
          <p:cNvSpPr>
            <a:spLocks noGrp="1"/>
          </p:cNvSpPr>
          <p:nvPr>
            <p:ph type="sldNum" sz="quarter" idx="5"/>
          </p:nvPr>
        </p:nvSpPr>
        <p:spPr/>
        <p:txBody>
          <a:bodyPr/>
          <a:lstStyle/>
          <a:p>
            <a:fld id="{822F4623-D7B0-450B-8B57-1C01374DD8A5}" type="slidenum">
              <a:rPr lang="en-US" smtClean="0"/>
              <a:t>3</a:t>
            </a:fld>
            <a:endParaRPr lang="en-US"/>
          </a:p>
        </p:txBody>
      </p:sp>
    </p:spTree>
    <p:extLst>
      <p:ext uri="{BB962C8B-B14F-4D97-AF65-F5344CB8AC3E}">
        <p14:creationId xmlns:p14="http://schemas.microsoft.com/office/powerpoint/2010/main" val="3838489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map of Africa that shows where fatalities from armed conflict occurred between 1997 and 2016.</a:t>
            </a:r>
          </a:p>
          <a:p>
            <a:r>
              <a:rPr lang="en-US" dirty="0"/>
              <a:t>Four areas stuck out to me that have been highlighted on the map.</a:t>
            </a:r>
          </a:p>
          <a:p>
            <a:r>
              <a:rPr lang="en-US" dirty="0"/>
              <a:t>	The first is a hotspot of conflict between Eritrea and Ethiopia. One hundred and two thousand deaths occurred in this highlighted area as a result of a border dispute and ethnic cleansing.</a:t>
            </a:r>
          </a:p>
          <a:p>
            <a:r>
              <a:rPr lang="en-US" dirty="0"/>
              <a:t>	The next spot that is highlighted is in the democratic republic of the Congo and Burundi. Government disputes with rebel forces and ethnic cleansing caused eighty nine thousand deaths to occur here.</a:t>
            </a:r>
          </a:p>
          <a:p>
            <a:r>
              <a:rPr lang="en-US" dirty="0"/>
              <a:t>	To the right of that is Mogadishu in Somalia. Terrorism by al Shabab and deaths from the counterterrorist response caused seventeen thousand people to die in the circled area.</a:t>
            </a:r>
          </a:p>
          <a:p>
            <a:r>
              <a:rPr lang="en-US" dirty="0"/>
              <a:t>	The last spot contains more casualties than any other. The areas around the city of </a:t>
            </a:r>
            <a:r>
              <a:rPr lang="en-US" dirty="0" err="1"/>
              <a:t>Kuito</a:t>
            </a:r>
            <a:r>
              <a:rPr lang="en-US" dirty="0"/>
              <a:t> in Angola were the site of ethnic cleaning and civil war which claimed the lives of 122 thousand people.</a:t>
            </a:r>
          </a:p>
          <a:p>
            <a:r>
              <a:rPr lang="en-US" dirty="0"/>
              <a:t>There are a couple voids in the map in the north and south. These areas are the arid deserts of the Sahara and Kalahari deserts.</a:t>
            </a:r>
          </a:p>
        </p:txBody>
      </p:sp>
      <p:sp>
        <p:nvSpPr>
          <p:cNvPr id="4" name="Slide Number Placeholder 3"/>
          <p:cNvSpPr>
            <a:spLocks noGrp="1"/>
          </p:cNvSpPr>
          <p:nvPr>
            <p:ph type="sldNum" sz="quarter" idx="5"/>
          </p:nvPr>
        </p:nvSpPr>
        <p:spPr/>
        <p:txBody>
          <a:bodyPr/>
          <a:lstStyle/>
          <a:p>
            <a:fld id="{822F4623-D7B0-450B-8B57-1C01374DD8A5}" type="slidenum">
              <a:rPr lang="en-US" smtClean="0"/>
              <a:t>4</a:t>
            </a:fld>
            <a:endParaRPr lang="en-US"/>
          </a:p>
        </p:txBody>
      </p:sp>
    </p:spTree>
    <p:extLst>
      <p:ext uri="{BB962C8B-B14F-4D97-AF65-F5344CB8AC3E}">
        <p14:creationId xmlns:p14="http://schemas.microsoft.com/office/powerpoint/2010/main" val="336905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did conflict occur over time in these areas. </a:t>
            </a:r>
          </a:p>
          <a:p>
            <a:r>
              <a:rPr lang="en-US" dirty="0"/>
              <a:t>	Angola and Eritrea experienced most of their fatalities during wars in the late 90’s. They stopped accumulating casualties at a drastic rate after conflicts subsided.</a:t>
            </a:r>
          </a:p>
          <a:p>
            <a:r>
              <a:rPr lang="en-US" dirty="0"/>
              <a:t>	The Dominican republic of the Congo has seen a linear increase of fatalities over time as a result of unresolved conflict with rebel groups in the region.</a:t>
            </a:r>
          </a:p>
          <a:p>
            <a:r>
              <a:rPr lang="en-US" dirty="0"/>
              <a:t>	Ethiopia has a spike from its war with Eritrea but continued to see casualties after the war due to civil unrest, terrorism, and the military response.</a:t>
            </a:r>
          </a:p>
          <a:p>
            <a:r>
              <a:rPr lang="en-US" dirty="0"/>
              <a:t>	Somalia has seen an exponential rise in fatalities since the mid 2000’s. This coincides with the rise of al Shabab and increase of Islamic terrorism in the 21</a:t>
            </a:r>
            <a:r>
              <a:rPr lang="en-US" baseline="30000" dirty="0"/>
              <a:t>st</a:t>
            </a:r>
            <a:r>
              <a:rPr lang="en-US" dirty="0"/>
              <a:t> century.</a:t>
            </a:r>
          </a:p>
          <a:p>
            <a:r>
              <a:rPr lang="en-US" dirty="0"/>
              <a:t>	There is a good news story in this, violence in Burundi subsided after the government signed a peace treaty with rebel forces in 2003, without this treaty they would likely have a curve similar to their neighbors in the DRC.</a:t>
            </a:r>
          </a:p>
          <a:p>
            <a:endParaRPr lang="en-US" dirty="0"/>
          </a:p>
        </p:txBody>
      </p:sp>
      <p:sp>
        <p:nvSpPr>
          <p:cNvPr id="4" name="Slide Number Placeholder 3"/>
          <p:cNvSpPr>
            <a:spLocks noGrp="1"/>
          </p:cNvSpPr>
          <p:nvPr>
            <p:ph type="sldNum" sz="quarter" idx="5"/>
          </p:nvPr>
        </p:nvSpPr>
        <p:spPr/>
        <p:txBody>
          <a:bodyPr/>
          <a:lstStyle/>
          <a:p>
            <a:fld id="{822F4623-D7B0-450B-8B57-1C01374DD8A5}" type="slidenum">
              <a:rPr lang="en-US" smtClean="0"/>
              <a:t>5</a:t>
            </a:fld>
            <a:endParaRPr lang="en-US"/>
          </a:p>
        </p:txBody>
      </p:sp>
    </p:spTree>
    <p:extLst>
      <p:ext uri="{BB962C8B-B14F-4D97-AF65-F5344CB8AC3E}">
        <p14:creationId xmlns:p14="http://schemas.microsoft.com/office/powerpoint/2010/main" val="226272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chart explores who the perpetrators of conflict were in these 6 countries. </a:t>
            </a:r>
          </a:p>
          <a:p>
            <a:r>
              <a:rPr lang="en-US" dirty="0"/>
              <a:t>	The military caused almost all of the fatalities in Eritrea and a significant portion of those in Angola and Ethiopia.</a:t>
            </a:r>
          </a:p>
          <a:p>
            <a:r>
              <a:rPr lang="en-US" dirty="0"/>
              <a:t>	Rebel groups caused much more death in the central African nations of the DRC and Burundi when compared to other places.</a:t>
            </a:r>
          </a:p>
          <a:p>
            <a:r>
              <a:rPr lang="en-US" dirty="0"/>
              <a:t>	Terrorist activity stands out as a cause of fatalities in Somalia as a result of attacks from the al Shabab insurgency.</a:t>
            </a:r>
          </a:p>
          <a:p>
            <a:r>
              <a:rPr lang="en-US" dirty="0"/>
              <a:t>	Other groups the caused fatalities include local militias, police forces, and civil unrest. They did not cause enough fatalities' to be distinctly represented on this chart.</a:t>
            </a:r>
          </a:p>
        </p:txBody>
      </p:sp>
      <p:sp>
        <p:nvSpPr>
          <p:cNvPr id="4" name="Slide Number Placeholder 3"/>
          <p:cNvSpPr>
            <a:spLocks noGrp="1"/>
          </p:cNvSpPr>
          <p:nvPr>
            <p:ph type="sldNum" sz="quarter" idx="5"/>
          </p:nvPr>
        </p:nvSpPr>
        <p:spPr/>
        <p:txBody>
          <a:bodyPr/>
          <a:lstStyle/>
          <a:p>
            <a:fld id="{822F4623-D7B0-450B-8B57-1C01374DD8A5}" type="slidenum">
              <a:rPr lang="en-US" smtClean="0"/>
              <a:t>6</a:t>
            </a:fld>
            <a:endParaRPr lang="en-US"/>
          </a:p>
        </p:txBody>
      </p:sp>
    </p:spTree>
    <p:extLst>
      <p:ext uri="{BB962C8B-B14F-4D97-AF65-F5344CB8AC3E}">
        <p14:creationId xmlns:p14="http://schemas.microsoft.com/office/powerpoint/2010/main" val="1855871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There is so much tragedy in Africa. More than can be done justice with a 3-slide presentation. A decision was made to focus on events in 4 areas that popped out when grouping fatalities by the latitude and longitude. Zooming in on the map around Central Africa will reveal places like Darfur in the Sudan where significant violence occurred over a much wider area</a:t>
            </a:r>
          </a:p>
          <a:p>
            <a:endParaRPr lang="en-US" sz="1200" dirty="0"/>
          </a:p>
          <a:p>
            <a:r>
              <a:rPr lang="en-US" sz="1200" dirty="0"/>
              <a:t>Some key take aways from this analysis are.</a:t>
            </a:r>
          </a:p>
          <a:p>
            <a:r>
              <a:rPr lang="en-US" sz="1200" dirty="0"/>
              <a:t>	1. These areas experience violence at different rates over time</a:t>
            </a:r>
          </a:p>
          <a:p>
            <a:r>
              <a:rPr lang="en-US" sz="1200" dirty="0"/>
              <a:t>	2. The groups perpetrating violence are different among countries but have regional similarity.</a:t>
            </a:r>
          </a:p>
          <a:p>
            <a:r>
              <a:rPr lang="en-US" sz="1200" dirty="0"/>
              <a:t>	3. Peace and negotiation make a lasting difference. The success of Burundi in curbing armed conflict should be used as a model else ware to reduce fatalities on the continent.</a:t>
            </a:r>
            <a:endParaRPr lang="en-US" dirty="0"/>
          </a:p>
        </p:txBody>
      </p:sp>
      <p:sp>
        <p:nvSpPr>
          <p:cNvPr id="4" name="Slide Number Placeholder 3"/>
          <p:cNvSpPr>
            <a:spLocks noGrp="1"/>
          </p:cNvSpPr>
          <p:nvPr>
            <p:ph type="sldNum" sz="quarter" idx="5"/>
          </p:nvPr>
        </p:nvSpPr>
        <p:spPr/>
        <p:txBody>
          <a:bodyPr/>
          <a:lstStyle/>
          <a:p>
            <a:fld id="{822F4623-D7B0-450B-8B57-1C01374DD8A5}" type="slidenum">
              <a:rPr lang="en-US" smtClean="0"/>
              <a:t>7</a:t>
            </a:fld>
            <a:endParaRPr lang="en-US"/>
          </a:p>
        </p:txBody>
      </p:sp>
    </p:spTree>
    <p:extLst>
      <p:ext uri="{BB962C8B-B14F-4D97-AF65-F5344CB8AC3E}">
        <p14:creationId xmlns:p14="http://schemas.microsoft.com/office/powerpoint/2010/main" val="155496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Here are the references I used to construct this report.</a:t>
            </a:r>
          </a:p>
        </p:txBody>
      </p:sp>
      <p:sp>
        <p:nvSpPr>
          <p:cNvPr id="4" name="Slide Number Placeholder 3"/>
          <p:cNvSpPr>
            <a:spLocks noGrp="1"/>
          </p:cNvSpPr>
          <p:nvPr>
            <p:ph type="sldNum" sz="quarter" idx="5"/>
          </p:nvPr>
        </p:nvSpPr>
        <p:spPr/>
        <p:txBody>
          <a:bodyPr/>
          <a:lstStyle/>
          <a:p>
            <a:fld id="{822F4623-D7B0-450B-8B57-1C01374DD8A5}" type="slidenum">
              <a:rPr lang="en-US" smtClean="0"/>
              <a:t>8</a:t>
            </a:fld>
            <a:endParaRPr lang="en-US"/>
          </a:p>
        </p:txBody>
      </p:sp>
    </p:spTree>
    <p:extLst>
      <p:ext uri="{BB962C8B-B14F-4D97-AF65-F5344CB8AC3E}">
        <p14:creationId xmlns:p14="http://schemas.microsoft.com/office/powerpoint/2010/main" val="2773631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1D60-D854-03C1-D6A6-1D751DAAD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2F4CCE-E5F4-8B95-0C15-A94D65E98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7102B1-6D65-AEE3-6149-6048C21ED2D2}"/>
              </a:ext>
            </a:extLst>
          </p:cNvPr>
          <p:cNvSpPr>
            <a:spLocks noGrp="1"/>
          </p:cNvSpPr>
          <p:nvPr>
            <p:ph type="dt" sz="half" idx="10"/>
          </p:nvPr>
        </p:nvSpPr>
        <p:spPr/>
        <p:txBody>
          <a:bodyPr/>
          <a:lstStyle/>
          <a:p>
            <a:fld id="{CE1B5BF2-9020-4091-BADB-71F7EC84D840}" type="datetimeFigureOut">
              <a:rPr lang="en-US" smtClean="0"/>
              <a:t>9/16/2022</a:t>
            </a:fld>
            <a:endParaRPr lang="en-US"/>
          </a:p>
        </p:txBody>
      </p:sp>
      <p:sp>
        <p:nvSpPr>
          <p:cNvPr id="5" name="Footer Placeholder 4">
            <a:extLst>
              <a:ext uri="{FF2B5EF4-FFF2-40B4-BE49-F238E27FC236}">
                <a16:creationId xmlns:a16="http://schemas.microsoft.com/office/drawing/2014/main" id="{32BD3BA8-8677-C6D6-A03A-888AFB1D4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C840C-590C-35DE-5DC2-1050F11C7947}"/>
              </a:ext>
            </a:extLst>
          </p:cNvPr>
          <p:cNvSpPr>
            <a:spLocks noGrp="1"/>
          </p:cNvSpPr>
          <p:nvPr>
            <p:ph type="sldNum" sz="quarter" idx="12"/>
          </p:nvPr>
        </p:nvSpPr>
        <p:spPr/>
        <p:txBody>
          <a:bodyPr/>
          <a:lstStyle/>
          <a:p>
            <a:fld id="{55D93DA6-249E-466B-AE47-B386BD52BC7E}" type="slidenum">
              <a:rPr lang="en-US" smtClean="0"/>
              <a:t>‹#›</a:t>
            </a:fld>
            <a:endParaRPr lang="en-US"/>
          </a:p>
        </p:txBody>
      </p:sp>
    </p:spTree>
    <p:extLst>
      <p:ext uri="{BB962C8B-B14F-4D97-AF65-F5344CB8AC3E}">
        <p14:creationId xmlns:p14="http://schemas.microsoft.com/office/powerpoint/2010/main" val="57735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DD9C-7BAE-1066-ECFC-E6EC2EBE08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4C9C8F-EF92-801C-4FEF-D050C61625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18960-65AD-23B0-1355-6AC561A43C25}"/>
              </a:ext>
            </a:extLst>
          </p:cNvPr>
          <p:cNvSpPr>
            <a:spLocks noGrp="1"/>
          </p:cNvSpPr>
          <p:nvPr>
            <p:ph type="dt" sz="half" idx="10"/>
          </p:nvPr>
        </p:nvSpPr>
        <p:spPr/>
        <p:txBody>
          <a:bodyPr/>
          <a:lstStyle/>
          <a:p>
            <a:fld id="{CE1B5BF2-9020-4091-BADB-71F7EC84D840}" type="datetimeFigureOut">
              <a:rPr lang="en-US" smtClean="0"/>
              <a:t>9/16/2022</a:t>
            </a:fld>
            <a:endParaRPr lang="en-US"/>
          </a:p>
        </p:txBody>
      </p:sp>
      <p:sp>
        <p:nvSpPr>
          <p:cNvPr id="5" name="Footer Placeholder 4">
            <a:extLst>
              <a:ext uri="{FF2B5EF4-FFF2-40B4-BE49-F238E27FC236}">
                <a16:creationId xmlns:a16="http://schemas.microsoft.com/office/drawing/2014/main" id="{E373A8F8-2537-000B-D559-E7CBE075D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EBAA3-0C7E-7731-FC11-FC97275BB6A4}"/>
              </a:ext>
            </a:extLst>
          </p:cNvPr>
          <p:cNvSpPr>
            <a:spLocks noGrp="1"/>
          </p:cNvSpPr>
          <p:nvPr>
            <p:ph type="sldNum" sz="quarter" idx="12"/>
          </p:nvPr>
        </p:nvSpPr>
        <p:spPr/>
        <p:txBody>
          <a:bodyPr/>
          <a:lstStyle/>
          <a:p>
            <a:fld id="{55D93DA6-249E-466B-AE47-B386BD52BC7E}" type="slidenum">
              <a:rPr lang="en-US" smtClean="0"/>
              <a:t>‹#›</a:t>
            </a:fld>
            <a:endParaRPr lang="en-US"/>
          </a:p>
        </p:txBody>
      </p:sp>
    </p:spTree>
    <p:extLst>
      <p:ext uri="{BB962C8B-B14F-4D97-AF65-F5344CB8AC3E}">
        <p14:creationId xmlns:p14="http://schemas.microsoft.com/office/powerpoint/2010/main" val="194104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084DB-DE83-F2A3-40B0-E17CEF5150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33BBF-D965-EF69-489E-8880ED9C50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12E80-033C-B79B-8C72-EACF283F63C2}"/>
              </a:ext>
            </a:extLst>
          </p:cNvPr>
          <p:cNvSpPr>
            <a:spLocks noGrp="1"/>
          </p:cNvSpPr>
          <p:nvPr>
            <p:ph type="dt" sz="half" idx="10"/>
          </p:nvPr>
        </p:nvSpPr>
        <p:spPr/>
        <p:txBody>
          <a:bodyPr/>
          <a:lstStyle/>
          <a:p>
            <a:fld id="{CE1B5BF2-9020-4091-BADB-71F7EC84D840}" type="datetimeFigureOut">
              <a:rPr lang="en-US" smtClean="0"/>
              <a:t>9/16/2022</a:t>
            </a:fld>
            <a:endParaRPr lang="en-US"/>
          </a:p>
        </p:txBody>
      </p:sp>
      <p:sp>
        <p:nvSpPr>
          <p:cNvPr id="5" name="Footer Placeholder 4">
            <a:extLst>
              <a:ext uri="{FF2B5EF4-FFF2-40B4-BE49-F238E27FC236}">
                <a16:creationId xmlns:a16="http://schemas.microsoft.com/office/drawing/2014/main" id="{1744703E-2C5D-AB65-A028-A7ABD4319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F7E79-5EBB-D3CA-39CD-97B592728CD4}"/>
              </a:ext>
            </a:extLst>
          </p:cNvPr>
          <p:cNvSpPr>
            <a:spLocks noGrp="1"/>
          </p:cNvSpPr>
          <p:nvPr>
            <p:ph type="sldNum" sz="quarter" idx="12"/>
          </p:nvPr>
        </p:nvSpPr>
        <p:spPr/>
        <p:txBody>
          <a:bodyPr/>
          <a:lstStyle/>
          <a:p>
            <a:fld id="{55D93DA6-249E-466B-AE47-B386BD52BC7E}" type="slidenum">
              <a:rPr lang="en-US" smtClean="0"/>
              <a:t>‹#›</a:t>
            </a:fld>
            <a:endParaRPr lang="en-US"/>
          </a:p>
        </p:txBody>
      </p:sp>
    </p:spTree>
    <p:extLst>
      <p:ext uri="{BB962C8B-B14F-4D97-AF65-F5344CB8AC3E}">
        <p14:creationId xmlns:p14="http://schemas.microsoft.com/office/powerpoint/2010/main" val="402648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4837-2C45-5E6D-7972-6332809CEF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0A48F-FD63-1C19-6984-94BE063465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856B3-2C74-A3BC-D0AC-FAE2DB8C3E88}"/>
              </a:ext>
            </a:extLst>
          </p:cNvPr>
          <p:cNvSpPr>
            <a:spLocks noGrp="1"/>
          </p:cNvSpPr>
          <p:nvPr>
            <p:ph type="dt" sz="half" idx="10"/>
          </p:nvPr>
        </p:nvSpPr>
        <p:spPr/>
        <p:txBody>
          <a:bodyPr/>
          <a:lstStyle/>
          <a:p>
            <a:fld id="{CE1B5BF2-9020-4091-BADB-71F7EC84D840}" type="datetimeFigureOut">
              <a:rPr lang="en-US" smtClean="0"/>
              <a:t>9/16/2022</a:t>
            </a:fld>
            <a:endParaRPr lang="en-US"/>
          </a:p>
        </p:txBody>
      </p:sp>
      <p:sp>
        <p:nvSpPr>
          <p:cNvPr id="5" name="Footer Placeholder 4">
            <a:extLst>
              <a:ext uri="{FF2B5EF4-FFF2-40B4-BE49-F238E27FC236}">
                <a16:creationId xmlns:a16="http://schemas.microsoft.com/office/drawing/2014/main" id="{19BBA191-63BB-5CB5-3A61-9FD637393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F1D28-C82B-9D2C-4654-F2D1EB3B4D74}"/>
              </a:ext>
            </a:extLst>
          </p:cNvPr>
          <p:cNvSpPr>
            <a:spLocks noGrp="1"/>
          </p:cNvSpPr>
          <p:nvPr>
            <p:ph type="sldNum" sz="quarter" idx="12"/>
          </p:nvPr>
        </p:nvSpPr>
        <p:spPr/>
        <p:txBody>
          <a:bodyPr/>
          <a:lstStyle/>
          <a:p>
            <a:fld id="{55D93DA6-249E-466B-AE47-B386BD52BC7E}" type="slidenum">
              <a:rPr lang="en-US" smtClean="0"/>
              <a:t>‹#›</a:t>
            </a:fld>
            <a:endParaRPr lang="en-US"/>
          </a:p>
        </p:txBody>
      </p:sp>
    </p:spTree>
    <p:extLst>
      <p:ext uri="{BB962C8B-B14F-4D97-AF65-F5344CB8AC3E}">
        <p14:creationId xmlns:p14="http://schemas.microsoft.com/office/powerpoint/2010/main" val="419932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F79D-2164-AE23-667C-34391D0AB7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5B91A2-4AD4-98B3-B3BF-AB820AD8BC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D4F44-796A-C99F-D16F-E13BD68D1AF8}"/>
              </a:ext>
            </a:extLst>
          </p:cNvPr>
          <p:cNvSpPr>
            <a:spLocks noGrp="1"/>
          </p:cNvSpPr>
          <p:nvPr>
            <p:ph type="dt" sz="half" idx="10"/>
          </p:nvPr>
        </p:nvSpPr>
        <p:spPr/>
        <p:txBody>
          <a:bodyPr/>
          <a:lstStyle/>
          <a:p>
            <a:fld id="{CE1B5BF2-9020-4091-BADB-71F7EC84D840}" type="datetimeFigureOut">
              <a:rPr lang="en-US" smtClean="0"/>
              <a:t>9/16/2022</a:t>
            </a:fld>
            <a:endParaRPr lang="en-US"/>
          </a:p>
        </p:txBody>
      </p:sp>
      <p:sp>
        <p:nvSpPr>
          <p:cNvPr id="5" name="Footer Placeholder 4">
            <a:extLst>
              <a:ext uri="{FF2B5EF4-FFF2-40B4-BE49-F238E27FC236}">
                <a16:creationId xmlns:a16="http://schemas.microsoft.com/office/drawing/2014/main" id="{4BA71DA8-DD52-4672-10B0-7AA759018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F7C39-0584-6D08-9CB4-D1FF52380686}"/>
              </a:ext>
            </a:extLst>
          </p:cNvPr>
          <p:cNvSpPr>
            <a:spLocks noGrp="1"/>
          </p:cNvSpPr>
          <p:nvPr>
            <p:ph type="sldNum" sz="quarter" idx="12"/>
          </p:nvPr>
        </p:nvSpPr>
        <p:spPr/>
        <p:txBody>
          <a:bodyPr/>
          <a:lstStyle/>
          <a:p>
            <a:fld id="{55D93DA6-249E-466B-AE47-B386BD52BC7E}" type="slidenum">
              <a:rPr lang="en-US" smtClean="0"/>
              <a:t>‹#›</a:t>
            </a:fld>
            <a:endParaRPr lang="en-US"/>
          </a:p>
        </p:txBody>
      </p:sp>
    </p:spTree>
    <p:extLst>
      <p:ext uri="{BB962C8B-B14F-4D97-AF65-F5344CB8AC3E}">
        <p14:creationId xmlns:p14="http://schemas.microsoft.com/office/powerpoint/2010/main" val="31981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3BEB-C35D-34FE-685C-5B86750DC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AC9B9-A4F6-48F3-6240-1E4894208C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CD2423-9390-EC52-E657-614A58A7E7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972FD8-73E5-93D6-AAE1-B9D299820474}"/>
              </a:ext>
            </a:extLst>
          </p:cNvPr>
          <p:cNvSpPr>
            <a:spLocks noGrp="1"/>
          </p:cNvSpPr>
          <p:nvPr>
            <p:ph type="dt" sz="half" idx="10"/>
          </p:nvPr>
        </p:nvSpPr>
        <p:spPr/>
        <p:txBody>
          <a:bodyPr/>
          <a:lstStyle/>
          <a:p>
            <a:fld id="{CE1B5BF2-9020-4091-BADB-71F7EC84D840}" type="datetimeFigureOut">
              <a:rPr lang="en-US" smtClean="0"/>
              <a:t>9/16/2022</a:t>
            </a:fld>
            <a:endParaRPr lang="en-US"/>
          </a:p>
        </p:txBody>
      </p:sp>
      <p:sp>
        <p:nvSpPr>
          <p:cNvPr id="6" name="Footer Placeholder 5">
            <a:extLst>
              <a:ext uri="{FF2B5EF4-FFF2-40B4-BE49-F238E27FC236}">
                <a16:creationId xmlns:a16="http://schemas.microsoft.com/office/drawing/2014/main" id="{CD35FB09-D670-54BD-B4B0-470FE4DC1A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97E2F-5486-94A4-379C-360912635BEA}"/>
              </a:ext>
            </a:extLst>
          </p:cNvPr>
          <p:cNvSpPr>
            <a:spLocks noGrp="1"/>
          </p:cNvSpPr>
          <p:nvPr>
            <p:ph type="sldNum" sz="quarter" idx="12"/>
          </p:nvPr>
        </p:nvSpPr>
        <p:spPr/>
        <p:txBody>
          <a:bodyPr/>
          <a:lstStyle/>
          <a:p>
            <a:fld id="{55D93DA6-249E-466B-AE47-B386BD52BC7E}" type="slidenum">
              <a:rPr lang="en-US" smtClean="0"/>
              <a:t>‹#›</a:t>
            </a:fld>
            <a:endParaRPr lang="en-US"/>
          </a:p>
        </p:txBody>
      </p:sp>
    </p:spTree>
    <p:extLst>
      <p:ext uri="{BB962C8B-B14F-4D97-AF65-F5344CB8AC3E}">
        <p14:creationId xmlns:p14="http://schemas.microsoft.com/office/powerpoint/2010/main" val="288578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8925-AFA2-32C8-432C-7BBAF05F1A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86C3E7-A9D6-ADD5-00CC-06A012501A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60C590-4176-E928-C641-9FFCDB9CD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9F8B9C-A1F8-3364-0EC6-68EAA2DF8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B89D11-FB04-DF49-44E5-A871824532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499666-3C5E-9B81-3EA7-049C37AC8E0E}"/>
              </a:ext>
            </a:extLst>
          </p:cNvPr>
          <p:cNvSpPr>
            <a:spLocks noGrp="1"/>
          </p:cNvSpPr>
          <p:nvPr>
            <p:ph type="dt" sz="half" idx="10"/>
          </p:nvPr>
        </p:nvSpPr>
        <p:spPr/>
        <p:txBody>
          <a:bodyPr/>
          <a:lstStyle/>
          <a:p>
            <a:fld id="{CE1B5BF2-9020-4091-BADB-71F7EC84D840}" type="datetimeFigureOut">
              <a:rPr lang="en-US" smtClean="0"/>
              <a:t>9/16/2022</a:t>
            </a:fld>
            <a:endParaRPr lang="en-US"/>
          </a:p>
        </p:txBody>
      </p:sp>
      <p:sp>
        <p:nvSpPr>
          <p:cNvPr id="8" name="Footer Placeholder 7">
            <a:extLst>
              <a:ext uri="{FF2B5EF4-FFF2-40B4-BE49-F238E27FC236}">
                <a16:creationId xmlns:a16="http://schemas.microsoft.com/office/drawing/2014/main" id="{251E08DF-A631-51BB-A696-DE3CB8C2D2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5AF99B-FD60-8452-3759-7EDE4966AAA7}"/>
              </a:ext>
            </a:extLst>
          </p:cNvPr>
          <p:cNvSpPr>
            <a:spLocks noGrp="1"/>
          </p:cNvSpPr>
          <p:nvPr>
            <p:ph type="sldNum" sz="quarter" idx="12"/>
          </p:nvPr>
        </p:nvSpPr>
        <p:spPr/>
        <p:txBody>
          <a:bodyPr/>
          <a:lstStyle/>
          <a:p>
            <a:fld id="{55D93DA6-249E-466B-AE47-B386BD52BC7E}" type="slidenum">
              <a:rPr lang="en-US" smtClean="0"/>
              <a:t>‹#›</a:t>
            </a:fld>
            <a:endParaRPr lang="en-US"/>
          </a:p>
        </p:txBody>
      </p:sp>
    </p:spTree>
    <p:extLst>
      <p:ext uri="{BB962C8B-B14F-4D97-AF65-F5344CB8AC3E}">
        <p14:creationId xmlns:p14="http://schemas.microsoft.com/office/powerpoint/2010/main" val="102407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87E6-071D-E0EA-1C47-97DF6B75B4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EF33B-9166-61E1-AC6C-4ADE791A2348}"/>
              </a:ext>
            </a:extLst>
          </p:cNvPr>
          <p:cNvSpPr>
            <a:spLocks noGrp="1"/>
          </p:cNvSpPr>
          <p:nvPr>
            <p:ph type="dt" sz="half" idx="10"/>
          </p:nvPr>
        </p:nvSpPr>
        <p:spPr/>
        <p:txBody>
          <a:bodyPr/>
          <a:lstStyle/>
          <a:p>
            <a:fld id="{CE1B5BF2-9020-4091-BADB-71F7EC84D840}" type="datetimeFigureOut">
              <a:rPr lang="en-US" smtClean="0"/>
              <a:t>9/16/2022</a:t>
            </a:fld>
            <a:endParaRPr lang="en-US"/>
          </a:p>
        </p:txBody>
      </p:sp>
      <p:sp>
        <p:nvSpPr>
          <p:cNvPr id="4" name="Footer Placeholder 3">
            <a:extLst>
              <a:ext uri="{FF2B5EF4-FFF2-40B4-BE49-F238E27FC236}">
                <a16:creationId xmlns:a16="http://schemas.microsoft.com/office/drawing/2014/main" id="{899ED760-EAF4-C7B8-73FF-55F7567A05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134970-B42E-AF39-61AC-8B78BDB503B8}"/>
              </a:ext>
            </a:extLst>
          </p:cNvPr>
          <p:cNvSpPr>
            <a:spLocks noGrp="1"/>
          </p:cNvSpPr>
          <p:nvPr>
            <p:ph type="sldNum" sz="quarter" idx="12"/>
          </p:nvPr>
        </p:nvSpPr>
        <p:spPr/>
        <p:txBody>
          <a:bodyPr/>
          <a:lstStyle/>
          <a:p>
            <a:fld id="{55D93DA6-249E-466B-AE47-B386BD52BC7E}" type="slidenum">
              <a:rPr lang="en-US" smtClean="0"/>
              <a:t>‹#›</a:t>
            </a:fld>
            <a:endParaRPr lang="en-US"/>
          </a:p>
        </p:txBody>
      </p:sp>
    </p:spTree>
    <p:extLst>
      <p:ext uri="{BB962C8B-B14F-4D97-AF65-F5344CB8AC3E}">
        <p14:creationId xmlns:p14="http://schemas.microsoft.com/office/powerpoint/2010/main" val="360046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EC1A82-3A92-4917-A4BE-60CFDA05A0FD}"/>
              </a:ext>
            </a:extLst>
          </p:cNvPr>
          <p:cNvSpPr>
            <a:spLocks noGrp="1"/>
          </p:cNvSpPr>
          <p:nvPr>
            <p:ph type="dt" sz="half" idx="10"/>
          </p:nvPr>
        </p:nvSpPr>
        <p:spPr/>
        <p:txBody>
          <a:bodyPr/>
          <a:lstStyle/>
          <a:p>
            <a:fld id="{CE1B5BF2-9020-4091-BADB-71F7EC84D840}" type="datetimeFigureOut">
              <a:rPr lang="en-US" smtClean="0"/>
              <a:t>9/16/2022</a:t>
            </a:fld>
            <a:endParaRPr lang="en-US"/>
          </a:p>
        </p:txBody>
      </p:sp>
      <p:sp>
        <p:nvSpPr>
          <p:cNvPr id="3" name="Footer Placeholder 2">
            <a:extLst>
              <a:ext uri="{FF2B5EF4-FFF2-40B4-BE49-F238E27FC236}">
                <a16:creationId xmlns:a16="http://schemas.microsoft.com/office/drawing/2014/main" id="{7CF28959-7FE5-EC61-2695-B62BDA708F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3E7B82-B66D-7FEB-B3BF-25E037CC74A3}"/>
              </a:ext>
            </a:extLst>
          </p:cNvPr>
          <p:cNvSpPr>
            <a:spLocks noGrp="1"/>
          </p:cNvSpPr>
          <p:nvPr>
            <p:ph type="sldNum" sz="quarter" idx="12"/>
          </p:nvPr>
        </p:nvSpPr>
        <p:spPr/>
        <p:txBody>
          <a:bodyPr/>
          <a:lstStyle/>
          <a:p>
            <a:fld id="{55D93DA6-249E-466B-AE47-B386BD52BC7E}" type="slidenum">
              <a:rPr lang="en-US" smtClean="0"/>
              <a:t>‹#›</a:t>
            </a:fld>
            <a:endParaRPr lang="en-US"/>
          </a:p>
        </p:txBody>
      </p:sp>
    </p:spTree>
    <p:extLst>
      <p:ext uri="{BB962C8B-B14F-4D97-AF65-F5344CB8AC3E}">
        <p14:creationId xmlns:p14="http://schemas.microsoft.com/office/powerpoint/2010/main" val="51673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4BD8-90BC-E448-EAD5-C97F59393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4A2F0A-B819-A0D1-476E-665B22E5A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AD9A80-47B0-2010-809F-A18863D4A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4466A-58B6-BD20-A9A1-E2BD1081F22D}"/>
              </a:ext>
            </a:extLst>
          </p:cNvPr>
          <p:cNvSpPr>
            <a:spLocks noGrp="1"/>
          </p:cNvSpPr>
          <p:nvPr>
            <p:ph type="dt" sz="half" idx="10"/>
          </p:nvPr>
        </p:nvSpPr>
        <p:spPr/>
        <p:txBody>
          <a:bodyPr/>
          <a:lstStyle/>
          <a:p>
            <a:fld id="{CE1B5BF2-9020-4091-BADB-71F7EC84D840}" type="datetimeFigureOut">
              <a:rPr lang="en-US" smtClean="0"/>
              <a:t>9/16/2022</a:t>
            </a:fld>
            <a:endParaRPr lang="en-US"/>
          </a:p>
        </p:txBody>
      </p:sp>
      <p:sp>
        <p:nvSpPr>
          <p:cNvPr id="6" name="Footer Placeholder 5">
            <a:extLst>
              <a:ext uri="{FF2B5EF4-FFF2-40B4-BE49-F238E27FC236}">
                <a16:creationId xmlns:a16="http://schemas.microsoft.com/office/drawing/2014/main" id="{DE52A556-79AF-CD19-D187-C35EA5B38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7FCBCD-40C1-A91E-56F5-25D6834207B6}"/>
              </a:ext>
            </a:extLst>
          </p:cNvPr>
          <p:cNvSpPr>
            <a:spLocks noGrp="1"/>
          </p:cNvSpPr>
          <p:nvPr>
            <p:ph type="sldNum" sz="quarter" idx="12"/>
          </p:nvPr>
        </p:nvSpPr>
        <p:spPr/>
        <p:txBody>
          <a:bodyPr/>
          <a:lstStyle/>
          <a:p>
            <a:fld id="{55D93DA6-249E-466B-AE47-B386BD52BC7E}" type="slidenum">
              <a:rPr lang="en-US" smtClean="0"/>
              <a:t>‹#›</a:t>
            </a:fld>
            <a:endParaRPr lang="en-US"/>
          </a:p>
        </p:txBody>
      </p:sp>
    </p:spTree>
    <p:extLst>
      <p:ext uri="{BB962C8B-B14F-4D97-AF65-F5344CB8AC3E}">
        <p14:creationId xmlns:p14="http://schemas.microsoft.com/office/powerpoint/2010/main" val="269145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B42A-8C70-9D38-B8A7-690BC71A2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082CDB-4479-D45C-AE46-C3C454C49B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0AA489-F43D-B8B3-6771-FC58D3257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909768-EABE-022F-3C89-2EDE19566E5A}"/>
              </a:ext>
            </a:extLst>
          </p:cNvPr>
          <p:cNvSpPr>
            <a:spLocks noGrp="1"/>
          </p:cNvSpPr>
          <p:nvPr>
            <p:ph type="dt" sz="half" idx="10"/>
          </p:nvPr>
        </p:nvSpPr>
        <p:spPr/>
        <p:txBody>
          <a:bodyPr/>
          <a:lstStyle/>
          <a:p>
            <a:fld id="{CE1B5BF2-9020-4091-BADB-71F7EC84D840}" type="datetimeFigureOut">
              <a:rPr lang="en-US" smtClean="0"/>
              <a:t>9/16/2022</a:t>
            </a:fld>
            <a:endParaRPr lang="en-US"/>
          </a:p>
        </p:txBody>
      </p:sp>
      <p:sp>
        <p:nvSpPr>
          <p:cNvPr id="6" name="Footer Placeholder 5">
            <a:extLst>
              <a:ext uri="{FF2B5EF4-FFF2-40B4-BE49-F238E27FC236}">
                <a16:creationId xmlns:a16="http://schemas.microsoft.com/office/drawing/2014/main" id="{DC8F005D-CB91-D41C-5AE6-197198970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4A38C-6DE9-E637-0968-20BD0EFD5F1E}"/>
              </a:ext>
            </a:extLst>
          </p:cNvPr>
          <p:cNvSpPr>
            <a:spLocks noGrp="1"/>
          </p:cNvSpPr>
          <p:nvPr>
            <p:ph type="sldNum" sz="quarter" idx="12"/>
          </p:nvPr>
        </p:nvSpPr>
        <p:spPr/>
        <p:txBody>
          <a:bodyPr/>
          <a:lstStyle/>
          <a:p>
            <a:fld id="{55D93DA6-249E-466B-AE47-B386BD52BC7E}" type="slidenum">
              <a:rPr lang="en-US" smtClean="0"/>
              <a:t>‹#›</a:t>
            </a:fld>
            <a:endParaRPr lang="en-US"/>
          </a:p>
        </p:txBody>
      </p:sp>
    </p:spTree>
    <p:extLst>
      <p:ext uri="{BB962C8B-B14F-4D97-AF65-F5344CB8AC3E}">
        <p14:creationId xmlns:p14="http://schemas.microsoft.com/office/powerpoint/2010/main" val="38959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CB62D-20B4-5713-F79E-CB9BEE891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8934E6-2F94-D0DE-2830-0C0F0001F1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88519-CB5E-5793-56E1-EB1C73D2E0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B5BF2-9020-4091-BADB-71F7EC84D840}" type="datetimeFigureOut">
              <a:rPr lang="en-US" smtClean="0"/>
              <a:t>9/16/2022</a:t>
            </a:fld>
            <a:endParaRPr lang="en-US"/>
          </a:p>
        </p:txBody>
      </p:sp>
      <p:sp>
        <p:nvSpPr>
          <p:cNvPr id="5" name="Footer Placeholder 4">
            <a:extLst>
              <a:ext uri="{FF2B5EF4-FFF2-40B4-BE49-F238E27FC236}">
                <a16:creationId xmlns:a16="http://schemas.microsoft.com/office/drawing/2014/main" id="{981434B7-9820-6F96-9F1D-764CF2DA1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FF3525-C3E8-B42D-4613-7D9220E80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93DA6-249E-466B-AE47-B386BD52BC7E}" type="slidenum">
              <a:rPr lang="en-US" smtClean="0"/>
              <a:t>‹#›</a:t>
            </a:fld>
            <a:endParaRPr lang="en-US"/>
          </a:p>
        </p:txBody>
      </p:sp>
    </p:spTree>
    <p:extLst>
      <p:ext uri="{BB962C8B-B14F-4D97-AF65-F5344CB8AC3E}">
        <p14:creationId xmlns:p14="http://schemas.microsoft.com/office/powerpoint/2010/main" val="3544754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CFC28-ED97-A227-42B1-0DD70A78F85E}"/>
              </a:ext>
            </a:extLst>
          </p:cNvPr>
          <p:cNvSpPr>
            <a:spLocks noGrp="1"/>
          </p:cNvSpPr>
          <p:nvPr>
            <p:ph type="ctrTitle"/>
          </p:nvPr>
        </p:nvSpPr>
        <p:spPr>
          <a:xfrm>
            <a:off x="1524000" y="1293338"/>
            <a:ext cx="9144000" cy="3274592"/>
          </a:xfrm>
        </p:spPr>
        <p:txBody>
          <a:bodyPr anchor="ctr">
            <a:normAutofit/>
          </a:bodyPr>
          <a:lstStyle/>
          <a:p>
            <a:r>
              <a:rPr lang="en-US" sz="7200"/>
              <a:t>Armed Conflict in Africa</a:t>
            </a:r>
          </a:p>
        </p:txBody>
      </p:sp>
      <p:sp>
        <p:nvSpPr>
          <p:cNvPr id="3" name="Subtitle 2">
            <a:extLst>
              <a:ext uri="{FF2B5EF4-FFF2-40B4-BE49-F238E27FC236}">
                <a16:creationId xmlns:a16="http://schemas.microsoft.com/office/drawing/2014/main" id="{5E3734AF-8913-0F45-DED3-243D96790143}"/>
              </a:ext>
            </a:extLst>
          </p:cNvPr>
          <p:cNvSpPr>
            <a:spLocks noGrp="1"/>
          </p:cNvSpPr>
          <p:nvPr>
            <p:ph type="subTitle" idx="1"/>
          </p:nvPr>
        </p:nvSpPr>
        <p:spPr>
          <a:xfrm>
            <a:off x="1524000" y="5514052"/>
            <a:ext cx="9144000" cy="651910"/>
          </a:xfrm>
        </p:spPr>
        <p:txBody>
          <a:bodyPr anchor="ctr">
            <a:normAutofit/>
          </a:bodyPr>
          <a:lstStyle/>
          <a:p>
            <a:r>
              <a:rPr lang="en-US" dirty="0"/>
              <a:t>An exploration of fatalities between 1997 and 2016. </a:t>
            </a:r>
          </a:p>
        </p:txBody>
      </p:sp>
      <p:cxnSp>
        <p:nvCxnSpPr>
          <p:cNvPr id="28" name="Straight Connector 2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9EF48381-CF22-B9CC-A290-722B9FA35D1B}"/>
              </a:ext>
            </a:extLst>
          </p:cNvPr>
          <p:cNvSpPr txBox="1">
            <a:spLocks/>
          </p:cNvSpPr>
          <p:nvPr/>
        </p:nvSpPr>
        <p:spPr>
          <a:xfrm>
            <a:off x="596463" y="551962"/>
            <a:ext cx="2791097"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200" dirty="0"/>
              <a:t>Adam Peetz</a:t>
            </a:r>
          </a:p>
          <a:p>
            <a:pPr algn="l">
              <a:lnSpc>
                <a:spcPct val="100000"/>
              </a:lnSpc>
              <a:spcBef>
                <a:spcPts val="0"/>
              </a:spcBef>
            </a:pPr>
            <a:r>
              <a:rPr lang="en-US" sz="1200" dirty="0"/>
              <a:t>Regis University</a:t>
            </a:r>
          </a:p>
          <a:p>
            <a:pPr algn="l">
              <a:lnSpc>
                <a:spcPct val="100000"/>
              </a:lnSpc>
              <a:spcBef>
                <a:spcPts val="0"/>
              </a:spcBef>
            </a:pPr>
            <a:r>
              <a:rPr lang="en-US" sz="1200" dirty="0"/>
              <a:t>MSDS670 Week 4 Assignment</a:t>
            </a:r>
          </a:p>
          <a:p>
            <a:pPr algn="l">
              <a:lnSpc>
                <a:spcPct val="100000"/>
              </a:lnSpc>
              <a:spcBef>
                <a:spcPts val="0"/>
              </a:spcBef>
            </a:pPr>
            <a:r>
              <a:rPr lang="en-US" sz="1200" dirty="0"/>
              <a:t>09/18/2022</a:t>
            </a:r>
          </a:p>
          <a:p>
            <a:pPr algn="l">
              <a:lnSpc>
                <a:spcPct val="100000"/>
              </a:lnSpc>
              <a:spcBef>
                <a:spcPts val="0"/>
              </a:spcBef>
            </a:pPr>
            <a:r>
              <a:rPr lang="en-US" sz="1200" dirty="0"/>
              <a:t>Professor John Koenig</a:t>
            </a:r>
          </a:p>
        </p:txBody>
      </p:sp>
    </p:spTree>
    <p:extLst>
      <p:ext uri="{BB962C8B-B14F-4D97-AF65-F5344CB8AC3E}">
        <p14:creationId xmlns:p14="http://schemas.microsoft.com/office/powerpoint/2010/main" val="1543778143"/>
      </p:ext>
    </p:extLst>
  </p:cSld>
  <p:clrMapOvr>
    <a:masterClrMapping/>
  </p:clrMapOvr>
  <mc:AlternateContent xmlns:mc="http://schemas.openxmlformats.org/markup-compatibility/2006" xmlns:p14="http://schemas.microsoft.com/office/powerpoint/2010/main">
    <mc:Choice Requires="p14">
      <p:transition spd="slow" p14:dur="2000" advTm="7301"/>
    </mc:Choice>
    <mc:Fallback xmlns="">
      <p:transition spd="slow" advTm="73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8" name="Rectangle 4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BC8D2-3E5D-B398-9DFE-111D9EB3CE86}"/>
              </a:ext>
            </a:extLst>
          </p:cNvPr>
          <p:cNvSpPr>
            <a:spLocks noGrp="1"/>
          </p:cNvSpPr>
          <p:nvPr>
            <p:ph type="title"/>
          </p:nvPr>
        </p:nvSpPr>
        <p:spPr>
          <a:xfrm>
            <a:off x="1043631" y="873940"/>
            <a:ext cx="5052369" cy="1035781"/>
          </a:xfrm>
        </p:spPr>
        <p:txBody>
          <a:bodyPr anchor="ctr">
            <a:normAutofit/>
          </a:bodyPr>
          <a:lstStyle/>
          <a:p>
            <a:r>
              <a:rPr lang="en-US" sz="3300"/>
              <a:t>Armed Conflict Data for Africa</a:t>
            </a:r>
          </a:p>
        </p:txBody>
      </p:sp>
      <p:sp>
        <p:nvSpPr>
          <p:cNvPr id="3" name="Content Placeholder 2">
            <a:extLst>
              <a:ext uri="{FF2B5EF4-FFF2-40B4-BE49-F238E27FC236}">
                <a16:creationId xmlns:a16="http://schemas.microsoft.com/office/drawing/2014/main" id="{87B7F3B6-98BD-7462-BF20-CAD6138843EA}"/>
              </a:ext>
            </a:extLst>
          </p:cNvPr>
          <p:cNvSpPr>
            <a:spLocks noGrp="1"/>
          </p:cNvSpPr>
          <p:nvPr>
            <p:ph idx="1"/>
          </p:nvPr>
        </p:nvSpPr>
        <p:spPr>
          <a:xfrm>
            <a:off x="463692" y="2524721"/>
            <a:ext cx="6052551" cy="3677123"/>
          </a:xfrm>
        </p:spPr>
        <p:txBody>
          <a:bodyPr anchor="ctr">
            <a:normAutofit/>
          </a:bodyPr>
          <a:lstStyle/>
          <a:p>
            <a:r>
              <a:rPr lang="en-US" sz="1700" b="0" i="0" dirty="0">
                <a:effectLst/>
                <a:latin typeface="Open Sans" panose="020B0606030504020204" pitchFamily="34" charset="0"/>
              </a:rPr>
              <a:t>The Armed Conflict Location &amp; Event Data Project (ACLED)</a:t>
            </a:r>
          </a:p>
          <a:p>
            <a:pPr lvl="1"/>
            <a:r>
              <a:rPr lang="en-US" sz="1700" dirty="0">
                <a:latin typeface="Open Sans" panose="020B0606030504020204" pitchFamily="34" charset="0"/>
              </a:rPr>
              <a:t>Collects information on global armed conflicts.</a:t>
            </a:r>
          </a:p>
          <a:p>
            <a:pPr lvl="1"/>
            <a:r>
              <a:rPr lang="en-US" sz="1700" dirty="0">
                <a:latin typeface="Open Sans" panose="020B0606030504020204" pitchFamily="34" charset="0"/>
              </a:rPr>
              <a:t>Non-profit, Non-Government Organization in Wisconsin.</a:t>
            </a:r>
          </a:p>
          <a:p>
            <a:pPr lvl="1"/>
            <a:r>
              <a:rPr lang="en-US" sz="1700" dirty="0">
                <a:latin typeface="Open Sans" panose="020B0606030504020204" pitchFamily="34" charset="0"/>
              </a:rPr>
              <a:t>Aggregated the data used in this project.</a:t>
            </a:r>
          </a:p>
          <a:p>
            <a:pPr marL="457200" lvl="1" indent="0">
              <a:buNone/>
            </a:pPr>
            <a:endParaRPr lang="en-US" sz="1700" dirty="0">
              <a:latin typeface="Open Sans" panose="020B0606030504020204" pitchFamily="34" charset="0"/>
            </a:endParaRPr>
          </a:p>
          <a:p>
            <a:r>
              <a:rPr lang="en-US" sz="1700" dirty="0">
                <a:latin typeface="Open Sans" panose="020B0606030504020204" pitchFamily="34" charset="0"/>
              </a:rPr>
              <a:t>ACLED Conflict Data for Africa 1997-2016 </a:t>
            </a:r>
          </a:p>
          <a:p>
            <a:pPr lvl="1"/>
            <a:r>
              <a:rPr lang="en-US" sz="1700" dirty="0">
                <a:latin typeface="Open Sans" panose="020B0606030504020204" pitchFamily="34" charset="0"/>
              </a:rPr>
              <a:t>More than 150,000 rows of conflict data.</a:t>
            </a:r>
          </a:p>
          <a:p>
            <a:pPr lvl="1"/>
            <a:r>
              <a:rPr lang="en-US" sz="1700" dirty="0">
                <a:latin typeface="Open Sans" panose="020B0606030504020204" pitchFamily="34" charset="0"/>
              </a:rPr>
              <a:t>Data from reported</a:t>
            </a:r>
            <a:r>
              <a:rPr lang="en-US" sz="1700" b="1" dirty="0">
                <a:latin typeface="Open Sans" panose="020B0606030504020204" pitchFamily="34" charset="0"/>
              </a:rPr>
              <a:t> </a:t>
            </a:r>
            <a:r>
              <a:rPr lang="en-US" sz="1700" dirty="0">
                <a:latin typeface="Open Sans" panose="020B0606030504020204" pitchFamily="34" charset="0"/>
              </a:rPr>
              <a:t>incidents only.</a:t>
            </a:r>
          </a:p>
          <a:p>
            <a:pPr lvl="1"/>
            <a:endParaRPr lang="en-US" sz="1700" dirty="0">
              <a:latin typeface="Open Sans" panose="020B0606030504020204" pitchFamily="34" charset="0"/>
            </a:endParaRPr>
          </a:p>
        </p:txBody>
      </p:sp>
      <p:sp>
        <p:nvSpPr>
          <p:cNvPr id="54" name="Rectangle 53">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0660906-4486-98EE-6661-F5BAB296A1FB}"/>
              </a:ext>
            </a:extLst>
          </p:cNvPr>
          <p:cNvPicPr>
            <a:picLocks noChangeAspect="1"/>
          </p:cNvPicPr>
          <p:nvPr/>
        </p:nvPicPr>
        <p:blipFill rotWithShape="1">
          <a:blip r:embed="rId3"/>
          <a:srcRect t="321" r="4" b="4"/>
          <a:stretch/>
        </p:blipFill>
        <p:spPr>
          <a:xfrm>
            <a:off x="6930493" y="1412178"/>
            <a:ext cx="4223252" cy="4093928"/>
          </a:xfrm>
          <a:prstGeom prst="rect">
            <a:avLst/>
          </a:prstGeom>
        </p:spPr>
      </p:pic>
      <p:cxnSp>
        <p:nvCxnSpPr>
          <p:cNvPr id="56" name="Straight Connector 5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756390"/>
      </p:ext>
    </p:extLst>
  </p:cSld>
  <p:clrMapOvr>
    <a:masterClrMapping/>
  </p:clrMapOvr>
  <mc:AlternateContent xmlns:mc="http://schemas.openxmlformats.org/markup-compatibility/2006" xmlns:p14="http://schemas.microsoft.com/office/powerpoint/2010/main">
    <mc:Choice Requires="p14">
      <p:transition spd="slow" p14:dur="2000" advTm="20417"/>
    </mc:Choice>
    <mc:Fallback xmlns="">
      <p:transition spd="slow" advTm="204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BC8D2-3E5D-B398-9DFE-111D9EB3CE86}"/>
              </a:ext>
            </a:extLst>
          </p:cNvPr>
          <p:cNvSpPr>
            <a:spLocks noGrp="1"/>
          </p:cNvSpPr>
          <p:nvPr>
            <p:ph type="title"/>
          </p:nvPr>
        </p:nvSpPr>
        <p:spPr>
          <a:xfrm>
            <a:off x="808638" y="386930"/>
            <a:ext cx="9236700" cy="1188950"/>
          </a:xfrm>
        </p:spPr>
        <p:txBody>
          <a:bodyPr anchor="b">
            <a:normAutofit/>
          </a:bodyPr>
          <a:lstStyle/>
          <a:p>
            <a:r>
              <a:rPr lang="en-US" sz="5000"/>
              <a:t>Exploring the Data (Methodology)</a:t>
            </a:r>
          </a:p>
        </p:txBody>
      </p:sp>
      <p:grpSp>
        <p:nvGrpSpPr>
          <p:cNvPr id="35" name="Group 34">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6" name="Rectangle 35">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3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B7F3B6-98BD-7462-BF20-CAD6138843EA}"/>
              </a:ext>
            </a:extLst>
          </p:cNvPr>
          <p:cNvSpPr>
            <a:spLocks noGrp="1"/>
          </p:cNvSpPr>
          <p:nvPr>
            <p:ph idx="1"/>
          </p:nvPr>
        </p:nvSpPr>
        <p:spPr>
          <a:xfrm>
            <a:off x="793660" y="2599509"/>
            <a:ext cx="10143668" cy="3435531"/>
          </a:xfrm>
        </p:spPr>
        <p:txBody>
          <a:bodyPr anchor="ctr">
            <a:normAutofit fontScale="92500" lnSpcReduction="10000"/>
          </a:bodyPr>
          <a:lstStyle/>
          <a:p>
            <a:r>
              <a:rPr lang="en-US" sz="2400" dirty="0">
                <a:latin typeface="Open Sans" panose="020B0606030504020204" pitchFamily="34" charset="0"/>
              </a:rPr>
              <a:t>Purpose: Understand fatalities from armed conflict.</a:t>
            </a:r>
          </a:p>
          <a:p>
            <a:endParaRPr lang="en-US" sz="2400" dirty="0">
              <a:latin typeface="Open Sans" panose="020B0606030504020204" pitchFamily="34" charset="0"/>
            </a:endParaRPr>
          </a:p>
          <a:p>
            <a:r>
              <a:rPr lang="en-US" sz="2400" dirty="0">
                <a:latin typeface="Open Sans" panose="020B0606030504020204" pitchFamily="34" charset="0"/>
              </a:rPr>
              <a:t>Created </a:t>
            </a:r>
            <a:r>
              <a:rPr lang="en-US" sz="2400" b="0" i="0" dirty="0">
                <a:effectLst/>
                <a:latin typeface="Open Sans" panose="020B0606030504020204" pitchFamily="34" charset="0"/>
              </a:rPr>
              <a:t>an analysis </a:t>
            </a:r>
            <a:r>
              <a:rPr lang="en-US" sz="2400" dirty="0">
                <a:latin typeface="Open Sans" panose="020B0606030504020204" pitchFamily="34" charset="0"/>
              </a:rPr>
              <a:t>of</a:t>
            </a:r>
            <a:r>
              <a:rPr lang="en-US" sz="2400" b="0" i="0" dirty="0">
                <a:effectLst/>
                <a:latin typeface="Open Sans" panose="020B0606030504020204" pitchFamily="34" charset="0"/>
              </a:rPr>
              <a:t> fatalities by latitude and longitude to highlight areas of interest.</a:t>
            </a:r>
          </a:p>
          <a:p>
            <a:pPr lvl="1"/>
            <a:endParaRPr lang="en-US" b="0" i="0" dirty="0">
              <a:effectLst/>
              <a:latin typeface="Open Sans" panose="020B0606030504020204" pitchFamily="34" charset="0"/>
            </a:endParaRPr>
          </a:p>
          <a:p>
            <a:r>
              <a:rPr lang="en-US" sz="2400" dirty="0">
                <a:latin typeface="Open Sans" panose="020B0606030504020204" pitchFamily="34" charset="0"/>
              </a:rPr>
              <a:t>Focused on telling the story of those areas.</a:t>
            </a:r>
          </a:p>
          <a:p>
            <a:pPr lvl="1"/>
            <a:r>
              <a:rPr lang="en-US" sz="2000" dirty="0">
                <a:latin typeface="Open Sans" panose="020B0606030504020204" pitchFamily="34" charset="0"/>
              </a:rPr>
              <a:t>Time series analysis to show how conflict occurred over time.</a:t>
            </a:r>
          </a:p>
          <a:p>
            <a:pPr lvl="1"/>
            <a:r>
              <a:rPr lang="en-US" sz="2000" dirty="0">
                <a:latin typeface="Open Sans" panose="020B0606030504020204" pitchFamily="34" charset="0"/>
              </a:rPr>
              <a:t>Actor analysis to show who was responsible for conflict in those areas.</a:t>
            </a:r>
          </a:p>
          <a:p>
            <a:pPr lvl="1"/>
            <a:endParaRPr lang="en-US" sz="2000" dirty="0">
              <a:latin typeface="Open Sans" panose="020B0606030504020204" pitchFamily="34" charset="0"/>
            </a:endParaRPr>
          </a:p>
          <a:p>
            <a:r>
              <a:rPr lang="en-US" sz="2400" dirty="0">
                <a:latin typeface="Open Sans" panose="020B0606030504020204" pitchFamily="34" charset="0"/>
              </a:rPr>
              <a:t>Tools: MS Excel Pivot Tables, PowerPoint</a:t>
            </a:r>
          </a:p>
        </p:txBody>
      </p:sp>
    </p:spTree>
    <p:extLst>
      <p:ext uri="{BB962C8B-B14F-4D97-AF65-F5344CB8AC3E}">
        <p14:creationId xmlns:p14="http://schemas.microsoft.com/office/powerpoint/2010/main" val="3134934246"/>
      </p:ext>
    </p:extLst>
  </p:cSld>
  <p:clrMapOvr>
    <a:masterClrMapping/>
  </p:clrMapOvr>
  <mc:AlternateContent xmlns:mc="http://schemas.openxmlformats.org/markup-compatibility/2006" xmlns:p14="http://schemas.microsoft.com/office/powerpoint/2010/main">
    <mc:Choice Requires="p14">
      <p:transition spd="slow" p14:dur="2000" advTm="35281"/>
    </mc:Choice>
    <mc:Fallback xmlns="">
      <p:transition spd="slow" advTm="352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43D916E-9589-5A69-69AE-78E1A4A1FB23}"/>
              </a:ext>
            </a:extLst>
          </p:cNvPr>
          <p:cNvPicPr>
            <a:picLocks noChangeAspect="1"/>
          </p:cNvPicPr>
          <p:nvPr/>
        </p:nvPicPr>
        <p:blipFill>
          <a:blip r:embed="rId3"/>
          <a:stretch>
            <a:fillRect/>
          </a:stretch>
        </p:blipFill>
        <p:spPr>
          <a:xfrm>
            <a:off x="3334295" y="152400"/>
            <a:ext cx="6668717" cy="6705600"/>
          </a:xfrm>
          <a:prstGeom prst="rect">
            <a:avLst/>
          </a:prstGeom>
        </p:spPr>
      </p:pic>
      <p:sp>
        <p:nvSpPr>
          <p:cNvPr id="19" name="TextBox 18">
            <a:extLst>
              <a:ext uri="{FF2B5EF4-FFF2-40B4-BE49-F238E27FC236}">
                <a16:creationId xmlns:a16="http://schemas.microsoft.com/office/drawing/2014/main" id="{744E86AF-B25C-A3BC-E51A-9AEA84337E46}"/>
              </a:ext>
            </a:extLst>
          </p:cNvPr>
          <p:cNvSpPr txBox="1"/>
          <p:nvPr/>
        </p:nvSpPr>
        <p:spPr>
          <a:xfrm>
            <a:off x="4415717" y="4622075"/>
            <a:ext cx="1484509" cy="892552"/>
          </a:xfrm>
          <a:prstGeom prst="rect">
            <a:avLst/>
          </a:prstGeom>
          <a:noFill/>
        </p:spPr>
        <p:txBody>
          <a:bodyPr wrap="square" rtlCol="0">
            <a:spAutoFit/>
          </a:bodyPr>
          <a:lstStyle/>
          <a:p>
            <a:r>
              <a:rPr lang="en-US" sz="1400" b="1" dirty="0"/>
              <a:t>Kuito, Angola</a:t>
            </a:r>
          </a:p>
          <a:p>
            <a:r>
              <a:rPr lang="en-US" sz="1400" dirty="0"/>
              <a:t>       </a:t>
            </a:r>
            <a:r>
              <a:rPr lang="en-US" sz="1200" b="1" dirty="0">
                <a:solidFill>
                  <a:srgbClr val="FF0000"/>
                </a:solidFill>
              </a:rPr>
              <a:t>122K</a:t>
            </a:r>
            <a:r>
              <a:rPr lang="en-US" sz="1200" dirty="0"/>
              <a:t> deaths</a:t>
            </a:r>
          </a:p>
          <a:p>
            <a:r>
              <a:rPr lang="en-US" sz="1200" dirty="0"/>
              <a:t>        Civil war </a:t>
            </a:r>
          </a:p>
          <a:p>
            <a:r>
              <a:rPr lang="en-US" sz="1200" dirty="0"/>
              <a:t>        Ethnic cleansing</a:t>
            </a:r>
            <a:endParaRPr lang="en-US" dirty="0"/>
          </a:p>
        </p:txBody>
      </p:sp>
      <p:sp>
        <p:nvSpPr>
          <p:cNvPr id="20" name="TextBox 19">
            <a:extLst>
              <a:ext uri="{FF2B5EF4-FFF2-40B4-BE49-F238E27FC236}">
                <a16:creationId xmlns:a16="http://schemas.microsoft.com/office/drawing/2014/main" id="{642D1AED-31D7-C147-9684-64079F5F0F1D}"/>
              </a:ext>
            </a:extLst>
          </p:cNvPr>
          <p:cNvSpPr txBox="1"/>
          <p:nvPr/>
        </p:nvSpPr>
        <p:spPr>
          <a:xfrm>
            <a:off x="8933188" y="1186489"/>
            <a:ext cx="2509726" cy="892552"/>
          </a:xfrm>
          <a:prstGeom prst="rect">
            <a:avLst/>
          </a:prstGeom>
          <a:noFill/>
        </p:spPr>
        <p:txBody>
          <a:bodyPr wrap="square" rtlCol="0">
            <a:spAutoFit/>
          </a:bodyPr>
          <a:lstStyle/>
          <a:p>
            <a:r>
              <a:rPr lang="en-US" sz="1400" b="1" dirty="0"/>
              <a:t>Eritrea and Ethiopia</a:t>
            </a:r>
          </a:p>
          <a:p>
            <a:r>
              <a:rPr lang="en-US" sz="1400" dirty="0"/>
              <a:t>       </a:t>
            </a:r>
            <a:r>
              <a:rPr lang="en-US" sz="1200" b="1" dirty="0">
                <a:solidFill>
                  <a:srgbClr val="FF0000"/>
                </a:solidFill>
              </a:rPr>
              <a:t>102K</a:t>
            </a:r>
            <a:r>
              <a:rPr lang="en-US" sz="1200" dirty="0"/>
              <a:t> deaths</a:t>
            </a:r>
          </a:p>
          <a:p>
            <a:r>
              <a:rPr lang="en-US" sz="1200" dirty="0"/>
              <a:t>        Border dispute</a:t>
            </a:r>
          </a:p>
          <a:p>
            <a:r>
              <a:rPr lang="en-US" sz="1200" dirty="0"/>
              <a:t>        Ethnic cleansing</a:t>
            </a:r>
            <a:endParaRPr lang="en-US" dirty="0"/>
          </a:p>
        </p:txBody>
      </p:sp>
      <p:sp>
        <p:nvSpPr>
          <p:cNvPr id="21" name="TextBox 20">
            <a:extLst>
              <a:ext uri="{FF2B5EF4-FFF2-40B4-BE49-F238E27FC236}">
                <a16:creationId xmlns:a16="http://schemas.microsoft.com/office/drawing/2014/main" id="{B9854F42-623D-FA29-49B2-52F4EC30471E}"/>
              </a:ext>
            </a:extLst>
          </p:cNvPr>
          <p:cNvSpPr txBox="1"/>
          <p:nvPr/>
        </p:nvSpPr>
        <p:spPr>
          <a:xfrm>
            <a:off x="9513290" y="3872957"/>
            <a:ext cx="2082814" cy="892552"/>
          </a:xfrm>
          <a:prstGeom prst="rect">
            <a:avLst/>
          </a:prstGeom>
          <a:noFill/>
        </p:spPr>
        <p:txBody>
          <a:bodyPr wrap="square" rtlCol="0">
            <a:spAutoFit/>
          </a:bodyPr>
          <a:lstStyle/>
          <a:p>
            <a:r>
              <a:rPr lang="en-US" sz="1400" b="1" dirty="0"/>
              <a:t>Mogadishu, Somalia</a:t>
            </a:r>
          </a:p>
          <a:p>
            <a:r>
              <a:rPr lang="en-US" sz="1400" dirty="0"/>
              <a:t>       </a:t>
            </a:r>
            <a:r>
              <a:rPr lang="en-US" sz="1200" b="1" dirty="0">
                <a:solidFill>
                  <a:srgbClr val="FF0000"/>
                </a:solidFill>
              </a:rPr>
              <a:t>17K</a:t>
            </a:r>
            <a:r>
              <a:rPr lang="en-US" sz="1200" dirty="0"/>
              <a:t> deaths</a:t>
            </a:r>
          </a:p>
          <a:p>
            <a:r>
              <a:rPr lang="en-US" sz="1200" dirty="0"/>
              <a:t>        Terrorism by Al Shabaab</a:t>
            </a:r>
          </a:p>
          <a:p>
            <a:r>
              <a:rPr lang="en-US" sz="1200" dirty="0"/>
              <a:t>        Counterterrorist response</a:t>
            </a:r>
            <a:endParaRPr lang="en-US" dirty="0"/>
          </a:p>
        </p:txBody>
      </p:sp>
      <p:sp>
        <p:nvSpPr>
          <p:cNvPr id="22" name="TextBox 21">
            <a:extLst>
              <a:ext uri="{FF2B5EF4-FFF2-40B4-BE49-F238E27FC236}">
                <a16:creationId xmlns:a16="http://schemas.microsoft.com/office/drawing/2014/main" id="{3295FCD3-3F34-D8CE-6240-AF3AA387D57E}"/>
              </a:ext>
            </a:extLst>
          </p:cNvPr>
          <p:cNvSpPr txBox="1"/>
          <p:nvPr/>
        </p:nvSpPr>
        <p:spPr>
          <a:xfrm>
            <a:off x="3089344" y="3505199"/>
            <a:ext cx="4137254" cy="892552"/>
          </a:xfrm>
          <a:prstGeom prst="rect">
            <a:avLst/>
          </a:prstGeom>
          <a:noFill/>
        </p:spPr>
        <p:txBody>
          <a:bodyPr wrap="square" rtlCol="0">
            <a:spAutoFit/>
          </a:bodyPr>
          <a:lstStyle/>
          <a:p>
            <a:r>
              <a:rPr lang="en-US" sz="1400" b="1" dirty="0">
                <a:latin typeface="Calibri" panose="020F0502020204030204" pitchFamily="34" charset="0"/>
                <a:ea typeface="Times New Roman" panose="02020603050405020304" pitchFamily="18" charset="0"/>
              </a:rPr>
              <a:t>The DRC and Burundi</a:t>
            </a:r>
            <a:endParaRPr lang="en-US" sz="1400" b="1" dirty="0"/>
          </a:p>
          <a:p>
            <a:r>
              <a:rPr lang="en-US" sz="1400" b="1" dirty="0"/>
              <a:t>       </a:t>
            </a:r>
            <a:r>
              <a:rPr lang="en-US" sz="1200" b="1" dirty="0">
                <a:solidFill>
                  <a:srgbClr val="FF0000"/>
                </a:solidFill>
              </a:rPr>
              <a:t>89K </a:t>
            </a:r>
            <a:r>
              <a:rPr lang="en-US" sz="1200" dirty="0"/>
              <a:t>deaths</a:t>
            </a:r>
          </a:p>
          <a:p>
            <a:r>
              <a:rPr lang="en-US" sz="1200" dirty="0"/>
              <a:t>        Disputes with rebel forces</a:t>
            </a:r>
          </a:p>
          <a:p>
            <a:r>
              <a:rPr lang="en-US" sz="1200" dirty="0"/>
              <a:t>        Ethnic cleansing</a:t>
            </a:r>
            <a:endParaRPr lang="en-US" dirty="0"/>
          </a:p>
        </p:txBody>
      </p:sp>
      <p:cxnSp>
        <p:nvCxnSpPr>
          <p:cNvPr id="25" name="Straight Connector 24">
            <a:extLst>
              <a:ext uri="{FF2B5EF4-FFF2-40B4-BE49-F238E27FC236}">
                <a16:creationId xmlns:a16="http://schemas.microsoft.com/office/drawing/2014/main" id="{035EE831-00F1-C2C7-D475-093C2CAD69C5}"/>
              </a:ext>
            </a:extLst>
          </p:cNvPr>
          <p:cNvCxnSpPr>
            <a:cxnSpLocks/>
          </p:cNvCxnSpPr>
          <p:nvPr/>
        </p:nvCxnSpPr>
        <p:spPr>
          <a:xfrm flipH="1" flipV="1">
            <a:off x="4830618" y="3505199"/>
            <a:ext cx="2854036" cy="1"/>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C154440B-F102-EB56-5F8E-A1C7D072E3FE}"/>
              </a:ext>
            </a:extLst>
          </p:cNvPr>
          <p:cNvCxnSpPr>
            <a:cxnSpLocks/>
          </p:cNvCxnSpPr>
          <p:nvPr/>
        </p:nvCxnSpPr>
        <p:spPr>
          <a:xfrm flipH="1">
            <a:off x="5486400" y="4622075"/>
            <a:ext cx="1082281"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35FBD102-F3BF-B183-BFC7-283540352796}"/>
              </a:ext>
            </a:extLst>
          </p:cNvPr>
          <p:cNvCxnSpPr>
            <a:cxnSpLocks/>
          </p:cNvCxnSpPr>
          <p:nvPr/>
        </p:nvCxnSpPr>
        <p:spPr>
          <a:xfrm flipH="1">
            <a:off x="9513290" y="3457687"/>
            <a:ext cx="3974" cy="814276"/>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CBCF246D-6825-D58F-E97F-707FDB346FEF}"/>
              </a:ext>
            </a:extLst>
          </p:cNvPr>
          <p:cNvCxnSpPr>
            <a:cxnSpLocks/>
            <a:stCxn id="54" idx="3"/>
          </p:cNvCxnSpPr>
          <p:nvPr/>
        </p:nvCxnSpPr>
        <p:spPr>
          <a:xfrm flipV="1">
            <a:off x="8935603" y="1382546"/>
            <a:ext cx="0" cy="920704"/>
          </a:xfrm>
          <a:prstGeom prst="line">
            <a:avLst/>
          </a:prstGeom>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AA4664FB-D074-0FCA-32B3-2D4BF2FB6DD7}"/>
              </a:ext>
            </a:extLst>
          </p:cNvPr>
          <p:cNvSpPr txBox="1"/>
          <p:nvPr/>
        </p:nvSpPr>
        <p:spPr>
          <a:xfrm>
            <a:off x="791575" y="5401780"/>
            <a:ext cx="2508656" cy="861774"/>
          </a:xfrm>
          <a:prstGeom prst="rect">
            <a:avLst/>
          </a:prstGeom>
          <a:noFill/>
        </p:spPr>
        <p:txBody>
          <a:bodyPr wrap="square" rtlCol="0">
            <a:spAutoFit/>
          </a:bodyPr>
          <a:lstStyle/>
          <a:p>
            <a:r>
              <a:rPr lang="en-US" sz="1400" b="1" dirty="0"/>
              <a:t>Sahara and Kalahari Deserts</a:t>
            </a:r>
          </a:p>
          <a:p>
            <a:pPr lvl="1"/>
            <a:r>
              <a:rPr lang="en-US" sz="1200" dirty="0"/>
              <a:t>The voids in the north and south are low population areas of arid desert.</a:t>
            </a:r>
            <a:endParaRPr lang="en-US" sz="1100" dirty="0"/>
          </a:p>
        </p:txBody>
      </p:sp>
      <p:sp>
        <p:nvSpPr>
          <p:cNvPr id="52" name="TextBox 1">
            <a:extLst>
              <a:ext uri="{FF2B5EF4-FFF2-40B4-BE49-F238E27FC236}">
                <a16:creationId xmlns:a16="http://schemas.microsoft.com/office/drawing/2014/main" id="{99E22DAF-AAE2-436A-B8B2-B1848CC78852}"/>
              </a:ext>
            </a:extLst>
          </p:cNvPr>
          <p:cNvSpPr txBox="1"/>
          <p:nvPr/>
        </p:nvSpPr>
        <p:spPr>
          <a:xfrm>
            <a:off x="130935" y="6465586"/>
            <a:ext cx="4868629"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lumMod val="75000"/>
                  </a:schemeClr>
                </a:solidFill>
              </a:rPr>
              <a:t>Source: ACLED Conflict Data for Africa 1997-2016</a:t>
            </a:r>
          </a:p>
        </p:txBody>
      </p:sp>
      <p:sp>
        <p:nvSpPr>
          <p:cNvPr id="53" name="Rectangle: Rounded Corners 52">
            <a:extLst>
              <a:ext uri="{FF2B5EF4-FFF2-40B4-BE49-F238E27FC236}">
                <a16:creationId xmlns:a16="http://schemas.microsoft.com/office/drawing/2014/main" id="{C2EAF8F6-C78A-8E87-CB83-7D1726E4F4AC}"/>
              </a:ext>
            </a:extLst>
          </p:cNvPr>
          <p:cNvSpPr/>
          <p:nvPr/>
        </p:nvSpPr>
        <p:spPr>
          <a:xfrm>
            <a:off x="7392554" y="3505200"/>
            <a:ext cx="584200" cy="56196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1A7656B8-E569-55F7-7F0A-B2066E3BB742}"/>
              </a:ext>
            </a:extLst>
          </p:cNvPr>
          <p:cNvSpPr/>
          <p:nvPr/>
        </p:nvSpPr>
        <p:spPr>
          <a:xfrm>
            <a:off x="8455544" y="2126311"/>
            <a:ext cx="480059" cy="35387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872F6EBF-7700-394B-A38F-8F0125582F32}"/>
              </a:ext>
            </a:extLst>
          </p:cNvPr>
          <p:cNvSpPr/>
          <p:nvPr/>
        </p:nvSpPr>
        <p:spPr>
          <a:xfrm>
            <a:off x="6421082" y="4622076"/>
            <a:ext cx="296074" cy="27061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9D807E8A-9F21-EC5C-5678-263AE8557B99}"/>
              </a:ext>
            </a:extLst>
          </p:cNvPr>
          <p:cNvSpPr/>
          <p:nvPr/>
        </p:nvSpPr>
        <p:spPr>
          <a:xfrm>
            <a:off x="9221190" y="3322380"/>
            <a:ext cx="296074" cy="27061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8A71EE2-7661-C7CD-4D4C-09CFB1F024B6}"/>
              </a:ext>
            </a:extLst>
          </p:cNvPr>
          <p:cNvSpPr>
            <a:spLocks noGrp="1"/>
          </p:cNvSpPr>
          <p:nvPr>
            <p:ph type="title"/>
          </p:nvPr>
        </p:nvSpPr>
        <p:spPr>
          <a:xfrm>
            <a:off x="130935" y="34669"/>
            <a:ext cx="10515600" cy="1325563"/>
          </a:xfrm>
        </p:spPr>
        <p:txBody>
          <a:bodyPr>
            <a:normAutofit/>
          </a:bodyPr>
          <a:lstStyle/>
          <a:p>
            <a:r>
              <a:rPr lang="en-US" sz="3600" b="1" dirty="0"/>
              <a:t>Hotspots of Conflict</a:t>
            </a:r>
            <a:br>
              <a:rPr lang="en-US" sz="3600" dirty="0"/>
            </a:br>
            <a:r>
              <a:rPr lang="en-US" sz="1600" dirty="0"/>
              <a:t>Which </a:t>
            </a:r>
            <a:r>
              <a:rPr lang="en-US" sz="1600" b="1" dirty="0"/>
              <a:t>areas</a:t>
            </a:r>
            <a:r>
              <a:rPr lang="en-US" sz="1600" dirty="0"/>
              <a:t> had the most </a:t>
            </a:r>
            <a:r>
              <a:rPr lang="en-US" sz="1600" b="1" dirty="0">
                <a:solidFill>
                  <a:srgbClr val="FF0000"/>
                </a:solidFill>
              </a:rPr>
              <a:t>fatalities</a:t>
            </a:r>
            <a:br>
              <a:rPr lang="en-US" sz="1600" dirty="0"/>
            </a:br>
            <a:r>
              <a:rPr lang="en-US" sz="1600" dirty="0"/>
              <a:t>between 1997 and 2016?</a:t>
            </a:r>
            <a:endParaRPr lang="en-US" sz="3600" dirty="0"/>
          </a:p>
        </p:txBody>
      </p:sp>
    </p:spTree>
    <p:extLst>
      <p:ext uri="{BB962C8B-B14F-4D97-AF65-F5344CB8AC3E}">
        <p14:creationId xmlns:p14="http://schemas.microsoft.com/office/powerpoint/2010/main" val="4027690006"/>
      </p:ext>
    </p:extLst>
  </p:cSld>
  <p:clrMapOvr>
    <a:masterClrMapping/>
  </p:clrMapOvr>
  <mc:AlternateContent xmlns:mc="http://schemas.openxmlformats.org/markup-compatibility/2006" xmlns:p14="http://schemas.microsoft.com/office/powerpoint/2010/main">
    <mc:Choice Requires="p14">
      <p:transition spd="slow" p14:dur="2000" advTm="63818"/>
    </mc:Choice>
    <mc:Fallback xmlns="">
      <p:transition spd="slow" advTm="6381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7AC896F-3D51-B5AF-4FBB-7063B493DD71}"/>
              </a:ext>
            </a:extLst>
          </p:cNvPr>
          <p:cNvSpPr txBox="1">
            <a:spLocks/>
          </p:cNvSpPr>
          <p:nvPr/>
        </p:nvSpPr>
        <p:spPr>
          <a:xfrm>
            <a:off x="274625" y="-453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Conflict Over Time</a:t>
            </a:r>
            <a:br>
              <a:rPr lang="en-US" sz="3600" dirty="0"/>
            </a:br>
            <a:r>
              <a:rPr lang="en-US" sz="1600" dirty="0"/>
              <a:t>How did these</a:t>
            </a:r>
            <a:r>
              <a:rPr lang="en-US" sz="1600" b="1" dirty="0"/>
              <a:t> countries </a:t>
            </a:r>
            <a:r>
              <a:rPr lang="en-US" sz="1600" dirty="0"/>
              <a:t>experience</a:t>
            </a:r>
            <a:r>
              <a:rPr lang="en-US" sz="1600" b="1" dirty="0">
                <a:solidFill>
                  <a:schemeClr val="accent1">
                    <a:lumMod val="75000"/>
                  </a:schemeClr>
                </a:solidFill>
              </a:rPr>
              <a:t> </a:t>
            </a:r>
            <a:r>
              <a:rPr lang="en-US" sz="1600" b="1" dirty="0">
                <a:solidFill>
                  <a:srgbClr val="FF0000"/>
                </a:solidFill>
              </a:rPr>
              <a:t>fatalities </a:t>
            </a:r>
            <a:r>
              <a:rPr lang="en-US" sz="1600" dirty="0"/>
              <a:t>between 1997 and 2016?</a:t>
            </a:r>
            <a:endParaRPr lang="en-US" sz="3600" dirty="0"/>
          </a:p>
        </p:txBody>
      </p:sp>
      <p:pic>
        <p:nvPicPr>
          <p:cNvPr id="13" name="Picture 12">
            <a:extLst>
              <a:ext uri="{FF2B5EF4-FFF2-40B4-BE49-F238E27FC236}">
                <a16:creationId xmlns:a16="http://schemas.microsoft.com/office/drawing/2014/main" id="{394A8893-59D5-6B43-D954-CFE953F3903E}"/>
              </a:ext>
            </a:extLst>
          </p:cNvPr>
          <p:cNvPicPr>
            <a:picLocks noChangeAspect="1"/>
          </p:cNvPicPr>
          <p:nvPr/>
        </p:nvPicPr>
        <p:blipFill>
          <a:blip r:embed="rId3"/>
          <a:stretch>
            <a:fillRect/>
          </a:stretch>
        </p:blipFill>
        <p:spPr>
          <a:xfrm>
            <a:off x="2203071" y="1441652"/>
            <a:ext cx="4186382" cy="4918999"/>
          </a:xfrm>
          <a:prstGeom prst="rect">
            <a:avLst/>
          </a:prstGeom>
        </p:spPr>
      </p:pic>
      <p:sp>
        <p:nvSpPr>
          <p:cNvPr id="14" name="TextBox 13">
            <a:extLst>
              <a:ext uri="{FF2B5EF4-FFF2-40B4-BE49-F238E27FC236}">
                <a16:creationId xmlns:a16="http://schemas.microsoft.com/office/drawing/2014/main" id="{CFEA94C9-76D6-AD31-0B6E-4B04E1FFCEFA}"/>
              </a:ext>
            </a:extLst>
          </p:cNvPr>
          <p:cNvSpPr txBox="1"/>
          <p:nvPr/>
        </p:nvSpPr>
        <p:spPr>
          <a:xfrm>
            <a:off x="1601858" y="2009749"/>
            <a:ext cx="5809070" cy="338554"/>
          </a:xfrm>
          <a:prstGeom prst="rect">
            <a:avLst/>
          </a:prstGeom>
          <a:noFill/>
        </p:spPr>
        <p:txBody>
          <a:bodyPr wrap="square" rtlCol="0">
            <a:spAutoFit/>
          </a:bodyPr>
          <a:lstStyle/>
          <a:p>
            <a:r>
              <a:rPr lang="en-US" sz="1600" b="1" dirty="0"/>
              <a:t>Angola</a:t>
            </a:r>
          </a:p>
        </p:txBody>
      </p:sp>
      <p:sp>
        <p:nvSpPr>
          <p:cNvPr id="15" name="TextBox 14">
            <a:extLst>
              <a:ext uri="{FF2B5EF4-FFF2-40B4-BE49-F238E27FC236}">
                <a16:creationId xmlns:a16="http://schemas.microsoft.com/office/drawing/2014/main" id="{D960F63D-B958-D84F-6F8F-42959B7886B8}"/>
              </a:ext>
            </a:extLst>
          </p:cNvPr>
          <p:cNvSpPr txBox="1"/>
          <p:nvPr/>
        </p:nvSpPr>
        <p:spPr>
          <a:xfrm>
            <a:off x="1601858" y="2831575"/>
            <a:ext cx="5748458" cy="338554"/>
          </a:xfrm>
          <a:prstGeom prst="rect">
            <a:avLst/>
          </a:prstGeom>
          <a:noFill/>
        </p:spPr>
        <p:txBody>
          <a:bodyPr wrap="square" rtlCol="0">
            <a:spAutoFit/>
          </a:bodyPr>
          <a:lstStyle/>
          <a:p>
            <a:r>
              <a:rPr lang="en-US" sz="1600" b="1" dirty="0"/>
              <a:t>Eritrea</a:t>
            </a:r>
          </a:p>
        </p:txBody>
      </p:sp>
      <p:sp>
        <p:nvSpPr>
          <p:cNvPr id="16" name="TextBox 15">
            <a:extLst>
              <a:ext uri="{FF2B5EF4-FFF2-40B4-BE49-F238E27FC236}">
                <a16:creationId xmlns:a16="http://schemas.microsoft.com/office/drawing/2014/main" id="{CE96B22E-AECC-BF95-8592-88D957695724}"/>
              </a:ext>
            </a:extLst>
          </p:cNvPr>
          <p:cNvSpPr txBox="1"/>
          <p:nvPr/>
        </p:nvSpPr>
        <p:spPr>
          <a:xfrm>
            <a:off x="1774268" y="3660765"/>
            <a:ext cx="5719260" cy="338554"/>
          </a:xfrm>
          <a:prstGeom prst="rect">
            <a:avLst/>
          </a:prstGeom>
          <a:noFill/>
        </p:spPr>
        <p:txBody>
          <a:bodyPr wrap="square" rtlCol="0">
            <a:spAutoFit/>
          </a:bodyPr>
          <a:lstStyle/>
          <a:p>
            <a:r>
              <a:rPr lang="en-US" sz="1600" b="1" dirty="0"/>
              <a:t>DRC</a:t>
            </a:r>
          </a:p>
        </p:txBody>
      </p:sp>
      <p:sp>
        <p:nvSpPr>
          <p:cNvPr id="17" name="TextBox 16">
            <a:extLst>
              <a:ext uri="{FF2B5EF4-FFF2-40B4-BE49-F238E27FC236}">
                <a16:creationId xmlns:a16="http://schemas.microsoft.com/office/drawing/2014/main" id="{C7B84FF5-C919-8286-8A1B-0AE60EA3556B}"/>
              </a:ext>
            </a:extLst>
          </p:cNvPr>
          <p:cNvSpPr txBox="1"/>
          <p:nvPr/>
        </p:nvSpPr>
        <p:spPr>
          <a:xfrm>
            <a:off x="1486453" y="4443234"/>
            <a:ext cx="6100493" cy="338554"/>
          </a:xfrm>
          <a:prstGeom prst="rect">
            <a:avLst/>
          </a:prstGeom>
          <a:noFill/>
        </p:spPr>
        <p:txBody>
          <a:bodyPr wrap="square" rtlCol="0">
            <a:spAutoFit/>
          </a:bodyPr>
          <a:lstStyle/>
          <a:p>
            <a:r>
              <a:rPr lang="en-US" sz="1600" b="1" dirty="0"/>
              <a:t>Ethiopia</a:t>
            </a:r>
          </a:p>
        </p:txBody>
      </p:sp>
      <p:sp>
        <p:nvSpPr>
          <p:cNvPr id="18" name="TextBox 17">
            <a:extLst>
              <a:ext uri="{FF2B5EF4-FFF2-40B4-BE49-F238E27FC236}">
                <a16:creationId xmlns:a16="http://schemas.microsoft.com/office/drawing/2014/main" id="{FEAF78C0-9DE4-2460-187E-1CE509E7A574}"/>
              </a:ext>
            </a:extLst>
          </p:cNvPr>
          <p:cNvSpPr txBox="1"/>
          <p:nvPr/>
        </p:nvSpPr>
        <p:spPr>
          <a:xfrm>
            <a:off x="1521283" y="5255807"/>
            <a:ext cx="5500270" cy="338554"/>
          </a:xfrm>
          <a:prstGeom prst="rect">
            <a:avLst/>
          </a:prstGeom>
          <a:noFill/>
        </p:spPr>
        <p:txBody>
          <a:bodyPr wrap="square" rtlCol="0">
            <a:spAutoFit/>
          </a:bodyPr>
          <a:lstStyle/>
          <a:p>
            <a:r>
              <a:rPr lang="en-US" sz="1600" b="1" dirty="0"/>
              <a:t>Somalia</a:t>
            </a:r>
          </a:p>
        </p:txBody>
      </p:sp>
      <p:sp>
        <p:nvSpPr>
          <p:cNvPr id="19" name="TextBox 18">
            <a:extLst>
              <a:ext uri="{FF2B5EF4-FFF2-40B4-BE49-F238E27FC236}">
                <a16:creationId xmlns:a16="http://schemas.microsoft.com/office/drawing/2014/main" id="{2E3B8B91-BC91-E11E-FFA8-51712872A382}"/>
              </a:ext>
            </a:extLst>
          </p:cNvPr>
          <p:cNvSpPr txBox="1"/>
          <p:nvPr/>
        </p:nvSpPr>
        <p:spPr>
          <a:xfrm>
            <a:off x="1516732" y="6080615"/>
            <a:ext cx="5850940" cy="338554"/>
          </a:xfrm>
          <a:prstGeom prst="rect">
            <a:avLst/>
          </a:prstGeom>
          <a:noFill/>
        </p:spPr>
        <p:txBody>
          <a:bodyPr wrap="square" rtlCol="0">
            <a:spAutoFit/>
          </a:bodyPr>
          <a:lstStyle/>
          <a:p>
            <a:r>
              <a:rPr lang="en-US" sz="1600" b="1" dirty="0"/>
              <a:t>Burundi</a:t>
            </a:r>
          </a:p>
        </p:txBody>
      </p:sp>
      <p:sp>
        <p:nvSpPr>
          <p:cNvPr id="20" name="TextBox 19">
            <a:extLst>
              <a:ext uri="{FF2B5EF4-FFF2-40B4-BE49-F238E27FC236}">
                <a16:creationId xmlns:a16="http://schemas.microsoft.com/office/drawing/2014/main" id="{94D0B356-4BA2-E19D-75E2-DF59F0465369}"/>
              </a:ext>
            </a:extLst>
          </p:cNvPr>
          <p:cNvSpPr txBox="1"/>
          <p:nvPr/>
        </p:nvSpPr>
        <p:spPr>
          <a:xfrm>
            <a:off x="6216152" y="1319112"/>
            <a:ext cx="609462" cy="338554"/>
          </a:xfrm>
          <a:prstGeom prst="rect">
            <a:avLst/>
          </a:prstGeom>
          <a:noFill/>
        </p:spPr>
        <p:txBody>
          <a:bodyPr wrap="none" rtlCol="0">
            <a:spAutoFit/>
          </a:bodyPr>
          <a:lstStyle/>
          <a:p>
            <a:r>
              <a:rPr lang="en-US" sz="1600" b="1" dirty="0">
                <a:solidFill>
                  <a:srgbClr val="FF0000"/>
                </a:solidFill>
              </a:rPr>
              <a:t>143K</a:t>
            </a:r>
          </a:p>
        </p:txBody>
      </p:sp>
      <p:sp>
        <p:nvSpPr>
          <p:cNvPr id="21" name="TextBox 20">
            <a:extLst>
              <a:ext uri="{FF2B5EF4-FFF2-40B4-BE49-F238E27FC236}">
                <a16:creationId xmlns:a16="http://schemas.microsoft.com/office/drawing/2014/main" id="{4F3B2098-7F24-4B09-40AE-DB5BE7B331FF}"/>
              </a:ext>
            </a:extLst>
          </p:cNvPr>
          <p:cNvSpPr txBox="1"/>
          <p:nvPr/>
        </p:nvSpPr>
        <p:spPr>
          <a:xfrm>
            <a:off x="6232329" y="2143338"/>
            <a:ext cx="505267" cy="338554"/>
          </a:xfrm>
          <a:prstGeom prst="rect">
            <a:avLst/>
          </a:prstGeom>
          <a:noFill/>
        </p:spPr>
        <p:txBody>
          <a:bodyPr wrap="none" rtlCol="0">
            <a:spAutoFit/>
          </a:bodyPr>
          <a:lstStyle/>
          <a:p>
            <a:r>
              <a:rPr lang="en-US" sz="1600" b="1" dirty="0">
                <a:solidFill>
                  <a:srgbClr val="FF0000"/>
                </a:solidFill>
              </a:rPr>
              <a:t>79K</a:t>
            </a:r>
          </a:p>
        </p:txBody>
      </p:sp>
      <p:sp>
        <p:nvSpPr>
          <p:cNvPr id="22" name="TextBox 21">
            <a:extLst>
              <a:ext uri="{FF2B5EF4-FFF2-40B4-BE49-F238E27FC236}">
                <a16:creationId xmlns:a16="http://schemas.microsoft.com/office/drawing/2014/main" id="{B3D64A6F-9891-2E92-9815-9E7EAB549800}"/>
              </a:ext>
            </a:extLst>
          </p:cNvPr>
          <p:cNvSpPr txBox="1"/>
          <p:nvPr/>
        </p:nvSpPr>
        <p:spPr>
          <a:xfrm>
            <a:off x="6232329" y="2947408"/>
            <a:ext cx="505267" cy="338554"/>
          </a:xfrm>
          <a:prstGeom prst="rect">
            <a:avLst/>
          </a:prstGeom>
          <a:noFill/>
        </p:spPr>
        <p:txBody>
          <a:bodyPr wrap="none" rtlCol="0">
            <a:spAutoFit/>
          </a:bodyPr>
          <a:lstStyle/>
          <a:p>
            <a:r>
              <a:rPr lang="en-US" sz="1600" b="1" dirty="0">
                <a:solidFill>
                  <a:srgbClr val="FF0000"/>
                </a:solidFill>
              </a:rPr>
              <a:t>75K</a:t>
            </a:r>
          </a:p>
        </p:txBody>
      </p:sp>
      <p:sp>
        <p:nvSpPr>
          <p:cNvPr id="23" name="TextBox 22">
            <a:extLst>
              <a:ext uri="{FF2B5EF4-FFF2-40B4-BE49-F238E27FC236}">
                <a16:creationId xmlns:a16="http://schemas.microsoft.com/office/drawing/2014/main" id="{78C354E3-2C16-AD9C-3052-41964E2DFB9C}"/>
              </a:ext>
            </a:extLst>
          </p:cNvPr>
          <p:cNvSpPr txBox="1"/>
          <p:nvPr/>
        </p:nvSpPr>
        <p:spPr>
          <a:xfrm>
            <a:off x="6232331" y="3743867"/>
            <a:ext cx="505267" cy="338554"/>
          </a:xfrm>
          <a:prstGeom prst="rect">
            <a:avLst/>
          </a:prstGeom>
          <a:noFill/>
        </p:spPr>
        <p:txBody>
          <a:bodyPr wrap="none" rtlCol="0">
            <a:spAutoFit/>
          </a:bodyPr>
          <a:lstStyle/>
          <a:p>
            <a:r>
              <a:rPr lang="en-US" sz="1600" b="1" dirty="0">
                <a:solidFill>
                  <a:srgbClr val="FF0000"/>
                </a:solidFill>
              </a:rPr>
              <a:t>48K</a:t>
            </a:r>
          </a:p>
        </p:txBody>
      </p:sp>
      <p:sp>
        <p:nvSpPr>
          <p:cNvPr id="24" name="TextBox 23">
            <a:extLst>
              <a:ext uri="{FF2B5EF4-FFF2-40B4-BE49-F238E27FC236}">
                <a16:creationId xmlns:a16="http://schemas.microsoft.com/office/drawing/2014/main" id="{A5B64BDF-4930-7570-38D1-B91C0A41F7C4}"/>
              </a:ext>
            </a:extLst>
          </p:cNvPr>
          <p:cNvSpPr txBox="1"/>
          <p:nvPr/>
        </p:nvSpPr>
        <p:spPr>
          <a:xfrm>
            <a:off x="6232330" y="4560417"/>
            <a:ext cx="505267" cy="338554"/>
          </a:xfrm>
          <a:prstGeom prst="rect">
            <a:avLst/>
          </a:prstGeom>
          <a:noFill/>
        </p:spPr>
        <p:txBody>
          <a:bodyPr wrap="none" rtlCol="0">
            <a:spAutoFit/>
          </a:bodyPr>
          <a:lstStyle/>
          <a:p>
            <a:r>
              <a:rPr lang="en-US" sz="1600" b="1" dirty="0">
                <a:solidFill>
                  <a:srgbClr val="FF0000"/>
                </a:solidFill>
              </a:rPr>
              <a:t>35K</a:t>
            </a:r>
          </a:p>
        </p:txBody>
      </p:sp>
      <p:sp>
        <p:nvSpPr>
          <p:cNvPr id="25" name="TextBox 24">
            <a:extLst>
              <a:ext uri="{FF2B5EF4-FFF2-40B4-BE49-F238E27FC236}">
                <a16:creationId xmlns:a16="http://schemas.microsoft.com/office/drawing/2014/main" id="{E1654AE0-D887-5006-BB61-62DBBC0FC034}"/>
              </a:ext>
            </a:extLst>
          </p:cNvPr>
          <p:cNvSpPr txBox="1"/>
          <p:nvPr/>
        </p:nvSpPr>
        <p:spPr>
          <a:xfrm>
            <a:off x="6232330" y="5401617"/>
            <a:ext cx="505267" cy="338554"/>
          </a:xfrm>
          <a:prstGeom prst="rect">
            <a:avLst/>
          </a:prstGeom>
          <a:noFill/>
        </p:spPr>
        <p:txBody>
          <a:bodyPr wrap="none" rtlCol="0">
            <a:spAutoFit/>
          </a:bodyPr>
          <a:lstStyle/>
          <a:p>
            <a:r>
              <a:rPr lang="en-US" sz="1600" b="1" dirty="0">
                <a:solidFill>
                  <a:srgbClr val="FF0000"/>
                </a:solidFill>
              </a:rPr>
              <a:t>22K</a:t>
            </a:r>
          </a:p>
        </p:txBody>
      </p:sp>
      <p:sp>
        <p:nvSpPr>
          <p:cNvPr id="26" name="TextBox 25">
            <a:extLst>
              <a:ext uri="{FF2B5EF4-FFF2-40B4-BE49-F238E27FC236}">
                <a16:creationId xmlns:a16="http://schemas.microsoft.com/office/drawing/2014/main" id="{C353EAE9-7FDD-1EAB-7805-A2B7ABC63822}"/>
              </a:ext>
            </a:extLst>
          </p:cNvPr>
          <p:cNvSpPr txBox="1"/>
          <p:nvPr/>
        </p:nvSpPr>
        <p:spPr>
          <a:xfrm>
            <a:off x="7334976" y="1211595"/>
            <a:ext cx="3331028" cy="954107"/>
          </a:xfrm>
          <a:prstGeom prst="rect">
            <a:avLst/>
          </a:prstGeom>
          <a:noFill/>
        </p:spPr>
        <p:txBody>
          <a:bodyPr wrap="square" rtlCol="0">
            <a:spAutoFit/>
          </a:bodyPr>
          <a:lstStyle/>
          <a:p>
            <a:r>
              <a:rPr lang="en-US" sz="1400" b="1" dirty="0"/>
              <a:t>Angola </a:t>
            </a:r>
            <a:r>
              <a:rPr lang="en-US" sz="1400" dirty="0"/>
              <a:t>and </a:t>
            </a:r>
            <a:r>
              <a:rPr lang="en-US" sz="1400" b="1" dirty="0"/>
              <a:t>Eritrea </a:t>
            </a:r>
            <a:r>
              <a:rPr lang="en-US" sz="1400" dirty="0"/>
              <a:t>experienced most of their fatalities during wars between 1997-1999. Fatalities stopped accumulating at a drastic rate after the conflicts subsided.  </a:t>
            </a:r>
          </a:p>
        </p:txBody>
      </p:sp>
      <p:sp>
        <p:nvSpPr>
          <p:cNvPr id="27" name="TextBox 26">
            <a:extLst>
              <a:ext uri="{FF2B5EF4-FFF2-40B4-BE49-F238E27FC236}">
                <a16:creationId xmlns:a16="http://schemas.microsoft.com/office/drawing/2014/main" id="{CBEC5F66-9CD2-0D5A-7B62-501DAF3D6522}"/>
              </a:ext>
            </a:extLst>
          </p:cNvPr>
          <p:cNvSpPr txBox="1"/>
          <p:nvPr/>
        </p:nvSpPr>
        <p:spPr>
          <a:xfrm>
            <a:off x="7348063" y="2304804"/>
            <a:ext cx="3331028" cy="954107"/>
          </a:xfrm>
          <a:prstGeom prst="rect">
            <a:avLst/>
          </a:prstGeom>
          <a:noFill/>
        </p:spPr>
        <p:txBody>
          <a:bodyPr wrap="square" rtlCol="0">
            <a:spAutoFit/>
          </a:bodyPr>
          <a:lstStyle/>
          <a:p>
            <a:r>
              <a:rPr lang="en-US" sz="1400" b="1" dirty="0"/>
              <a:t>The Dominican Republic of the Congo </a:t>
            </a:r>
            <a:r>
              <a:rPr lang="en-US" sz="1400" dirty="0"/>
              <a:t>has seen a linear increase in fatalities over time as a result of non-stop unresolved regional conflict with rebel groups.</a:t>
            </a:r>
          </a:p>
        </p:txBody>
      </p:sp>
      <p:sp>
        <p:nvSpPr>
          <p:cNvPr id="28" name="TextBox 27">
            <a:extLst>
              <a:ext uri="{FF2B5EF4-FFF2-40B4-BE49-F238E27FC236}">
                <a16:creationId xmlns:a16="http://schemas.microsoft.com/office/drawing/2014/main" id="{43714004-261F-4A55-E1FC-92448F800AB8}"/>
              </a:ext>
            </a:extLst>
          </p:cNvPr>
          <p:cNvSpPr txBox="1"/>
          <p:nvPr/>
        </p:nvSpPr>
        <p:spPr>
          <a:xfrm>
            <a:off x="7334976" y="4443222"/>
            <a:ext cx="3431880" cy="954107"/>
          </a:xfrm>
          <a:prstGeom prst="rect">
            <a:avLst/>
          </a:prstGeom>
          <a:noFill/>
        </p:spPr>
        <p:txBody>
          <a:bodyPr wrap="square" rtlCol="0">
            <a:spAutoFit/>
          </a:bodyPr>
          <a:lstStyle/>
          <a:p>
            <a:r>
              <a:rPr lang="en-US" sz="1400" b="1" dirty="0"/>
              <a:t>Somalia </a:t>
            </a:r>
            <a:r>
              <a:rPr lang="en-US" sz="1400" dirty="0"/>
              <a:t>has seen an exponential rise in fatalities since the mid 2000’s. This coincides with the rise of Al Shabaab and increase of Islamic terrorism in the 21</a:t>
            </a:r>
            <a:r>
              <a:rPr lang="en-US" sz="1400" baseline="30000" dirty="0"/>
              <a:t>st</a:t>
            </a:r>
            <a:r>
              <a:rPr lang="en-US" sz="1400" dirty="0"/>
              <a:t> century.</a:t>
            </a:r>
          </a:p>
        </p:txBody>
      </p:sp>
      <p:sp>
        <p:nvSpPr>
          <p:cNvPr id="29" name="TextBox 28">
            <a:extLst>
              <a:ext uri="{FF2B5EF4-FFF2-40B4-BE49-F238E27FC236}">
                <a16:creationId xmlns:a16="http://schemas.microsoft.com/office/drawing/2014/main" id="{637E858C-6CFB-1CB4-2308-184F9D4D6E90}"/>
              </a:ext>
            </a:extLst>
          </p:cNvPr>
          <p:cNvSpPr txBox="1"/>
          <p:nvPr/>
        </p:nvSpPr>
        <p:spPr>
          <a:xfrm>
            <a:off x="7321099" y="5423989"/>
            <a:ext cx="3331028" cy="954107"/>
          </a:xfrm>
          <a:prstGeom prst="rect">
            <a:avLst/>
          </a:prstGeom>
          <a:noFill/>
        </p:spPr>
        <p:txBody>
          <a:bodyPr wrap="square" rtlCol="0">
            <a:spAutoFit/>
          </a:bodyPr>
          <a:lstStyle/>
          <a:p>
            <a:r>
              <a:rPr lang="en-US" sz="1400" dirty="0"/>
              <a:t>Violence in </a:t>
            </a:r>
            <a:r>
              <a:rPr lang="en-US" sz="1400" b="1" dirty="0"/>
              <a:t>Burundi </a:t>
            </a:r>
            <a:r>
              <a:rPr lang="en-US" sz="1400" dirty="0"/>
              <a:t>subsided after the government signed a peace treaty with rebel forces in 2003. UN peacekeepers began operations in 2004.</a:t>
            </a:r>
          </a:p>
        </p:txBody>
      </p:sp>
      <p:sp>
        <p:nvSpPr>
          <p:cNvPr id="30" name="TextBox 29">
            <a:extLst>
              <a:ext uri="{FF2B5EF4-FFF2-40B4-BE49-F238E27FC236}">
                <a16:creationId xmlns:a16="http://schemas.microsoft.com/office/drawing/2014/main" id="{3816551D-25A1-61BC-712D-59123704853B}"/>
              </a:ext>
            </a:extLst>
          </p:cNvPr>
          <p:cNvSpPr txBox="1"/>
          <p:nvPr/>
        </p:nvSpPr>
        <p:spPr>
          <a:xfrm>
            <a:off x="2021828" y="6325403"/>
            <a:ext cx="1270012" cy="307777"/>
          </a:xfrm>
          <a:prstGeom prst="rect">
            <a:avLst/>
          </a:prstGeom>
          <a:noFill/>
        </p:spPr>
        <p:txBody>
          <a:bodyPr wrap="square" rtlCol="0">
            <a:spAutoFit/>
          </a:bodyPr>
          <a:lstStyle/>
          <a:p>
            <a:r>
              <a:rPr lang="en-US" sz="1400" dirty="0">
                <a:solidFill>
                  <a:schemeClr val="bg2">
                    <a:lumMod val="90000"/>
                  </a:schemeClr>
                </a:solidFill>
              </a:rPr>
              <a:t>1997</a:t>
            </a:r>
            <a:endParaRPr lang="en-US" sz="1600" dirty="0">
              <a:solidFill>
                <a:schemeClr val="bg2">
                  <a:lumMod val="90000"/>
                </a:schemeClr>
              </a:solidFill>
            </a:endParaRPr>
          </a:p>
        </p:txBody>
      </p:sp>
      <p:sp>
        <p:nvSpPr>
          <p:cNvPr id="33" name="TextBox 1">
            <a:extLst>
              <a:ext uri="{FF2B5EF4-FFF2-40B4-BE49-F238E27FC236}">
                <a16:creationId xmlns:a16="http://schemas.microsoft.com/office/drawing/2014/main" id="{7C32E312-6767-EE95-DF16-FEFD7BE6F2E7}"/>
              </a:ext>
            </a:extLst>
          </p:cNvPr>
          <p:cNvSpPr txBox="1"/>
          <p:nvPr/>
        </p:nvSpPr>
        <p:spPr>
          <a:xfrm>
            <a:off x="9149458" y="6297471"/>
            <a:ext cx="4868629"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lumMod val="75000"/>
                  </a:schemeClr>
                </a:solidFill>
              </a:rPr>
              <a:t>Source: ACLED Conflict Data for Africa 1997-2016</a:t>
            </a:r>
          </a:p>
          <a:p>
            <a:r>
              <a:rPr lang="en-US" sz="1100" dirty="0">
                <a:solidFill>
                  <a:schemeClr val="bg1">
                    <a:lumMod val="75000"/>
                  </a:schemeClr>
                </a:solidFill>
              </a:rPr>
              <a:t>              BBC News (2018)</a:t>
            </a:r>
          </a:p>
          <a:p>
            <a:r>
              <a:rPr lang="en-US" sz="1100" dirty="0">
                <a:solidFill>
                  <a:schemeClr val="bg1">
                    <a:lumMod val="75000"/>
                  </a:schemeClr>
                </a:solidFill>
              </a:rPr>
              <a:t>              Klobucista et al. (2021)</a:t>
            </a:r>
          </a:p>
          <a:p>
            <a:r>
              <a:rPr lang="en-US" sz="1100" dirty="0">
                <a:solidFill>
                  <a:schemeClr val="bg1">
                    <a:lumMod val="75000"/>
                  </a:schemeClr>
                </a:solidFill>
              </a:rPr>
              <a:t>              </a:t>
            </a:r>
          </a:p>
        </p:txBody>
      </p:sp>
      <p:sp>
        <p:nvSpPr>
          <p:cNvPr id="34" name="TextBox 33">
            <a:extLst>
              <a:ext uri="{FF2B5EF4-FFF2-40B4-BE49-F238E27FC236}">
                <a16:creationId xmlns:a16="http://schemas.microsoft.com/office/drawing/2014/main" id="{7C381CC7-1323-825F-2D4C-8CD8D4402909}"/>
              </a:ext>
            </a:extLst>
          </p:cNvPr>
          <p:cNvSpPr txBox="1"/>
          <p:nvPr/>
        </p:nvSpPr>
        <p:spPr>
          <a:xfrm>
            <a:off x="5988060" y="6297471"/>
            <a:ext cx="906489" cy="553998"/>
          </a:xfrm>
          <a:prstGeom prst="rect">
            <a:avLst/>
          </a:prstGeom>
          <a:noFill/>
        </p:spPr>
        <p:txBody>
          <a:bodyPr wrap="square" rtlCol="0">
            <a:spAutoFit/>
          </a:bodyPr>
          <a:lstStyle/>
          <a:p>
            <a:r>
              <a:rPr lang="en-US" sz="1400" dirty="0">
                <a:solidFill>
                  <a:schemeClr val="bg2">
                    <a:lumMod val="90000"/>
                  </a:schemeClr>
                </a:solidFill>
              </a:rPr>
              <a:t>2016</a:t>
            </a:r>
          </a:p>
          <a:p>
            <a:endParaRPr lang="en-US" sz="1600" dirty="0">
              <a:solidFill>
                <a:schemeClr val="bg2">
                  <a:lumMod val="90000"/>
                </a:schemeClr>
              </a:solidFill>
            </a:endParaRPr>
          </a:p>
        </p:txBody>
      </p:sp>
      <p:sp>
        <p:nvSpPr>
          <p:cNvPr id="35" name="TextBox 34">
            <a:extLst>
              <a:ext uri="{FF2B5EF4-FFF2-40B4-BE49-F238E27FC236}">
                <a16:creationId xmlns:a16="http://schemas.microsoft.com/office/drawing/2014/main" id="{28D9B96B-DC62-94FC-2974-2AB25509D170}"/>
              </a:ext>
            </a:extLst>
          </p:cNvPr>
          <p:cNvSpPr txBox="1"/>
          <p:nvPr/>
        </p:nvSpPr>
        <p:spPr>
          <a:xfrm>
            <a:off x="7348063" y="3264471"/>
            <a:ext cx="3331028" cy="1169551"/>
          </a:xfrm>
          <a:prstGeom prst="rect">
            <a:avLst/>
          </a:prstGeom>
          <a:noFill/>
        </p:spPr>
        <p:txBody>
          <a:bodyPr wrap="square" rtlCol="0">
            <a:spAutoFit/>
          </a:bodyPr>
          <a:lstStyle/>
          <a:p>
            <a:r>
              <a:rPr lang="en-US" sz="1400" b="1" dirty="0"/>
              <a:t>Ethiopia</a:t>
            </a:r>
            <a:r>
              <a:rPr lang="en-US" sz="1400" dirty="0"/>
              <a:t> continued to have conflict with its neighbors after the war with Eritrea ended. Civil unrest, military action, and terrorism continue to increase casualties in the country.</a:t>
            </a:r>
          </a:p>
        </p:txBody>
      </p:sp>
    </p:spTree>
    <p:extLst>
      <p:ext uri="{BB962C8B-B14F-4D97-AF65-F5344CB8AC3E}">
        <p14:creationId xmlns:p14="http://schemas.microsoft.com/office/powerpoint/2010/main" val="719575402"/>
      </p:ext>
    </p:extLst>
  </p:cSld>
  <p:clrMapOvr>
    <a:masterClrMapping/>
  </p:clrMapOvr>
  <mc:AlternateContent xmlns:mc="http://schemas.openxmlformats.org/markup-compatibility/2006" xmlns:p14="http://schemas.microsoft.com/office/powerpoint/2010/main">
    <mc:Choice Requires="p14">
      <p:transition spd="slow" p14:dur="2000" advTm="57177"/>
    </mc:Choice>
    <mc:Fallback xmlns="">
      <p:transition spd="slow" advTm="5717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B7BB34-F566-0006-2403-A8AFD350EE89}"/>
              </a:ext>
            </a:extLst>
          </p:cNvPr>
          <p:cNvSpPr txBox="1">
            <a:spLocks/>
          </p:cNvSpPr>
          <p:nvPr/>
        </p:nvSpPr>
        <p:spPr>
          <a:xfrm>
            <a:off x="274625" y="-453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Perpetrators of Conflict</a:t>
            </a:r>
            <a:br>
              <a:rPr lang="en-US" sz="3600" dirty="0"/>
            </a:br>
            <a:r>
              <a:rPr lang="en-US" sz="1600" dirty="0"/>
              <a:t>Were deaths caused by </a:t>
            </a:r>
            <a:r>
              <a:rPr lang="en-US" sz="1600" b="1" dirty="0">
                <a:solidFill>
                  <a:srgbClr val="4F81BD"/>
                </a:solidFill>
              </a:rPr>
              <a:t>Militaries</a:t>
            </a:r>
            <a:r>
              <a:rPr lang="en-US" sz="1600" b="1" dirty="0"/>
              <a:t>,</a:t>
            </a:r>
            <a:r>
              <a:rPr lang="en-US" sz="1600" b="1" dirty="0">
                <a:solidFill>
                  <a:srgbClr val="953735"/>
                </a:solidFill>
              </a:rPr>
              <a:t> Rebels</a:t>
            </a:r>
            <a:r>
              <a:rPr lang="en-US" sz="1600" b="1" dirty="0"/>
              <a:t>, </a:t>
            </a:r>
            <a:r>
              <a:rPr lang="en-US" sz="1600" b="1" dirty="0">
                <a:solidFill>
                  <a:srgbClr val="8064A2"/>
                </a:solidFill>
              </a:rPr>
              <a:t>Terrorists</a:t>
            </a:r>
            <a:r>
              <a:rPr lang="en-US" sz="1600" b="1" dirty="0"/>
              <a:t>, </a:t>
            </a:r>
            <a:r>
              <a:rPr lang="en-US" sz="1600" dirty="0"/>
              <a:t>or </a:t>
            </a:r>
            <a:r>
              <a:rPr lang="en-US" sz="1600" b="1" dirty="0">
                <a:solidFill>
                  <a:srgbClr val="A6A6A6"/>
                </a:solidFill>
              </a:rPr>
              <a:t>Others</a:t>
            </a:r>
            <a:r>
              <a:rPr lang="en-US" sz="1600" dirty="0"/>
              <a:t>?</a:t>
            </a:r>
            <a:endParaRPr lang="en-US" sz="3600" dirty="0"/>
          </a:p>
        </p:txBody>
      </p:sp>
      <p:sp>
        <p:nvSpPr>
          <p:cNvPr id="9" name="TextBox 8">
            <a:extLst>
              <a:ext uri="{FF2B5EF4-FFF2-40B4-BE49-F238E27FC236}">
                <a16:creationId xmlns:a16="http://schemas.microsoft.com/office/drawing/2014/main" id="{E812DB09-3A3C-9CE3-F6BA-D7290B37C5BB}"/>
              </a:ext>
            </a:extLst>
          </p:cNvPr>
          <p:cNvSpPr txBox="1"/>
          <p:nvPr/>
        </p:nvSpPr>
        <p:spPr>
          <a:xfrm>
            <a:off x="520119" y="2353872"/>
            <a:ext cx="825355" cy="338554"/>
          </a:xfrm>
          <a:prstGeom prst="rect">
            <a:avLst/>
          </a:prstGeom>
          <a:noFill/>
        </p:spPr>
        <p:txBody>
          <a:bodyPr wrap="square" rtlCol="0">
            <a:spAutoFit/>
          </a:bodyPr>
          <a:lstStyle/>
          <a:p>
            <a:r>
              <a:rPr lang="en-US" sz="1600" b="1" dirty="0"/>
              <a:t>Angola</a:t>
            </a:r>
          </a:p>
        </p:txBody>
      </p:sp>
      <p:sp>
        <p:nvSpPr>
          <p:cNvPr id="11" name="TextBox 10">
            <a:extLst>
              <a:ext uri="{FF2B5EF4-FFF2-40B4-BE49-F238E27FC236}">
                <a16:creationId xmlns:a16="http://schemas.microsoft.com/office/drawing/2014/main" id="{ABD88896-713B-96F1-F286-3CE327E572F6}"/>
              </a:ext>
            </a:extLst>
          </p:cNvPr>
          <p:cNvSpPr txBox="1"/>
          <p:nvPr/>
        </p:nvSpPr>
        <p:spPr>
          <a:xfrm>
            <a:off x="520119" y="1671195"/>
            <a:ext cx="825355" cy="338554"/>
          </a:xfrm>
          <a:prstGeom prst="rect">
            <a:avLst/>
          </a:prstGeom>
          <a:noFill/>
        </p:spPr>
        <p:txBody>
          <a:bodyPr wrap="square" rtlCol="0">
            <a:spAutoFit/>
          </a:bodyPr>
          <a:lstStyle/>
          <a:p>
            <a:r>
              <a:rPr lang="en-US" sz="1600" b="1" dirty="0"/>
              <a:t>Eritrea</a:t>
            </a:r>
          </a:p>
        </p:txBody>
      </p:sp>
      <p:sp>
        <p:nvSpPr>
          <p:cNvPr id="13" name="TextBox 12">
            <a:extLst>
              <a:ext uri="{FF2B5EF4-FFF2-40B4-BE49-F238E27FC236}">
                <a16:creationId xmlns:a16="http://schemas.microsoft.com/office/drawing/2014/main" id="{9906F902-E3C3-20B9-D57D-851F7A0FD065}"/>
              </a:ext>
            </a:extLst>
          </p:cNvPr>
          <p:cNvSpPr txBox="1"/>
          <p:nvPr/>
        </p:nvSpPr>
        <p:spPr>
          <a:xfrm>
            <a:off x="773604" y="3747960"/>
            <a:ext cx="607105" cy="338554"/>
          </a:xfrm>
          <a:prstGeom prst="rect">
            <a:avLst/>
          </a:prstGeom>
          <a:noFill/>
        </p:spPr>
        <p:txBody>
          <a:bodyPr wrap="square" rtlCol="0">
            <a:spAutoFit/>
          </a:bodyPr>
          <a:lstStyle/>
          <a:p>
            <a:r>
              <a:rPr lang="en-US" sz="1600" b="1" dirty="0"/>
              <a:t>DRC</a:t>
            </a:r>
          </a:p>
        </p:txBody>
      </p:sp>
      <p:sp>
        <p:nvSpPr>
          <p:cNvPr id="15" name="TextBox 14">
            <a:extLst>
              <a:ext uri="{FF2B5EF4-FFF2-40B4-BE49-F238E27FC236}">
                <a16:creationId xmlns:a16="http://schemas.microsoft.com/office/drawing/2014/main" id="{AF9A4745-BBB7-3016-C498-1E329CDBD793}"/>
              </a:ext>
            </a:extLst>
          </p:cNvPr>
          <p:cNvSpPr txBox="1"/>
          <p:nvPr/>
        </p:nvSpPr>
        <p:spPr>
          <a:xfrm>
            <a:off x="463914" y="3050604"/>
            <a:ext cx="916795" cy="338554"/>
          </a:xfrm>
          <a:prstGeom prst="rect">
            <a:avLst/>
          </a:prstGeom>
          <a:noFill/>
        </p:spPr>
        <p:txBody>
          <a:bodyPr wrap="square" rtlCol="0">
            <a:spAutoFit/>
          </a:bodyPr>
          <a:lstStyle/>
          <a:p>
            <a:r>
              <a:rPr lang="en-US" sz="1600" b="1" dirty="0"/>
              <a:t>Ethiopia</a:t>
            </a:r>
          </a:p>
        </p:txBody>
      </p:sp>
      <p:sp>
        <p:nvSpPr>
          <p:cNvPr id="17" name="TextBox 16">
            <a:extLst>
              <a:ext uri="{FF2B5EF4-FFF2-40B4-BE49-F238E27FC236}">
                <a16:creationId xmlns:a16="http://schemas.microsoft.com/office/drawing/2014/main" id="{A0CD7E43-B195-94EB-AADD-F35DEE11F31B}"/>
              </a:ext>
            </a:extLst>
          </p:cNvPr>
          <p:cNvSpPr txBox="1"/>
          <p:nvPr/>
        </p:nvSpPr>
        <p:spPr>
          <a:xfrm>
            <a:off x="520119" y="5137376"/>
            <a:ext cx="916795" cy="338554"/>
          </a:xfrm>
          <a:prstGeom prst="rect">
            <a:avLst/>
          </a:prstGeom>
          <a:noFill/>
        </p:spPr>
        <p:txBody>
          <a:bodyPr wrap="square" rtlCol="0">
            <a:spAutoFit/>
          </a:bodyPr>
          <a:lstStyle/>
          <a:p>
            <a:r>
              <a:rPr lang="en-US" sz="1600" b="1" dirty="0"/>
              <a:t>Somalia</a:t>
            </a:r>
          </a:p>
        </p:txBody>
      </p:sp>
      <p:sp>
        <p:nvSpPr>
          <p:cNvPr id="19" name="TextBox 18">
            <a:extLst>
              <a:ext uri="{FF2B5EF4-FFF2-40B4-BE49-F238E27FC236}">
                <a16:creationId xmlns:a16="http://schemas.microsoft.com/office/drawing/2014/main" id="{8D0951FB-E8F7-86A9-26B6-3C524CD3233F}"/>
              </a:ext>
            </a:extLst>
          </p:cNvPr>
          <p:cNvSpPr txBox="1"/>
          <p:nvPr/>
        </p:nvSpPr>
        <p:spPr>
          <a:xfrm>
            <a:off x="520119" y="4464317"/>
            <a:ext cx="916795" cy="338554"/>
          </a:xfrm>
          <a:prstGeom prst="rect">
            <a:avLst/>
          </a:prstGeom>
          <a:noFill/>
        </p:spPr>
        <p:txBody>
          <a:bodyPr wrap="square" rtlCol="0">
            <a:spAutoFit/>
          </a:bodyPr>
          <a:lstStyle/>
          <a:p>
            <a:r>
              <a:rPr lang="en-US" sz="1600" b="1" dirty="0"/>
              <a:t>Burundi</a:t>
            </a:r>
          </a:p>
        </p:txBody>
      </p:sp>
      <p:pic>
        <p:nvPicPr>
          <p:cNvPr id="26" name="Picture 25">
            <a:extLst>
              <a:ext uri="{FF2B5EF4-FFF2-40B4-BE49-F238E27FC236}">
                <a16:creationId xmlns:a16="http://schemas.microsoft.com/office/drawing/2014/main" id="{C6BB49DE-5F81-B922-3CC5-EC4920E5C436}"/>
              </a:ext>
            </a:extLst>
          </p:cNvPr>
          <p:cNvPicPr>
            <a:picLocks noChangeAspect="1"/>
          </p:cNvPicPr>
          <p:nvPr/>
        </p:nvPicPr>
        <p:blipFill>
          <a:blip r:embed="rId3"/>
          <a:stretch>
            <a:fillRect/>
          </a:stretch>
        </p:blipFill>
        <p:spPr>
          <a:xfrm>
            <a:off x="1345474" y="1301100"/>
            <a:ext cx="7793969" cy="4384657"/>
          </a:xfrm>
          <a:prstGeom prst="rect">
            <a:avLst/>
          </a:prstGeom>
        </p:spPr>
      </p:pic>
      <p:sp>
        <p:nvSpPr>
          <p:cNvPr id="28" name="TextBox 27">
            <a:extLst>
              <a:ext uri="{FF2B5EF4-FFF2-40B4-BE49-F238E27FC236}">
                <a16:creationId xmlns:a16="http://schemas.microsoft.com/office/drawing/2014/main" id="{8FECFE13-EC8B-C5DC-D437-6AB21C761CD7}"/>
              </a:ext>
            </a:extLst>
          </p:cNvPr>
          <p:cNvSpPr txBox="1"/>
          <p:nvPr/>
        </p:nvSpPr>
        <p:spPr>
          <a:xfrm>
            <a:off x="9124706" y="4705705"/>
            <a:ext cx="2926391" cy="738664"/>
          </a:xfrm>
          <a:prstGeom prst="rect">
            <a:avLst/>
          </a:prstGeom>
          <a:noFill/>
        </p:spPr>
        <p:txBody>
          <a:bodyPr wrap="square" rtlCol="0">
            <a:spAutoFit/>
          </a:bodyPr>
          <a:lstStyle/>
          <a:p>
            <a:r>
              <a:rPr lang="en-US" sz="1400" b="1" dirty="0">
                <a:solidFill>
                  <a:srgbClr val="8064A2"/>
                </a:solidFill>
              </a:rPr>
              <a:t>Terrorist </a:t>
            </a:r>
            <a:r>
              <a:rPr lang="en-US" sz="1400" dirty="0"/>
              <a:t>activity stands out in </a:t>
            </a:r>
            <a:r>
              <a:rPr lang="en-US" sz="1400" b="1" dirty="0"/>
              <a:t>Somalia </a:t>
            </a:r>
            <a:r>
              <a:rPr lang="en-US" sz="1400" dirty="0"/>
              <a:t>as a result of attacks from the Al Shabaab insurgency.</a:t>
            </a:r>
          </a:p>
        </p:txBody>
      </p:sp>
      <p:sp>
        <p:nvSpPr>
          <p:cNvPr id="30" name="TextBox 29">
            <a:extLst>
              <a:ext uri="{FF2B5EF4-FFF2-40B4-BE49-F238E27FC236}">
                <a16:creationId xmlns:a16="http://schemas.microsoft.com/office/drawing/2014/main" id="{87186828-F6BB-8F17-F15A-C1280018498A}"/>
              </a:ext>
            </a:extLst>
          </p:cNvPr>
          <p:cNvSpPr txBox="1"/>
          <p:nvPr/>
        </p:nvSpPr>
        <p:spPr>
          <a:xfrm>
            <a:off x="9139443" y="1451548"/>
            <a:ext cx="2926391" cy="954107"/>
          </a:xfrm>
          <a:prstGeom prst="rect">
            <a:avLst/>
          </a:prstGeom>
          <a:noFill/>
        </p:spPr>
        <p:txBody>
          <a:bodyPr wrap="square" rtlCol="0">
            <a:spAutoFit/>
          </a:bodyPr>
          <a:lstStyle/>
          <a:p>
            <a:r>
              <a:rPr lang="en-US" sz="1400" b="1" dirty="0">
                <a:solidFill>
                  <a:srgbClr val="4F81BD"/>
                </a:solidFill>
              </a:rPr>
              <a:t>Militaries</a:t>
            </a:r>
            <a:r>
              <a:rPr lang="en-US" sz="1400" dirty="0">
                <a:solidFill>
                  <a:srgbClr val="4F81BD"/>
                </a:solidFill>
              </a:rPr>
              <a:t> </a:t>
            </a:r>
            <a:r>
              <a:rPr lang="en-US" sz="1400" dirty="0"/>
              <a:t>caused almost all the fatalities from conflict in </a:t>
            </a:r>
            <a:r>
              <a:rPr lang="en-US" sz="1400" b="1" dirty="0"/>
              <a:t>Eritrea</a:t>
            </a:r>
            <a:r>
              <a:rPr lang="en-US" sz="1400" dirty="0"/>
              <a:t>  and significant portion in </a:t>
            </a:r>
            <a:r>
              <a:rPr lang="en-US" sz="1400" b="1" dirty="0"/>
              <a:t>Angola</a:t>
            </a:r>
            <a:r>
              <a:rPr lang="en-US" sz="1400" dirty="0"/>
              <a:t> and </a:t>
            </a:r>
            <a:r>
              <a:rPr lang="en-US" sz="1400" b="1" dirty="0"/>
              <a:t>Ethiopia</a:t>
            </a:r>
            <a:r>
              <a:rPr lang="en-US" sz="1400" dirty="0"/>
              <a:t>.</a:t>
            </a:r>
          </a:p>
        </p:txBody>
      </p:sp>
      <p:sp>
        <p:nvSpPr>
          <p:cNvPr id="31" name="TextBox 30">
            <a:extLst>
              <a:ext uri="{FF2B5EF4-FFF2-40B4-BE49-F238E27FC236}">
                <a16:creationId xmlns:a16="http://schemas.microsoft.com/office/drawing/2014/main" id="{ACB711CA-53D4-C13A-59E0-BDC4FF2D13CF}"/>
              </a:ext>
            </a:extLst>
          </p:cNvPr>
          <p:cNvSpPr txBox="1"/>
          <p:nvPr/>
        </p:nvSpPr>
        <p:spPr>
          <a:xfrm>
            <a:off x="9132075" y="3510210"/>
            <a:ext cx="2926391" cy="954107"/>
          </a:xfrm>
          <a:prstGeom prst="rect">
            <a:avLst/>
          </a:prstGeom>
          <a:noFill/>
        </p:spPr>
        <p:txBody>
          <a:bodyPr wrap="square" rtlCol="0">
            <a:spAutoFit/>
          </a:bodyPr>
          <a:lstStyle/>
          <a:p>
            <a:r>
              <a:rPr lang="en-US" sz="1400" b="1" dirty="0">
                <a:solidFill>
                  <a:srgbClr val="953735"/>
                </a:solidFill>
              </a:rPr>
              <a:t>Rebel </a:t>
            </a:r>
            <a:r>
              <a:rPr lang="en-US" sz="1400" dirty="0"/>
              <a:t>groups caused much more death in the Central African nations of </a:t>
            </a:r>
            <a:r>
              <a:rPr lang="en-US" sz="1400" b="1" dirty="0"/>
              <a:t>The DRC </a:t>
            </a:r>
            <a:r>
              <a:rPr lang="en-US" sz="1400" dirty="0"/>
              <a:t>and </a:t>
            </a:r>
            <a:r>
              <a:rPr lang="en-US" sz="1400" b="1" dirty="0"/>
              <a:t>Burundi</a:t>
            </a:r>
            <a:r>
              <a:rPr lang="en-US" sz="1400" dirty="0"/>
              <a:t> than other places. </a:t>
            </a:r>
          </a:p>
        </p:txBody>
      </p:sp>
      <p:sp>
        <p:nvSpPr>
          <p:cNvPr id="35" name="TextBox 34">
            <a:extLst>
              <a:ext uri="{FF2B5EF4-FFF2-40B4-BE49-F238E27FC236}">
                <a16:creationId xmlns:a16="http://schemas.microsoft.com/office/drawing/2014/main" id="{5E21A7A3-D867-E1E6-E797-9633C7BC24DA}"/>
              </a:ext>
            </a:extLst>
          </p:cNvPr>
          <p:cNvSpPr txBox="1"/>
          <p:nvPr/>
        </p:nvSpPr>
        <p:spPr>
          <a:xfrm>
            <a:off x="9139443" y="2541876"/>
            <a:ext cx="2926391" cy="738664"/>
          </a:xfrm>
          <a:prstGeom prst="rect">
            <a:avLst/>
          </a:prstGeom>
          <a:noFill/>
        </p:spPr>
        <p:txBody>
          <a:bodyPr wrap="square" rtlCol="0">
            <a:spAutoFit/>
          </a:bodyPr>
          <a:lstStyle/>
          <a:p>
            <a:r>
              <a:rPr lang="en-US" sz="1400" b="1" dirty="0">
                <a:solidFill>
                  <a:srgbClr val="A6A6A6"/>
                </a:solidFill>
              </a:rPr>
              <a:t>Other</a:t>
            </a:r>
            <a:r>
              <a:rPr lang="en-US" sz="1400" b="1" dirty="0">
                <a:solidFill>
                  <a:srgbClr val="953735"/>
                </a:solidFill>
              </a:rPr>
              <a:t> </a:t>
            </a:r>
            <a:r>
              <a:rPr lang="en-US" sz="1400" dirty="0"/>
              <a:t>groups that caused fatalities include local militias, police forces, and civil unrest. </a:t>
            </a:r>
          </a:p>
        </p:txBody>
      </p:sp>
      <p:sp>
        <p:nvSpPr>
          <p:cNvPr id="3" name="TextBox 1">
            <a:extLst>
              <a:ext uri="{FF2B5EF4-FFF2-40B4-BE49-F238E27FC236}">
                <a16:creationId xmlns:a16="http://schemas.microsoft.com/office/drawing/2014/main" id="{DD6DFE48-671A-65D3-9882-A27FFB9A4132}"/>
              </a:ext>
            </a:extLst>
          </p:cNvPr>
          <p:cNvSpPr txBox="1"/>
          <p:nvPr/>
        </p:nvSpPr>
        <p:spPr>
          <a:xfrm>
            <a:off x="932796" y="6175145"/>
            <a:ext cx="4868629"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lumMod val="75000"/>
                  </a:schemeClr>
                </a:solidFill>
              </a:rPr>
              <a:t>Source: ACLED Conflict Data for Africa 1997-2016</a:t>
            </a:r>
          </a:p>
          <a:p>
            <a:r>
              <a:rPr lang="en-US" sz="1100" dirty="0">
                <a:solidFill>
                  <a:schemeClr val="bg1">
                    <a:lumMod val="75000"/>
                  </a:schemeClr>
                </a:solidFill>
              </a:rPr>
              <a:t>              BBC News (2018)</a:t>
            </a:r>
          </a:p>
          <a:p>
            <a:r>
              <a:rPr lang="en-US" sz="1100" dirty="0">
                <a:solidFill>
                  <a:schemeClr val="bg1">
                    <a:lumMod val="75000"/>
                  </a:schemeClr>
                </a:solidFill>
              </a:rPr>
              <a:t>              Klobucista et al. (2021)</a:t>
            </a:r>
          </a:p>
          <a:p>
            <a:r>
              <a:rPr lang="en-US" sz="1100" dirty="0">
                <a:solidFill>
                  <a:schemeClr val="bg1">
                    <a:lumMod val="75000"/>
                  </a:schemeClr>
                </a:solidFill>
              </a:rPr>
              <a:t>              </a:t>
            </a:r>
          </a:p>
        </p:txBody>
      </p:sp>
    </p:spTree>
    <p:extLst>
      <p:ext uri="{BB962C8B-B14F-4D97-AF65-F5344CB8AC3E}">
        <p14:creationId xmlns:p14="http://schemas.microsoft.com/office/powerpoint/2010/main" val="3031556590"/>
      </p:ext>
    </p:extLst>
  </p:cSld>
  <p:clrMapOvr>
    <a:masterClrMapping/>
  </p:clrMapOvr>
  <mc:AlternateContent xmlns:mc="http://schemas.openxmlformats.org/markup-compatibility/2006" xmlns:p14="http://schemas.microsoft.com/office/powerpoint/2010/main">
    <mc:Choice Requires="p14">
      <p:transition spd="slow" p14:dur="2000" advTm="38856"/>
    </mc:Choice>
    <mc:Fallback xmlns="">
      <p:transition spd="slow" advTm="3885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41953-4331-C42B-0EE8-A2104EB4C78B}"/>
              </a:ext>
            </a:extLst>
          </p:cNvPr>
          <p:cNvSpPr>
            <a:spLocks noGrp="1"/>
          </p:cNvSpPr>
          <p:nvPr>
            <p:ph type="title"/>
          </p:nvPr>
        </p:nvSpPr>
        <p:spPr>
          <a:xfrm>
            <a:off x="808638" y="386930"/>
            <a:ext cx="9236700" cy="1188950"/>
          </a:xfrm>
        </p:spPr>
        <p:txBody>
          <a:bodyPr anchor="b">
            <a:normAutofit/>
          </a:bodyPr>
          <a:lstStyle/>
          <a:p>
            <a:r>
              <a:rPr lang="en-US" sz="5400" dirty="0"/>
              <a:t>Conclusion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A563D5-7634-470C-4F4F-717F15AA34EF}"/>
              </a:ext>
            </a:extLst>
          </p:cNvPr>
          <p:cNvSpPr>
            <a:spLocks noGrp="1"/>
          </p:cNvSpPr>
          <p:nvPr>
            <p:ph idx="1"/>
          </p:nvPr>
        </p:nvSpPr>
        <p:spPr>
          <a:xfrm>
            <a:off x="737407" y="2361020"/>
            <a:ext cx="10143668" cy="3831961"/>
          </a:xfrm>
        </p:spPr>
        <p:txBody>
          <a:bodyPr anchor="ctr">
            <a:normAutofit/>
          </a:bodyPr>
          <a:lstStyle/>
          <a:p>
            <a:r>
              <a:rPr lang="en-US" sz="1800" dirty="0"/>
              <a:t>There is so much tragedy in Africa. More than can be done justice with this presentation. A decision was made to focus on events in 4 areas that popped out when grouping fatalities by latitude and longitude. Zooming in on the map around Central Africa will reveal places like Darfur in the Sudan where significant violence occurred over a much wider area.</a:t>
            </a:r>
          </a:p>
          <a:p>
            <a:r>
              <a:rPr lang="en-US" sz="1800" dirty="0"/>
              <a:t>The areas highlighted on the map experienced violence at different rates over time. </a:t>
            </a:r>
          </a:p>
          <a:p>
            <a:r>
              <a:rPr lang="en-US" sz="1800" dirty="0"/>
              <a:t>The groups perpetrating violence are different among countries but have regional similarity. </a:t>
            </a:r>
          </a:p>
          <a:p>
            <a:r>
              <a:rPr lang="en-US" sz="1800" dirty="0"/>
              <a:t>Peace and negotiation make a lasting difference. </a:t>
            </a:r>
          </a:p>
          <a:p>
            <a:pPr lvl="1"/>
            <a:r>
              <a:rPr lang="en-US" sz="1800" dirty="0"/>
              <a:t>Fatalities in Burundi slowed after rebels and government officials negotiated peace.</a:t>
            </a:r>
          </a:p>
        </p:txBody>
      </p:sp>
    </p:spTree>
    <p:extLst>
      <p:ext uri="{BB962C8B-B14F-4D97-AF65-F5344CB8AC3E}">
        <p14:creationId xmlns:p14="http://schemas.microsoft.com/office/powerpoint/2010/main" val="2432426039"/>
      </p:ext>
    </p:extLst>
  </p:cSld>
  <p:clrMapOvr>
    <a:masterClrMapping/>
  </p:clrMapOvr>
  <mc:AlternateContent xmlns:mc="http://schemas.openxmlformats.org/markup-compatibility/2006" xmlns:p14="http://schemas.microsoft.com/office/powerpoint/2010/main">
    <mc:Choice Requires="p14">
      <p:transition spd="slow" p14:dur="2000" advTm="42982"/>
    </mc:Choice>
    <mc:Fallback xmlns="">
      <p:transition spd="slow" advTm="4298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46B0-19F1-AAAC-8B11-0733B6AF110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C838594-3648-F6C3-A823-DBCA417DD78A}"/>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Armed Conflict Location and Event Data Project, The. (2017).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ACLED Conflict Data for Africa 1997-2016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Retrieved 09/05/2022 from https://data.world/acled/71d852e4-e41e-4320-a770-9fc2bb87fb64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BBC News. (2018). </a:t>
            </a:r>
            <a:r>
              <a:rPr lang="en-US" sz="1800" i="1" dirty="0">
                <a:latin typeface="Times New Roman" panose="02020603050405020304" pitchFamily="18" charset="0"/>
                <a:cs typeface="Times New Roman" panose="02020603050405020304" pitchFamily="18" charset="0"/>
              </a:rPr>
              <a:t>Burundi profile – Timeline</a:t>
            </a:r>
            <a:r>
              <a:rPr lang="en-US" sz="1800" dirty="0">
                <a:latin typeface="Times New Roman" panose="02020603050405020304" pitchFamily="18" charset="0"/>
                <a:cs typeface="Times New Roman" panose="02020603050405020304" pitchFamily="18" charset="0"/>
              </a:rPr>
              <a:t>. BBC. Retrieved 09/16/2022 from 	https://www.bbc.com/news/world-africa-13087604</a:t>
            </a:r>
          </a:p>
          <a:p>
            <a:r>
              <a:rPr lang="en-US" sz="1800" dirty="0">
                <a:latin typeface="Times New Roman" panose="02020603050405020304" pitchFamily="18" charset="0"/>
                <a:cs typeface="Times New Roman" panose="02020603050405020304" pitchFamily="18" charset="0"/>
              </a:rPr>
              <a:t>Klobucista, C., Masters, K., &amp; </a:t>
            </a:r>
            <a:r>
              <a:rPr lang="en-US" sz="1800" dirty="0" err="1">
                <a:latin typeface="Times New Roman" panose="02020603050405020304" pitchFamily="18" charset="0"/>
                <a:cs typeface="Times New Roman" panose="02020603050405020304" pitchFamily="18" charset="0"/>
              </a:rPr>
              <a:t>Sergie</a:t>
            </a:r>
            <a:r>
              <a:rPr lang="en-US" sz="1800" dirty="0">
                <a:latin typeface="Times New Roman" panose="02020603050405020304" pitchFamily="18" charset="0"/>
                <a:cs typeface="Times New Roman" panose="02020603050405020304" pitchFamily="18" charset="0"/>
              </a:rPr>
              <a:t>, M. A. (2021). </a:t>
            </a:r>
            <a:r>
              <a:rPr lang="en-US" sz="1800" i="1" dirty="0">
                <a:latin typeface="Times New Roman" panose="02020603050405020304" pitchFamily="18" charset="0"/>
                <a:cs typeface="Times New Roman" panose="02020603050405020304" pitchFamily="18" charset="0"/>
              </a:rPr>
              <a:t>Al-Shabab. </a:t>
            </a:r>
            <a:r>
              <a:rPr lang="en-US" sz="1800" dirty="0">
                <a:latin typeface="Times New Roman" panose="02020603050405020304" pitchFamily="18" charset="0"/>
                <a:cs typeface="Times New Roman" panose="02020603050405020304" pitchFamily="18" charset="0"/>
              </a:rPr>
              <a:t>Council on Foreign Relations. Retrieved 	09/16/2022 from https://www.cfr.org/backgrounder/al-shabab</a:t>
            </a:r>
          </a:p>
          <a:p>
            <a:endParaRPr lang="en-US" dirty="0"/>
          </a:p>
        </p:txBody>
      </p:sp>
    </p:spTree>
    <p:extLst>
      <p:ext uri="{BB962C8B-B14F-4D97-AF65-F5344CB8AC3E}">
        <p14:creationId xmlns:p14="http://schemas.microsoft.com/office/powerpoint/2010/main" val="2636558053"/>
      </p:ext>
    </p:extLst>
  </p:cSld>
  <p:clrMapOvr>
    <a:masterClrMapping/>
  </p:clrMapOvr>
  <mc:AlternateContent xmlns:mc="http://schemas.openxmlformats.org/markup-compatibility/2006" xmlns:p14="http://schemas.microsoft.com/office/powerpoint/2010/main">
    <mc:Choice Requires="p14">
      <p:transition spd="slow" p14:dur="2000" advTm="7051"/>
    </mc:Choice>
    <mc:Fallback xmlns="">
      <p:transition spd="slow" advTm="705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1628</Words>
  <Application>Microsoft Office PowerPoint</Application>
  <PresentationFormat>Widescreen</PresentationFormat>
  <Paragraphs>137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Open Sans</vt:lpstr>
      <vt:lpstr>Times New Roman</vt:lpstr>
      <vt:lpstr>Office Theme</vt:lpstr>
      <vt:lpstr>Armed Conflict in Africa</vt:lpstr>
      <vt:lpstr>Armed Conflict Data for Africa</vt:lpstr>
      <vt:lpstr>Exploring the Data (Methodology)</vt:lpstr>
      <vt:lpstr>Hotspots of Conflict Which areas had the most fatalities between 1997 and 2016?</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Violence in Africa</dc:title>
  <dc:creator>Peetz, Adam M</dc:creator>
  <cp:lastModifiedBy>Peetz, Adam M</cp:lastModifiedBy>
  <cp:revision>20</cp:revision>
  <dcterms:created xsi:type="dcterms:W3CDTF">2022-09-04T19:44:37Z</dcterms:created>
  <dcterms:modified xsi:type="dcterms:W3CDTF">2022-09-17T00:27:33Z</dcterms:modified>
</cp:coreProperties>
</file>