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E4B0-E399-4E42-82A1-8A8763D6369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F7EB-3A0E-4A77-887D-C95923B4E28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E06A-154B-478F-9FBC-1E1FFA13CDF2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58A8-84DC-4194-A905-3D0DB194E95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8062664" cy="2234679"/>
          </a:xfrm>
        </p:spPr>
        <p:txBody>
          <a:bodyPr/>
          <a:lstStyle/>
          <a:p>
            <a:r>
              <a:rPr lang="fr-FR" u="sng" dirty="0" smtClean="0">
                <a:solidFill>
                  <a:schemeClr val="accent2"/>
                </a:solidFill>
              </a:rPr>
              <a:t>Présentation logiciel</a:t>
            </a:r>
            <a:br>
              <a:rPr lang="fr-FR" u="sng" dirty="0" smtClean="0">
                <a:solidFill>
                  <a:schemeClr val="accent2"/>
                </a:solidFill>
              </a:rPr>
            </a:br>
            <a:r>
              <a:rPr lang="fr-FR" u="sng" dirty="0" err="1" smtClean="0">
                <a:solidFill>
                  <a:schemeClr val="accent2"/>
                </a:solidFill>
              </a:rPr>
              <a:t>Github</a:t>
            </a:r>
            <a:endParaRPr lang="fr-FR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Une fois que vous avez "</a:t>
            </a:r>
            <a:r>
              <a:rPr lang="fr-FR" sz="2400" dirty="0" err="1"/>
              <a:t>pushé</a:t>
            </a:r>
            <a:r>
              <a:rPr lang="fr-FR" sz="2400" dirty="0"/>
              <a:t>" votre code </a:t>
            </a:r>
            <a:r>
              <a:rPr lang="fr-FR" sz="2400" dirty="0" smtClean="0"/>
              <a:t>en ligne</a:t>
            </a:r>
            <a:r>
              <a:rPr lang="fr-FR" sz="2400" dirty="0"/>
              <a:t>, vous </a:t>
            </a:r>
            <a:r>
              <a:rPr lang="fr-FR" sz="2400" dirty="0" smtClean="0"/>
              <a:t>pouvez</a:t>
            </a:r>
          </a:p>
          <a:p>
            <a:pPr>
              <a:buNone/>
            </a:pPr>
            <a:r>
              <a:rPr lang="fr-FR" sz="2400" dirty="0" smtClean="0"/>
              <a:t>aller </a:t>
            </a:r>
            <a:r>
              <a:rPr lang="fr-FR" sz="2400" dirty="0"/>
              <a:t>consulter votre repo </a:t>
            </a:r>
            <a:r>
              <a:rPr lang="fr-FR" sz="2400" dirty="0" smtClean="0"/>
              <a:t>sur </a:t>
            </a:r>
            <a:r>
              <a:rPr lang="fr-FR" sz="2400" dirty="0" err="1" smtClean="0"/>
              <a:t>GitHub</a:t>
            </a:r>
            <a:r>
              <a:rPr lang="fr-FR" sz="2400" dirty="0"/>
              <a:t>. Vous y retrouverez </a:t>
            </a:r>
            <a:r>
              <a:rPr lang="fr-FR" sz="2400" dirty="0" smtClean="0"/>
              <a:t>les</a:t>
            </a:r>
          </a:p>
          <a:p>
            <a:pPr>
              <a:buNone/>
            </a:pPr>
            <a:r>
              <a:rPr lang="fr-FR" sz="2400" dirty="0" smtClean="0"/>
              <a:t>derniers </a:t>
            </a:r>
            <a:r>
              <a:rPr lang="fr-FR" sz="2400" dirty="0" err="1" smtClean="0"/>
              <a:t>commits</a:t>
            </a:r>
            <a:r>
              <a:rPr lang="fr-FR" sz="2400" dirty="0"/>
              <a:t> </a:t>
            </a:r>
            <a:r>
              <a:rPr lang="fr-FR" sz="2400" dirty="0" smtClean="0"/>
              <a:t>effectués </a:t>
            </a:r>
            <a:r>
              <a:rPr lang="fr-FR" sz="2400" dirty="0"/>
              <a:t>en cliquant sur l'option "</a:t>
            </a:r>
            <a:r>
              <a:rPr lang="fr-FR" sz="2400" dirty="0" err="1" smtClean="0"/>
              <a:t>Commits</a:t>
            </a:r>
            <a:r>
              <a:rPr lang="fr-FR" sz="2400" dirty="0" smtClean="0"/>
              <a:t>« </a:t>
            </a:r>
          </a:p>
          <a:p>
            <a:pPr>
              <a:buNone/>
            </a:pPr>
            <a:r>
              <a:rPr lang="fr-FR" sz="2400" dirty="0" smtClean="0"/>
              <a:t>dans </a:t>
            </a:r>
            <a:r>
              <a:rPr lang="fr-FR" sz="2400" dirty="0"/>
              <a:t>votre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/>
              <a:t>: </a:t>
            </a:r>
            <a:endParaRPr lang="fr-FR" sz="2400" dirty="0" smtClean="0"/>
          </a:p>
          <a:p>
            <a:pPr>
              <a:buNone/>
            </a:pPr>
            <a:endParaRPr lang="fr-FR" sz="2400" dirty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dirty="0" smtClean="0"/>
              <a:t>Ça vous donne l'historique de vos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comme la</a:t>
            </a:r>
          </a:p>
          <a:p>
            <a:pPr>
              <a:buNone/>
            </a:pPr>
            <a:r>
              <a:rPr lang="fr-FR" sz="2400" dirty="0" smtClean="0"/>
              <a:t>commande git log, mais dans une interface graphique plus</a:t>
            </a:r>
          </a:p>
          <a:p>
            <a:pPr>
              <a:buNone/>
            </a:pPr>
            <a:r>
              <a:rPr lang="fr-FR" sz="2400" dirty="0" smtClean="0"/>
              <a:t>agréable qui vous permet de cliquer sur chaque commit et de</a:t>
            </a:r>
          </a:p>
          <a:p>
            <a:pPr>
              <a:buNone/>
            </a:pPr>
            <a:r>
              <a:rPr lang="fr-FR" sz="2400" dirty="0" smtClean="0"/>
              <a:t>voir les modifications associées dans chaque fichier. </a:t>
            </a:r>
            <a:endParaRPr lang="fr-FR" sz="2400" dirty="0"/>
          </a:p>
        </p:txBody>
      </p:sp>
      <p:pic>
        <p:nvPicPr>
          <p:cNvPr id="4" name="Image 3" descr="Screen Shot 2016-07-29 at 11.02.32 a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420888"/>
            <a:ext cx="5838488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solidFill>
                  <a:schemeClr val="accent2"/>
                </a:solidFill>
              </a:rPr>
              <a:t>Récupérez des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600" dirty="0" smtClean="0"/>
              <a:t>Nous avons donc vu comment envoyer vos</a:t>
            </a:r>
          </a:p>
          <a:p>
            <a:pPr>
              <a:buNone/>
            </a:pPr>
            <a:r>
              <a:rPr lang="fr-FR" sz="2600" dirty="0" smtClean="0"/>
              <a:t>modifications locales vers votre repo </a:t>
            </a:r>
            <a:r>
              <a:rPr lang="fr-FR" sz="2600" dirty="0" err="1" smtClean="0"/>
              <a:t>GitHub</a:t>
            </a:r>
            <a:r>
              <a:rPr lang="fr-FR" sz="2600" dirty="0" smtClean="0"/>
              <a:t> avec git</a:t>
            </a:r>
          </a:p>
          <a:p>
            <a:pPr>
              <a:buNone/>
            </a:pPr>
            <a:r>
              <a:rPr lang="fr-FR" sz="2600" dirty="0" smtClean="0"/>
              <a:t>push. Mais si vous modifiez votre </a:t>
            </a:r>
            <a:r>
              <a:rPr lang="fr-FR" sz="2600" dirty="0" err="1" smtClean="0"/>
              <a:t>repository</a:t>
            </a:r>
            <a:r>
              <a:rPr lang="fr-FR" sz="2600" dirty="0" smtClean="0"/>
              <a:t> </a:t>
            </a:r>
            <a:r>
              <a:rPr lang="fr-FR" sz="2600" dirty="0" err="1" smtClean="0"/>
              <a:t>GitHub</a:t>
            </a:r>
            <a:r>
              <a:rPr lang="fr-FR" sz="2600" dirty="0" smtClean="0"/>
              <a:t> en</a:t>
            </a:r>
          </a:p>
          <a:p>
            <a:pPr>
              <a:buNone/>
            </a:pPr>
            <a:r>
              <a:rPr lang="fr-FR" sz="2600" dirty="0" smtClean="0"/>
              <a:t>ligne, ou si vous travaillez avec d'autres personnes dessus et</a:t>
            </a:r>
          </a:p>
          <a:p>
            <a:pPr>
              <a:buNone/>
            </a:pPr>
            <a:r>
              <a:rPr lang="fr-FR" sz="2600" dirty="0" smtClean="0"/>
              <a:t>qu'elles</a:t>
            </a:r>
            <a:r>
              <a:rPr lang="fr-FR" sz="2600" dirty="0"/>
              <a:t> </a:t>
            </a:r>
            <a:r>
              <a:rPr lang="fr-FR" sz="2600" dirty="0" smtClean="0"/>
              <a:t>envoient leurs modifications locales sur le repo en </a:t>
            </a:r>
          </a:p>
          <a:p>
            <a:pPr>
              <a:buNone/>
            </a:pPr>
            <a:r>
              <a:rPr lang="fr-FR" sz="2600" dirty="0" smtClean="0"/>
              <a:t>ligne, votre code local ne sera plus à jour.</a:t>
            </a:r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r>
              <a:rPr lang="fr-FR" sz="2600" dirty="0" smtClean="0"/>
              <a:t>Pour récupérer en local les dernières modifications du repo</a:t>
            </a:r>
          </a:p>
          <a:p>
            <a:pPr>
              <a:buNone/>
            </a:pPr>
            <a:r>
              <a:rPr lang="fr-FR" sz="2600" dirty="0" err="1" smtClean="0"/>
              <a:t>GitHub</a:t>
            </a:r>
            <a:r>
              <a:rPr lang="fr-FR" sz="2600" dirty="0" smtClean="0"/>
              <a:t>, il vous faut utiliser la commande git pull :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400" dirty="0" smtClean="0"/>
              <a:t>Vous </a:t>
            </a:r>
            <a:r>
              <a:rPr lang="fr-FR" sz="2400" dirty="0"/>
              <a:t>reconnaissez la même syntaxe que pour </a:t>
            </a:r>
            <a:r>
              <a:rPr lang="fr-FR" sz="2400" dirty="0" smtClean="0"/>
              <a:t>la commande git</a:t>
            </a:r>
          </a:p>
          <a:p>
            <a:pPr>
              <a:buNone/>
            </a:pPr>
            <a:r>
              <a:rPr lang="fr-FR" sz="2400" dirty="0" smtClean="0"/>
              <a:t>push</a:t>
            </a:r>
            <a:r>
              <a:rPr lang="fr-FR" sz="2400" dirty="0"/>
              <a:t>, qui demande ici à </a:t>
            </a:r>
            <a:r>
              <a:rPr lang="fr-FR" sz="2400" dirty="0" err="1"/>
              <a:t>GitHub</a:t>
            </a:r>
            <a:r>
              <a:rPr lang="fr-FR" sz="2400" dirty="0"/>
              <a:t> : 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Envoie dans mon répertoire local les dernières modifications de</a:t>
            </a:r>
          </a:p>
          <a:p>
            <a:pPr>
              <a:buNone/>
            </a:pPr>
            <a:r>
              <a:rPr lang="fr-FR" sz="2400" dirty="0" smtClean="0"/>
              <a:t>la branche master située sur mon </a:t>
            </a:r>
            <a:r>
              <a:rPr lang="fr-FR" sz="2400" dirty="0" err="1" smtClean="0"/>
              <a:t>remote</a:t>
            </a:r>
            <a:r>
              <a:rPr lang="fr-FR" sz="2400" dirty="0" smtClean="0"/>
              <a:t> </a:t>
            </a:r>
            <a:r>
              <a:rPr lang="fr-FR" sz="2400" dirty="0" err="1" smtClean="0"/>
              <a:t>origin</a:t>
            </a:r>
            <a:r>
              <a:rPr lang="fr-FR" sz="2400" dirty="0" smtClean="0"/>
              <a:t> (qui correspond</a:t>
            </a:r>
          </a:p>
          <a:p>
            <a:pPr>
              <a:buNone/>
            </a:pPr>
            <a:r>
              <a:rPr lang="fr-FR" sz="2400" dirty="0" smtClean="0"/>
              <a:t>ici à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). </a:t>
            </a:r>
          </a:p>
          <a:p>
            <a:endParaRPr lang="fr-FR" dirty="0"/>
          </a:p>
        </p:txBody>
      </p:sp>
      <p:pic>
        <p:nvPicPr>
          <p:cNvPr id="4" name="Image 3" descr="Screensho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908720"/>
            <a:ext cx="6306431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 smtClean="0">
                <a:solidFill>
                  <a:schemeClr val="accent2"/>
                </a:solidFill>
              </a:rPr>
              <a:t>Créer des branches</a:t>
            </a:r>
            <a:endParaRPr lang="fr-FR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i="1" dirty="0" smtClean="0"/>
          </a:p>
          <a:p>
            <a:pPr>
              <a:buNone/>
            </a:pPr>
            <a:r>
              <a:rPr lang="fr-FR" sz="2400" i="1" dirty="0" smtClean="0"/>
              <a:t>Une branche c’est quoi ? </a:t>
            </a:r>
          </a:p>
          <a:p>
            <a:pPr>
              <a:buNone/>
            </a:pPr>
            <a:endParaRPr lang="fr-FR" sz="2400" i="1" dirty="0" smtClean="0"/>
          </a:p>
          <a:p>
            <a:pPr>
              <a:buNone/>
            </a:pPr>
            <a:r>
              <a:rPr lang="fr-FR" sz="2400" dirty="0" smtClean="0"/>
              <a:t>C’est un </a:t>
            </a:r>
            <a:r>
              <a:rPr lang="fr-FR" sz="2400" dirty="0"/>
              <a:t>élément que vous allez être souvent </a:t>
            </a:r>
            <a:r>
              <a:rPr lang="fr-FR" sz="2400" dirty="0" smtClean="0"/>
              <a:t>amenés à utiliser</a:t>
            </a:r>
          </a:p>
          <a:p>
            <a:pPr>
              <a:buNone/>
            </a:pPr>
            <a:r>
              <a:rPr lang="fr-FR" sz="2400" dirty="0" smtClean="0"/>
              <a:t>lorsque </a:t>
            </a:r>
            <a:r>
              <a:rPr lang="fr-FR" sz="2400" dirty="0"/>
              <a:t>vous travaillez sur un </a:t>
            </a:r>
            <a:r>
              <a:rPr lang="fr-FR" sz="2400" dirty="0" smtClean="0"/>
              <a:t>repo. Les </a:t>
            </a:r>
            <a:r>
              <a:rPr lang="fr-FR" sz="2400" b="1" dirty="0" smtClean="0"/>
              <a:t>branches</a:t>
            </a:r>
            <a:r>
              <a:rPr lang="fr-FR" sz="2400" dirty="0" smtClean="0"/>
              <a:t> </a:t>
            </a:r>
            <a:r>
              <a:rPr lang="fr-FR" sz="2400" dirty="0"/>
              <a:t>permettent </a:t>
            </a:r>
            <a:r>
              <a:rPr lang="fr-FR" sz="2400" dirty="0" smtClean="0"/>
              <a:t>de</a:t>
            </a:r>
          </a:p>
          <a:p>
            <a:pPr>
              <a:buNone/>
            </a:pPr>
            <a:r>
              <a:rPr lang="fr-FR" sz="2400" dirty="0" smtClean="0"/>
              <a:t>travailler </a:t>
            </a:r>
            <a:r>
              <a:rPr lang="fr-FR" sz="2400" dirty="0"/>
              <a:t>sur des versions de code </a:t>
            </a:r>
            <a:r>
              <a:rPr lang="fr-FR" sz="2400" dirty="0" smtClean="0"/>
              <a:t>qui divergent</a:t>
            </a:r>
            <a:r>
              <a:rPr lang="fr-FR" sz="2400" dirty="0"/>
              <a:t> de la </a:t>
            </a:r>
            <a:r>
              <a:rPr lang="fr-FR" sz="2400" dirty="0" smtClean="0"/>
              <a:t>branche</a:t>
            </a:r>
          </a:p>
          <a:p>
            <a:pPr>
              <a:buNone/>
            </a:pPr>
            <a:r>
              <a:rPr lang="fr-FR" sz="2400" dirty="0" smtClean="0"/>
              <a:t>principale contenant votre code courant</a:t>
            </a:r>
            <a:r>
              <a:rPr lang="fr-FR" sz="2400" dirty="0"/>
              <a:t>. </a:t>
            </a:r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u="sng" dirty="0" smtClean="0">
                <a:solidFill>
                  <a:schemeClr val="accent2"/>
                </a:solidFill>
              </a:rPr>
              <a:t>À quoi ça sert de créer des variations de la branche principale ?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400" dirty="0" smtClean="0"/>
              <a:t>Travailler </a:t>
            </a:r>
            <a:r>
              <a:rPr lang="fr-FR" sz="2400" dirty="0"/>
              <a:t>sur plusieurs branches est très </a:t>
            </a:r>
            <a:r>
              <a:rPr lang="fr-FR" sz="2400" dirty="0" smtClean="0"/>
              <a:t>utile lorsque vous</a:t>
            </a:r>
          </a:p>
          <a:p>
            <a:pPr>
              <a:buNone/>
            </a:pPr>
            <a:r>
              <a:rPr lang="fr-FR" sz="2400" dirty="0" smtClean="0"/>
              <a:t>souhaitez </a:t>
            </a:r>
            <a:r>
              <a:rPr lang="fr-FR" sz="2400" dirty="0"/>
              <a:t>tester </a:t>
            </a:r>
            <a:r>
              <a:rPr lang="fr-FR" sz="2400" dirty="0" smtClean="0"/>
              <a:t>un expérimentation </a:t>
            </a:r>
            <a:r>
              <a:rPr lang="fr-FR" sz="2400" dirty="0"/>
              <a:t>sur votre projet, ou </a:t>
            </a:r>
            <a:r>
              <a:rPr lang="fr-FR" sz="2400" dirty="0" smtClean="0"/>
              <a:t>encore</a:t>
            </a:r>
          </a:p>
          <a:p>
            <a:pPr>
              <a:buNone/>
            </a:pPr>
            <a:r>
              <a:rPr lang="fr-FR" sz="2400" dirty="0" smtClean="0"/>
              <a:t>pour </a:t>
            </a:r>
            <a:r>
              <a:rPr lang="fr-FR" sz="2400" dirty="0"/>
              <a:t>vous concentrer sur le développement d'une </a:t>
            </a:r>
            <a:r>
              <a:rPr lang="fr-FR" sz="2400" dirty="0" smtClean="0"/>
              <a:t>fonctionnalité</a:t>
            </a:r>
          </a:p>
          <a:p>
            <a:pPr>
              <a:buNone/>
            </a:pPr>
            <a:r>
              <a:rPr lang="fr-FR" sz="2400" dirty="0" smtClean="0"/>
              <a:t>spécifique</a:t>
            </a:r>
            <a:r>
              <a:rPr lang="fr-FR" sz="2400" dirty="0"/>
              <a:t>. 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Voyons </a:t>
            </a:r>
            <a:r>
              <a:rPr lang="fr-FR" sz="2400" dirty="0"/>
              <a:t>les commandes Git qui vous permettent de manipuler </a:t>
            </a:r>
            <a:r>
              <a:rPr lang="fr-FR" sz="2400" dirty="0" smtClean="0"/>
              <a:t>les</a:t>
            </a:r>
          </a:p>
          <a:p>
            <a:pPr>
              <a:buNone/>
            </a:pPr>
            <a:r>
              <a:rPr lang="fr-FR" sz="2400" dirty="0" smtClean="0"/>
              <a:t>branche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fr-FR" sz="2400" dirty="0" smtClean="0"/>
              <a:t>Lorsque vous initialisez un repo Git, votre code est placé dans la branche principale appelée master par défaut. </a:t>
            </a:r>
          </a:p>
          <a:p>
            <a:endParaRPr lang="fr-FR" sz="2400" dirty="0" smtClean="0"/>
          </a:p>
          <a:p>
            <a:r>
              <a:rPr lang="fr-FR" sz="2400" dirty="0" smtClean="0"/>
              <a:t>Pour voir les branches présentes dans votre repo, utilisez la commande git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 Elle vous retournera les branches présentes, et ajoutera une étoile devant la branche dans laquelle vous êtes placés.</a:t>
            </a:r>
          </a:p>
          <a:p>
            <a:endParaRPr lang="fr-FR" sz="2400" dirty="0" smtClean="0"/>
          </a:p>
          <a:p>
            <a:r>
              <a:rPr lang="fr-FR" sz="2400" dirty="0"/>
              <a:t>Pour créer une nouvelle branche, il vous suffit d'ajouter le nom de la branche à créer à la suite de la commande précédente :</a:t>
            </a:r>
          </a:p>
        </p:txBody>
      </p:sp>
      <p:pic>
        <p:nvPicPr>
          <p:cNvPr id="4" name="Image 3" descr="V_uvAmULQmqTeV-Wt7j6D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5229200"/>
            <a:ext cx="6496957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Pour vous placer dans une autre branche à l'intérieur de votre repo, vous allez avoir besoin d'un nouveau mot-clé : 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: </a:t>
            </a:r>
            <a:endParaRPr lang="fr-FR" sz="2400" dirty="0"/>
          </a:p>
        </p:txBody>
      </p:sp>
      <p:pic>
        <p:nvPicPr>
          <p:cNvPr id="4" name="Image 3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88840"/>
            <a:ext cx="6344536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u="sng" dirty="0">
                <a:solidFill>
                  <a:schemeClr val="accent2"/>
                </a:solidFill>
              </a:rPr>
              <a:t>Fusionnez des </a:t>
            </a:r>
            <a:r>
              <a:rPr lang="fr-FR" i="1" u="sng" dirty="0" smtClean="0">
                <a:solidFill>
                  <a:schemeClr val="accent2"/>
                </a:solidFill>
              </a:rPr>
              <a:t>branches / </a:t>
            </a:r>
            <a:r>
              <a:rPr lang="fr-FR" i="1" u="sng" dirty="0" err="1" smtClean="0">
                <a:solidFill>
                  <a:schemeClr val="accent2"/>
                </a:solidFill>
              </a:rPr>
              <a:t>Merge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</a:t>
            </a:r>
            <a:r>
              <a:rPr lang="fr-FR" sz="2400" dirty="0"/>
              <a:t>Lorsque vous travaillez sur plusieurs branches, il va souvent vous arriver de vouloir ajouter  dans une branche A les mises à jour que vous avez faites dans une autre branche B. Pour cela, on se </a:t>
            </a:r>
            <a:r>
              <a:rPr lang="fr-FR" sz="2400" dirty="0" smtClean="0"/>
              <a:t>place </a:t>
            </a:r>
            <a:r>
              <a:rPr lang="fr-FR" sz="2400" dirty="0"/>
              <a:t>dans la </a:t>
            </a:r>
            <a:r>
              <a:rPr lang="fr-FR" sz="2400" dirty="0" smtClean="0"/>
              <a:t>branche </a:t>
            </a:r>
            <a:r>
              <a:rPr lang="fr-FR" sz="2400" dirty="0"/>
              <a:t>A </a:t>
            </a:r>
            <a:r>
              <a:rPr lang="fr-FR" sz="2400" dirty="0" smtClean="0"/>
              <a:t>:</a:t>
            </a:r>
          </a:p>
          <a:p>
            <a:pPr>
              <a:buNone/>
            </a:pP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Puis on utilise la commande </a:t>
            </a:r>
            <a:r>
              <a:rPr lang="fr-FR" sz="2400" b="1" dirty="0"/>
              <a:t>git </a:t>
            </a:r>
            <a:r>
              <a:rPr lang="fr-FR" sz="2400" b="1" dirty="0" err="1"/>
              <a:t>merge</a:t>
            </a:r>
            <a:r>
              <a:rPr lang="fr-FR" sz="2400" dirty="0"/>
              <a:t> : </a:t>
            </a:r>
          </a:p>
        </p:txBody>
      </p:sp>
      <p:pic>
        <p:nvPicPr>
          <p:cNvPr id="4" name="Image 3" descr="Screenshot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429000"/>
            <a:ext cx="6239746" cy="495369"/>
          </a:xfrm>
          <a:prstGeom prst="rect">
            <a:avLst/>
          </a:prstGeom>
        </p:spPr>
      </p:pic>
      <p:pic>
        <p:nvPicPr>
          <p:cNvPr id="5" name="Image 4" descr="Screenshot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5013176"/>
            <a:ext cx="6154009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u="sng" dirty="0" err="1" smtClean="0">
                <a:solidFill>
                  <a:schemeClr val="accent2"/>
                </a:solidFill>
              </a:rPr>
              <a:t>GitHub</a:t>
            </a:r>
            <a:r>
              <a:rPr lang="fr-FR" u="sng" dirty="0" smtClean="0">
                <a:solidFill>
                  <a:schemeClr val="accent2"/>
                </a:solidFill>
              </a:rPr>
              <a:t> </a:t>
            </a:r>
            <a:r>
              <a:rPr lang="fr-FR" i="1" u="sng" dirty="0" smtClean="0">
                <a:solidFill>
                  <a:schemeClr val="accent2"/>
                </a:solidFill>
              </a:rPr>
              <a:t>: Qu'est-ce </a:t>
            </a:r>
            <a:r>
              <a:rPr lang="fr-FR" i="1" u="sng" dirty="0">
                <a:solidFill>
                  <a:schemeClr val="accent2"/>
                </a:solidFill>
              </a:rPr>
              <a:t>que c'est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6448" y="1988840"/>
            <a:ext cx="77975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err="1"/>
              <a:t>GitHub</a:t>
            </a:r>
            <a:r>
              <a:rPr lang="fr-FR" sz="2400" dirty="0"/>
              <a:t> est un service en ligne qui </a:t>
            </a:r>
            <a:r>
              <a:rPr lang="fr-FR" sz="2400" dirty="0" smtClean="0"/>
              <a:t>permet</a:t>
            </a:r>
          </a:p>
          <a:p>
            <a:pPr>
              <a:buNone/>
            </a:pPr>
            <a:r>
              <a:rPr lang="fr-FR" sz="2400" dirty="0" smtClean="0"/>
              <a:t>d'héberger </a:t>
            </a:r>
            <a:r>
              <a:rPr lang="fr-FR" sz="2400" dirty="0"/>
              <a:t>ses </a:t>
            </a:r>
            <a:r>
              <a:rPr lang="fr-FR" sz="2400" dirty="0" err="1"/>
              <a:t>repositories</a:t>
            </a:r>
            <a:r>
              <a:rPr lang="fr-FR" sz="2400" dirty="0"/>
              <a:t> de code. </a:t>
            </a:r>
            <a:r>
              <a:rPr lang="fr-FR" sz="2400" dirty="0" err="1"/>
              <a:t>GitHub</a:t>
            </a:r>
            <a:r>
              <a:rPr lang="fr-FR" sz="2400" dirty="0"/>
              <a:t> </a:t>
            </a:r>
            <a:r>
              <a:rPr lang="fr-FR" sz="2400" dirty="0" smtClean="0"/>
              <a:t>est</a:t>
            </a:r>
          </a:p>
          <a:p>
            <a:pPr>
              <a:buNone/>
            </a:pPr>
            <a:r>
              <a:rPr lang="fr-FR" sz="2400" dirty="0" smtClean="0"/>
              <a:t>un </a:t>
            </a:r>
            <a:r>
              <a:rPr lang="fr-FR" sz="2400" dirty="0"/>
              <a:t>outil gratuit pour héberger du code </a:t>
            </a:r>
            <a:r>
              <a:rPr lang="fr-FR" sz="2400" dirty="0" smtClean="0"/>
              <a:t>open</a:t>
            </a:r>
          </a:p>
          <a:p>
            <a:pPr>
              <a:buNone/>
            </a:pPr>
            <a:r>
              <a:rPr lang="fr-FR" sz="2400" dirty="0" smtClean="0"/>
              <a:t>source</a:t>
            </a:r>
            <a:r>
              <a:rPr lang="fr-FR" sz="2400" dirty="0"/>
              <a:t>, et propose également des plans </a:t>
            </a:r>
            <a:r>
              <a:rPr lang="fr-FR" sz="2400" dirty="0" smtClean="0"/>
              <a:t>payants</a:t>
            </a:r>
          </a:p>
          <a:p>
            <a:pPr>
              <a:buNone/>
            </a:pPr>
            <a:r>
              <a:rPr lang="fr-FR" sz="2400" dirty="0" smtClean="0"/>
              <a:t>pour </a:t>
            </a:r>
            <a:r>
              <a:rPr lang="fr-FR" sz="2400" dirty="0"/>
              <a:t>les projets de code privés. C'est le </a:t>
            </a:r>
            <a:r>
              <a:rPr lang="fr-FR" sz="2400" dirty="0" smtClean="0"/>
              <a:t>numéro</a:t>
            </a:r>
          </a:p>
          <a:p>
            <a:pPr>
              <a:buNone/>
            </a:pPr>
            <a:r>
              <a:rPr lang="fr-FR" sz="2400" dirty="0" smtClean="0"/>
              <a:t>1 mondial. 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686800" cy="6126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2800" dirty="0" smtClean="0"/>
              <a:t>Pour créer votre compte </a:t>
            </a:r>
            <a:r>
              <a:rPr lang="fr-FR" sz="2800" dirty="0" err="1" smtClean="0"/>
              <a:t>GitHub</a:t>
            </a:r>
            <a:r>
              <a:rPr lang="fr-FR" sz="2800" dirty="0" smtClean="0"/>
              <a:t>:</a:t>
            </a:r>
          </a:p>
          <a:p>
            <a:pPr>
              <a:buNone/>
            </a:pPr>
            <a:r>
              <a:rPr lang="fr-FR" sz="2800" dirty="0" smtClean="0"/>
              <a:t>- Rendez-vous sur sa page</a:t>
            </a:r>
          </a:p>
          <a:p>
            <a:pPr>
              <a:buNone/>
            </a:pPr>
            <a:r>
              <a:rPr lang="fr-FR" sz="2800" dirty="0" smtClean="0"/>
              <a:t>	d'accueil où vous pourrez entrer un nom d'utilisateur, un</a:t>
            </a:r>
          </a:p>
          <a:p>
            <a:pPr>
              <a:buNone/>
            </a:pPr>
            <a:r>
              <a:rPr lang="fr-FR" sz="2800" dirty="0" smtClean="0"/>
              <a:t>	mot de passe, etc. </a:t>
            </a:r>
          </a:p>
          <a:p>
            <a:pPr>
              <a:buNone/>
            </a:pPr>
            <a:r>
              <a:rPr lang="fr-FR" sz="2800" dirty="0" smtClean="0"/>
              <a:t>- Une fois votre compte créé, vous aurez</a:t>
            </a:r>
          </a:p>
          <a:p>
            <a:pPr>
              <a:buNone/>
            </a:pPr>
            <a:r>
              <a:rPr lang="fr-FR" sz="2800" dirty="0" smtClean="0"/>
              <a:t>	accès à votre </a:t>
            </a:r>
            <a:r>
              <a:rPr lang="fr-FR" sz="2800" dirty="0" err="1" smtClean="0"/>
              <a:t>dashboard</a:t>
            </a:r>
            <a:r>
              <a:rPr lang="fr-FR" sz="2800" dirty="0" smtClean="0"/>
              <a:t> et découvrirez toutes les</a:t>
            </a:r>
          </a:p>
          <a:p>
            <a:pPr>
              <a:buNone/>
            </a:pPr>
            <a:r>
              <a:rPr lang="fr-FR" sz="2800" dirty="0" smtClean="0"/>
              <a:t>	fonctionnalités de </a:t>
            </a:r>
            <a:r>
              <a:rPr lang="fr-FR" sz="2800" dirty="0" err="1" smtClean="0"/>
              <a:t>GitHub</a:t>
            </a:r>
            <a:r>
              <a:rPr lang="fr-FR" sz="2800" dirty="0" smtClean="0"/>
              <a:t>. </a:t>
            </a:r>
          </a:p>
          <a:p>
            <a:pPr>
              <a:buNone/>
            </a:pPr>
            <a:r>
              <a:rPr lang="fr-FR" sz="2800" dirty="0" smtClean="0"/>
              <a:t>Vous allez pouvoir notamment : </a:t>
            </a:r>
          </a:p>
          <a:p>
            <a:pPr>
              <a:buNone/>
            </a:pPr>
            <a:r>
              <a:rPr lang="fr-FR" sz="2800" dirty="0" smtClean="0"/>
              <a:t>- Communiquer avec d'autres développeurs et signaler des</a:t>
            </a:r>
          </a:p>
          <a:p>
            <a:pPr>
              <a:buNone/>
            </a:pPr>
            <a:r>
              <a:rPr lang="fr-FR" sz="2800" dirty="0" smtClean="0"/>
              <a:t>	problèmes de code en déclarant des "issues" ;</a:t>
            </a:r>
          </a:p>
          <a:p>
            <a:pPr>
              <a:buNone/>
            </a:pPr>
            <a:r>
              <a:rPr lang="fr-FR" sz="2800" dirty="0" smtClean="0"/>
              <a:t>- Partager des morceaux de code en ligne à l'aide de "</a:t>
            </a:r>
            <a:r>
              <a:rPr lang="fr-FR" sz="2800" dirty="0" err="1" smtClean="0"/>
              <a:t>gists</a:t>
            </a:r>
            <a:r>
              <a:rPr lang="fr-FR" sz="2800" dirty="0" smtClean="0"/>
              <a:t>" ;</a:t>
            </a:r>
          </a:p>
          <a:p>
            <a:pPr>
              <a:buNone/>
            </a:pPr>
            <a:r>
              <a:rPr lang="fr-FR" sz="2800" dirty="0" smtClean="0"/>
              <a:t>- Proposer des modifications de code à d'autres repos en</a:t>
            </a:r>
          </a:p>
          <a:p>
            <a:pPr>
              <a:buNone/>
            </a:pPr>
            <a:r>
              <a:rPr lang="fr-FR" sz="2800" dirty="0" smtClean="0"/>
              <a:t>	faisant des "pull </a:t>
            </a:r>
            <a:r>
              <a:rPr lang="fr-FR" sz="2800" dirty="0" err="1" smtClean="0"/>
              <a:t>requests</a:t>
            </a:r>
            <a:r>
              <a:rPr lang="fr-FR" sz="2800" dirty="0" smtClean="0"/>
              <a:t>" ;</a:t>
            </a:r>
          </a:p>
          <a:p>
            <a:pPr>
              <a:buNone/>
            </a:pPr>
            <a:r>
              <a:rPr lang="fr-FR" sz="2800" dirty="0" smtClean="0"/>
              <a:t>- Et même récupérer du code depuis un autre </a:t>
            </a:r>
            <a:r>
              <a:rPr lang="fr-FR" sz="2800" dirty="0" err="1" smtClean="0"/>
              <a:t>repository</a:t>
            </a:r>
            <a:r>
              <a:rPr lang="fr-FR" sz="2800" dirty="0" smtClean="0"/>
              <a:t>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qbyjRPtEQLGYnLRjYxB1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8229600" cy="4419990"/>
          </a:xfrm>
        </p:spPr>
      </p:pic>
      <p:sp>
        <p:nvSpPr>
          <p:cNvPr id="15" name="Flèche droite 14"/>
          <p:cNvSpPr/>
          <p:nvPr/>
        </p:nvSpPr>
        <p:spPr>
          <a:xfrm>
            <a:off x="4499992" y="227687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4499992" y="2924944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4499992" y="350100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1" u="sng" dirty="0">
                <a:solidFill>
                  <a:schemeClr val="accent2"/>
                </a:solidFill>
              </a:rPr>
              <a:t>Créez votre premier </a:t>
            </a:r>
            <a:r>
              <a:rPr lang="fr-FR" i="1" u="sng" dirty="0" err="1">
                <a:solidFill>
                  <a:schemeClr val="accent2"/>
                </a:solidFill>
              </a:rPr>
              <a:t>repository</a:t>
            </a:r>
            <a:r>
              <a:rPr lang="fr-FR" i="1" u="sng" dirty="0">
                <a:solidFill>
                  <a:schemeClr val="accent2"/>
                </a:solidFill>
              </a:rPr>
              <a:t/>
            </a:r>
            <a:br>
              <a:rPr lang="fr-FR" i="1" u="sng" dirty="0">
                <a:solidFill>
                  <a:schemeClr val="accent2"/>
                </a:solidFill>
              </a:rPr>
            </a:br>
            <a:endParaRPr lang="fr-FR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54868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400" dirty="0"/>
              <a:t>P</a:t>
            </a:r>
            <a:r>
              <a:rPr lang="fr-FR" sz="2400" dirty="0" smtClean="0"/>
              <a:t>our </a:t>
            </a:r>
            <a:r>
              <a:rPr lang="fr-FR" sz="2400" dirty="0"/>
              <a:t>créer votre premier </a:t>
            </a:r>
            <a:r>
              <a:rPr lang="fr-FR" sz="2400" dirty="0" err="1"/>
              <a:t>repository</a:t>
            </a:r>
            <a:r>
              <a:rPr lang="fr-FR" sz="2400" dirty="0"/>
              <a:t> open-source </a:t>
            </a:r>
            <a:r>
              <a:rPr lang="fr-FR" sz="2400" dirty="0" smtClean="0"/>
              <a:t>: </a:t>
            </a:r>
          </a:p>
          <a:p>
            <a:pPr>
              <a:buNone/>
            </a:pPr>
            <a:r>
              <a:rPr lang="fr-FR" sz="2400" dirty="0" smtClean="0"/>
              <a:t>Tout d'abord</a:t>
            </a:r>
            <a:r>
              <a:rPr lang="fr-FR" sz="2400" dirty="0"/>
              <a:t>, si ce n'est pas déjà fait, connectez-vous à 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votre </a:t>
            </a:r>
            <a:r>
              <a:rPr lang="fr-FR" sz="2400" dirty="0"/>
              <a:t>compte </a:t>
            </a:r>
            <a:r>
              <a:rPr lang="fr-FR" sz="2400" dirty="0" err="1"/>
              <a:t>GitHub</a:t>
            </a:r>
            <a:r>
              <a:rPr lang="fr-FR" sz="2400" dirty="0"/>
              <a:t>. 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- Cliquez </a:t>
            </a:r>
            <a:r>
              <a:rPr lang="fr-FR" sz="2400" dirty="0"/>
              <a:t>sur le bouton "</a:t>
            </a:r>
            <a:r>
              <a:rPr lang="fr-FR" sz="2400" dirty="0" err="1" smtClean="0"/>
              <a:t>Create</a:t>
            </a:r>
            <a:r>
              <a:rPr lang="fr-FR" sz="2400" dirty="0"/>
              <a:t> </a:t>
            </a:r>
            <a:r>
              <a:rPr lang="fr-FR" sz="2400" dirty="0" smtClean="0"/>
              <a:t>new</a:t>
            </a:r>
            <a:r>
              <a:rPr lang="fr-FR" sz="2400" dirty="0"/>
              <a:t>" symbolisé par un signe </a:t>
            </a:r>
            <a:r>
              <a:rPr lang="fr-FR" sz="2400" dirty="0" smtClean="0"/>
              <a:t>"+"</a:t>
            </a:r>
          </a:p>
          <a:p>
            <a:pPr>
              <a:buNone/>
            </a:pPr>
            <a:r>
              <a:rPr lang="fr-FR" sz="2400" dirty="0" smtClean="0"/>
              <a:t>en </a:t>
            </a:r>
            <a:r>
              <a:rPr lang="fr-FR" sz="2400" dirty="0"/>
              <a:t>haut à droite </a:t>
            </a:r>
            <a:r>
              <a:rPr lang="fr-FR" sz="2400" dirty="0" smtClean="0"/>
              <a:t>de votre </a:t>
            </a:r>
            <a:r>
              <a:rPr lang="fr-FR" sz="2400" dirty="0"/>
              <a:t>écran, puis "New </a:t>
            </a:r>
            <a:r>
              <a:rPr lang="fr-FR" sz="2400" dirty="0" err="1"/>
              <a:t>repository</a:t>
            </a:r>
            <a:r>
              <a:rPr lang="fr-FR" sz="2400" dirty="0"/>
              <a:t>". 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" name="Image 4" descr="Screensho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501008"/>
            <a:ext cx="6120680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8864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vous demandera alors de préciser quelques</a:t>
            </a:r>
          </a:p>
          <a:p>
            <a:pPr>
              <a:buNone/>
            </a:pPr>
            <a:r>
              <a:rPr lang="fr-FR" sz="2400" dirty="0" smtClean="0"/>
              <a:t>détails sur votre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: son nom, sa description, son statut</a:t>
            </a:r>
          </a:p>
          <a:p>
            <a:pPr>
              <a:buNone/>
            </a:pPr>
            <a:r>
              <a:rPr lang="fr-FR" sz="2400" dirty="0" smtClean="0"/>
              <a:t>public ou privé. Ici, nous partageons du code open source, c'est</a:t>
            </a:r>
          </a:p>
          <a:p>
            <a:pPr>
              <a:buNone/>
            </a:pPr>
            <a:r>
              <a:rPr lang="fr-FR" sz="2400" dirty="0" smtClean="0"/>
              <a:t>donc public et gratuit .</a:t>
            </a:r>
          </a:p>
          <a:p>
            <a:endParaRPr lang="fr-FR" dirty="0"/>
          </a:p>
        </p:txBody>
      </p:sp>
      <p:pic>
        <p:nvPicPr>
          <p:cNvPr id="5" name="Image 4" descr="hu3yehneSPCApPoF-4BXf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7056784" cy="44514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1720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dirty="0" smtClean="0"/>
              <a:t>Et </a:t>
            </a:r>
            <a:r>
              <a:rPr lang="fr-FR" sz="2600" dirty="0"/>
              <a:t>voilà, vous avez créé votre premier </a:t>
            </a:r>
            <a:r>
              <a:rPr lang="fr-FR" sz="2600" dirty="0" err="1"/>
              <a:t>repository</a:t>
            </a:r>
            <a:r>
              <a:rPr lang="fr-FR" sz="2600" dirty="0"/>
              <a:t> </a:t>
            </a:r>
            <a:r>
              <a:rPr lang="fr-FR" sz="2600" dirty="0" smtClean="0"/>
              <a:t>sur</a:t>
            </a:r>
          </a:p>
          <a:p>
            <a:pPr>
              <a:buNone/>
            </a:pPr>
            <a:r>
              <a:rPr lang="fr-FR" sz="2600" dirty="0" err="1" smtClean="0"/>
              <a:t>GitHub</a:t>
            </a:r>
            <a:r>
              <a:rPr lang="fr-FR" sz="2600" dirty="0" smtClean="0"/>
              <a:t> </a:t>
            </a:r>
            <a:r>
              <a:rPr lang="fr-FR" sz="2600" dirty="0"/>
              <a:t>! Vous pouvez maintenant :</a:t>
            </a:r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r>
              <a:rPr lang="fr-FR" sz="2600" dirty="0" smtClean="0"/>
              <a:t>- Voir </a:t>
            </a:r>
            <a:r>
              <a:rPr lang="fr-FR" sz="2600" dirty="0"/>
              <a:t>les </a:t>
            </a:r>
            <a:r>
              <a:rPr lang="fr-FR" sz="2600" dirty="0" err="1"/>
              <a:t>commits</a:t>
            </a:r>
            <a:r>
              <a:rPr lang="fr-FR" sz="2600" dirty="0"/>
              <a:t> effectués sur votre </a:t>
            </a:r>
            <a:r>
              <a:rPr lang="fr-FR" sz="2600" dirty="0" err="1"/>
              <a:t>repository</a:t>
            </a:r>
            <a:r>
              <a:rPr lang="fr-FR" sz="2600" dirty="0"/>
              <a:t> (</a:t>
            </a:r>
            <a:r>
              <a:rPr lang="fr-FR" sz="2600" dirty="0" smtClean="0"/>
              <a:t>par</a:t>
            </a:r>
          </a:p>
          <a:p>
            <a:pPr>
              <a:buNone/>
            </a:pPr>
            <a:r>
              <a:rPr lang="fr-FR" sz="2600" dirty="0" smtClean="0"/>
              <a:t>vous </a:t>
            </a:r>
            <a:r>
              <a:rPr lang="fr-FR" sz="2600" dirty="0"/>
              <a:t>et vos éventuels contributeurs) </a:t>
            </a:r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r>
              <a:rPr lang="fr-FR" sz="2600" dirty="0" smtClean="0"/>
              <a:t>- Cloner </a:t>
            </a:r>
            <a:r>
              <a:rPr lang="fr-FR" sz="2600" dirty="0"/>
              <a:t>votre projet et le ramener sur votre </a:t>
            </a:r>
            <a:r>
              <a:rPr lang="fr-FR" sz="2600" dirty="0" smtClean="0"/>
              <a:t>machine</a:t>
            </a:r>
          </a:p>
          <a:p>
            <a:pPr>
              <a:buNone/>
            </a:pPr>
            <a:r>
              <a:rPr lang="fr-FR" sz="2600" dirty="0" smtClean="0"/>
              <a:t>avec </a:t>
            </a:r>
            <a:r>
              <a:rPr lang="fr-FR" sz="2600" dirty="0"/>
              <a:t>la commande git clone que l'on a vue dans </a:t>
            </a:r>
            <a:r>
              <a:rPr lang="fr-FR" sz="2600" dirty="0" smtClean="0"/>
              <a:t>le</a:t>
            </a:r>
          </a:p>
          <a:p>
            <a:pPr>
              <a:buNone/>
            </a:pPr>
            <a:r>
              <a:rPr lang="fr-FR" sz="2600" dirty="0" smtClean="0"/>
              <a:t>chapitre </a:t>
            </a:r>
            <a:r>
              <a:rPr lang="fr-FR" sz="2600" dirty="0"/>
              <a:t>précédent.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248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dirty="0" smtClean="0"/>
              <a:t>Ouvrez votre terminal et placez-vous dans votre repo local.</a:t>
            </a:r>
          </a:p>
          <a:p>
            <a:pPr>
              <a:buFontTx/>
              <a:buChar char="-"/>
            </a:pPr>
            <a:r>
              <a:rPr lang="fr-FR" sz="2600" dirty="0" smtClean="0"/>
              <a:t>Faites un/des commit(s) des modifications que vous avez ajoutées sur ce repo.</a:t>
            </a:r>
          </a:p>
          <a:p>
            <a:pPr>
              <a:buFontTx/>
              <a:buChar char="-"/>
            </a:pPr>
            <a:r>
              <a:rPr lang="fr-FR" sz="2600" dirty="0" smtClean="0"/>
              <a:t>Envoyez ces modifications sur votre repo </a:t>
            </a:r>
            <a:r>
              <a:rPr lang="fr-FR" sz="2600" dirty="0" err="1" smtClean="0"/>
              <a:t>GitHub</a:t>
            </a:r>
            <a:r>
              <a:rPr lang="fr-FR" sz="2600" dirty="0" smtClean="0"/>
              <a:t> en utilisant la commande git push:</a:t>
            </a:r>
          </a:p>
          <a:p>
            <a:pPr>
              <a:buFontTx/>
              <a:buChar char="-"/>
            </a:pPr>
            <a:endParaRPr lang="fr-FR" sz="2600" dirty="0" smtClean="0"/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endParaRPr lang="fr-FR" sz="2600" dirty="0"/>
          </a:p>
          <a:p>
            <a:pPr>
              <a:buNone/>
            </a:pPr>
            <a:endParaRPr lang="fr-FR" sz="2600" dirty="0" smtClean="0"/>
          </a:p>
          <a:p>
            <a:endParaRPr lang="fr-FR" dirty="0"/>
          </a:p>
        </p:txBody>
      </p:sp>
      <p:pic>
        <p:nvPicPr>
          <p:cNvPr id="5" name="Image 4" descr="oiCigZryRdSWiqg9-EImv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797152"/>
            <a:ext cx="6439799" cy="562053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u="sng" dirty="0" smtClean="0">
                <a:solidFill>
                  <a:schemeClr val="accent2"/>
                </a:solidFill>
              </a:rPr>
              <a:t>Envoyez votre code sur </a:t>
            </a:r>
            <a:r>
              <a:rPr lang="fr-FR" i="1" u="sng" dirty="0" err="1" smtClean="0">
                <a:solidFill>
                  <a:schemeClr val="accent2"/>
                </a:solidFill>
              </a:rPr>
              <a:t>GitHub</a:t>
            </a:r>
            <a:r>
              <a:rPr lang="fr-FR" i="1" dirty="0"/>
              <a:t/>
            </a:r>
            <a:br>
              <a:rPr lang="fr-FR" i="1" dirty="0"/>
            </a:br>
            <a:endParaRPr lang="fr-FR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2800" dirty="0" smtClean="0"/>
              <a:t>Cette commande demande à Git :</a:t>
            </a:r>
          </a:p>
          <a:p>
            <a:pPr>
              <a:buNone/>
            </a:pPr>
            <a:r>
              <a:rPr lang="fr-FR" sz="2800" dirty="0" smtClean="0"/>
              <a:t>"Envoie mes </a:t>
            </a:r>
            <a:r>
              <a:rPr lang="fr-FR" sz="2800" dirty="0" err="1" smtClean="0"/>
              <a:t>modifs</a:t>
            </a:r>
            <a:r>
              <a:rPr lang="fr-FR" sz="2800" dirty="0" smtClean="0"/>
              <a:t> dans la branche master de mon </a:t>
            </a:r>
            <a:r>
              <a:rPr lang="fr-FR" sz="2800" dirty="0" err="1" smtClean="0"/>
              <a:t>remote</a:t>
            </a:r>
            <a:r>
              <a:rPr lang="fr-FR" sz="2800" dirty="0" smtClean="0"/>
              <a:t> </a:t>
            </a:r>
            <a:r>
              <a:rPr lang="fr-FR" sz="2800" dirty="0" err="1" smtClean="0"/>
              <a:t>origin</a:t>
            </a:r>
            <a:r>
              <a:rPr lang="fr-FR" sz="2800" dirty="0" smtClean="0"/>
              <a:t>."</a:t>
            </a:r>
          </a:p>
          <a:p>
            <a:pPr>
              <a:buNone/>
            </a:pPr>
            <a:r>
              <a:rPr lang="fr-FR" sz="2800" dirty="0" smtClean="0"/>
              <a:t>La branche master est la branche qui contient le code</a:t>
            </a:r>
          </a:p>
          <a:p>
            <a:pPr>
              <a:buNone/>
            </a:pPr>
            <a:r>
              <a:rPr lang="fr-FR" sz="2800" dirty="0" smtClean="0"/>
              <a:t>courant de votre </a:t>
            </a:r>
            <a:r>
              <a:rPr lang="fr-FR" sz="2800" dirty="0" err="1" smtClean="0"/>
              <a:t>repository</a:t>
            </a:r>
            <a:r>
              <a:rPr lang="fr-FR" sz="2800" dirty="0" smtClean="0"/>
              <a:t> </a:t>
            </a:r>
            <a:r>
              <a:rPr lang="fr-FR" sz="2800" dirty="0" err="1" smtClean="0"/>
              <a:t>GitHub</a:t>
            </a:r>
            <a:r>
              <a:rPr lang="fr-FR" sz="2800" dirty="0" smtClean="0"/>
              <a:t>.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Le </a:t>
            </a:r>
            <a:r>
              <a:rPr lang="fr-FR" sz="2800" dirty="0" err="1" smtClean="0"/>
              <a:t>remote</a:t>
            </a:r>
            <a:r>
              <a:rPr lang="fr-FR" sz="2800" dirty="0" smtClean="0"/>
              <a:t> sur lequel vous envoyez votre code est</a:t>
            </a:r>
          </a:p>
          <a:p>
            <a:pPr>
              <a:buNone/>
            </a:pPr>
            <a:r>
              <a:rPr lang="fr-FR" sz="2800" dirty="0" smtClean="0"/>
              <a:t>appelé </a:t>
            </a:r>
            <a:r>
              <a:rPr lang="fr-FR" sz="2800" dirty="0" err="1" smtClean="0"/>
              <a:t>origin</a:t>
            </a:r>
            <a:r>
              <a:rPr lang="fr-FR" sz="2800" dirty="0" smtClean="0"/>
              <a:t> par défaut.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fr-FR" sz="2800" dirty="0" smtClean="0"/>
              <a:t>Ici, ce </a:t>
            </a:r>
            <a:r>
              <a:rPr lang="fr-FR" sz="2800" dirty="0" err="1" smtClean="0"/>
              <a:t>remote</a:t>
            </a:r>
            <a:r>
              <a:rPr lang="fr-FR" sz="2800" dirty="0" smtClean="0"/>
              <a:t> est </a:t>
            </a:r>
            <a:r>
              <a:rPr lang="fr-FR" sz="2800" dirty="0" err="1" smtClean="0"/>
              <a:t>GitHub</a:t>
            </a:r>
            <a:r>
              <a:rPr lang="fr-FR" sz="2800" dirty="0" smtClean="0"/>
              <a:t>. </a:t>
            </a:r>
          </a:p>
          <a:p>
            <a:pPr>
              <a:buNone/>
            </a:pPr>
            <a:r>
              <a:rPr lang="fr-FR" sz="2800" dirty="0" smtClean="0"/>
              <a:t>Si vous aviez plusieurs </a:t>
            </a:r>
            <a:r>
              <a:rPr lang="fr-FR" sz="2800" dirty="0" err="1" smtClean="0"/>
              <a:t>remotes</a:t>
            </a:r>
            <a:r>
              <a:rPr lang="fr-FR" sz="2800" dirty="0" smtClean="0"/>
              <a:t> (par exemple, votre</a:t>
            </a:r>
          </a:p>
          <a:p>
            <a:pPr>
              <a:buNone/>
            </a:pPr>
            <a:r>
              <a:rPr lang="fr-FR" sz="2800" dirty="0" smtClean="0"/>
              <a:t>téléphone portable ou un 2e ordinateur), vous pourriez</a:t>
            </a:r>
          </a:p>
          <a:p>
            <a:pPr>
              <a:buNone/>
            </a:pPr>
            <a:r>
              <a:rPr lang="fr-FR" sz="2800" dirty="0" smtClean="0"/>
              <a:t>envoyer votre code sur un </a:t>
            </a:r>
            <a:r>
              <a:rPr lang="fr-FR" sz="2800" dirty="0" err="1" smtClean="0"/>
              <a:t>remote</a:t>
            </a:r>
            <a:r>
              <a:rPr lang="fr-FR" sz="2800" dirty="0" smtClean="0"/>
              <a:t> "téléphone" ou</a:t>
            </a:r>
          </a:p>
          <a:p>
            <a:pPr>
              <a:buNone/>
            </a:pPr>
            <a:r>
              <a:rPr lang="fr-FR" sz="2800" dirty="0" smtClean="0"/>
              <a:t>"ordi2".</a:t>
            </a:r>
          </a:p>
          <a:p>
            <a:endParaRPr lang="fr-FR" dirty="0"/>
          </a:p>
        </p:txBody>
      </p:sp>
      <p:pic>
        <p:nvPicPr>
          <p:cNvPr id="4" name="Image 3" descr="oiCigZryRdSWiqg9-EImv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6439799" cy="562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349</Words>
  <Application>Microsoft Office PowerPoint</Application>
  <PresentationFormat>Affichage à l'écran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logiciel Github</vt:lpstr>
      <vt:lpstr>GitHub : Qu'est-ce que c'est ? </vt:lpstr>
      <vt:lpstr>Diapositive 3</vt:lpstr>
      <vt:lpstr>Diapositive 4</vt:lpstr>
      <vt:lpstr>Créez votre premier repository </vt:lpstr>
      <vt:lpstr>Diapositive 6</vt:lpstr>
      <vt:lpstr>Diapositive 7</vt:lpstr>
      <vt:lpstr>Envoyez votre code sur GitHub </vt:lpstr>
      <vt:lpstr>Diapositive 9</vt:lpstr>
      <vt:lpstr>Diapositive 10</vt:lpstr>
      <vt:lpstr>Récupérez des modifications</vt:lpstr>
      <vt:lpstr>Diapositive 12</vt:lpstr>
      <vt:lpstr>Créer des branches</vt:lpstr>
      <vt:lpstr>À quoi ça sert de créer des variations de la branche principale ? </vt:lpstr>
      <vt:lpstr>Diapositive 15</vt:lpstr>
      <vt:lpstr>Diapositive 16</vt:lpstr>
      <vt:lpstr>Fusionnez des branches / Merge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logiciel Github</dc:title>
  <dc:creator>Utilisateur</dc:creator>
  <cp:lastModifiedBy>Utilisateur</cp:lastModifiedBy>
  <cp:revision>7</cp:revision>
  <dcterms:created xsi:type="dcterms:W3CDTF">2018-01-04T12:06:18Z</dcterms:created>
  <dcterms:modified xsi:type="dcterms:W3CDTF">2018-01-04T13:21:44Z</dcterms:modified>
</cp:coreProperties>
</file>