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674" r:id="rId3"/>
    <p:sldId id="264" r:id="rId4"/>
    <p:sldId id="307" r:id="rId5"/>
    <p:sldId id="677" r:id="rId6"/>
    <p:sldId id="270" r:id="rId7"/>
    <p:sldId id="308" r:id="rId8"/>
    <p:sldId id="278" r:id="rId9"/>
    <p:sldId id="289" r:id="rId10"/>
    <p:sldId id="675" r:id="rId11"/>
    <p:sldId id="277" r:id="rId12"/>
    <p:sldId id="310" r:id="rId13"/>
    <p:sldId id="290" r:id="rId14"/>
    <p:sldId id="671" r:id="rId15"/>
    <p:sldId id="286" r:id="rId16"/>
    <p:sldId id="300" r:id="rId17"/>
    <p:sldId id="673" r:id="rId18"/>
    <p:sldId id="287" r:id="rId19"/>
    <p:sldId id="285" r:id="rId20"/>
    <p:sldId id="676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er Olsen" initials="GO" lastIdx="16" clrIdx="0">
    <p:extLst>
      <p:ext uri="{19B8F6BF-5375-455C-9EA6-DF929625EA0E}">
        <p15:presenceInfo xmlns:p15="http://schemas.microsoft.com/office/powerpoint/2012/main" userId="Greer Olsen" providerId="None"/>
      </p:ext>
    </p:extLst>
  </p:cmAuthor>
  <p:cmAuthor id="2" name="Olsen, Greer CITZ:EX" initials="OGC" lastIdx="4" clrIdx="1">
    <p:extLst>
      <p:ext uri="{19B8F6BF-5375-455C-9EA6-DF929625EA0E}">
        <p15:presenceInfo xmlns:p15="http://schemas.microsoft.com/office/powerpoint/2012/main" userId="Olsen, Greer CITZ: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4BC7E9"/>
    <a:srgbClr val="FFFFFF"/>
    <a:srgbClr val="FF00FF"/>
    <a:srgbClr val="3333CC"/>
    <a:srgbClr val="767171"/>
    <a:srgbClr val="B9B9B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7" autoAdjust="0"/>
  </p:normalViewPr>
  <p:slideViewPr>
    <p:cSldViewPr snapToGrid="0">
      <p:cViewPr varScale="1">
        <p:scale>
          <a:sx n="88" d="100"/>
          <a:sy n="88" d="100"/>
        </p:scale>
        <p:origin x="57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87D1EB5-7D4D-4FE2-95AA-3F6671DB8501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0A0FB07-4AF3-4F79-B646-540A7B30C1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72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B07-4AF3-4F79-B646-540A7B30C13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099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29FD5-8F63-4B90-97B8-3A7011A4B50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295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8616B-C260-4F6B-958C-218482CADE8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630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0" baseline="0" dirty="0"/>
          </a:p>
          <a:p>
            <a:pPr marL="178293" indent="-178293">
              <a:buFont typeface="Arial" panose="020B0604020202020204" pitchFamily="34" charset="0"/>
              <a:buChar char="•"/>
            </a:pPr>
            <a:endParaRPr lang="en-CA" b="0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B07-4AF3-4F79-B646-540A7B30C13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623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B07-4AF3-4F79-B646-540A7B30C13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02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B07-4AF3-4F79-B646-540A7B30C13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633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B07-4AF3-4F79-B646-540A7B30C13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280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>
              <a:solidFill>
                <a:schemeClr val="bg1"/>
              </a:solidFill>
              <a:latin typeface="Myriad Pro Light"/>
            </a:endParaRP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29FD5-8F63-4B90-97B8-3A7011A4B50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768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B07-4AF3-4F79-B646-540A7B30C130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559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B07-4AF3-4F79-B646-540A7B30C130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363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29FD5-8F63-4B90-97B8-3A7011A4B50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38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29FD5-8F63-4B90-97B8-3A7011A4B50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95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B07-4AF3-4F79-B646-540A7B30C13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6319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endParaRPr lang="en-CA" dirty="0">
              <a:cs typeface="Arial" pitchFamily="34" charset="0"/>
            </a:endParaRP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CA" dirty="0">
              <a:cs typeface="Arial" pitchFamily="34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8616B-C260-4F6B-958C-218482CADE8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97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B07-4AF3-4F79-B646-540A7B30C13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498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78616B-C260-4F6B-958C-218482CADE8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970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B07-4AF3-4F79-B646-540A7B30C13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723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B07-4AF3-4F79-B646-540A7B30C13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98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B07-4AF3-4F79-B646-540A7B30C13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90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06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2pPr>
            <a:lvl3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3pPr>
            <a:lvl4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4pPr>
            <a:lvl5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550AB-151F-4F85-8A56-61CA2B7292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9833"/>
            <a:ext cx="12192000" cy="9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6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B0F0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2pPr>
            <a:lvl3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3pPr>
            <a:lvl4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4pPr>
            <a:lvl5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94D4E1-D587-4BDF-8612-3548883070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9833"/>
            <a:ext cx="12192000" cy="9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2pPr>
            <a:lvl3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3pPr>
            <a:lvl4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4pPr>
            <a:lvl5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CC9C9-847F-47B0-B3FA-B1E594C559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9833"/>
            <a:ext cx="12192000" cy="9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B0F0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4964E-9B5E-4B40-8A03-978975E2F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9833"/>
            <a:ext cx="12192000" cy="9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2pPr>
            <a:lvl3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3pPr>
            <a:lvl4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4pPr>
            <a:lvl5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2pPr>
            <a:lvl3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3pPr>
            <a:lvl4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4pPr>
            <a:lvl5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9DC3A-C776-4316-B020-148F8F9435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9833"/>
            <a:ext cx="12192000" cy="9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2pPr>
            <a:lvl3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3pPr>
            <a:lvl4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4pPr>
            <a:lvl5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2pPr>
            <a:lvl3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3pPr>
            <a:lvl4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4pPr>
            <a:lvl5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B1A115-38EA-451E-9A1A-B51664379E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9833"/>
            <a:ext cx="12192000" cy="9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9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E9179-F3EF-4E35-93ED-1FF5EDD2D3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9833"/>
            <a:ext cx="12192000" cy="9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F5BCD-EC74-483C-95CA-5BFE2FB2EC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9833"/>
            <a:ext cx="12192000" cy="9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7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>
              <a:defRPr sz="2800">
                <a:solidFill>
                  <a:srgbClr val="767171"/>
                </a:solidFill>
                <a:latin typeface="Myriad Pro" panose="020B0503030403020204" pitchFamily="34" charset="0"/>
              </a:defRPr>
            </a:lvl2pPr>
            <a:lvl3pPr>
              <a:defRPr sz="2400">
                <a:solidFill>
                  <a:srgbClr val="767171"/>
                </a:solidFill>
                <a:latin typeface="Myriad Pro" panose="020B0503030403020204" pitchFamily="34" charset="0"/>
              </a:defRPr>
            </a:lvl3pPr>
            <a:lvl4pPr>
              <a:defRPr sz="2000">
                <a:solidFill>
                  <a:srgbClr val="767171"/>
                </a:solidFill>
                <a:latin typeface="Myriad Pro" panose="020B0503030403020204" pitchFamily="34" charset="0"/>
              </a:defRPr>
            </a:lvl4pPr>
            <a:lvl5pPr>
              <a:defRPr sz="2000">
                <a:solidFill>
                  <a:srgbClr val="767171"/>
                </a:solidFill>
                <a:latin typeface="Myriad Pro" panose="020B05030304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819FAB-D035-487A-B88A-D1B055437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9833"/>
            <a:ext cx="12192000" cy="9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8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E50629-864F-4222-BC52-434383675C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9833"/>
            <a:ext cx="12192000" cy="9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61536-3760-44F5-92EB-B4CDF3A2747D}" type="datetimeFigureOut">
              <a:rPr lang="en-CA" smtClean="0"/>
              <a:t>2020-06-03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51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371" y="642072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CA" sz="12000">
                <a:solidFill>
                  <a:schemeClr val="accent5">
                    <a:lumMod val="75000"/>
                  </a:schemeClr>
                </a:solidFill>
                <a:latin typeface="Myriad Pro"/>
              </a:rPr>
              <a:t>CITZ</a:t>
            </a:r>
            <a:endParaRPr lang="en-CA" sz="12000" err="1">
              <a:solidFill>
                <a:schemeClr val="accent5">
                  <a:lumMod val="75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71" y="312174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CA" sz="3600" b="1">
                <a:solidFill>
                  <a:schemeClr val="bg1"/>
                </a:solidFill>
                <a:latin typeface="Myriad Pro" panose="020B0503030403020204" pitchFamily="34" charset="0"/>
              </a:rPr>
              <a:t>Digital Identity in British Columbia</a:t>
            </a:r>
          </a:p>
          <a:p>
            <a:pPr algn="l"/>
            <a:r>
              <a:rPr lang="en-CA" sz="3600" b="1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BC Services Card</a:t>
            </a:r>
          </a:p>
          <a:p>
            <a:pPr algn="l"/>
            <a:endParaRPr lang="en-CA" sz="3600" b="1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57" y="1459345"/>
            <a:ext cx="930683" cy="11183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868" y="558948"/>
            <a:ext cx="978914" cy="9789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161" y="2545338"/>
            <a:ext cx="1302327" cy="7732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6" y="5471638"/>
            <a:ext cx="3359439" cy="113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1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330B-EC6B-4175-ABE0-7036A884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/>
              <a:t>We Learned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C795-8E47-4B91-B3D7-B6EB9F37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790" y="155938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>
                <a:latin typeface="Myriad Pro"/>
              </a:rPr>
              <a:t>Complete initial enrollment in an affordable and publicly acceptable way</a:t>
            </a:r>
          </a:p>
          <a:p>
            <a:endParaRPr lang="en-CA">
              <a:latin typeface="Myriad Pro"/>
            </a:endParaRPr>
          </a:p>
          <a:p>
            <a:r>
              <a:rPr lang="en-CA">
                <a:latin typeface="Myriad Pro"/>
              </a:rPr>
              <a:t>Name Mismatch</a:t>
            </a:r>
          </a:p>
          <a:p>
            <a:endParaRPr lang="en-CA"/>
          </a:p>
          <a:p>
            <a:r>
              <a:rPr lang="en-CA"/>
              <a:t>Gender</a:t>
            </a:r>
          </a:p>
          <a:p>
            <a:endParaRPr lang="en-CA"/>
          </a:p>
          <a:p>
            <a:r>
              <a:rPr lang="en-CA"/>
              <a:t>Vulnerable people</a:t>
            </a:r>
            <a:endParaRPr lang="en-CA">
              <a:latin typeface="Myriad Pro Light" pitchFamily="34" charset="0"/>
            </a:endParaRPr>
          </a:p>
          <a:p>
            <a:endParaRPr lang="en-CA" dirty="0">
              <a:latin typeface="Myriad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F3ED4-BB48-416C-9904-378B43CE9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536" y="2856265"/>
            <a:ext cx="3149250" cy="2260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91636F-7364-4D19-B20B-D630EBD02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095" y="2251670"/>
            <a:ext cx="4094019" cy="307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0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Identity Assets</a:t>
            </a:r>
            <a:endParaRPr lang="en-CA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Myriad Pro Light" pitchFamily="34" charset="0"/>
              </a:rPr>
              <a:t>Data for 4.75M identities</a:t>
            </a:r>
          </a:p>
          <a:p>
            <a:r>
              <a:rPr lang="en-US">
                <a:latin typeface="Myriad Pro Light" pitchFamily="34" charset="0"/>
              </a:rPr>
              <a:t>Privacy by design</a:t>
            </a:r>
          </a:p>
          <a:p>
            <a:r>
              <a:rPr lang="en-US">
                <a:latin typeface="Myriad Pro Light" pitchFamily="34" charset="0"/>
              </a:rPr>
              <a:t>In-person renewal cycle established</a:t>
            </a:r>
          </a:p>
          <a:p>
            <a:r>
              <a:rPr lang="en-US">
                <a:latin typeface="Myriad Pro Light" pitchFamily="34" charset="0"/>
              </a:rPr>
              <a:t>High assurance credential</a:t>
            </a:r>
          </a:p>
          <a:p>
            <a:endParaRPr lang="en-US">
              <a:latin typeface="Myriad Pro Light" pitchFamily="34" charset="0"/>
            </a:endParaRPr>
          </a:p>
          <a:p>
            <a:endParaRPr lang="en-CA">
              <a:latin typeface="Myriad Pro Light" pitchFamily="34" charset="0"/>
            </a:endParaRPr>
          </a:p>
          <a:p>
            <a:endParaRPr lang="en-CA">
              <a:latin typeface="Myriad Pro Light" pitchFamily="34" charset="0"/>
            </a:endParaRPr>
          </a:p>
          <a:p>
            <a:endParaRPr lang="en-CA">
              <a:latin typeface="Myriad Pro Light" pitchFamily="34" charset="0"/>
            </a:endParaRPr>
          </a:p>
          <a:p>
            <a:endParaRPr lang="en-US">
              <a:latin typeface="Myriad Pro Light" pitchFamily="34" charset="0"/>
            </a:endParaRPr>
          </a:p>
          <a:p>
            <a:endParaRPr lang="en-CA">
              <a:latin typeface="Myriad Pro Light" pitchFamily="34" charset="0"/>
            </a:endParaRPr>
          </a:p>
          <a:p>
            <a:endParaRPr lang="en-CA">
              <a:latin typeface="Myriad Pro Light" pitchFamily="34" charset="0"/>
            </a:endParaRPr>
          </a:p>
          <a:p>
            <a:endParaRPr lang="en-CA">
              <a:latin typeface="Myriad Pro Light" pitchFamily="34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>
                <a:latin typeface="Myriad Pro Light" pitchFamily="34" charset="0"/>
              </a:rPr>
              <a:t>Identity assurance service</a:t>
            </a:r>
          </a:p>
          <a:p>
            <a:r>
              <a:rPr lang="en-CA">
                <a:latin typeface="Myriad Pro Light" pitchFamily="34" charset="0"/>
              </a:rPr>
              <a:t>Security </a:t>
            </a:r>
          </a:p>
          <a:p>
            <a:r>
              <a:rPr lang="en-CA">
                <a:latin typeface="Myriad Pro Light" pitchFamily="34" charset="0"/>
              </a:rPr>
              <a:t>Provincial Identity Program</a:t>
            </a:r>
          </a:p>
          <a:p>
            <a:r>
              <a:rPr lang="en-CA">
                <a:latin typeface="Myriad Pro Light" pitchFamily="34" charset="0"/>
              </a:rPr>
              <a:t>Mobile technology</a:t>
            </a:r>
          </a:p>
          <a:p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1424066" y="4811842"/>
            <a:ext cx="9144000" cy="914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Myriad Pro Light" pitchFamily="34" charset="0"/>
              </a:rPr>
              <a:t>Key enabler of digital government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75B1F-2A72-48F9-996B-801ACCAA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625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5397777" y="1778674"/>
            <a:ext cx="6004626" cy="361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E55ECB-236B-487E-A7DF-4F39A6875981}"/>
              </a:ext>
            </a:extLst>
          </p:cNvPr>
          <p:cNvSpPr/>
          <p:nvPr/>
        </p:nvSpPr>
        <p:spPr>
          <a:xfrm>
            <a:off x="3099998" y="4039808"/>
            <a:ext cx="2019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>
                <a:latin typeface="Myriad Pro Light"/>
              </a:rPr>
              <a:t>Device fingerprint </a:t>
            </a:r>
          </a:p>
          <a:p>
            <a:pPr algn="ctr"/>
            <a:r>
              <a:rPr lang="en-CA">
                <a:latin typeface="Myriad Pro Light"/>
              </a:rPr>
              <a:t>or </a:t>
            </a:r>
          </a:p>
          <a:p>
            <a:pPr algn="ctr"/>
            <a:r>
              <a:rPr lang="en-CA">
                <a:latin typeface="Myriad Pro Light"/>
              </a:rPr>
              <a:t>Phone passcode</a:t>
            </a:r>
            <a:endParaRPr lang="en-US">
              <a:latin typeface="Myriad Pro Light"/>
            </a:endParaRPr>
          </a:p>
        </p:txBody>
      </p:sp>
      <p:sp>
        <p:nvSpPr>
          <p:cNvPr id="30" name="Plus Sign 54">
            <a:extLst>
              <a:ext uri="{FF2B5EF4-FFF2-40B4-BE49-F238E27FC236}">
                <a16:creationId xmlns:a16="http://schemas.microsoft.com/office/drawing/2014/main" id="{E14A3C15-EE3F-41A0-AA9B-5E9B4BAE7A61}"/>
              </a:ext>
            </a:extLst>
          </p:cNvPr>
          <p:cNvSpPr/>
          <p:nvPr/>
        </p:nvSpPr>
        <p:spPr>
          <a:xfrm>
            <a:off x="2771761" y="3159059"/>
            <a:ext cx="513282" cy="439914"/>
          </a:xfrm>
          <a:prstGeom prst="mathPlu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03910" y="1180861"/>
            <a:ext cx="10601247" cy="4216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/>
          <p:cNvSpPr/>
          <p:nvPr/>
        </p:nvSpPr>
        <p:spPr>
          <a:xfrm>
            <a:off x="812876" y="1193899"/>
            <a:ext cx="10601247" cy="584775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>
                <a:solidFill>
                  <a:schemeClr val="bg1"/>
                </a:solidFill>
                <a:latin typeface="Myriad Pro Light"/>
              </a:rPr>
              <a:t>Online: Mobile phone and 2</a:t>
            </a:r>
            <a:r>
              <a:rPr lang="en-CA" sz="3600" baseline="30000">
                <a:solidFill>
                  <a:schemeClr val="bg1"/>
                </a:solidFill>
                <a:latin typeface="Myriad Pro Light"/>
              </a:rPr>
              <a:t>nd </a:t>
            </a:r>
            <a:r>
              <a:rPr lang="en-CA" sz="3600">
                <a:solidFill>
                  <a:schemeClr val="bg1"/>
                </a:solidFill>
                <a:latin typeface="Myriad Pro Light"/>
              </a:rPr>
              <a:t>factor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75923" cy="648335"/>
          </a:xfrm>
        </p:spPr>
        <p:txBody>
          <a:bodyPr anchor="t">
            <a:normAutofit fontScale="90000"/>
          </a:bodyPr>
          <a:lstStyle/>
          <a:p>
            <a:r>
              <a:rPr lang="en-US"/>
              <a:t>How it works:  Online</a:t>
            </a:r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C8A3B8-DE69-4717-AEE7-83DB5FE059F6}"/>
              </a:ext>
            </a:extLst>
          </p:cNvPr>
          <p:cNvSpPr/>
          <p:nvPr/>
        </p:nvSpPr>
        <p:spPr>
          <a:xfrm>
            <a:off x="6280667" y="4668676"/>
            <a:ext cx="4238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Myriad Pro Light"/>
              </a:rPr>
              <a:t>Digital Identity Verification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28167" y="1801777"/>
            <a:ext cx="5684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Myriad Pro Light" pitchFamily="34" charset="0"/>
              </a:rPr>
              <a:t>Enabling Verify by Video (live or send video)</a:t>
            </a:r>
            <a:endParaRPr lang="en-CA" sz="2000" b="1">
              <a:latin typeface="Myriad Pro Light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 rot="16200000" flipV="1">
            <a:off x="5083651" y="2966968"/>
            <a:ext cx="584774" cy="9437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969CD6E-E60F-4A8A-8789-9AAED82C4E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275"/>
          <a:stretch/>
        </p:blipFill>
        <p:spPr>
          <a:xfrm flipH="1">
            <a:off x="9084542" y="2511173"/>
            <a:ext cx="1335734" cy="189256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3" name="Plus Sign 55">
            <a:extLst>
              <a:ext uri="{FF2B5EF4-FFF2-40B4-BE49-F238E27FC236}">
                <a16:creationId xmlns:a16="http://schemas.microsoft.com/office/drawing/2014/main" id="{4C5F1515-83D3-4719-BD0A-DBF9C155261B}"/>
              </a:ext>
            </a:extLst>
          </p:cNvPr>
          <p:cNvSpPr/>
          <p:nvPr/>
        </p:nvSpPr>
        <p:spPr>
          <a:xfrm>
            <a:off x="8143449" y="3237499"/>
            <a:ext cx="513282" cy="439914"/>
          </a:xfrm>
          <a:prstGeom prst="mathPlu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fingerprint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57" y="2752645"/>
            <a:ext cx="703225" cy="107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584" y="2382901"/>
            <a:ext cx="1265327" cy="214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C9D5D-253D-4E3D-AF08-8D42995C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12</a:t>
            </a:fld>
            <a:endParaRPr lang="en-CA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42D480-07F4-4122-A123-C92DF4B8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90" y="2119192"/>
            <a:ext cx="16478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570F74-F2DF-424E-9101-7520FA9F8E2C}"/>
              </a:ext>
            </a:extLst>
          </p:cNvPr>
          <p:cNvSpPr/>
          <p:nvPr/>
        </p:nvSpPr>
        <p:spPr>
          <a:xfrm>
            <a:off x="1926313" y="5524040"/>
            <a:ext cx="8371574" cy="913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We cannot compromise the integrity of initial enrollment as we activate digital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9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5" grpId="0"/>
      <p:bldP spid="39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56F3-119F-489A-8EAC-333AABA3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535" y="640081"/>
            <a:ext cx="6610383" cy="349702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Demo - </a:t>
            </a:r>
            <a:r>
              <a:rPr lang="en-US">
                <a:solidFill>
                  <a:srgbClr val="767171"/>
                </a:solidFill>
                <a:latin typeface="Myriad Pro" panose="020B0503030403020204" pitchFamily="34" charset="0"/>
              </a:rPr>
              <a:t>Verify by Video</a:t>
            </a:r>
            <a:br>
              <a:rPr lang="en-US"/>
            </a:br>
            <a:br>
              <a:rPr lang="en-US" sz="2000">
                <a:solidFill>
                  <a:srgbClr val="767171"/>
                </a:solidFill>
                <a:latin typeface="Myriad Pro" panose="020B0503030403020204" pitchFamily="34" charset="0"/>
                <a:ea typeface="+mn-ea"/>
                <a:cs typeface="+mn-cs"/>
              </a:rPr>
            </a:br>
            <a:r>
              <a:rPr lang="en-US" sz="2000">
                <a:solidFill>
                  <a:srgbClr val="767171"/>
                </a:solidFill>
                <a:latin typeface="Myriad Pro" panose="020B0503030403020204" pitchFamily="34" charset="0"/>
                <a:ea typeface="+mn-ea"/>
                <a:cs typeface="+mn-cs"/>
              </a:rPr>
              <a:t>Citizen setting up mobile card using live video option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001">
            <a:extLst>
              <a:ext uri="{FF2B5EF4-FFF2-40B4-BE49-F238E27FC236}">
                <a16:creationId xmlns:a16="http://schemas.microsoft.com/office/drawing/2014/main" id="{E528129E-D828-4751-AB1C-CDE33EBA6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9243" y="809244"/>
            <a:ext cx="3017520" cy="52395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15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469B-2D0A-465E-880F-79CE582E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917" y="629266"/>
            <a:ext cx="4994810" cy="1676603"/>
          </a:xfrm>
        </p:spPr>
        <p:txBody>
          <a:bodyPr>
            <a:normAutofit/>
          </a:bodyPr>
          <a:lstStyle/>
          <a:p>
            <a:r>
              <a:rPr lang="en-CA"/>
              <a:t>Demo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A02949-E632-47D6-A98D-77C5CC63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43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D0BC50C1-C79A-4C87-BAB0-5C89FCD57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512559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C87DB1-27D3-44FD-8681-C8F2FA7F39E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91" y="803049"/>
            <a:ext cx="1250980" cy="247068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CFD126-303C-42F3-9A79-98F3CA88A13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764" y="813900"/>
            <a:ext cx="1248366" cy="2459835"/>
          </a:xfrm>
          <a:prstGeom prst="rect">
            <a:avLst/>
          </a:prstGeom>
        </p:spPr>
      </p:pic>
      <p:pic>
        <p:nvPicPr>
          <p:cNvPr id="8" name="Picture 2" descr="image001">
            <a:extLst>
              <a:ext uri="{FF2B5EF4-FFF2-40B4-BE49-F238E27FC236}">
                <a16:creationId xmlns:a16="http://schemas.microsoft.com/office/drawing/2014/main" id="{F8DD15B6-63BE-4506-8A9D-E62C145C0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6975" y="3434659"/>
            <a:ext cx="1234560" cy="246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757AE0A-10A3-4BCA-A9E0-648C4CBA4C5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54" y="3434658"/>
            <a:ext cx="1250188" cy="24691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F8C9-E81F-4F53-9FC5-9B359688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4917" y="2438400"/>
            <a:ext cx="4994810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/>
              <a:t>Citizen setting up mobile card with send video option</a:t>
            </a:r>
          </a:p>
        </p:txBody>
      </p:sp>
    </p:spTree>
    <p:extLst>
      <p:ext uri="{BB962C8B-B14F-4D97-AF65-F5344CB8AC3E}">
        <p14:creationId xmlns:p14="http://schemas.microsoft.com/office/powerpoint/2010/main" val="233405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91AC-37AF-45E6-936E-11CE977E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595"/>
            <a:ext cx="10515600" cy="738846"/>
          </a:xfrm>
        </p:spPr>
        <p:txBody>
          <a:bodyPr/>
          <a:lstStyle/>
          <a:p>
            <a:r>
              <a:rPr lang="en-CA" b="1"/>
              <a:t>Goals:</a:t>
            </a:r>
          </a:p>
        </p:txBody>
      </p:sp>
      <p:pic>
        <p:nvPicPr>
          <p:cNvPr id="1026" name="Picture 2" descr="Image result for bceid logo">
            <a:extLst>
              <a:ext uri="{FF2B5EF4-FFF2-40B4-BE49-F238E27FC236}">
                <a16:creationId xmlns:a16="http://schemas.microsoft.com/office/drawing/2014/main" id="{077174C5-3C97-4C81-BB21-584C9FBD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41" y="1846629"/>
            <a:ext cx="5002920" cy="346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24AF5254-AA2A-47D2-8446-DC45B4623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33582" y="3429000"/>
            <a:ext cx="2660176" cy="245503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4A4DE99-98FA-411C-964B-2BC13463B406}"/>
              </a:ext>
            </a:extLst>
          </p:cNvPr>
          <p:cNvSpPr/>
          <p:nvPr/>
        </p:nvSpPr>
        <p:spPr>
          <a:xfrm>
            <a:off x="4901638" y="559558"/>
            <a:ext cx="7148137" cy="3018851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1AA6E-37CD-47E1-B882-97E99E5B6958}"/>
              </a:ext>
            </a:extLst>
          </p:cNvPr>
          <p:cNvSpPr txBox="1"/>
          <p:nvPr/>
        </p:nvSpPr>
        <p:spPr>
          <a:xfrm>
            <a:off x="5720504" y="900753"/>
            <a:ext cx="52543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i="1">
                <a:solidFill>
                  <a:schemeClr val="bg1">
                    <a:lumMod val="50000"/>
                  </a:schemeClr>
                </a:solidFill>
              </a:rPr>
              <a:t>CITZ is at a pivotal moment, </a:t>
            </a:r>
          </a:p>
          <a:p>
            <a:pPr algn="ctr"/>
            <a:r>
              <a:rPr lang="en-CA" sz="2800" i="1">
                <a:solidFill>
                  <a:schemeClr val="bg1">
                    <a:lumMod val="50000"/>
                  </a:schemeClr>
                </a:solidFill>
              </a:rPr>
              <a:t>poised to unlock the true value of a trusted, secure, and digitally enabled identity program – the kind of transformation that was originally envisioned.</a:t>
            </a:r>
          </a:p>
        </p:txBody>
      </p:sp>
    </p:spTree>
    <p:extLst>
      <p:ext uri="{BB962C8B-B14F-4D97-AF65-F5344CB8AC3E}">
        <p14:creationId xmlns:p14="http://schemas.microsoft.com/office/powerpoint/2010/main" val="351659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9E8C-3A6F-4914-8D57-5BE96025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74204"/>
          </a:xfrm>
        </p:spPr>
        <p:txBody>
          <a:bodyPr/>
          <a:lstStyle/>
          <a:p>
            <a:r>
              <a:rPr lang="en-CA" b="1" dirty="0"/>
              <a:t>Our Digital Online Services</a:t>
            </a:r>
          </a:p>
        </p:txBody>
      </p:sp>
      <p:pic>
        <p:nvPicPr>
          <p:cNvPr id="5" name="Picture 2" descr="C:\Users\josee.beauregard\AppData\Local\Microsoft\Windows\Temporary Internet Files\Content.Outlook\967O6L85\University Students on Campus.jpg">
            <a:extLst>
              <a:ext uri="{FF2B5EF4-FFF2-40B4-BE49-F238E27FC236}">
                <a16:creationId xmlns:a16="http://schemas.microsoft.com/office/drawing/2014/main" id="{8AB14941-69F0-4922-B2DB-226759271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5563" y="1334338"/>
            <a:ext cx="7057824" cy="384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Q:\TSD-IDIM\0100 Admin\Communications 295\0. L I B R A R Y\Card image TO REPLACE other image.PNG">
            <a:extLst>
              <a:ext uri="{FF2B5EF4-FFF2-40B4-BE49-F238E27FC236}">
                <a16:creationId xmlns:a16="http://schemas.microsoft.com/office/drawing/2014/main" id="{EA4A5A34-7B6D-4AEC-AC80-6F27AEBE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79372">
            <a:off x="5405930" y="3541966"/>
            <a:ext cx="2049210" cy="1253217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EE9D5C-9DA6-4A6C-8707-7611AB5ECD16}"/>
              </a:ext>
            </a:extLst>
          </p:cNvPr>
          <p:cNvSpPr txBox="1"/>
          <p:nvPr/>
        </p:nvSpPr>
        <p:spPr>
          <a:xfrm>
            <a:off x="7965634" y="1603347"/>
            <a:ext cx="37374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April 3, 2018 – Advanced Education Skills and Training </a:t>
            </a:r>
            <a:r>
              <a:rPr lang="en-CA" dirty="0" err="1"/>
              <a:t>StudentAid</a:t>
            </a:r>
            <a:r>
              <a:rPr lang="en-CA" dirty="0"/>
              <a:t> BC was the first major public-facing service launch with BC Services Card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dirty="0"/>
              <a:t>Mobile card was launched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 date 55,000 students have gone through the identity verification process and activated their card to log in to </a:t>
            </a:r>
            <a:r>
              <a:rPr lang="en-CA" dirty="0" err="1"/>
              <a:t>StudentAid</a:t>
            </a:r>
            <a:r>
              <a:rPr lang="en-CA" dirty="0"/>
              <a:t> BC to apply for funding and track their application.</a:t>
            </a: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162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Same Side Corner Rectangle 20"/>
          <p:cNvSpPr/>
          <p:nvPr/>
        </p:nvSpPr>
        <p:spPr>
          <a:xfrm>
            <a:off x="8179587" y="947510"/>
            <a:ext cx="3494239" cy="479641"/>
          </a:xfrm>
          <a:prstGeom prst="round2SameRect">
            <a:avLst/>
          </a:prstGeom>
          <a:solidFill>
            <a:srgbClr val="00B0F0">
              <a:alpha val="8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Myriad Pro Light"/>
              </a:rPr>
              <a:t>Pay for government services</a:t>
            </a:r>
            <a:endParaRPr lang="en-CA" sz="1600">
              <a:solidFill>
                <a:schemeClr val="bg1"/>
              </a:solidFill>
              <a:latin typeface="Myriad Pro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/>
          <a:lstStyle/>
          <a:p>
            <a:r>
              <a:rPr lang="en-US"/>
              <a:t>Services</a:t>
            </a:r>
            <a:endParaRPr lang="en-CA"/>
          </a:p>
        </p:txBody>
      </p:sp>
      <p:sp>
        <p:nvSpPr>
          <p:cNvPr id="4" name="AutoShape 2" descr="Image result for woman sitting"/>
          <p:cNvSpPr>
            <a:spLocks noChangeAspect="1" noChangeArrowheads="1"/>
          </p:cNvSpPr>
          <p:nvPr/>
        </p:nvSpPr>
        <p:spPr bwMode="auto">
          <a:xfrm>
            <a:off x="155575" y="-111220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4" descr="Image result for woman sitting"/>
          <p:cNvSpPr>
            <a:spLocks noChangeAspect="1" noChangeArrowheads="1"/>
          </p:cNvSpPr>
          <p:nvPr/>
        </p:nvSpPr>
        <p:spPr bwMode="auto">
          <a:xfrm>
            <a:off x="307975" y="-95980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6" descr="Image result for woman sitting"/>
          <p:cNvSpPr>
            <a:spLocks noChangeAspect="1" noChangeArrowheads="1"/>
          </p:cNvSpPr>
          <p:nvPr/>
        </p:nvSpPr>
        <p:spPr bwMode="auto">
          <a:xfrm>
            <a:off x="460375" y="-80740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4966979" y="1424389"/>
            <a:ext cx="1917959" cy="1917959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6854141" y="171329"/>
            <a:ext cx="1651335" cy="165133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>
                  <a:lumMod val="75000"/>
                  <a:lumOff val="25000"/>
                </a:schemeClr>
              </a:solidFill>
              <a:latin typeface="Myriad Pro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65510" y="761681"/>
            <a:ext cx="1428596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300">
                <a:solidFill>
                  <a:schemeClr val="bg1"/>
                </a:solidFill>
                <a:latin typeface="Myriad Pro Light"/>
              </a:rPr>
              <a:t>Individual</a:t>
            </a:r>
            <a:endParaRPr lang="en-CA" sz="2300">
              <a:solidFill>
                <a:schemeClr val="bg1"/>
              </a:solidFill>
              <a:latin typeface="Myriad Pro Light"/>
            </a:endParaRPr>
          </a:p>
        </p:txBody>
      </p:sp>
      <p:sp>
        <p:nvSpPr>
          <p:cNvPr id="16" name="Round Same Side Corner Rectangle 15"/>
          <p:cNvSpPr/>
          <p:nvPr/>
        </p:nvSpPr>
        <p:spPr>
          <a:xfrm>
            <a:off x="8179588" y="420510"/>
            <a:ext cx="3494239" cy="479641"/>
          </a:xfrm>
          <a:prstGeom prst="round2SameRect">
            <a:avLst/>
          </a:prstGeom>
          <a:solidFill>
            <a:srgbClr val="00B0F0">
              <a:alpha val="8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Myriad Pro Light"/>
              </a:rPr>
              <a:t>Apply for student loans</a:t>
            </a:r>
            <a:endParaRPr lang="en-CA" sz="1600">
              <a:solidFill>
                <a:schemeClr val="bg1"/>
              </a:solidFill>
              <a:latin typeface="Myriad Pro Light"/>
            </a:endParaRPr>
          </a:p>
        </p:txBody>
      </p:sp>
      <p:sp>
        <p:nvSpPr>
          <p:cNvPr id="23" name="Round Same Side Corner Rectangle 22"/>
          <p:cNvSpPr/>
          <p:nvPr/>
        </p:nvSpPr>
        <p:spPr>
          <a:xfrm>
            <a:off x="8203655" y="3680994"/>
            <a:ext cx="3494239" cy="479641"/>
          </a:xfrm>
          <a:prstGeom prst="round2SameRect">
            <a:avLst/>
          </a:prstGeom>
          <a:solidFill>
            <a:schemeClr val="tx1">
              <a:alpha val="69804"/>
            </a:schemeClr>
          </a:solidFill>
          <a:ln>
            <a:solidFill>
              <a:srgbClr val="FA97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Myriad Pro Light"/>
              </a:rPr>
              <a:t>Apply for services in the natural resource sector </a:t>
            </a:r>
            <a:endParaRPr lang="en-CA" sz="1600">
              <a:solidFill>
                <a:schemeClr val="bg1"/>
              </a:solidFill>
              <a:latin typeface="Myriad Pro Light"/>
            </a:endParaRPr>
          </a:p>
        </p:txBody>
      </p:sp>
      <p:sp>
        <p:nvSpPr>
          <p:cNvPr id="24" name="Round Same Side Corner Rectangle 23"/>
          <p:cNvSpPr/>
          <p:nvPr/>
        </p:nvSpPr>
        <p:spPr>
          <a:xfrm>
            <a:off x="8203655" y="1483293"/>
            <a:ext cx="3494239" cy="479641"/>
          </a:xfrm>
          <a:prstGeom prst="round2SameRect">
            <a:avLst/>
          </a:prstGeom>
          <a:solidFill>
            <a:srgbClr val="00B0F0">
              <a:alpha val="69804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Myriad Pro Light"/>
              </a:rPr>
              <a:t>Access Canada Revenue Agency tax information</a:t>
            </a:r>
            <a:endParaRPr lang="en-CA" sz="1600">
              <a:solidFill>
                <a:schemeClr val="bg1"/>
              </a:solidFill>
              <a:latin typeface="Myriad Pro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162302" y="413426"/>
            <a:ext cx="1651335" cy="1651335"/>
          </a:xfrm>
          <a:prstGeom prst="ellipse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>
                  <a:lumMod val="75000"/>
                  <a:lumOff val="25000"/>
                </a:schemeClr>
              </a:solidFill>
              <a:latin typeface="Myriad Pro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35985" y="978113"/>
            <a:ext cx="1805302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300">
                <a:solidFill>
                  <a:schemeClr val="bg1"/>
                </a:solidFill>
                <a:latin typeface="Myriad Pro Light"/>
              </a:rPr>
              <a:t>Professional</a:t>
            </a:r>
            <a:endParaRPr lang="en-CA" sz="2300">
              <a:solidFill>
                <a:schemeClr val="bg1"/>
              </a:solidFill>
              <a:latin typeface="Myriad Pro Light"/>
            </a:endParaRPr>
          </a:p>
        </p:txBody>
      </p:sp>
      <p:sp>
        <p:nvSpPr>
          <p:cNvPr id="27" name="Round Same Side Corner Rectangle 26"/>
          <p:cNvSpPr/>
          <p:nvPr/>
        </p:nvSpPr>
        <p:spPr>
          <a:xfrm>
            <a:off x="429157" y="2081530"/>
            <a:ext cx="3494239" cy="487679"/>
          </a:xfrm>
          <a:prstGeom prst="round2SameRect">
            <a:avLst/>
          </a:prstGeom>
          <a:solidFill>
            <a:srgbClr val="00B0F0">
              <a:alpha val="8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Myriad Pro Light"/>
              </a:rPr>
              <a:t>Workers’ consent for criminal record check including Cannabis</a:t>
            </a:r>
            <a:endParaRPr lang="en-CA" sz="1600">
              <a:solidFill>
                <a:schemeClr val="bg1"/>
              </a:solidFill>
              <a:latin typeface="Myriad Pro Light"/>
            </a:endParaRPr>
          </a:p>
        </p:txBody>
      </p:sp>
      <p:sp>
        <p:nvSpPr>
          <p:cNvPr id="28" name="Round Same Side Corner Rectangle 27"/>
          <p:cNvSpPr/>
          <p:nvPr/>
        </p:nvSpPr>
        <p:spPr>
          <a:xfrm>
            <a:off x="444397" y="3166110"/>
            <a:ext cx="3494239" cy="487679"/>
          </a:xfrm>
          <a:prstGeom prst="round2SameRect">
            <a:avLst/>
          </a:prstGeom>
          <a:solidFill>
            <a:srgbClr val="00B0F0">
              <a:alpha val="69804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Myriad Pro Light" pitchFamily="34" charset="0"/>
              </a:rPr>
              <a:t>Health professionals enrollment and access to PharmaNet</a:t>
            </a:r>
            <a:endParaRPr lang="en-CA" sz="1600">
              <a:solidFill>
                <a:schemeClr val="bg1"/>
              </a:solidFill>
              <a:latin typeface="Myriad Pro Light" pitchFamily="34" charset="0"/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>
            <a:off x="429157" y="3708400"/>
            <a:ext cx="3494239" cy="487679"/>
          </a:xfrm>
          <a:prstGeom prst="round2SameRect">
            <a:avLst/>
          </a:prstGeom>
          <a:solidFill>
            <a:srgbClr val="00B0F0">
              <a:alpha val="69804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Myriad Pro Light"/>
              </a:rPr>
              <a:t>Trans trade contractors access  to pay, benefits &amp;  leave system</a:t>
            </a:r>
            <a:endParaRPr lang="en-CA" sz="1600">
              <a:solidFill>
                <a:schemeClr val="bg1"/>
              </a:solidFill>
              <a:latin typeface="Myriad Pro Light"/>
            </a:endParaRPr>
          </a:p>
        </p:txBody>
      </p:sp>
      <p:sp>
        <p:nvSpPr>
          <p:cNvPr id="30" name="Round Same Side Corner Rectangle 29"/>
          <p:cNvSpPr/>
          <p:nvPr/>
        </p:nvSpPr>
        <p:spPr>
          <a:xfrm>
            <a:off x="429157" y="4250690"/>
            <a:ext cx="3494239" cy="487679"/>
          </a:xfrm>
          <a:prstGeom prst="round2SameRect">
            <a:avLst/>
          </a:prstGeom>
          <a:solidFill>
            <a:srgbClr val="00B0F0">
              <a:alpha val="69804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Myriad Pro Light"/>
              </a:rPr>
              <a:t>Cooperatives submit annual filings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Myriad Pro Light"/>
              </a:rPr>
              <a:t> to government</a:t>
            </a:r>
            <a:endParaRPr lang="en-CA" sz="1600">
              <a:solidFill>
                <a:schemeClr val="bg1"/>
              </a:solidFill>
              <a:latin typeface="Myriad Pro Light"/>
            </a:endParaRPr>
          </a:p>
        </p:txBody>
      </p:sp>
      <p:sp>
        <p:nvSpPr>
          <p:cNvPr id="31" name="Round Same Side Corner Rectangle 30"/>
          <p:cNvSpPr/>
          <p:nvPr/>
        </p:nvSpPr>
        <p:spPr>
          <a:xfrm>
            <a:off x="429157" y="4792980"/>
            <a:ext cx="3494239" cy="487679"/>
          </a:xfrm>
          <a:prstGeom prst="round2SameRect">
            <a:avLst/>
          </a:prstGeom>
          <a:solidFill>
            <a:schemeClr val="tx1">
              <a:alpha val="69804"/>
            </a:schemeClr>
          </a:solidFill>
          <a:ln>
            <a:solidFill>
              <a:srgbClr val="FA97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Myriad Pro Light" pitchFamily="34" charset="0"/>
              </a:rPr>
              <a:t>Health professionals enroll to see  medication histories and more</a:t>
            </a:r>
            <a:endParaRPr lang="en-CA" sz="1600">
              <a:solidFill>
                <a:schemeClr val="bg1"/>
              </a:solidFill>
              <a:latin typeface="Myriad Pro Light" pitchFamily="34" charset="0"/>
            </a:endParaRPr>
          </a:p>
        </p:txBody>
      </p:sp>
      <p:sp>
        <p:nvSpPr>
          <p:cNvPr id="34" name="Round Same Side Corner Rectangle 33"/>
          <p:cNvSpPr/>
          <p:nvPr/>
        </p:nvSpPr>
        <p:spPr>
          <a:xfrm>
            <a:off x="8203655" y="4228675"/>
            <a:ext cx="3494239" cy="479641"/>
          </a:xfrm>
          <a:prstGeom prst="round2SameRect">
            <a:avLst/>
          </a:prstGeom>
          <a:solidFill>
            <a:schemeClr val="tx1">
              <a:alpha val="69804"/>
            </a:schemeClr>
          </a:solidFill>
          <a:ln>
            <a:solidFill>
              <a:srgbClr val="FA97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Myriad Pro Light"/>
              </a:rPr>
              <a:t>School registration, transcripts and Personal Education Number (PEN)</a:t>
            </a:r>
            <a:endParaRPr lang="en-CA" sz="1600">
              <a:solidFill>
                <a:schemeClr val="bg1"/>
              </a:solidFill>
              <a:latin typeface="Myriad Pro Light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6690068" y="1576007"/>
            <a:ext cx="525780" cy="19269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4619620" y="1618911"/>
            <a:ext cx="525780" cy="19269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 Same Side Corner Rectangle 41"/>
          <p:cNvSpPr/>
          <p:nvPr/>
        </p:nvSpPr>
        <p:spPr>
          <a:xfrm>
            <a:off x="429157" y="1539240"/>
            <a:ext cx="3494239" cy="487679"/>
          </a:xfrm>
          <a:prstGeom prst="round2SameRect">
            <a:avLst/>
          </a:prstGeom>
          <a:solidFill>
            <a:srgbClr val="00B0F0">
              <a:alpha val="8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Myriad Pro Light"/>
              </a:rPr>
              <a:t>Identity proof workers </a:t>
            </a:r>
          </a:p>
          <a:p>
            <a:pPr algn="ctr"/>
            <a:r>
              <a:rPr lang="en-US" sz="1600">
                <a:solidFill>
                  <a:schemeClr val="bg1"/>
                </a:solidFill>
                <a:latin typeface="Myriad Pro Light"/>
              </a:rPr>
              <a:t>and register biometrics</a:t>
            </a:r>
            <a:endParaRPr lang="en-CA" sz="1600">
              <a:solidFill>
                <a:schemeClr val="bg1"/>
              </a:solidFill>
              <a:latin typeface="Myriad Pro Light"/>
            </a:endParaRPr>
          </a:p>
        </p:txBody>
      </p:sp>
      <p:sp>
        <p:nvSpPr>
          <p:cNvPr id="43" name="Round Same Side Corner Rectangle 42"/>
          <p:cNvSpPr/>
          <p:nvPr/>
        </p:nvSpPr>
        <p:spPr>
          <a:xfrm>
            <a:off x="429157" y="2623820"/>
            <a:ext cx="3494239" cy="487679"/>
          </a:xfrm>
          <a:prstGeom prst="round2SameRect">
            <a:avLst/>
          </a:prstGeom>
          <a:solidFill>
            <a:srgbClr val="00B0F0">
              <a:alpha val="8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Myriad Pro Light"/>
              </a:rPr>
              <a:t>Physician access to CareConnect, patients’ records and waitlists</a:t>
            </a:r>
            <a:endParaRPr lang="en-CA" sz="1600">
              <a:solidFill>
                <a:schemeClr val="bg1"/>
              </a:solidFill>
              <a:latin typeface="Myriad Pro Ligh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414" y="1629819"/>
            <a:ext cx="1082019" cy="150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4C19E4-9275-49F6-8FE6-ECBA32B8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637" y="6437490"/>
            <a:ext cx="2743200" cy="365125"/>
          </a:xfrm>
        </p:spPr>
        <p:txBody>
          <a:bodyPr/>
          <a:lstStyle/>
          <a:p>
            <a:fld id="{0F7CF502-8AA5-49E9-82D5-9BE83E10E15A}" type="slidenum">
              <a:rPr lang="en-CA" smtClean="0"/>
              <a:t>17</a:t>
            </a:fld>
            <a:endParaRPr lang="en-CA"/>
          </a:p>
        </p:txBody>
      </p:sp>
      <p:sp>
        <p:nvSpPr>
          <p:cNvPr id="33" name="Round Same Side Corner Rectangle 54">
            <a:extLst>
              <a:ext uri="{FF2B5EF4-FFF2-40B4-BE49-F238E27FC236}">
                <a16:creationId xmlns:a16="http://schemas.microsoft.com/office/drawing/2014/main" id="{311C945D-2968-4E0A-884D-00EBC6910A57}"/>
              </a:ext>
            </a:extLst>
          </p:cNvPr>
          <p:cNvSpPr/>
          <p:nvPr/>
        </p:nvSpPr>
        <p:spPr>
          <a:xfrm>
            <a:off x="8192934" y="2030005"/>
            <a:ext cx="3494239" cy="479641"/>
          </a:xfrm>
          <a:prstGeom prst="round2SameRect">
            <a:avLst/>
          </a:prstGeom>
          <a:solidFill>
            <a:srgbClr val="00B0F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Myriad Pro Light"/>
              </a:rPr>
              <a:t>Access personal health records (medication history)</a:t>
            </a:r>
            <a:endParaRPr lang="en-CA" sz="1600">
              <a:solidFill>
                <a:schemeClr val="bg1"/>
              </a:solidFill>
              <a:latin typeface="Myriad Pro Light"/>
            </a:endParaRPr>
          </a:p>
        </p:txBody>
      </p:sp>
      <p:sp>
        <p:nvSpPr>
          <p:cNvPr id="36" name="Round Same Side Corner Rectangle 40">
            <a:extLst>
              <a:ext uri="{FF2B5EF4-FFF2-40B4-BE49-F238E27FC236}">
                <a16:creationId xmlns:a16="http://schemas.microsoft.com/office/drawing/2014/main" id="{BC52FAE2-7CEF-4FF2-B4C7-F9A4B199E913}"/>
              </a:ext>
            </a:extLst>
          </p:cNvPr>
          <p:cNvSpPr/>
          <p:nvPr/>
        </p:nvSpPr>
        <p:spPr>
          <a:xfrm>
            <a:off x="8203655" y="4768306"/>
            <a:ext cx="3494239" cy="479641"/>
          </a:xfrm>
          <a:prstGeom prst="round2SameRect">
            <a:avLst/>
          </a:prstGeom>
          <a:solidFill>
            <a:schemeClr val="tx1">
              <a:alpha val="69804"/>
            </a:schemeClr>
          </a:solidFill>
          <a:ln>
            <a:solidFill>
              <a:srgbClr val="FA97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Myriad Pro Light"/>
              </a:rPr>
              <a:t>Register and receive support for Emergency Support Services</a:t>
            </a:r>
            <a:endParaRPr lang="en-CA" sz="1600">
              <a:solidFill>
                <a:schemeClr val="bg1"/>
              </a:solidFill>
              <a:latin typeface="Myriad Pro Light"/>
            </a:endParaRPr>
          </a:p>
        </p:txBody>
      </p:sp>
      <p:sp>
        <p:nvSpPr>
          <p:cNvPr id="32" name="Round Same Side Corner Rectangle 54">
            <a:extLst>
              <a:ext uri="{FF2B5EF4-FFF2-40B4-BE49-F238E27FC236}">
                <a16:creationId xmlns:a16="http://schemas.microsoft.com/office/drawing/2014/main" id="{1DF838A8-1FC9-4CEE-BE22-5DE97C1A7B2A}"/>
              </a:ext>
            </a:extLst>
          </p:cNvPr>
          <p:cNvSpPr/>
          <p:nvPr/>
        </p:nvSpPr>
        <p:spPr>
          <a:xfrm>
            <a:off x="8203655" y="2570740"/>
            <a:ext cx="3494239" cy="479641"/>
          </a:xfrm>
          <a:prstGeom prst="round2SameRect">
            <a:avLst/>
          </a:prstGeom>
          <a:solidFill>
            <a:srgbClr val="00B0F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Myriad Pro Light"/>
              </a:rPr>
              <a:t>Access personal Freedom of Information (FOI) results</a:t>
            </a:r>
            <a:endParaRPr lang="en-CA" sz="1600">
              <a:solidFill>
                <a:schemeClr val="bg1"/>
              </a:solidFill>
              <a:latin typeface="Myriad Pro Light"/>
            </a:endParaRPr>
          </a:p>
        </p:txBody>
      </p:sp>
      <p:sp>
        <p:nvSpPr>
          <p:cNvPr id="38" name="Round Same Side Corner Rectangle 54">
            <a:extLst>
              <a:ext uri="{FF2B5EF4-FFF2-40B4-BE49-F238E27FC236}">
                <a16:creationId xmlns:a16="http://schemas.microsoft.com/office/drawing/2014/main" id="{B0EE412C-68EB-4D7A-A868-6285788FDB79}"/>
              </a:ext>
            </a:extLst>
          </p:cNvPr>
          <p:cNvSpPr/>
          <p:nvPr/>
        </p:nvSpPr>
        <p:spPr>
          <a:xfrm>
            <a:off x="8192933" y="3129340"/>
            <a:ext cx="3494239" cy="479641"/>
          </a:xfrm>
          <a:prstGeom prst="round2SameRect">
            <a:avLst/>
          </a:prstGeom>
          <a:solidFill>
            <a:srgbClr val="00B0F0">
              <a:alpha val="7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Myriad Pro Light"/>
              </a:rPr>
              <a:t>Online Divorce Assistant</a:t>
            </a:r>
            <a:endParaRPr lang="en-CA" sz="1600">
              <a:solidFill>
                <a:schemeClr val="bg1"/>
              </a:solidFill>
              <a:latin typeface="Myriad Pro Light"/>
            </a:endParaRPr>
          </a:p>
        </p:txBody>
      </p:sp>
      <p:sp>
        <p:nvSpPr>
          <p:cNvPr id="39" name="Round Same Side Corner Rectangle 30">
            <a:extLst>
              <a:ext uri="{FF2B5EF4-FFF2-40B4-BE49-F238E27FC236}">
                <a16:creationId xmlns:a16="http://schemas.microsoft.com/office/drawing/2014/main" id="{227F46B4-2C75-43F3-B856-B934E90DCEEF}"/>
              </a:ext>
            </a:extLst>
          </p:cNvPr>
          <p:cNvSpPr/>
          <p:nvPr/>
        </p:nvSpPr>
        <p:spPr>
          <a:xfrm>
            <a:off x="429156" y="5331349"/>
            <a:ext cx="3494239" cy="487679"/>
          </a:xfrm>
          <a:prstGeom prst="round2SameRect">
            <a:avLst/>
          </a:prstGeom>
          <a:solidFill>
            <a:schemeClr val="tx1">
              <a:alpha val="69804"/>
            </a:schemeClr>
          </a:solidFill>
          <a:ln>
            <a:solidFill>
              <a:srgbClr val="FA97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Myriad Pro Light" pitchFamily="34" charset="0"/>
              </a:rPr>
              <a:t>Submit Vehicle Inspection Reports to Vehicle Safety BC</a:t>
            </a:r>
            <a:endParaRPr lang="en-CA" sz="1600">
              <a:solidFill>
                <a:schemeClr val="bg1"/>
              </a:solidFill>
              <a:latin typeface="Myriad Pro Light" pitchFamily="34" charset="0"/>
            </a:endParaRPr>
          </a:p>
        </p:txBody>
      </p:sp>
      <p:sp>
        <p:nvSpPr>
          <p:cNvPr id="40" name="Round Same Side Corner Rectangle 40">
            <a:extLst>
              <a:ext uri="{FF2B5EF4-FFF2-40B4-BE49-F238E27FC236}">
                <a16:creationId xmlns:a16="http://schemas.microsoft.com/office/drawing/2014/main" id="{00517C78-3BE3-4213-8D84-CD4D479E0CBF}"/>
              </a:ext>
            </a:extLst>
          </p:cNvPr>
          <p:cNvSpPr/>
          <p:nvPr/>
        </p:nvSpPr>
        <p:spPr>
          <a:xfrm>
            <a:off x="8203655" y="5307937"/>
            <a:ext cx="3494239" cy="479641"/>
          </a:xfrm>
          <a:prstGeom prst="round2SameRect">
            <a:avLst/>
          </a:prstGeom>
          <a:solidFill>
            <a:schemeClr val="tx1">
              <a:alpha val="69804"/>
            </a:schemeClr>
          </a:solidFill>
          <a:ln>
            <a:solidFill>
              <a:srgbClr val="FA97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Myriad Pro Light"/>
              </a:rPr>
              <a:t>Access Employment Insurance and Old Age Security benefits</a:t>
            </a:r>
            <a:endParaRPr lang="en-CA" sz="1600">
              <a:solidFill>
                <a:schemeClr val="bg1"/>
              </a:solidFill>
              <a:latin typeface="Myriad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36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9" grpId="0" animBg="1"/>
      <p:bldP spid="16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42" grpId="0" animBg="1"/>
      <p:bldP spid="43" grpId="0" animBg="1"/>
      <p:bldP spid="33" grpId="0" animBg="1"/>
      <p:bldP spid="36" grpId="0" animBg="1"/>
      <p:bldP spid="32" grpId="0" animBg="1"/>
      <p:bldP spid="38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3E3F-771B-493F-AE5B-1D484864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CA" b="1"/>
              <a:t>BC Services Card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3545-F121-40C4-B02E-0CF8F68B1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35" y="1343817"/>
            <a:ext cx="7569791" cy="4415538"/>
          </a:xfrm>
        </p:spPr>
        <p:txBody>
          <a:bodyPr>
            <a:normAutofit lnSpcReduction="10000"/>
          </a:bodyPr>
          <a:lstStyle/>
          <a:p>
            <a:pPr lvl="1">
              <a:spcAft>
                <a:spcPts val="600"/>
              </a:spcAft>
            </a:pPr>
            <a:r>
              <a:rPr lang="en-CA" sz="2800"/>
              <a:t>4.75M British Columbians have a BC Services Card</a:t>
            </a:r>
          </a:p>
          <a:p>
            <a:pPr lvl="1">
              <a:spcAft>
                <a:spcPts val="600"/>
              </a:spcAft>
            </a:pPr>
            <a:r>
              <a:rPr lang="en-CA" sz="2800"/>
              <a:t>17 programs launched; 12 active projects in progress</a:t>
            </a:r>
          </a:p>
          <a:p>
            <a:pPr lvl="1">
              <a:spcAft>
                <a:spcPts val="600"/>
              </a:spcAft>
            </a:pPr>
            <a:r>
              <a:rPr lang="en-CA" sz="2800"/>
              <a:t>118,000 citizens accessing government services using BC Services Card</a:t>
            </a:r>
          </a:p>
          <a:p>
            <a:pPr lvl="1">
              <a:spcAft>
                <a:spcPts val="600"/>
              </a:spcAft>
            </a:pPr>
            <a:r>
              <a:rPr lang="en-CA" sz="2800"/>
              <a:t>Over 100,000 Verify by Video activations </a:t>
            </a:r>
          </a:p>
          <a:p>
            <a:pPr lvl="1">
              <a:spcAft>
                <a:spcPts val="600"/>
              </a:spcAft>
            </a:pPr>
            <a:r>
              <a:rPr lang="en-CA" sz="2800"/>
              <a:t>93% positive citizen app store feedback about the BC Services Card online experience</a:t>
            </a:r>
          </a:p>
          <a:p>
            <a:pPr lvl="1"/>
            <a:endParaRPr lang="en-CA" sz="2600"/>
          </a:p>
          <a:p>
            <a:pPr lvl="1"/>
            <a:endParaRPr lang="en-CA" sz="2600"/>
          </a:p>
          <a:p>
            <a:pPr lvl="1"/>
            <a:endParaRPr lang="en-CA" sz="2600"/>
          </a:p>
          <a:p>
            <a:endParaRPr lang="en-CA"/>
          </a:p>
          <a:p>
            <a:pPr marL="0" indent="0">
              <a:buNone/>
            </a:pPr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</p:txBody>
      </p:sp>
      <p:pic>
        <p:nvPicPr>
          <p:cNvPr id="6" name="Picture 5" descr="image001">
            <a:extLst>
              <a:ext uri="{FF2B5EF4-FFF2-40B4-BE49-F238E27FC236}">
                <a16:creationId xmlns:a16="http://schemas.microsoft.com/office/drawing/2014/main" id="{11343DBA-9663-4296-BBD5-CFE75B415B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75807" y="673176"/>
            <a:ext cx="3017520" cy="52395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5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F285-3F0E-4EFF-B666-D139C30A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147989"/>
          </a:xfrm>
        </p:spPr>
        <p:txBody>
          <a:bodyPr/>
          <a:lstStyle/>
          <a:p>
            <a:r>
              <a:rPr lang="en-CA" b="1" dirty="0"/>
              <a:t>Lessons Learned</a:t>
            </a:r>
          </a:p>
        </p:txBody>
      </p:sp>
      <p:pic>
        <p:nvPicPr>
          <p:cNvPr id="4" name="Picture 2" descr="http://media.bestofmicro.com/4/G/457648/original/identity-access-tools.png">
            <a:extLst>
              <a:ext uri="{FF2B5EF4-FFF2-40B4-BE49-F238E27FC236}">
                <a16:creationId xmlns:a16="http://schemas.microsoft.com/office/drawing/2014/main" id="{91CC7610-6B59-48E3-B5EA-EB669A459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1100137"/>
            <a:ext cx="62103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CA4E4B-3012-4708-A824-69CF75C7205D}"/>
              </a:ext>
            </a:extLst>
          </p:cNvPr>
          <p:cNvSpPr/>
          <p:nvPr/>
        </p:nvSpPr>
        <p:spPr>
          <a:xfrm>
            <a:off x="481223" y="1221784"/>
            <a:ext cx="5326306" cy="45243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4400" indent="-2844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Myriad Pro Light" panose="020B0403030403020204"/>
              </a:rPr>
              <a:t>The integrity of the processes are critically important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Myriad Pro Light" panose="020B0403030403020204"/>
            </a:endParaRP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Myriad Pro Light" panose="020B0403030403020204"/>
              </a:rPr>
              <a:t>It’s complex</a:t>
            </a:r>
          </a:p>
          <a:p>
            <a:pPr marL="28440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Myriad Pro Light" panose="020B0403030403020204"/>
            </a:endParaRPr>
          </a:p>
          <a:p>
            <a:pPr marL="28440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Myriad Pro Light" panose="020B0403030403020204"/>
              </a:rPr>
              <a:t>Partnerships are critical</a:t>
            </a:r>
          </a:p>
          <a:p>
            <a:pPr marL="284400"/>
            <a:endParaRPr lang="en-US" sz="2400" b="1" dirty="0">
              <a:solidFill>
                <a:schemeClr val="accent5">
                  <a:lumMod val="75000"/>
                </a:schemeClr>
              </a:solidFill>
              <a:latin typeface="Myriad Pro Light" panose="020B0403030403020204"/>
            </a:endParaRPr>
          </a:p>
          <a:p>
            <a:pPr marL="28440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Myriad Pro Light" panose="020B0403030403020204"/>
              </a:rPr>
              <a:t>Use existing processes</a:t>
            </a:r>
          </a:p>
          <a:p>
            <a:pPr marL="28440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Myriad Pro Light" panose="020B0403030403020204"/>
            </a:endParaRPr>
          </a:p>
          <a:p>
            <a:pPr marL="28440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Myriad Pro Light" panose="020B0403030403020204"/>
              </a:rPr>
              <a:t>Always bring the public along</a:t>
            </a:r>
          </a:p>
          <a:p>
            <a:pPr marL="28440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Myriad Pro Light" panose="020B0403030403020204"/>
            </a:endParaRPr>
          </a:p>
          <a:p>
            <a:pPr marL="28440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Myriad Pro Light" panose="020B0403030403020204"/>
              </a:rPr>
              <a:t>It’s a Journey…</a:t>
            </a:r>
          </a:p>
        </p:txBody>
      </p:sp>
    </p:spTree>
    <p:extLst>
      <p:ext uri="{BB962C8B-B14F-4D97-AF65-F5344CB8AC3E}">
        <p14:creationId xmlns:p14="http://schemas.microsoft.com/office/powerpoint/2010/main" val="70416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426" y="277376"/>
            <a:ext cx="10515600" cy="1325563"/>
          </a:xfrm>
        </p:spPr>
        <p:txBody>
          <a:bodyPr/>
          <a:lstStyle/>
          <a:p>
            <a:r>
              <a:rPr lang="en-US" dirty="0"/>
              <a:t>Topics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426" y="1602939"/>
            <a:ext cx="10515600" cy="4092217"/>
          </a:xfrm>
        </p:spPr>
        <p:txBody>
          <a:bodyPr>
            <a:normAutofit/>
          </a:bodyPr>
          <a:lstStyle/>
          <a:p>
            <a:r>
              <a:rPr lang="en-US" dirty="0"/>
              <a:t>Where we started and where we are</a:t>
            </a:r>
          </a:p>
          <a:p>
            <a:r>
              <a:rPr lang="en-US" dirty="0"/>
              <a:t>What we have: BC’s Identity Assets</a:t>
            </a:r>
          </a:p>
          <a:p>
            <a:r>
              <a:rPr lang="en-US" dirty="0"/>
              <a:t>How it works: Online Activation</a:t>
            </a:r>
          </a:p>
          <a:p>
            <a:r>
              <a:rPr lang="en-US" dirty="0"/>
              <a:t>Video Orientation</a:t>
            </a:r>
          </a:p>
          <a:p>
            <a:r>
              <a:rPr lang="en-US" dirty="0"/>
              <a:t>Unlocking the Value: Serving BC Citizens and Businesses</a:t>
            </a:r>
          </a:p>
          <a:p>
            <a:r>
              <a:rPr lang="en-US" dirty="0"/>
              <a:t>Our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7CE7E-C267-4FA9-95E1-CE238387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28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912" y="2103437"/>
            <a:ext cx="10515600" cy="1325563"/>
          </a:xfrm>
        </p:spPr>
        <p:txBody>
          <a:bodyPr/>
          <a:lstStyle/>
          <a:p>
            <a:r>
              <a:rPr lang="en-US"/>
              <a:t>Questions/Discussion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DD4BE-2CA3-4F35-B9E1-DB7F1BAF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7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D3FF-A291-420F-8F40-DD62BE21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446"/>
            <a:ext cx="10515600" cy="859011"/>
          </a:xfrm>
        </p:spPr>
        <p:txBody>
          <a:bodyPr/>
          <a:lstStyle/>
          <a:p>
            <a:r>
              <a:rPr lang="en-CA" b="1"/>
              <a:t>B.C.’s Vision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AF6E7-8E87-4720-9E16-66BA55CFB2C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60" y="1255049"/>
            <a:ext cx="6767161" cy="43479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D01FB59-CB02-43DF-A320-12BF708B3E80}"/>
              </a:ext>
            </a:extLst>
          </p:cNvPr>
          <p:cNvSpPr/>
          <p:nvPr/>
        </p:nvSpPr>
        <p:spPr>
          <a:xfrm>
            <a:off x="312009" y="2204863"/>
            <a:ext cx="6077615" cy="24482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i="1">
                <a:solidFill>
                  <a:schemeClr val="bg1">
                    <a:lumMod val="50000"/>
                  </a:schemeClr>
                </a:solidFill>
              </a:rPr>
              <a:t>For citizens to safely and securely access multiple government services, both in-person and online, through the creation of a security-enhanced photo ID.</a:t>
            </a:r>
          </a:p>
        </p:txBody>
      </p:sp>
    </p:spTree>
    <p:extLst>
      <p:ext uri="{BB962C8B-B14F-4D97-AF65-F5344CB8AC3E}">
        <p14:creationId xmlns:p14="http://schemas.microsoft.com/office/powerpoint/2010/main" val="388718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13783" y="381455"/>
            <a:ext cx="10480147" cy="710947"/>
          </a:xfrm>
        </p:spPr>
        <p:txBody>
          <a:bodyPr anchor="t"/>
          <a:lstStyle/>
          <a:p>
            <a:r>
              <a:rPr lang="en-US">
                <a:latin typeface="Myriad Pro Light"/>
              </a:rPr>
              <a:t>Where We Started: BC's Trigger Event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 flipH="1">
            <a:off x="706338" y="1125785"/>
            <a:ext cx="11101793" cy="4584608"/>
          </a:xfrm>
          <a:prstGeom prst="rect">
            <a:avLst/>
          </a:prstGeom>
          <a:solidFill>
            <a:schemeClr val="bg1">
              <a:alpha val="6980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ounded Rectangle 2"/>
          <p:cNvSpPr/>
          <p:nvPr/>
        </p:nvSpPr>
        <p:spPr>
          <a:xfrm>
            <a:off x="1384600" y="1496308"/>
            <a:ext cx="3448657" cy="950009"/>
          </a:xfrm>
          <a:prstGeom prst="roundRect">
            <a:avLst/>
          </a:prstGeom>
          <a:solidFill>
            <a:srgbClr val="FA970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yriad Pro Light" pitchFamily="34" charset="0"/>
              </a:rPr>
              <a:t>Ministry of Health</a:t>
            </a:r>
          </a:p>
          <a:p>
            <a:pPr algn="ctr"/>
            <a:r>
              <a:rPr lang="en-US" sz="1400" i="1">
                <a:latin typeface="Myriad Pro Light" pitchFamily="34" charset="0"/>
              </a:rPr>
              <a:t>CareCard replacement and Medical Services Plan </a:t>
            </a:r>
          </a:p>
          <a:p>
            <a:pPr algn="ctr"/>
            <a:r>
              <a:rPr lang="en-US" sz="1400" i="1">
                <a:latin typeface="Myriad Pro Light" pitchFamily="34" charset="0"/>
              </a:rPr>
              <a:t>re-enrollment</a:t>
            </a:r>
            <a:endParaRPr lang="en-CA" sz="1400" i="1">
              <a:latin typeface="Myriad Pro Light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566585" y="1344171"/>
            <a:ext cx="1772831" cy="1487179"/>
          </a:xfrm>
          <a:prstGeom prst="roundRect">
            <a:avLst/>
          </a:prstGeom>
          <a:solidFill>
            <a:srgbClr val="FA970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yriad Pro Light" pitchFamily="34" charset="0"/>
              </a:rPr>
              <a:t>Citizens Services  - </a:t>
            </a:r>
            <a:r>
              <a:rPr lang="en-US" sz="1400">
                <a:latin typeface="Myriad Pro Light" pitchFamily="34" charset="0"/>
              </a:rPr>
              <a:t>Corporate Enabler: </a:t>
            </a:r>
            <a:r>
              <a:rPr lang="en-US" sz="1400" i="1">
                <a:latin typeface="Myriad Pro Light" pitchFamily="34" charset="0"/>
              </a:rPr>
              <a:t>Access to Services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EE7A956-4170-4EB0-9ED5-1A8A4E604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509" y="1159153"/>
            <a:ext cx="3153482" cy="4517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BA5C9903-AC9F-4E7E-9E69-7896021E8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34826">
            <a:off x="8847517" y="3415949"/>
            <a:ext cx="1438135" cy="993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 bwMode="auto">
          <a:xfrm rot="20114080">
            <a:off x="2694765" y="3199172"/>
            <a:ext cx="977524" cy="334295"/>
          </a:xfrm>
          <a:prstGeom prst="rect">
            <a:avLst/>
          </a:prstGeom>
          <a:solidFill>
            <a:srgbClr val="FF99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i="1">
                <a:solidFill>
                  <a:srgbClr val="000000"/>
                </a:solidFill>
                <a:latin typeface="Arial" charset="0"/>
                <a:cs typeface="Arial" charset="0"/>
              </a:rPr>
              <a:t>Replacement</a:t>
            </a:r>
          </a:p>
        </p:txBody>
      </p:sp>
      <p:pic>
        <p:nvPicPr>
          <p:cNvPr id="2050" name="Picture 2" descr="Image result for care care bc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749" y="3666488"/>
            <a:ext cx="1710608" cy="110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2845">
            <a:off x="10249240" y="3175467"/>
            <a:ext cx="1226199" cy="137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06F7D47C-4E73-45AD-9A4C-CCE7A185E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3546">
            <a:off x="9903627" y="4317792"/>
            <a:ext cx="1415961" cy="100306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252DD-B72C-4395-A1B8-E97DF131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4</a:t>
            </a:fld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DBCF4-ECED-4D57-8D9F-73B9C546A8D8}"/>
              </a:ext>
            </a:extLst>
          </p:cNvPr>
          <p:cNvSpPr/>
          <p:nvPr/>
        </p:nvSpPr>
        <p:spPr>
          <a:xfrm>
            <a:off x="139546" y="4936474"/>
            <a:ext cx="5815987" cy="899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9 million cards issued and active for 4.5 million people</a:t>
            </a:r>
          </a:p>
          <a:p>
            <a:pPr algn="ctr"/>
            <a:r>
              <a:rPr lang="en-US" dirty="0">
                <a:cs typeface="Calibri"/>
              </a:rPr>
              <a:t>Most costly and important service government provides</a:t>
            </a:r>
          </a:p>
        </p:txBody>
      </p:sp>
    </p:spTree>
    <p:extLst>
      <p:ext uri="{BB962C8B-B14F-4D97-AF65-F5344CB8AC3E}">
        <p14:creationId xmlns:p14="http://schemas.microsoft.com/office/powerpoint/2010/main" val="22044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DE6D-CDB5-7C47-89D8-B829CE37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yriad Pro Light"/>
              </a:rPr>
              <a:t>What we learned: Why are Driver’s License processes so robust?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DCAE-0F68-074D-9996-26A95594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Myriad Pro"/>
              </a:rPr>
              <a:t>Why are fraudulent passports and licenses available from black market?</a:t>
            </a:r>
          </a:p>
          <a:p>
            <a:r>
              <a:rPr lang="en-US" dirty="0">
                <a:latin typeface="Myriad Pro"/>
              </a:rPr>
              <a:t>Staff trained in fraud detection – documents, but also, how people present and interact</a:t>
            </a:r>
            <a:endParaRPr lang="en-US" dirty="0"/>
          </a:p>
          <a:p>
            <a:r>
              <a:rPr lang="en-US" dirty="0">
                <a:latin typeface="Myriad Pro"/>
              </a:rPr>
              <a:t>Security features of the plastic itself</a:t>
            </a:r>
          </a:p>
          <a:p>
            <a:r>
              <a:rPr lang="en-US" dirty="0">
                <a:latin typeface="Myriad Pro"/>
              </a:rPr>
              <a:t>Security and control of card manufacturing – treated like printing money, secure dedicated facility, specialized machines etc..</a:t>
            </a:r>
          </a:p>
          <a:p>
            <a:r>
              <a:rPr lang="en-US" dirty="0">
                <a:latin typeface="Myriad Pro"/>
              </a:rPr>
              <a:t>Facial recognition on digital photos to catch account take over and fraud</a:t>
            </a:r>
            <a:endParaRPr lang="en-US" dirty="0"/>
          </a:p>
          <a:p>
            <a:r>
              <a:rPr lang="en-US" dirty="0">
                <a:latin typeface="Myriad Pro"/>
              </a:rPr>
              <a:t>Manual verification of each card by experienced staff – flag anomalies and suspicion when photos, names, addresses </a:t>
            </a:r>
            <a:r>
              <a:rPr lang="en-US" dirty="0" err="1">
                <a:latin typeface="Myriad Pro"/>
              </a:rPr>
              <a:t>etc</a:t>
            </a:r>
            <a:r>
              <a:rPr lang="en-US" dirty="0">
                <a:latin typeface="Myriad Pro"/>
              </a:rPr>
              <a:t> do not "look right"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4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15A2-C170-4824-AE28-B7369555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8"/>
            <a:ext cx="10515600" cy="1045034"/>
          </a:xfrm>
        </p:spPr>
        <p:txBody>
          <a:bodyPr/>
          <a:lstStyle/>
          <a:p>
            <a:r>
              <a:rPr lang="en-CA" b="1"/>
              <a:t>Building Blocks</a:t>
            </a:r>
          </a:p>
        </p:txBody>
      </p:sp>
      <p:pic>
        <p:nvPicPr>
          <p:cNvPr id="4" name="Picture 2" descr="Image result for building blocks icon">
            <a:extLst>
              <a:ext uri="{FF2B5EF4-FFF2-40B4-BE49-F238E27FC236}">
                <a16:creationId xmlns:a16="http://schemas.microsoft.com/office/drawing/2014/main" id="{F9653B82-8B39-458D-BE51-2E72E116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4501"/>
            <a:ext cx="4230757" cy="366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D1D7F2-212E-4EDD-BD6F-63C5548212ED}"/>
              </a:ext>
            </a:extLst>
          </p:cNvPr>
          <p:cNvSpPr txBox="1"/>
          <p:nvPr/>
        </p:nvSpPr>
        <p:spPr>
          <a:xfrm>
            <a:off x="4230757" y="1156772"/>
            <a:ext cx="7711527" cy="443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200" b="1">
                <a:solidFill>
                  <a:schemeClr val="accent5">
                    <a:lumMod val="50000"/>
                  </a:schemeClr>
                </a:solidFill>
                <a:latin typeface="Myriad Pro Light" panose="020B0403030403020204"/>
              </a:rPr>
              <a:t>Legislation and Regulations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200" b="1">
                <a:solidFill>
                  <a:schemeClr val="accent5">
                    <a:lumMod val="50000"/>
                  </a:schemeClr>
                </a:solidFill>
                <a:latin typeface="Myriad Pro Light" panose="020B0403030403020204"/>
              </a:rPr>
              <a:t>Partnerships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200" b="1">
                <a:solidFill>
                  <a:schemeClr val="accent5">
                    <a:lumMod val="50000"/>
                  </a:schemeClr>
                </a:solidFill>
                <a:latin typeface="Myriad Pro Light" panose="020B0403030403020204"/>
              </a:rPr>
              <a:t>Governance and Oversight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200" b="1">
                <a:solidFill>
                  <a:schemeClr val="accent5">
                    <a:lumMod val="50000"/>
                  </a:schemeClr>
                </a:solidFill>
                <a:latin typeface="Myriad Pro Light" panose="020B0403030403020204"/>
              </a:rPr>
              <a:t>Service Delivery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200" b="1">
                <a:solidFill>
                  <a:schemeClr val="accent5">
                    <a:lumMod val="50000"/>
                  </a:schemeClr>
                </a:solidFill>
                <a:latin typeface="Myriad Pro Light" panose="020B0403030403020204"/>
              </a:rPr>
              <a:t>Public Consultation and Communications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3200" b="1">
                <a:solidFill>
                  <a:schemeClr val="accent5">
                    <a:lumMod val="50000"/>
                  </a:schemeClr>
                </a:solidFill>
                <a:latin typeface="Myriad Pro Light" panose="020B0403030403020204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387863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6147357" y="1180862"/>
            <a:ext cx="5257800" cy="4566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225425" indent="-225425">
              <a:buFont typeface="Arial" pitchFamily="34" charset="0"/>
              <a:buChar char="•"/>
            </a:pPr>
            <a:endParaRPr lang="en-CA" sz="2400">
              <a:solidFill>
                <a:schemeClr val="tx1"/>
              </a:solidFill>
              <a:latin typeface="Myriad Pro Light" pitchFamily="34" charset="0"/>
            </a:endParaRPr>
          </a:p>
          <a:p>
            <a:pPr marL="225425" indent="-225425">
              <a:buFont typeface="Arial" pitchFamily="34" charset="0"/>
              <a:buChar char="•"/>
            </a:pPr>
            <a:endParaRPr lang="en-CA" sz="2400">
              <a:solidFill>
                <a:schemeClr val="tx1"/>
              </a:solidFill>
              <a:latin typeface="Myriad Pro Light" pitchFamily="34" charset="0"/>
            </a:endParaRPr>
          </a:p>
          <a:p>
            <a:pPr marL="225425" indent="-225425">
              <a:buFont typeface="Arial" pitchFamily="34" charset="0"/>
              <a:buChar char="•"/>
            </a:pPr>
            <a:endParaRPr lang="en-CA" sz="2400">
              <a:solidFill>
                <a:schemeClr val="tx1"/>
              </a:solidFill>
              <a:latin typeface="Myriad Pro Light" pitchFamily="34" charset="0"/>
            </a:endParaRPr>
          </a:p>
          <a:p>
            <a:pPr marL="225425" indent="-225425">
              <a:buFont typeface="Arial" pitchFamily="34" charset="0"/>
              <a:buChar char="•"/>
            </a:pPr>
            <a:endParaRPr lang="en-CA" sz="2400">
              <a:solidFill>
                <a:schemeClr val="tx1"/>
              </a:solidFill>
              <a:latin typeface="Myriad Pro Light" pitchFamily="34" charset="0"/>
            </a:endParaRPr>
          </a:p>
          <a:p>
            <a:pPr marL="225425" indent="-225425">
              <a:buFont typeface="Arial" pitchFamily="34" charset="0"/>
              <a:buChar char="•"/>
            </a:pPr>
            <a:r>
              <a:rPr lang="en-CA" sz="2000">
                <a:solidFill>
                  <a:schemeClr val="tx1"/>
                </a:solidFill>
                <a:latin typeface="Myriad Pro Light" pitchFamily="34" charset="0"/>
              </a:rPr>
              <a:t>CareCard replacement as evidence of enrolment in Medical Services Plan</a:t>
            </a:r>
          </a:p>
          <a:p>
            <a:pPr marL="225425" indent="-225425">
              <a:buFont typeface="Arial" pitchFamily="34" charset="0"/>
              <a:buChar char="•"/>
            </a:pPr>
            <a:endParaRPr lang="en-CA" sz="2000">
              <a:solidFill>
                <a:schemeClr val="tx1"/>
              </a:solidFill>
              <a:latin typeface="Myriad Pro Light" pitchFamily="34" charset="0"/>
            </a:endParaRPr>
          </a:p>
          <a:p>
            <a:pPr marL="225425" indent="-225425">
              <a:buFont typeface="Arial" pitchFamily="34" charset="0"/>
              <a:buChar char="•"/>
            </a:pPr>
            <a:r>
              <a:rPr lang="en-CA" sz="2000">
                <a:solidFill>
                  <a:schemeClr val="tx1"/>
                </a:solidFill>
                <a:latin typeface="Myriad Pro Light" pitchFamily="34" charset="0"/>
              </a:rPr>
              <a:t>In-person access to services </a:t>
            </a:r>
          </a:p>
          <a:p>
            <a:pPr marL="225425" indent="-225425">
              <a:buFont typeface="Arial" pitchFamily="34" charset="0"/>
              <a:buChar char="•"/>
            </a:pPr>
            <a:endParaRPr lang="en-CA" sz="2000">
              <a:solidFill>
                <a:schemeClr val="tx1"/>
              </a:solidFill>
              <a:latin typeface="Myriad Pro Light" pitchFamily="34" charset="0"/>
            </a:endParaRPr>
          </a:p>
          <a:p>
            <a:pPr marL="225425" indent="-225425">
              <a:buFont typeface="Arial" pitchFamily="34" charset="0"/>
              <a:buChar char="•"/>
            </a:pPr>
            <a:r>
              <a:rPr lang="en-CA" sz="2000">
                <a:solidFill>
                  <a:schemeClr val="tx1"/>
                </a:solidFill>
                <a:latin typeface="Myriad Pro Light" pitchFamily="34" charset="0"/>
              </a:rPr>
              <a:t>Online access to services</a:t>
            </a:r>
          </a:p>
          <a:p>
            <a:pPr marL="225425" indent="-225425">
              <a:buFont typeface="Arial" pitchFamily="34" charset="0"/>
              <a:buChar char="•"/>
            </a:pPr>
            <a:endParaRPr lang="en-CA" sz="2000">
              <a:solidFill>
                <a:schemeClr val="tx1"/>
              </a:solidFill>
              <a:latin typeface="Myriad Pro Light" pitchFamily="34" charset="0"/>
            </a:endParaRPr>
          </a:p>
          <a:p>
            <a:pPr marL="225425" indent="-225425">
              <a:buFont typeface="Arial" pitchFamily="34" charset="0"/>
              <a:buChar char="•"/>
            </a:pPr>
            <a:r>
              <a:rPr lang="en-CA" sz="2000">
                <a:solidFill>
                  <a:schemeClr val="tx1"/>
                </a:solidFill>
                <a:latin typeface="Myriad Pro Light" pitchFamily="34" charset="0"/>
              </a:rPr>
              <a:t>Built on card chip technology</a:t>
            </a:r>
          </a:p>
          <a:p>
            <a:pPr marL="225425" indent="-225425">
              <a:buFont typeface="Arial" pitchFamily="34" charset="0"/>
              <a:buChar char="•"/>
            </a:pPr>
            <a:endParaRPr lang="en-CA" sz="2400">
              <a:solidFill>
                <a:schemeClr val="tx1"/>
              </a:solidFill>
              <a:latin typeface="Myriad Pro Light" pitchFamily="34" charset="0"/>
            </a:endParaRPr>
          </a:p>
          <a:p>
            <a:endParaRPr lang="en-US" sz="2400">
              <a:solidFill>
                <a:schemeClr val="tx1"/>
              </a:solidFill>
              <a:latin typeface="Myriad Pro Light" pitchFamily="34" charset="0"/>
            </a:endParaRPr>
          </a:p>
          <a:p>
            <a:pPr marL="225425" indent="-225425">
              <a:buFont typeface="Arial" pitchFamily="34" charset="0"/>
              <a:buChar char="•"/>
            </a:pPr>
            <a:endParaRPr lang="en-CA" sz="2400">
              <a:solidFill>
                <a:schemeClr val="tx1"/>
              </a:solidFill>
              <a:latin typeface="Myriad Pro Light" pitchFamily="34" charset="0"/>
            </a:endParaRPr>
          </a:p>
          <a:p>
            <a:pPr marL="225425" indent="-225425">
              <a:buFont typeface="Arial" pitchFamily="34" charset="0"/>
              <a:buChar char="•"/>
            </a:pPr>
            <a:endParaRPr lang="en-CA">
              <a:solidFill>
                <a:schemeClr val="tx1"/>
              </a:solidFill>
              <a:latin typeface="Myriad Pro Light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56323" y="1193901"/>
            <a:ext cx="5257800" cy="584775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>
              <a:solidFill>
                <a:schemeClr val="bg1"/>
              </a:solidFill>
              <a:latin typeface="Myriad Pro Light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13783" y="381455"/>
            <a:ext cx="10480147" cy="710947"/>
          </a:xfrm>
        </p:spPr>
        <p:txBody>
          <a:bodyPr anchor="t"/>
          <a:lstStyle/>
          <a:p>
            <a:r>
              <a:rPr lang="en-US"/>
              <a:t>Where We Are</a:t>
            </a:r>
            <a:endParaRPr lang="en-CA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457B6B83-9959-47F6-9291-EC303D0DF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26" y="1162388"/>
            <a:ext cx="5248559" cy="458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32440" y="1173274"/>
            <a:ext cx="5257800" cy="4566134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832440" y="1180864"/>
            <a:ext cx="5257800" cy="584775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  <a:latin typeface="Myriad Pro Light"/>
              </a:rPr>
              <a:t>3 partners, 1 card</a:t>
            </a:r>
            <a:endParaRPr lang="en-CA" sz="3600">
              <a:solidFill>
                <a:schemeClr val="bg1"/>
              </a:solidFill>
              <a:latin typeface="Myriad Pro Ligh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68822" y="1994263"/>
            <a:ext cx="1899557" cy="1085854"/>
          </a:xfrm>
          <a:prstGeom prst="roundRect">
            <a:avLst/>
          </a:prstGeom>
          <a:solidFill>
            <a:srgbClr val="FA970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yriad Pro Light" pitchFamily="34" charset="0"/>
              </a:rPr>
              <a:t>Health</a:t>
            </a:r>
          </a:p>
          <a:p>
            <a:pPr algn="ctr"/>
            <a:r>
              <a:rPr lang="en-US" sz="1400" i="1">
                <a:latin typeface="Myriad Pro Light" pitchFamily="34" charset="0"/>
              </a:rPr>
              <a:t>CareCard replacement and </a:t>
            </a:r>
          </a:p>
          <a:p>
            <a:pPr algn="ctr"/>
            <a:r>
              <a:rPr lang="en-US" sz="1400" i="1">
                <a:latin typeface="Myriad Pro Light" pitchFamily="34" charset="0"/>
              </a:rPr>
              <a:t>Medical Services Plan Renewal</a:t>
            </a:r>
            <a:endParaRPr lang="en-CA" sz="1400" i="1">
              <a:latin typeface="Myriad Pro Light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67846" y="1994263"/>
            <a:ext cx="1899557" cy="1085854"/>
          </a:xfrm>
          <a:prstGeom prst="roundRect">
            <a:avLst/>
          </a:prstGeom>
          <a:solidFill>
            <a:srgbClr val="FA970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Myriad Pro Light" pitchFamily="34" charset="0"/>
              </a:rPr>
              <a:t>Citizens Services</a:t>
            </a:r>
          </a:p>
          <a:p>
            <a:pPr algn="ctr"/>
            <a:r>
              <a:rPr lang="en-US" sz="1400" i="1">
                <a:latin typeface="Myriad Pro Light" pitchFamily="34" charset="0"/>
              </a:rPr>
              <a:t>Trusted identity to transform services</a:t>
            </a:r>
            <a:endParaRPr lang="en-CA" i="1">
              <a:latin typeface="Myriad Pro Light" pitchFamily="34" charset="0"/>
            </a:endParaRPr>
          </a:p>
        </p:txBody>
      </p:sp>
      <p:cxnSp>
        <p:nvCxnSpPr>
          <p:cNvPr id="6" name="Straight Connector 5"/>
          <p:cNvCxnSpPr>
            <a:stCxn id="3" idx="3"/>
            <a:endCxn id="15" idx="1"/>
          </p:cNvCxnSpPr>
          <p:nvPr/>
        </p:nvCxnSpPr>
        <p:spPr>
          <a:xfrm>
            <a:off x="2868379" y="2537190"/>
            <a:ext cx="1099467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44238" y="2537190"/>
            <a:ext cx="0" cy="125730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36619" y="3994517"/>
            <a:ext cx="0" cy="125730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09507" y="3292023"/>
            <a:ext cx="2103666" cy="100494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Myriad Pro Light" pitchFamily="34" charset="0"/>
              </a:rPr>
              <a:t>ICBC</a:t>
            </a:r>
          </a:p>
          <a:p>
            <a:pPr algn="ctr"/>
            <a:r>
              <a:rPr lang="en-US" sz="1400" i="1">
                <a:latin typeface="Myriad Pro Light" pitchFamily="34" charset="0"/>
              </a:rPr>
              <a:t>Drivers License</a:t>
            </a:r>
          </a:p>
          <a:p>
            <a:pPr algn="ctr"/>
            <a:r>
              <a:rPr lang="en-US" sz="1400" i="1">
                <a:latin typeface="Myriad Pro Light" pitchFamily="34" charset="0"/>
              </a:rPr>
              <a:t> Gov’t Issued ID</a:t>
            </a:r>
          </a:p>
          <a:p>
            <a:pPr algn="ctr"/>
            <a:r>
              <a:rPr lang="en-US" sz="1400" i="1">
                <a:latin typeface="Myriad Pro Light" pitchFamily="34" charset="0"/>
              </a:rPr>
              <a:t>Card Production</a:t>
            </a:r>
            <a:endParaRPr lang="en-CA" sz="1400" i="1">
              <a:latin typeface="Myriad Pro Light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02087" y="4595186"/>
            <a:ext cx="3684303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Myriad Pro Light" pitchFamily="34" charset="0"/>
              </a:rPr>
              <a:t>High Assurance Credential</a:t>
            </a:r>
          </a:p>
          <a:p>
            <a:pPr algn="ctr"/>
            <a:r>
              <a:rPr lang="en-US">
                <a:latin typeface="Myriad Pro Light" pitchFamily="34" charset="0"/>
              </a:rPr>
              <a:t>in person verification tied to</a:t>
            </a:r>
          </a:p>
          <a:p>
            <a:pPr algn="ctr"/>
            <a:r>
              <a:rPr lang="en-US">
                <a:latin typeface="Myriad Pro Light" pitchFamily="34" charset="0"/>
              </a:rPr>
              <a:t>foundational identity documents</a:t>
            </a:r>
          </a:p>
        </p:txBody>
      </p:sp>
      <p:pic>
        <p:nvPicPr>
          <p:cNvPr id="16" name="Picture 3" descr="C:\Users\Sharon McLean\AppData\Local\Microsoft\Windows\Temporary Internet Files\Content.Outlook\2579JF8O\DL-CC-to-BCSC (2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562" y="4376588"/>
            <a:ext cx="2687711" cy="117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FE8F5-351B-4185-BA0D-096AB021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59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1144-BFD7-44D0-83DD-1232B45B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614"/>
            <a:ext cx="10515600" cy="908845"/>
          </a:xfrm>
        </p:spPr>
        <p:txBody>
          <a:bodyPr/>
          <a:lstStyle/>
          <a:p>
            <a:r>
              <a:rPr lang="en-CA" b="1"/>
              <a:t>Building Blocks: Public Consultation</a:t>
            </a:r>
          </a:p>
        </p:txBody>
      </p:sp>
      <p:pic>
        <p:nvPicPr>
          <p:cNvPr id="4" name="Picture 3" descr="J:\Future Of Work\Citizen Engagement\Client Materials\130501A-Services Card Consultation\White Paper Engagement\User Panel Photos\JPG files\BC_Panel 50_cropped.jpg">
            <a:extLst>
              <a:ext uri="{FF2B5EF4-FFF2-40B4-BE49-F238E27FC236}">
                <a16:creationId xmlns:a16="http://schemas.microsoft.com/office/drawing/2014/main" id="{40843768-0B6D-4BDE-B70A-CC2BC787B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307" y="1113173"/>
            <a:ext cx="9529385" cy="4631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8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0B25-5964-46CA-9E71-EF469142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6"/>
            <a:ext cx="10515600" cy="870182"/>
          </a:xfrm>
        </p:spPr>
        <p:txBody>
          <a:bodyPr/>
          <a:lstStyle/>
          <a:p>
            <a:r>
              <a:rPr lang="en-CA" b="1"/>
              <a:t>The BC Services Card:  Three Types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223C0EC-7BA2-48D7-A29D-556590DC03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35" y="3668201"/>
            <a:ext cx="3016876" cy="2010532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CC6F4AF-94D8-491B-9609-6184C8CA66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814" y="3668201"/>
            <a:ext cx="3016877" cy="2010533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2BC0560-62A3-4D72-9754-D7CF4CEEBC1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242" y="1732122"/>
            <a:ext cx="3016876" cy="2010532"/>
          </a:xfrm>
          <a:prstGeom prst="rect">
            <a:avLst/>
          </a:prstGeom>
        </p:spPr>
      </p:pic>
      <p:pic>
        <p:nvPicPr>
          <p:cNvPr id="7" name="Picture 6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3B63D6AC-65F3-43E3-8F1B-CC77098B04E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56" y="3648940"/>
            <a:ext cx="3016876" cy="2010532"/>
          </a:xfrm>
          <a:prstGeom prst="rect">
            <a:avLst/>
          </a:prstGeom>
        </p:spPr>
      </p:pic>
      <p:pic>
        <p:nvPicPr>
          <p:cNvPr id="8" name="Picture 7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4F4B8F49-7E83-4DB9-AA5B-3F3E337E0C8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9" y="1718963"/>
            <a:ext cx="3016876" cy="20105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E33CCF-DA6D-4FA6-9882-AB3A90B166ED}"/>
              </a:ext>
            </a:extLst>
          </p:cNvPr>
          <p:cNvSpPr txBox="1"/>
          <p:nvPr/>
        </p:nvSpPr>
        <p:spPr>
          <a:xfrm>
            <a:off x="1066882" y="1401608"/>
            <a:ext cx="223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solidFill>
                  <a:schemeClr val="accent5">
                    <a:lumMod val="75000"/>
                  </a:schemeClr>
                </a:solidFill>
              </a:rPr>
              <a:t>Combo Card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740B0-2A99-43FF-A584-4F5AC50EA285}"/>
              </a:ext>
            </a:extLst>
          </p:cNvPr>
          <p:cNvSpPr/>
          <p:nvPr/>
        </p:nvSpPr>
        <p:spPr>
          <a:xfrm>
            <a:off x="4630069" y="1380816"/>
            <a:ext cx="2120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>
                <a:solidFill>
                  <a:schemeClr val="accent5">
                    <a:lumMod val="75000"/>
                  </a:schemeClr>
                </a:solidFill>
              </a:rPr>
              <a:t>Photo Card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EDFDCD-1C66-4073-AFCE-A84C50DB2831}"/>
              </a:ext>
            </a:extLst>
          </p:cNvPr>
          <p:cNvSpPr/>
          <p:nvPr/>
        </p:nvSpPr>
        <p:spPr>
          <a:xfrm>
            <a:off x="8179814" y="1401608"/>
            <a:ext cx="22297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2400" b="1">
                <a:solidFill>
                  <a:schemeClr val="accent5">
                    <a:lumMod val="75000"/>
                  </a:schemeClr>
                </a:solidFill>
              </a:rPr>
              <a:t>Non-Photo Card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CAEC0D-7911-46A9-A1EA-BD6388BD2CDE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09" y="1718963"/>
            <a:ext cx="3015356" cy="20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1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701</Words>
  <Application>Microsoft Office PowerPoint</Application>
  <PresentationFormat>Widescreen</PresentationFormat>
  <Paragraphs>186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Myriad Pro</vt:lpstr>
      <vt:lpstr>Myriad Pro Light</vt:lpstr>
      <vt:lpstr>Office Theme</vt:lpstr>
      <vt:lpstr>CITZ</vt:lpstr>
      <vt:lpstr>Topics</vt:lpstr>
      <vt:lpstr>B.C.’s Vision</vt:lpstr>
      <vt:lpstr>Where We Started: BC's Trigger Event</vt:lpstr>
      <vt:lpstr>What we learned: Why are Driver’s License processes so robust?</vt:lpstr>
      <vt:lpstr>Building Blocks</vt:lpstr>
      <vt:lpstr>Where We Are</vt:lpstr>
      <vt:lpstr>Building Blocks: Public Consultation</vt:lpstr>
      <vt:lpstr>The BC Services Card:  Three Types</vt:lpstr>
      <vt:lpstr>We Learned …</vt:lpstr>
      <vt:lpstr>Our Identity Assets</vt:lpstr>
      <vt:lpstr>How it works:  Online</vt:lpstr>
      <vt:lpstr>Demo - Verify by Video  Citizen setting up mobile card using live video option</vt:lpstr>
      <vt:lpstr>Demo</vt:lpstr>
      <vt:lpstr>Goals:</vt:lpstr>
      <vt:lpstr>Our Digital Online Services</vt:lpstr>
      <vt:lpstr>Services</vt:lpstr>
      <vt:lpstr>BC Services Card Results</vt:lpstr>
      <vt:lpstr>Lessons Learned</vt:lpstr>
      <vt:lpstr>Questions/Discussion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CITZ</dc:title>
  <dc:creator>Hoel, Lynda M CITZ:EX</dc:creator>
  <cp:lastModifiedBy>Hoel, Lynda M CITZ:EX</cp:lastModifiedBy>
  <cp:revision>15</cp:revision>
  <dcterms:created xsi:type="dcterms:W3CDTF">2020-06-01T18:43:29Z</dcterms:created>
  <dcterms:modified xsi:type="dcterms:W3CDTF">2020-06-03T17:45:33Z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-1469301358</vt:i4>
  </property>
  <property fmtid="{D5CDD505-2E9C-101B-9397-08002B2CF9AE}" pid="3" name="_NewReviewCycle">
    <vt:lpwstr/>
  </property>
  <property fmtid="{D5CDD505-2E9C-101B-9397-08002B2CF9AE}" pid="4" name="_EmailSubject">
    <vt:lpwstr/>
  </property>
  <property fmtid="{D5CDD505-2E9C-101B-9397-08002B2CF9AE}" pid="5" name="_AuthorEmail">
    <vt:lpwstr>isabelle.dube@sct.gouv.qc.ca</vt:lpwstr>
  </property>
  <property fmtid="{D5CDD505-2E9C-101B-9397-08002B2CF9AE}" pid="6" name="_AuthorEmailDisplayName">
    <vt:lpwstr>Isabelle Dubé</vt:lpwstr>
  </property>
</Properties>
</file>