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81" r:id="rId2"/>
  </p:sldMasterIdLst>
  <p:notesMasterIdLst>
    <p:notesMasterId r:id="rId13"/>
  </p:notesMasterIdLst>
  <p:handoutMasterIdLst>
    <p:handoutMasterId r:id="rId14"/>
  </p:handoutMasterIdLst>
  <p:sldIdLst>
    <p:sldId id="378" r:id="rId3"/>
    <p:sldId id="585" r:id="rId4"/>
    <p:sldId id="546" r:id="rId5"/>
    <p:sldId id="589" r:id="rId6"/>
    <p:sldId id="573" r:id="rId7"/>
    <p:sldId id="588" r:id="rId8"/>
    <p:sldId id="590" r:id="rId9"/>
    <p:sldId id="586" r:id="rId10"/>
    <p:sldId id="587" r:id="rId11"/>
    <p:sldId id="591" r:id="rId12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pos="2880">
          <p15:clr>
            <a:srgbClr val="A4A3A4"/>
          </p15:clr>
        </p15:guide>
        <p15:guide id="6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ury, Mélanie" initials="LM" lastIdx="3" clrIdx="0"/>
  <p:cmAuthor id="1" name="D'Andrea, Teresa" initials="TDA" lastIdx="0" clrIdx="1"/>
  <p:cmAuthor id="2" name="D'Andrea, Teresa" initials="DT" lastIdx="2" clrIdx="2">
    <p:extLst>
      <p:ext uri="{19B8F6BF-5375-455C-9EA6-DF929625EA0E}">
        <p15:presenceInfo xmlns:p15="http://schemas.microsoft.com/office/powerpoint/2012/main" userId="S-1-5-21-667784661-3259641414-1538980133-34911" providerId="AD"/>
      </p:ext>
    </p:extLst>
  </p:cmAuthor>
  <p:cmAuthor id="3" name="Gravis, Lauren" initials="GL" lastIdx="1" clrIdx="3">
    <p:extLst>
      <p:ext uri="{19B8F6BF-5375-455C-9EA6-DF929625EA0E}">
        <p15:presenceInfo xmlns:p15="http://schemas.microsoft.com/office/powerpoint/2012/main" userId="S-1-5-21-667784661-3259641414-1538980133-38309" providerId="AD"/>
      </p:ext>
    </p:extLst>
  </p:cmAuthor>
  <p:cmAuthor id="4" name="Signorini, Gabriella" initials="SG" lastIdx="2" clrIdx="4">
    <p:extLst>
      <p:ext uri="{19B8F6BF-5375-455C-9EA6-DF929625EA0E}">
        <p15:presenceInfo xmlns:p15="http://schemas.microsoft.com/office/powerpoint/2012/main" userId="S-1-5-21-667784661-3259641414-1538980133-42316" providerId="AD"/>
      </p:ext>
    </p:extLst>
  </p:cmAuthor>
  <p:cmAuthor id="5" name="Goit, Michael" initials="GM" lastIdx="1" clrIdx="5">
    <p:extLst>
      <p:ext uri="{19B8F6BF-5375-455C-9EA6-DF929625EA0E}">
        <p15:presenceInfo xmlns:p15="http://schemas.microsoft.com/office/powerpoint/2012/main" userId="S-1-5-21-667784661-3259641414-1538980133-55120" providerId="AD"/>
      </p:ext>
    </p:extLst>
  </p:cmAuthor>
  <p:cmAuthor id="6" name="Bashir, Imraan" initials="BI" lastIdx="3" clrIdx="6">
    <p:extLst>
      <p:ext uri="{19B8F6BF-5375-455C-9EA6-DF929625EA0E}">
        <p15:presenceInfo xmlns:p15="http://schemas.microsoft.com/office/powerpoint/2012/main" userId="S-1-5-21-667784661-3259641414-1538980133-57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CF2"/>
    <a:srgbClr val="005172"/>
    <a:srgbClr val="FFC000"/>
    <a:srgbClr val="93CDDD"/>
    <a:srgbClr val="D2DEEF"/>
    <a:srgbClr val="3095B4"/>
    <a:srgbClr val="8FC6D6"/>
    <a:srgbClr val="192431"/>
    <a:srgbClr val="0F71C4"/>
    <a:srgbClr val="D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9" autoAdjust="0"/>
    <p:restoredTop sz="77290" autoAdjust="0"/>
  </p:normalViewPr>
  <p:slideViewPr>
    <p:cSldViewPr showGuides="1">
      <p:cViewPr varScale="1">
        <p:scale>
          <a:sx n="68" d="100"/>
          <a:sy n="68" d="100"/>
        </p:scale>
        <p:origin x="78" y="45"/>
      </p:cViewPr>
      <p:guideLst>
        <p:guide orient="horz" pos="2160"/>
        <p:guide orient="horz" pos="482"/>
        <p:guide orient="horz" pos="278"/>
        <p:guide orient="horz" pos="572"/>
        <p:guide pos="2880"/>
        <p:guide pos="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583" y="5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25156-8CB5-4F94-B1DD-9DEF660CA43A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7B32-12A3-46AB-84D3-B62C0D6D9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717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BE00D6-E049-4381-83C8-29CB14B5448F}" type="datetimeFigureOut">
              <a:rPr lang="en-CA" smtClean="0"/>
              <a:t>2020-06-01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3A5D88-BC26-4EFA-A680-927F6A4AC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2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15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5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1CEA-EAF7-442D-AD9A-B49CCC3BBBD5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452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9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/>
              <a:t>Sign In Canada in-house build</a:t>
            </a:r>
            <a:r>
              <a:rPr lang="en-CA" sz="1200" baseline="0"/>
              <a:t> </a:t>
            </a:r>
            <a:r>
              <a:rPr lang="en-CA" sz="1200"/>
              <a:t>initiated May 2019 - as per direction from this committee (TDIC) and endorsement from GC EARB.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/>
              <a:t>Used</a:t>
            </a:r>
            <a:r>
              <a:rPr lang="en-CA" sz="1200" baseline="0"/>
              <a:t> same </a:t>
            </a:r>
            <a:r>
              <a:rPr lang="en-CA" sz="1200"/>
              <a:t>business requirements contributed by departments and agencies for the RFP process.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CA" sz="1200"/>
              <a:t>Progress: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Developed and built core Sign In Canada platform with common chooser screen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 new user interface includes customizable credential choices and content – according to requirements of the RP  (e.g. CRA users would</a:t>
            </a:r>
            <a:r>
              <a:rPr lang="en-US" sz="1200" baseline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be given the choice of CRA Login or banks, but not GCKey)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Integrated existing GCKey, CBS banking credentials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Integrated social media credentials (Google, Microsoft) and and My Alberta Digital ID and BC Services Card digital ID.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Demonstrated transition of departments and agencies (Relying Party)</a:t>
            </a:r>
            <a:r>
              <a:rPr lang="en-US" sz="1200" baseline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from current Cyber Authentication services to Sign In Canada with no impact to users (no re-enrolment required)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Implemented a switch credential capability for any credential (today can only switch banks)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Implemented capability for Identity attributes to be passed directly to the program outside the Sign In Canada platform (privacy)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Integrated ATIP, TC, FedDevON and others in Test Enviro</a:t>
            </a:r>
          </a:p>
          <a:p>
            <a:pPr marL="171450" indent="-171450"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Established a Legal working group to confirm authorities required to operate</a:t>
            </a:r>
          </a:p>
          <a:p>
            <a:endParaRPr lang="en-C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4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ALIGNED WITH ONEGC VISION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Duplicative</a:t>
            </a:r>
            <a:r>
              <a:rPr lang="en-US" sz="1200" dirty="0"/>
              <a:t> - each department/agency maintains its own sign in page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1200" b="1" dirty="0"/>
              <a:t>Inconsistent</a:t>
            </a:r>
            <a:r>
              <a:rPr lang="en-US" sz="1200" dirty="0"/>
              <a:t>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Piecemeal</a:t>
            </a:r>
            <a:r>
              <a:rPr lang="en-US" sz="1200" dirty="0"/>
              <a:t> - Digital identities would need to be added department-by-department (currently ESDC connected directly to MADI and CRA connected directly to BC)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Security concerns </a:t>
            </a:r>
            <a:r>
              <a:rPr lang="en-US" sz="1200" dirty="0"/>
              <a:t>with legacy technology </a:t>
            </a:r>
            <a:r>
              <a:rPr lang="en-CA" sz="1200" dirty="0"/>
              <a:t> </a:t>
            </a:r>
            <a:endParaRPr lang="en-US" sz="12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Integrates </a:t>
            </a:r>
            <a:r>
              <a:rPr lang="en-US" sz="1200" dirty="0"/>
              <a:t>departments and agencies, which reduces costs and infrastructure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Focuses</a:t>
            </a:r>
            <a:r>
              <a:rPr lang="en-US" sz="1200" dirty="0"/>
              <a:t> departments and agencies on their core commitments by allowing them to delegate much or all of their identity-proofing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Provides a </a:t>
            </a:r>
            <a:r>
              <a:rPr lang="en-US" sz="1200" b="1" dirty="0"/>
              <a:t>consistent user experience </a:t>
            </a:r>
            <a:r>
              <a:rPr lang="en-US" sz="1200" dirty="0"/>
              <a:t>via </a:t>
            </a:r>
            <a:r>
              <a:rPr lang="en-US" sz="1200" b="1" dirty="0"/>
              <a:t>Common sign in page 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Accepts</a:t>
            </a:r>
            <a:r>
              <a:rPr lang="en-US" sz="1200" dirty="0"/>
              <a:t> </a:t>
            </a:r>
            <a:r>
              <a:rPr lang="en-US" sz="1200" b="1" dirty="0"/>
              <a:t>trusted digital identities </a:t>
            </a:r>
            <a:r>
              <a:rPr lang="en-US" sz="1200" dirty="0"/>
              <a:t>from other jurisdictions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Updates</a:t>
            </a:r>
            <a:r>
              <a:rPr lang="en-US" sz="1200" dirty="0"/>
              <a:t>, regularizes, and globally distributes </a:t>
            </a:r>
            <a:r>
              <a:rPr lang="en-US" sz="1200" b="1" dirty="0"/>
              <a:t>security &amp; privacy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Enhances</a:t>
            </a:r>
            <a:r>
              <a:rPr lang="en-US" sz="1200" dirty="0"/>
              <a:t> </a:t>
            </a:r>
            <a:r>
              <a:rPr lang="en-US" sz="1200" b="1" dirty="0"/>
              <a:t>economic productivity </a:t>
            </a:r>
            <a:r>
              <a:rPr lang="en-US" sz="1200" dirty="0"/>
              <a:t>-decreases time and steps needed to complete common tasks</a:t>
            </a:r>
            <a:endParaRPr lang="en-US" sz="12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1CEA-EAF7-442D-AD9A-B49CCC3BBBD5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418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69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60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81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A5D88-BC26-4EFA-A680-927F6A4ACCF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6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1" y="2127979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495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5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3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9" y="563606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9" y="563606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6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50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5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6" y="911007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30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V 0.3   </a:t>
            </a:r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5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15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35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2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941785">
              <a:defRPr sz="105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0243588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1" y="4617627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35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821905" y="4617134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3595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aseline="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17095326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3" y="841786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aseline="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35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9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30" y="4637499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9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6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839278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1700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7700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1"/>
            <a:ext cx="1728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prstClr val="black"/>
                </a:solidFill>
              </a:rPr>
              <a:t>This is the sample</a:t>
            </a:r>
            <a:br>
              <a:rPr lang="en-CA" sz="900" dirty="0">
                <a:solidFill>
                  <a:prstClr val="black"/>
                </a:solidFill>
              </a:rPr>
            </a:br>
            <a:r>
              <a:rPr lang="en-CA" sz="900" dirty="0">
                <a:solidFill>
                  <a:prstClr val="black"/>
                </a:solidFill>
              </a:rPr>
              <a:t>icon page.</a:t>
            </a:r>
          </a:p>
          <a:p>
            <a:endParaRPr lang="en-CA" sz="900" dirty="0">
              <a:solidFill>
                <a:prstClr val="black"/>
              </a:solidFill>
            </a:endParaRPr>
          </a:p>
          <a:p>
            <a:r>
              <a:rPr lang="en-CA" sz="900" dirty="0">
                <a:solidFill>
                  <a:prstClr val="black"/>
                </a:solidFill>
              </a:rPr>
              <a:t>It features a </a:t>
            </a:r>
            <a:br>
              <a:rPr lang="en-CA" sz="900" dirty="0">
                <a:solidFill>
                  <a:prstClr val="black"/>
                </a:solidFill>
              </a:rPr>
            </a:br>
            <a:r>
              <a:rPr lang="en-CA" sz="900" dirty="0">
                <a:solidFill>
                  <a:prstClr val="black"/>
                </a:solidFill>
              </a:rPr>
              <a:t>selection of symbols</a:t>
            </a:r>
            <a:br>
              <a:rPr lang="en-CA" sz="900" dirty="0">
                <a:solidFill>
                  <a:prstClr val="black"/>
                </a:solidFill>
              </a:rPr>
            </a:br>
            <a:r>
              <a:rPr lang="en-CA" sz="900" dirty="0">
                <a:solidFill>
                  <a:prstClr val="black"/>
                </a:solidFill>
              </a:rPr>
              <a:t>for use in your presentation.</a:t>
            </a:r>
          </a:p>
          <a:p>
            <a:endParaRPr lang="en-CA" sz="900" dirty="0">
              <a:solidFill>
                <a:prstClr val="black"/>
              </a:solidFill>
            </a:endParaRPr>
          </a:p>
          <a:p>
            <a:r>
              <a:rPr lang="en-CA" sz="900" dirty="0">
                <a:solidFill>
                  <a:prstClr val="black"/>
                </a:solidFill>
              </a:rPr>
              <a:t>To use a particular symbol, simply go to the </a:t>
            </a:r>
            <a:r>
              <a:rPr lang="en-CA" sz="900" b="1" dirty="0">
                <a:solidFill>
                  <a:prstClr val="black"/>
                </a:solidFill>
              </a:rPr>
              <a:t>(1) View </a:t>
            </a:r>
            <a:r>
              <a:rPr lang="en-CA" sz="900" dirty="0">
                <a:solidFill>
                  <a:prstClr val="black"/>
                </a:solidFill>
              </a:rPr>
              <a:t>Tab and select </a:t>
            </a:r>
            <a:r>
              <a:rPr lang="en-CA" sz="900" b="1" dirty="0">
                <a:solidFill>
                  <a:prstClr val="black"/>
                </a:solidFill>
              </a:rPr>
              <a:t>Slide Master (2)</a:t>
            </a:r>
            <a:r>
              <a:rPr lang="en-CA" sz="900" dirty="0">
                <a:solidFill>
                  <a:prstClr val="black"/>
                </a:solidFill>
              </a:rPr>
              <a:t>. Navigate to the last layout and select the icon(s) you would like to use. Copy them, return to </a:t>
            </a:r>
            <a:r>
              <a:rPr lang="en-CA" sz="900" b="1" dirty="0">
                <a:solidFill>
                  <a:prstClr val="black"/>
                </a:solidFill>
              </a:rPr>
              <a:t>(3) Normal</a:t>
            </a:r>
            <a:r>
              <a:rPr lang="en-CA" sz="900" dirty="0">
                <a:solidFill>
                  <a:prstClr val="black"/>
                </a:solidFill>
              </a:rPr>
              <a:t> view and paste them on the correct slide. Change the colour by choosing a new shape fill if you wish.</a:t>
            </a:r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2" y="5109416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>
                <a:solidFill>
                  <a:prstClr val="white"/>
                </a:solidFill>
              </a:endParaRPr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5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8" y="5437288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>
                <a:solidFill>
                  <a:prstClr val="white"/>
                </a:solidFill>
              </a:endParaRPr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5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3" y="5821807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>
                <a:solidFill>
                  <a:prstClr val="white"/>
                </a:solidFill>
              </a:endParaRPr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5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2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4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4" y="2949577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9" y="2998790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6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9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1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1" y="2392365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1" y="1249365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6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4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1" y="1831976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6" y="1831977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1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6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1" y="1589090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6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7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6" y="2465390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5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2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1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6" y="1349377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7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6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6" y="796927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7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9" y="2578102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6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4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1" y="735014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90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1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1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4" y="2971802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6" y="2006602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9" y="2373315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1" y="3125790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1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6" y="3405190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1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1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7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4" y="1839915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9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9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9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6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1" y="715965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1" y="1414465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6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9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5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6" y="4003677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2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5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6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2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6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6" y="4054477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9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2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2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6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6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6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4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7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4" y="1314452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7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1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4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4" y="1017590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6" y="3575052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1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40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4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6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4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1" y="3381376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6" y="2925765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6" y="1284290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6" y="3883026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4" y="4292602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7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6" y="3378202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CA" sz="1350">
              <a:solidFill>
                <a:prstClr val="black"/>
              </a:solidFill>
            </a:endParaRPr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2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1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2203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6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77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1374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4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0"/>
            <a:ext cx="172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is</a:t>
            </a:r>
            <a:r>
              <a:rPr lang="en-CA" sz="1200" baseline="0" dirty="0"/>
              <a:t> the sample</a:t>
            </a:r>
            <a:br>
              <a:rPr lang="en-CA" sz="1200" baseline="0" dirty="0"/>
            </a:br>
            <a:r>
              <a:rPr lang="en-CA" sz="1200" baseline="0" dirty="0"/>
              <a:t>icon page.</a:t>
            </a:r>
          </a:p>
          <a:p>
            <a:endParaRPr lang="en-CA" sz="1200" dirty="0"/>
          </a:p>
          <a:p>
            <a:r>
              <a:rPr lang="en-CA" sz="1200" dirty="0"/>
              <a:t>It features a </a:t>
            </a:r>
            <a:br>
              <a:rPr lang="en-CA" sz="1200" baseline="0" dirty="0"/>
            </a:br>
            <a:r>
              <a:rPr lang="en-CA" sz="1200" baseline="0" dirty="0"/>
              <a:t>selection of symbols</a:t>
            </a:r>
            <a:br>
              <a:rPr lang="en-CA" sz="1200" baseline="0" dirty="0"/>
            </a:br>
            <a:r>
              <a:rPr lang="en-CA" sz="1200" baseline="0" dirty="0"/>
              <a:t>for use in your presentation.</a:t>
            </a:r>
          </a:p>
          <a:p>
            <a:endParaRPr lang="en-CA" sz="1200" baseline="0" dirty="0"/>
          </a:p>
          <a:p>
            <a:r>
              <a:rPr lang="en-CA" sz="1200" baseline="0" dirty="0"/>
              <a:t>To use a particular symbol, simply go to the </a:t>
            </a:r>
            <a:r>
              <a:rPr lang="en-CA" sz="1200" b="1" baseline="0" dirty="0"/>
              <a:t>(1) View </a:t>
            </a:r>
            <a:r>
              <a:rPr lang="en-CA" sz="1200" baseline="0" dirty="0"/>
              <a:t>Tab and select </a:t>
            </a:r>
            <a:r>
              <a:rPr lang="en-CA" sz="1200" b="1" baseline="0" dirty="0"/>
              <a:t>Slide Master (2)</a:t>
            </a:r>
            <a:r>
              <a:rPr lang="en-CA" sz="1200" baseline="0" dirty="0"/>
              <a:t>. Navigate to the last layout and select the icon(s) you would like to use. Copy them, return to </a:t>
            </a:r>
            <a:r>
              <a:rPr lang="en-CA" sz="1200" b="1" baseline="0" dirty="0"/>
              <a:t>(3) Normal</a:t>
            </a:r>
            <a:r>
              <a:rPr lang="en-CA" sz="1200" baseline="0" dirty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1" y="5109414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7" y="5437286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2" y="5821805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0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3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3" y="2949575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8" y="2998788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5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8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0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0" y="2392363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0" y="1249363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5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3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0" y="1831975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5" y="1831975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0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5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0" y="1589088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5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5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5" y="2465388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3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0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0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5" y="1349375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5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5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5" y="796925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5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8" y="2578100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5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3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0" y="735013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88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0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0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3" y="2971800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5" y="2006600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8" y="2373313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0" y="3125788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0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5" y="3405188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0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0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5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3" y="1839913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8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8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8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5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0" y="715963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0" y="1414463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5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8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3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5" y="4003675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0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3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5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0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5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5" y="4054475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8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0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0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5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5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5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3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5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3" y="1314450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5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0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3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3" y="1017588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5" y="3575050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0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38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3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5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3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0" y="3381375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5" y="2925763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5" y="1284288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5" y="3883025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3" y="4292600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5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5" y="3378200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0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0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967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574-FCAB-48DD-884E-8269BE8A385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15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1" r:id="rId3"/>
    <p:sldLayoutId id="2147483663" r:id="rId4"/>
    <p:sldLayoutId id="2147483664" r:id="rId5"/>
    <p:sldLayoutId id="2147483666" r:id="rId6"/>
    <p:sldLayoutId id="2147483662" r:id="rId7"/>
    <p:sldLayoutId id="2147483661" r:id="rId8"/>
    <p:sldLayoutId id="2147483691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>
                <a:solidFill>
                  <a:prstClr val="black">
                    <a:tint val="75000"/>
                  </a:prstClr>
                </a:solidFill>
              </a:rPr>
              <a:t>V. 0.3                </a:t>
            </a:r>
            <a:fld id="{32D4B517-E49B-41B6-9DBC-23634E0F1CD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hr" descr="UNCLASSIFIED / NON CLASSIFIÉ"/>
          <p:cNvSpPr txBox="1"/>
          <p:nvPr/>
        </p:nvSpPr>
        <p:spPr>
          <a:xfrm>
            <a:off x="0" y="1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900" dirty="0">
                <a:solidFill>
                  <a:srgbClr val="000000"/>
                </a:solidFill>
                <a:latin typeface="arial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2824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809" y="2384884"/>
            <a:ext cx="8532948" cy="13681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 dirty="0">
                <a:solidFill>
                  <a:srgbClr val="192431"/>
                </a:solidFill>
              </a:rPr>
              <a:t>Sign In Canada</a:t>
            </a:r>
            <a:br>
              <a:rPr lang="en-CA" sz="2800" dirty="0">
                <a:solidFill>
                  <a:srgbClr val="192431"/>
                </a:solidFill>
              </a:rPr>
            </a:br>
            <a:endParaRPr lang="en-CA" sz="2400" i="1" dirty="0">
              <a:solidFill>
                <a:srgbClr val="19243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9809" y="4581128"/>
            <a:ext cx="7812868" cy="1692188"/>
          </a:xfrm>
        </p:spPr>
        <p:txBody>
          <a:bodyPr/>
          <a:lstStyle/>
          <a:p>
            <a:r>
              <a:rPr lang="en-US" sz="2000" dirty="0"/>
              <a:t>June 1, 2020</a:t>
            </a:r>
            <a:endParaRPr lang="en-CA" sz="2000" dirty="0"/>
          </a:p>
          <a:p>
            <a:r>
              <a:rPr lang="en-CA" sz="2000" dirty="0"/>
              <a:t>Michael Goit</a:t>
            </a:r>
          </a:p>
          <a:p>
            <a:r>
              <a:rPr lang="en-CA" sz="2000" dirty="0"/>
              <a:t>Director, Digital Identity</a:t>
            </a:r>
          </a:p>
          <a:p>
            <a:r>
              <a:rPr lang="en-CA" sz="2000" dirty="0"/>
              <a:t>Office of the Chief Information Officer</a:t>
            </a:r>
          </a:p>
        </p:txBody>
      </p:sp>
    </p:spTree>
    <p:extLst>
      <p:ext uri="{BB962C8B-B14F-4D97-AF65-F5344CB8AC3E}">
        <p14:creationId xmlns:p14="http://schemas.microsoft.com/office/powerpoint/2010/main" val="390417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10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215516" y="368660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Discussion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2705725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Sign In Canada </a:t>
            </a:r>
          </a:p>
          <a:p>
            <a:pPr algn="ctr"/>
            <a:r>
              <a:rPr lang="en-US" sz="4400" dirty="0"/>
              <a:t>Discussion and Q &amp; A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31621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>
            <p:custDataLst>
              <p:tags r:id="rId1"/>
            </p:custDataLst>
          </p:nvPr>
        </p:nvSpPr>
        <p:spPr>
          <a:xfrm>
            <a:off x="529373" y="1301329"/>
            <a:ext cx="8116263" cy="5116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  <a:cs typeface="Arial" pitchFamily="34" charset="0"/>
              </a:rPr>
              <a:t>In operation since 2012, enables clients to sign-in to &gt;100 GC services</a:t>
            </a:r>
          </a:p>
          <a:p>
            <a:pPr marL="285750" indent="-28575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  <a:cs typeface="Arial" pitchFamily="34" charset="0"/>
              </a:rPr>
              <a:t>Consists of two managed (contracted) services: </a:t>
            </a:r>
          </a:p>
          <a:p>
            <a:pPr marL="742950" lvl="1" indent="-285750"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GCKey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, which is the GC-branded credential  </a:t>
            </a:r>
          </a:p>
          <a:p>
            <a:pPr marL="742950" lvl="1" indent="-28575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Credential Broker Service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, enables login via 16 Canadian banks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Enterprise service is mandatory for online applications offered to the public for which authentication is required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Uses ‘anonymous’ credentials (i.e. not bound to identity)</a:t>
            </a:r>
          </a:p>
          <a:p>
            <a:pPr marL="285750" indent="-28575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Once signed in, users enroll with programs individually </a:t>
            </a:r>
          </a:p>
          <a:p>
            <a:pPr marL="742950" lvl="1" indent="-28575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Identity process in program space</a:t>
            </a:r>
          </a:p>
          <a:p>
            <a:pPr marL="285750" indent="-285750">
              <a:lnSpc>
                <a:spcPct val="150000"/>
              </a:lnSpc>
              <a:buClr>
                <a:prstClr val="black">
                  <a:lumMod val="65000"/>
                  <a:lumOff val="35000"/>
                </a:prstClr>
              </a:buClr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  <a:cs typeface="Arial" pitchFamily="34" charset="0"/>
              </a:rPr>
              <a:t>Each Relying Party maintains own chooser page and                            integrates with each credential provider separately 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>
              <a:buClr>
                <a:prstClr val="black">
                  <a:lumMod val="65000"/>
                  <a:lumOff val="35000"/>
                </a:prstClr>
              </a:buClr>
            </a:pP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2"/>
            </p:custDataLst>
          </p:nvPr>
        </p:nvSpPr>
        <p:spPr>
          <a:xfrm>
            <a:off x="251520" y="368660"/>
            <a:ext cx="8610338" cy="708885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 </a:t>
            </a:r>
            <a:r>
              <a:rPr lang="en-CA" sz="3200" b="1" dirty="0"/>
              <a:t>Today’s</a:t>
            </a:r>
            <a:r>
              <a:rPr lang="en-CA" sz="2800" b="1" dirty="0"/>
              <a:t> </a:t>
            </a:r>
            <a:r>
              <a:rPr lang="en-CA" sz="3200" b="1" dirty="0"/>
              <a:t>GC Cyber Authentication Solution</a:t>
            </a:r>
            <a:endParaRPr lang="en-CA" sz="3200" b="1" spc="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12036" y="6355361"/>
            <a:ext cx="2133600" cy="365125"/>
          </a:xfrm>
        </p:spPr>
        <p:txBody>
          <a:bodyPr/>
          <a:lstStyle/>
          <a:p>
            <a:fld id="{731B1574-FCAB-48DD-884E-8269BE8A3859}" type="slidenum">
              <a:rPr lang="en-CA" smtClean="0"/>
              <a:t>2</a:t>
            </a:fld>
            <a:endParaRPr lang="en-CA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8BDC8-574E-4AD7-BE3F-CFB781806EF0}"/>
              </a:ext>
            </a:extLst>
          </p:cNvPr>
          <p:cNvGrpSpPr/>
          <p:nvPr/>
        </p:nvGrpSpPr>
        <p:grpSpPr>
          <a:xfrm>
            <a:off x="6804247" y="3573016"/>
            <a:ext cx="2088233" cy="2160240"/>
            <a:chOff x="9347725" y="574305"/>
            <a:chExt cx="1861803" cy="21399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B9C765-74DE-4E23-BC8F-EBE14DCBA863}"/>
                </a:ext>
              </a:extLst>
            </p:cNvPr>
            <p:cNvGrpSpPr/>
            <p:nvPr/>
          </p:nvGrpSpPr>
          <p:grpSpPr>
            <a:xfrm>
              <a:off x="9347725" y="709978"/>
              <a:ext cx="1861803" cy="2004293"/>
              <a:chOff x="3360738" y="1493838"/>
              <a:chExt cx="2544762" cy="273952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E664C28-A61D-4049-A29E-CB4A7D06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0" y="1521909"/>
                <a:ext cx="2381250" cy="2711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CAB4B970-6914-4020-B0DE-840515FFC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738" y="1493838"/>
                <a:ext cx="2544762" cy="2582862"/>
              </a:xfrm>
              <a:custGeom>
                <a:avLst/>
                <a:gdLst>
                  <a:gd name="T0" fmla="*/ 18 w 677"/>
                  <a:gd name="T1" fmla="*/ 0 h 686"/>
                  <a:gd name="T2" fmla="*/ 617 w 677"/>
                  <a:gd name="T3" fmla="*/ 0 h 686"/>
                  <a:gd name="T4" fmla="*/ 677 w 677"/>
                  <a:gd name="T5" fmla="*/ 644 h 686"/>
                  <a:gd name="T6" fmla="*/ 48 w 677"/>
                  <a:gd name="T7" fmla="*/ 686 h 686"/>
                  <a:gd name="T8" fmla="*/ 18 w 677"/>
                  <a:gd name="T9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686">
                    <a:moveTo>
                      <a:pt x="18" y="0"/>
                    </a:moveTo>
                    <a:cubicBezTo>
                      <a:pt x="617" y="0"/>
                      <a:pt x="617" y="0"/>
                      <a:pt x="617" y="0"/>
                    </a:cubicBezTo>
                    <a:cubicBezTo>
                      <a:pt x="617" y="0"/>
                      <a:pt x="591" y="377"/>
                      <a:pt x="677" y="644"/>
                    </a:cubicBezTo>
                    <a:cubicBezTo>
                      <a:pt x="502" y="665"/>
                      <a:pt x="273" y="686"/>
                      <a:pt x="48" y="686"/>
                    </a:cubicBezTo>
                    <a:cubicBezTo>
                      <a:pt x="0" y="398"/>
                      <a:pt x="18" y="220"/>
                      <a:pt x="18" y="0"/>
                    </a:cubicBezTo>
                    <a:close/>
                  </a:path>
                </a:pathLst>
              </a:custGeom>
              <a:solidFill>
                <a:srgbClr val="FFF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182880" rIns="182880" bIns="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1400" b="1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Credential count at end of April 2020:</a:t>
                </a:r>
              </a:p>
              <a:p>
                <a:r>
                  <a:rPr lang="en-CA" sz="1000" b="1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   </a:t>
                </a:r>
              </a:p>
              <a:p>
                <a:r>
                  <a:rPr lang="en-CA" sz="1400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12 million </a:t>
                </a:r>
                <a:r>
                  <a:rPr lang="en-CA" sz="1400" dirty="0" err="1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GCKeys</a:t>
                </a:r>
                <a:r>
                  <a:rPr lang="en-CA" sz="1400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 </a:t>
                </a:r>
              </a:p>
              <a:p>
                <a:r>
                  <a:rPr lang="en-CA" sz="1400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         and</a:t>
                </a:r>
              </a:p>
              <a:p>
                <a:r>
                  <a:rPr lang="en-CA" sz="1400" dirty="0">
                    <a:solidFill>
                      <a:srgbClr val="5F4F31"/>
                    </a:solidFill>
                    <a:latin typeface="Comic Sans MS" panose="030F0702030302020204" pitchFamily="66" charset="0"/>
                  </a:rPr>
                  <a:t>8.8 million bank credentials</a:t>
                </a:r>
              </a:p>
            </p:txBody>
          </p:sp>
        </p:grp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805F105-8C19-48AC-B919-A82614125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3291" y="574305"/>
              <a:ext cx="718010" cy="257263"/>
            </a:xfrm>
            <a:custGeom>
              <a:avLst/>
              <a:gdLst>
                <a:gd name="T0" fmla="*/ 3 w 190"/>
                <a:gd name="T1" fmla="*/ 97 h 103"/>
                <a:gd name="T2" fmla="*/ 8 w 190"/>
                <a:gd name="T3" fmla="*/ 95 h 103"/>
                <a:gd name="T4" fmla="*/ 14 w 190"/>
                <a:gd name="T5" fmla="*/ 98 h 103"/>
                <a:gd name="T6" fmla="*/ 24 w 190"/>
                <a:gd name="T7" fmla="*/ 96 h 103"/>
                <a:gd name="T8" fmla="*/ 32 w 190"/>
                <a:gd name="T9" fmla="*/ 96 h 103"/>
                <a:gd name="T10" fmla="*/ 43 w 190"/>
                <a:gd name="T11" fmla="*/ 95 h 103"/>
                <a:gd name="T12" fmla="*/ 44 w 190"/>
                <a:gd name="T13" fmla="*/ 97 h 103"/>
                <a:gd name="T14" fmla="*/ 54 w 190"/>
                <a:gd name="T15" fmla="*/ 95 h 103"/>
                <a:gd name="T16" fmla="*/ 63 w 190"/>
                <a:gd name="T17" fmla="*/ 98 h 103"/>
                <a:gd name="T18" fmla="*/ 68 w 190"/>
                <a:gd name="T19" fmla="*/ 95 h 103"/>
                <a:gd name="T20" fmla="*/ 76 w 190"/>
                <a:gd name="T21" fmla="*/ 99 h 103"/>
                <a:gd name="T22" fmla="*/ 82 w 190"/>
                <a:gd name="T23" fmla="*/ 96 h 103"/>
                <a:gd name="T24" fmla="*/ 85 w 190"/>
                <a:gd name="T25" fmla="*/ 98 h 103"/>
                <a:gd name="T26" fmla="*/ 92 w 190"/>
                <a:gd name="T27" fmla="*/ 96 h 103"/>
                <a:gd name="T28" fmla="*/ 97 w 190"/>
                <a:gd name="T29" fmla="*/ 96 h 103"/>
                <a:gd name="T30" fmla="*/ 100 w 190"/>
                <a:gd name="T31" fmla="*/ 97 h 103"/>
                <a:gd name="T32" fmla="*/ 105 w 190"/>
                <a:gd name="T33" fmla="*/ 96 h 103"/>
                <a:gd name="T34" fmla="*/ 113 w 190"/>
                <a:gd name="T35" fmla="*/ 98 h 103"/>
                <a:gd name="T36" fmla="*/ 119 w 190"/>
                <a:gd name="T37" fmla="*/ 98 h 103"/>
                <a:gd name="T38" fmla="*/ 129 w 190"/>
                <a:gd name="T39" fmla="*/ 96 h 103"/>
                <a:gd name="T40" fmla="*/ 137 w 190"/>
                <a:gd name="T41" fmla="*/ 98 h 103"/>
                <a:gd name="T42" fmla="*/ 148 w 190"/>
                <a:gd name="T43" fmla="*/ 100 h 103"/>
                <a:gd name="T44" fmla="*/ 160 w 190"/>
                <a:gd name="T45" fmla="*/ 97 h 103"/>
                <a:gd name="T46" fmla="*/ 167 w 190"/>
                <a:gd name="T47" fmla="*/ 99 h 103"/>
                <a:gd name="T48" fmla="*/ 177 w 190"/>
                <a:gd name="T49" fmla="*/ 94 h 103"/>
                <a:gd name="T50" fmla="*/ 183 w 190"/>
                <a:gd name="T51" fmla="*/ 93 h 103"/>
                <a:gd name="T52" fmla="*/ 189 w 190"/>
                <a:gd name="T53" fmla="*/ 93 h 103"/>
                <a:gd name="T54" fmla="*/ 187 w 190"/>
                <a:gd name="T55" fmla="*/ 5 h 103"/>
                <a:gd name="T56" fmla="*/ 183 w 190"/>
                <a:gd name="T57" fmla="*/ 8 h 103"/>
                <a:gd name="T58" fmla="*/ 176 w 190"/>
                <a:gd name="T59" fmla="*/ 4 h 103"/>
                <a:gd name="T60" fmla="*/ 166 w 190"/>
                <a:gd name="T61" fmla="*/ 7 h 103"/>
                <a:gd name="T62" fmla="*/ 158 w 190"/>
                <a:gd name="T63" fmla="*/ 6 h 103"/>
                <a:gd name="T64" fmla="*/ 148 w 190"/>
                <a:gd name="T65" fmla="*/ 7 h 103"/>
                <a:gd name="T66" fmla="*/ 146 w 190"/>
                <a:gd name="T67" fmla="*/ 6 h 103"/>
                <a:gd name="T68" fmla="*/ 136 w 190"/>
                <a:gd name="T69" fmla="*/ 8 h 103"/>
                <a:gd name="T70" fmla="*/ 127 w 190"/>
                <a:gd name="T71" fmla="*/ 5 h 103"/>
                <a:gd name="T72" fmla="*/ 122 w 190"/>
                <a:gd name="T73" fmla="*/ 8 h 103"/>
                <a:gd name="T74" fmla="*/ 114 w 190"/>
                <a:gd name="T75" fmla="*/ 4 h 103"/>
                <a:gd name="T76" fmla="*/ 108 w 190"/>
                <a:gd name="T77" fmla="*/ 6 h 103"/>
                <a:gd name="T78" fmla="*/ 105 w 190"/>
                <a:gd name="T79" fmla="*/ 5 h 103"/>
                <a:gd name="T80" fmla="*/ 98 w 190"/>
                <a:gd name="T81" fmla="*/ 6 h 103"/>
                <a:gd name="T82" fmla="*/ 93 w 190"/>
                <a:gd name="T83" fmla="*/ 6 h 103"/>
                <a:gd name="T84" fmla="*/ 90 w 190"/>
                <a:gd name="T85" fmla="*/ 5 h 103"/>
                <a:gd name="T86" fmla="*/ 85 w 190"/>
                <a:gd name="T87" fmla="*/ 6 h 103"/>
                <a:gd name="T88" fmla="*/ 77 w 190"/>
                <a:gd name="T89" fmla="*/ 5 h 103"/>
                <a:gd name="T90" fmla="*/ 71 w 190"/>
                <a:gd name="T91" fmla="*/ 4 h 103"/>
                <a:gd name="T92" fmla="*/ 61 w 190"/>
                <a:gd name="T93" fmla="*/ 7 h 103"/>
                <a:gd name="T94" fmla="*/ 53 w 190"/>
                <a:gd name="T95" fmla="*/ 5 h 103"/>
                <a:gd name="T96" fmla="*/ 42 w 190"/>
                <a:gd name="T97" fmla="*/ 3 h 103"/>
                <a:gd name="T98" fmla="*/ 30 w 190"/>
                <a:gd name="T99" fmla="*/ 5 h 103"/>
                <a:gd name="T100" fmla="*/ 23 w 190"/>
                <a:gd name="T101" fmla="*/ 4 h 103"/>
                <a:gd name="T102" fmla="*/ 13 w 190"/>
                <a:gd name="T103" fmla="*/ 8 h 103"/>
                <a:gd name="T104" fmla="*/ 7 w 190"/>
                <a:gd name="T105" fmla="*/ 9 h 103"/>
                <a:gd name="T106" fmla="*/ 1 w 190"/>
                <a:gd name="T107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0" h="103">
                  <a:moveTo>
                    <a:pt x="1" y="90"/>
                  </a:moveTo>
                  <a:cubicBezTo>
                    <a:pt x="1" y="93"/>
                    <a:pt x="1" y="95"/>
                    <a:pt x="3" y="97"/>
                  </a:cubicBezTo>
                  <a:cubicBezTo>
                    <a:pt x="3" y="95"/>
                    <a:pt x="4" y="94"/>
                    <a:pt x="5" y="92"/>
                  </a:cubicBezTo>
                  <a:cubicBezTo>
                    <a:pt x="5" y="93"/>
                    <a:pt x="7" y="94"/>
                    <a:pt x="8" y="95"/>
                  </a:cubicBezTo>
                  <a:cubicBezTo>
                    <a:pt x="8" y="94"/>
                    <a:pt x="11" y="93"/>
                    <a:pt x="11" y="92"/>
                  </a:cubicBezTo>
                  <a:cubicBezTo>
                    <a:pt x="11" y="94"/>
                    <a:pt x="12" y="97"/>
                    <a:pt x="14" y="98"/>
                  </a:cubicBezTo>
                  <a:cubicBezTo>
                    <a:pt x="17" y="96"/>
                    <a:pt x="19" y="94"/>
                    <a:pt x="21" y="92"/>
                  </a:cubicBezTo>
                  <a:cubicBezTo>
                    <a:pt x="22" y="93"/>
                    <a:pt x="23" y="94"/>
                    <a:pt x="24" y="96"/>
                  </a:cubicBezTo>
                  <a:cubicBezTo>
                    <a:pt x="25" y="95"/>
                    <a:pt x="26" y="93"/>
                    <a:pt x="27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4" y="95"/>
                    <a:pt x="34" y="93"/>
                    <a:pt x="34" y="91"/>
                  </a:cubicBezTo>
                  <a:cubicBezTo>
                    <a:pt x="34" y="94"/>
                    <a:pt x="38" y="98"/>
                    <a:pt x="43" y="95"/>
                  </a:cubicBezTo>
                  <a:cubicBezTo>
                    <a:pt x="43" y="95"/>
                    <a:pt x="43" y="93"/>
                    <a:pt x="43" y="93"/>
                  </a:cubicBezTo>
                  <a:cubicBezTo>
                    <a:pt x="44" y="94"/>
                    <a:pt x="45" y="95"/>
                    <a:pt x="44" y="97"/>
                  </a:cubicBezTo>
                  <a:cubicBezTo>
                    <a:pt x="48" y="95"/>
                    <a:pt x="48" y="92"/>
                    <a:pt x="52" y="92"/>
                  </a:cubicBezTo>
                  <a:cubicBezTo>
                    <a:pt x="52" y="93"/>
                    <a:pt x="53" y="93"/>
                    <a:pt x="54" y="95"/>
                  </a:cubicBezTo>
                  <a:cubicBezTo>
                    <a:pt x="55" y="93"/>
                    <a:pt x="56" y="93"/>
                    <a:pt x="58" y="92"/>
                  </a:cubicBezTo>
                  <a:cubicBezTo>
                    <a:pt x="59" y="94"/>
                    <a:pt x="61" y="96"/>
                    <a:pt x="63" y="98"/>
                  </a:cubicBezTo>
                  <a:cubicBezTo>
                    <a:pt x="65" y="96"/>
                    <a:pt x="65" y="93"/>
                    <a:pt x="68" y="92"/>
                  </a:cubicBezTo>
                  <a:cubicBezTo>
                    <a:pt x="68" y="93"/>
                    <a:pt x="68" y="94"/>
                    <a:pt x="68" y="95"/>
                  </a:cubicBezTo>
                  <a:cubicBezTo>
                    <a:pt x="69" y="94"/>
                    <a:pt x="70" y="92"/>
                    <a:pt x="71" y="91"/>
                  </a:cubicBezTo>
                  <a:cubicBezTo>
                    <a:pt x="72" y="93"/>
                    <a:pt x="73" y="97"/>
                    <a:pt x="76" y="99"/>
                  </a:cubicBezTo>
                  <a:cubicBezTo>
                    <a:pt x="78" y="97"/>
                    <a:pt x="79" y="94"/>
                    <a:pt x="80" y="92"/>
                  </a:cubicBezTo>
                  <a:cubicBezTo>
                    <a:pt x="82" y="93"/>
                    <a:pt x="83" y="94"/>
                    <a:pt x="82" y="96"/>
                  </a:cubicBezTo>
                  <a:cubicBezTo>
                    <a:pt x="82" y="95"/>
                    <a:pt x="83" y="93"/>
                    <a:pt x="83" y="93"/>
                  </a:cubicBezTo>
                  <a:cubicBezTo>
                    <a:pt x="83" y="94"/>
                    <a:pt x="84" y="96"/>
                    <a:pt x="85" y="98"/>
                  </a:cubicBezTo>
                  <a:cubicBezTo>
                    <a:pt x="88" y="96"/>
                    <a:pt x="87" y="92"/>
                    <a:pt x="90" y="90"/>
                  </a:cubicBezTo>
                  <a:cubicBezTo>
                    <a:pt x="90" y="92"/>
                    <a:pt x="91" y="94"/>
                    <a:pt x="92" y="96"/>
                  </a:cubicBezTo>
                  <a:cubicBezTo>
                    <a:pt x="92" y="95"/>
                    <a:pt x="92" y="93"/>
                    <a:pt x="93" y="92"/>
                  </a:cubicBezTo>
                  <a:cubicBezTo>
                    <a:pt x="95" y="93"/>
                    <a:pt x="96" y="95"/>
                    <a:pt x="97" y="96"/>
                  </a:cubicBezTo>
                  <a:cubicBezTo>
                    <a:pt x="98" y="95"/>
                    <a:pt x="97" y="92"/>
                    <a:pt x="97" y="91"/>
                  </a:cubicBezTo>
                  <a:cubicBezTo>
                    <a:pt x="98" y="93"/>
                    <a:pt x="98" y="95"/>
                    <a:pt x="100" y="97"/>
                  </a:cubicBezTo>
                  <a:cubicBezTo>
                    <a:pt x="103" y="96"/>
                    <a:pt x="102" y="94"/>
                    <a:pt x="104" y="92"/>
                  </a:cubicBezTo>
                  <a:cubicBezTo>
                    <a:pt x="105" y="94"/>
                    <a:pt x="106" y="95"/>
                    <a:pt x="105" y="96"/>
                  </a:cubicBezTo>
                  <a:cubicBezTo>
                    <a:pt x="107" y="95"/>
                    <a:pt x="107" y="94"/>
                    <a:pt x="107" y="92"/>
                  </a:cubicBezTo>
                  <a:cubicBezTo>
                    <a:pt x="108" y="94"/>
                    <a:pt x="112" y="96"/>
                    <a:pt x="113" y="98"/>
                  </a:cubicBezTo>
                  <a:cubicBezTo>
                    <a:pt x="115" y="97"/>
                    <a:pt x="116" y="96"/>
                    <a:pt x="116" y="94"/>
                  </a:cubicBezTo>
                  <a:cubicBezTo>
                    <a:pt x="118" y="95"/>
                    <a:pt x="118" y="97"/>
                    <a:pt x="119" y="98"/>
                  </a:cubicBezTo>
                  <a:cubicBezTo>
                    <a:pt x="121" y="98"/>
                    <a:pt x="122" y="96"/>
                    <a:pt x="124" y="96"/>
                  </a:cubicBezTo>
                  <a:cubicBezTo>
                    <a:pt x="129" y="94"/>
                    <a:pt x="125" y="94"/>
                    <a:pt x="129" y="96"/>
                  </a:cubicBezTo>
                  <a:cubicBezTo>
                    <a:pt x="134" y="98"/>
                    <a:pt x="135" y="100"/>
                    <a:pt x="135" y="93"/>
                  </a:cubicBezTo>
                  <a:cubicBezTo>
                    <a:pt x="136" y="94"/>
                    <a:pt x="137" y="96"/>
                    <a:pt x="137" y="98"/>
                  </a:cubicBezTo>
                  <a:cubicBezTo>
                    <a:pt x="139" y="97"/>
                    <a:pt x="142" y="92"/>
                    <a:pt x="144" y="93"/>
                  </a:cubicBezTo>
                  <a:cubicBezTo>
                    <a:pt x="146" y="93"/>
                    <a:pt x="148" y="98"/>
                    <a:pt x="148" y="100"/>
                  </a:cubicBezTo>
                  <a:cubicBezTo>
                    <a:pt x="151" y="98"/>
                    <a:pt x="153" y="95"/>
                    <a:pt x="155" y="93"/>
                  </a:cubicBezTo>
                  <a:cubicBezTo>
                    <a:pt x="156" y="94"/>
                    <a:pt x="158" y="96"/>
                    <a:pt x="160" y="97"/>
                  </a:cubicBezTo>
                  <a:cubicBezTo>
                    <a:pt x="160" y="95"/>
                    <a:pt x="161" y="93"/>
                    <a:pt x="163" y="92"/>
                  </a:cubicBezTo>
                  <a:cubicBezTo>
                    <a:pt x="164" y="94"/>
                    <a:pt x="165" y="97"/>
                    <a:pt x="167" y="99"/>
                  </a:cubicBezTo>
                  <a:cubicBezTo>
                    <a:pt x="167" y="96"/>
                    <a:pt x="169" y="94"/>
                    <a:pt x="169" y="92"/>
                  </a:cubicBezTo>
                  <a:cubicBezTo>
                    <a:pt x="172" y="97"/>
                    <a:pt x="178" y="103"/>
                    <a:pt x="177" y="94"/>
                  </a:cubicBezTo>
                  <a:cubicBezTo>
                    <a:pt x="179" y="96"/>
                    <a:pt x="177" y="99"/>
                    <a:pt x="180" y="101"/>
                  </a:cubicBezTo>
                  <a:cubicBezTo>
                    <a:pt x="180" y="98"/>
                    <a:pt x="182" y="96"/>
                    <a:pt x="183" y="93"/>
                  </a:cubicBezTo>
                  <a:cubicBezTo>
                    <a:pt x="183" y="96"/>
                    <a:pt x="185" y="98"/>
                    <a:pt x="187" y="100"/>
                  </a:cubicBezTo>
                  <a:cubicBezTo>
                    <a:pt x="190" y="99"/>
                    <a:pt x="189" y="96"/>
                    <a:pt x="189" y="93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10"/>
                    <a:pt x="189" y="7"/>
                    <a:pt x="187" y="5"/>
                  </a:cubicBezTo>
                  <a:cubicBezTo>
                    <a:pt x="187" y="7"/>
                    <a:pt x="186" y="9"/>
                    <a:pt x="185" y="11"/>
                  </a:cubicBezTo>
                  <a:cubicBezTo>
                    <a:pt x="185" y="10"/>
                    <a:pt x="183" y="9"/>
                    <a:pt x="183" y="8"/>
                  </a:cubicBezTo>
                  <a:cubicBezTo>
                    <a:pt x="182" y="8"/>
                    <a:pt x="180" y="10"/>
                    <a:pt x="179" y="10"/>
                  </a:cubicBezTo>
                  <a:cubicBezTo>
                    <a:pt x="179" y="8"/>
                    <a:pt x="178" y="6"/>
                    <a:pt x="176" y="4"/>
                  </a:cubicBezTo>
                  <a:cubicBezTo>
                    <a:pt x="173" y="6"/>
                    <a:pt x="171" y="8"/>
                    <a:pt x="170" y="11"/>
                  </a:cubicBezTo>
                  <a:cubicBezTo>
                    <a:pt x="168" y="9"/>
                    <a:pt x="167" y="8"/>
                    <a:pt x="166" y="7"/>
                  </a:cubicBezTo>
                  <a:cubicBezTo>
                    <a:pt x="165" y="8"/>
                    <a:pt x="164" y="9"/>
                    <a:pt x="163" y="11"/>
                  </a:cubicBezTo>
                  <a:cubicBezTo>
                    <a:pt x="161" y="9"/>
                    <a:pt x="160" y="7"/>
                    <a:pt x="158" y="6"/>
                  </a:cubicBezTo>
                  <a:cubicBezTo>
                    <a:pt x="157" y="8"/>
                    <a:pt x="156" y="9"/>
                    <a:pt x="157" y="11"/>
                  </a:cubicBezTo>
                  <a:cubicBezTo>
                    <a:pt x="156" y="8"/>
                    <a:pt x="152" y="5"/>
                    <a:pt x="148" y="7"/>
                  </a:cubicBezTo>
                  <a:cubicBezTo>
                    <a:pt x="147" y="8"/>
                    <a:pt x="147" y="9"/>
                    <a:pt x="147" y="10"/>
                  </a:cubicBezTo>
                  <a:cubicBezTo>
                    <a:pt x="146" y="9"/>
                    <a:pt x="146" y="7"/>
                    <a:pt x="146" y="6"/>
                  </a:cubicBezTo>
                  <a:cubicBezTo>
                    <a:pt x="143" y="7"/>
                    <a:pt x="142" y="10"/>
                    <a:pt x="138" y="11"/>
                  </a:cubicBezTo>
                  <a:cubicBezTo>
                    <a:pt x="138" y="9"/>
                    <a:pt x="137" y="9"/>
                    <a:pt x="136" y="8"/>
                  </a:cubicBezTo>
                  <a:cubicBezTo>
                    <a:pt x="135" y="9"/>
                    <a:pt x="134" y="10"/>
                    <a:pt x="132" y="10"/>
                  </a:cubicBezTo>
                  <a:cubicBezTo>
                    <a:pt x="131" y="8"/>
                    <a:pt x="130" y="6"/>
                    <a:pt x="127" y="5"/>
                  </a:cubicBezTo>
                  <a:cubicBezTo>
                    <a:pt x="126" y="7"/>
                    <a:pt x="125" y="9"/>
                    <a:pt x="123" y="10"/>
                  </a:cubicBezTo>
                  <a:cubicBezTo>
                    <a:pt x="122" y="9"/>
                    <a:pt x="122" y="9"/>
                    <a:pt x="122" y="8"/>
                  </a:cubicBezTo>
                  <a:cubicBezTo>
                    <a:pt x="121" y="9"/>
                    <a:pt x="120" y="10"/>
                    <a:pt x="119" y="12"/>
                  </a:cubicBezTo>
                  <a:cubicBezTo>
                    <a:pt x="118" y="9"/>
                    <a:pt x="117" y="5"/>
                    <a:pt x="114" y="4"/>
                  </a:cubicBezTo>
                  <a:cubicBezTo>
                    <a:pt x="113" y="6"/>
                    <a:pt x="111" y="8"/>
                    <a:pt x="110" y="11"/>
                  </a:cubicBezTo>
                  <a:cubicBezTo>
                    <a:pt x="109" y="10"/>
                    <a:pt x="108" y="8"/>
                    <a:pt x="108" y="6"/>
                  </a:cubicBezTo>
                  <a:cubicBezTo>
                    <a:pt x="108" y="8"/>
                    <a:pt x="108" y="9"/>
                    <a:pt x="107" y="10"/>
                  </a:cubicBezTo>
                  <a:cubicBezTo>
                    <a:pt x="107" y="8"/>
                    <a:pt x="106" y="6"/>
                    <a:pt x="105" y="5"/>
                  </a:cubicBezTo>
                  <a:cubicBezTo>
                    <a:pt x="102" y="6"/>
                    <a:pt x="103" y="10"/>
                    <a:pt x="101" y="13"/>
                  </a:cubicBezTo>
                  <a:cubicBezTo>
                    <a:pt x="100" y="10"/>
                    <a:pt x="99" y="8"/>
                    <a:pt x="98" y="6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5" y="10"/>
                    <a:pt x="94" y="8"/>
                    <a:pt x="93" y="6"/>
                  </a:cubicBezTo>
                  <a:cubicBezTo>
                    <a:pt x="93" y="8"/>
                    <a:pt x="93" y="10"/>
                    <a:pt x="93" y="12"/>
                  </a:cubicBezTo>
                  <a:cubicBezTo>
                    <a:pt x="92" y="9"/>
                    <a:pt x="92" y="7"/>
                    <a:pt x="90" y="5"/>
                  </a:cubicBezTo>
                  <a:cubicBezTo>
                    <a:pt x="88" y="7"/>
                    <a:pt x="88" y="9"/>
                    <a:pt x="86" y="10"/>
                  </a:cubicBezTo>
                  <a:cubicBezTo>
                    <a:pt x="86" y="9"/>
                    <a:pt x="85" y="8"/>
                    <a:pt x="85" y="6"/>
                  </a:cubicBezTo>
                  <a:cubicBezTo>
                    <a:pt x="84" y="7"/>
                    <a:pt x="83" y="9"/>
                    <a:pt x="83" y="10"/>
                  </a:cubicBezTo>
                  <a:cubicBezTo>
                    <a:pt x="82" y="8"/>
                    <a:pt x="79" y="7"/>
                    <a:pt x="77" y="5"/>
                  </a:cubicBezTo>
                  <a:cubicBezTo>
                    <a:pt x="75" y="5"/>
                    <a:pt x="74" y="7"/>
                    <a:pt x="74" y="8"/>
                  </a:cubicBezTo>
                  <a:cubicBezTo>
                    <a:pt x="73" y="7"/>
                    <a:pt x="72" y="6"/>
                    <a:pt x="71" y="4"/>
                  </a:cubicBezTo>
                  <a:cubicBezTo>
                    <a:pt x="69" y="5"/>
                    <a:pt x="69" y="6"/>
                    <a:pt x="66" y="7"/>
                  </a:cubicBezTo>
                  <a:cubicBezTo>
                    <a:pt x="61" y="9"/>
                    <a:pt x="65" y="9"/>
                    <a:pt x="61" y="7"/>
                  </a:cubicBezTo>
                  <a:cubicBezTo>
                    <a:pt x="56" y="5"/>
                    <a:pt x="55" y="3"/>
                    <a:pt x="55" y="9"/>
                  </a:cubicBezTo>
                  <a:cubicBezTo>
                    <a:pt x="55" y="8"/>
                    <a:pt x="53" y="6"/>
                    <a:pt x="53" y="5"/>
                  </a:cubicBezTo>
                  <a:cubicBezTo>
                    <a:pt x="51" y="6"/>
                    <a:pt x="49" y="10"/>
                    <a:pt x="46" y="10"/>
                  </a:cubicBezTo>
                  <a:cubicBezTo>
                    <a:pt x="44" y="9"/>
                    <a:pt x="43" y="4"/>
                    <a:pt x="42" y="3"/>
                  </a:cubicBezTo>
                  <a:cubicBezTo>
                    <a:pt x="39" y="4"/>
                    <a:pt x="37" y="8"/>
                    <a:pt x="35" y="10"/>
                  </a:cubicBezTo>
                  <a:cubicBezTo>
                    <a:pt x="34" y="8"/>
                    <a:pt x="33" y="6"/>
                    <a:pt x="30" y="5"/>
                  </a:cubicBezTo>
                  <a:cubicBezTo>
                    <a:pt x="30" y="7"/>
                    <a:pt x="29" y="9"/>
                    <a:pt x="27" y="10"/>
                  </a:cubicBezTo>
                  <a:cubicBezTo>
                    <a:pt x="26" y="8"/>
                    <a:pt x="25" y="5"/>
                    <a:pt x="23" y="4"/>
                  </a:cubicBezTo>
                  <a:cubicBezTo>
                    <a:pt x="23" y="6"/>
                    <a:pt x="22" y="8"/>
                    <a:pt x="21" y="11"/>
                  </a:cubicBezTo>
                  <a:cubicBezTo>
                    <a:pt x="19" y="6"/>
                    <a:pt x="13" y="0"/>
                    <a:pt x="13" y="8"/>
                  </a:cubicBezTo>
                  <a:cubicBezTo>
                    <a:pt x="11" y="6"/>
                    <a:pt x="13" y="3"/>
                    <a:pt x="10" y="1"/>
                  </a:cubicBezTo>
                  <a:cubicBezTo>
                    <a:pt x="10" y="4"/>
                    <a:pt x="9" y="7"/>
                    <a:pt x="7" y="9"/>
                  </a:cubicBezTo>
                  <a:cubicBezTo>
                    <a:pt x="7" y="7"/>
                    <a:pt x="5" y="5"/>
                    <a:pt x="3" y="3"/>
                  </a:cubicBezTo>
                  <a:cubicBezTo>
                    <a:pt x="0" y="4"/>
                    <a:pt x="1" y="7"/>
                    <a:pt x="1" y="9"/>
                  </a:cubicBezTo>
                  <a:lnTo>
                    <a:pt x="1" y="90"/>
                  </a:lnTo>
                  <a:close/>
                </a:path>
              </a:pathLst>
            </a:custGeom>
            <a:solidFill>
              <a:srgbClr val="B4A1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50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3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167925" y="332656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Evolution: Sign In Canada  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1338438"/>
            <a:ext cx="82809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Provides a common chooser screen for all GC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Improves user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Continues to accept current anonymous credentials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Ensures continued access to GC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Enables acceptance of trusted digital identities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Supports interoperability with other jurisdictions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Enables clients to switch their credential while preserving program enrolment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Uses open technology standards (e.g. OAuth, OIDC)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Enables use of new technology (e.g. digital wallets, </a:t>
            </a:r>
            <a:r>
              <a:rPr lang="en-CA" sz="2000"/>
              <a:t>verifiable credentials)</a:t>
            </a:r>
            <a:endParaRPr lang="en-CA" sz="20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444CF-8EDC-404F-9D2C-D7E0F9624A6B}"/>
              </a:ext>
            </a:extLst>
          </p:cNvPr>
          <p:cNvSpPr/>
          <p:nvPr/>
        </p:nvSpPr>
        <p:spPr>
          <a:xfrm>
            <a:off x="431540" y="1232756"/>
            <a:ext cx="825526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98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167925" y="332656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Sign In Canada - MVP  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1286175"/>
            <a:ext cx="828092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With TDIC and GC EARB endorsement, </a:t>
            </a:r>
            <a:r>
              <a:rPr lang="en-CA" sz="2000" dirty="0"/>
              <a:t>initiated in-house build of Minimal Viable Product (MVP) and successfully demonstrated:  	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CA" sz="2000" dirty="0"/>
              <a:t>Common sign in with customizable list of credential and Level of Assurance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CA" sz="2000" dirty="0"/>
              <a:t>New design for chooser screen with feedback from, ATIP, Digital Transformation Office, and user testing with IRCC clients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CA" sz="2000" dirty="0"/>
              <a:t>Integration with: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CA" sz="2000" dirty="0" err="1"/>
              <a:t>GCKey</a:t>
            </a:r>
            <a:r>
              <a:rPr lang="en-CA" sz="2000" dirty="0"/>
              <a:t> and banking credentials,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CA" sz="2000" dirty="0"/>
              <a:t>Social logins (Microsoft, Google)  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CA" sz="2000" dirty="0"/>
              <a:t>Provincial Digital IDs (Alberta and BC)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CA" sz="2000" dirty="0"/>
              <a:t>‘Translation’ of new protocols (e.g. OIDC) to existing (i.e. SAML)  meaning RPs can leverage new credentials without change to existing applications.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CA" sz="2000" dirty="0"/>
              <a:t>Ability for user to switch to a different credential and maintain program enrolment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444CF-8EDC-404F-9D2C-D7E0F9624A6B}"/>
              </a:ext>
            </a:extLst>
          </p:cNvPr>
          <p:cNvSpPr/>
          <p:nvPr/>
        </p:nvSpPr>
        <p:spPr>
          <a:xfrm>
            <a:off x="431540" y="1232756"/>
            <a:ext cx="825526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423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5579" y="1913351"/>
            <a:ext cx="8132313" cy="1624925"/>
            <a:chOff x="431124" y="97415"/>
            <a:chExt cx="8307815" cy="2340614"/>
          </a:xfrm>
        </p:grpSpPr>
        <p:grpSp>
          <p:nvGrpSpPr>
            <p:cNvPr id="12" name="Group 11"/>
            <p:cNvGrpSpPr/>
            <p:nvPr/>
          </p:nvGrpSpPr>
          <p:grpSpPr>
            <a:xfrm>
              <a:off x="431124" y="97415"/>
              <a:ext cx="8307815" cy="2340614"/>
              <a:chOff x="431124" y="812931"/>
              <a:chExt cx="8307815" cy="2340614"/>
            </a:xfrm>
          </p:grpSpPr>
          <p:sp>
            <p:nvSpPr>
              <p:cNvPr id="19" name="Rounded Rectangle 18"/>
              <p:cNvSpPr/>
              <p:nvPr>
                <p:custDataLst>
                  <p:tags r:id="rId3"/>
                </p:custDataLst>
              </p:nvPr>
            </p:nvSpPr>
            <p:spPr>
              <a:xfrm>
                <a:off x="431124" y="812931"/>
                <a:ext cx="3548678" cy="234061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42714" y="1700808"/>
                <a:ext cx="7896225" cy="114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endParaRPr lang="en-CA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66312" y="126319"/>
              <a:ext cx="3513489" cy="2282803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200" dirty="0"/>
                <a:t>Users can sign in with a </a:t>
              </a:r>
              <a:r>
                <a:rPr lang="en-US" sz="1200" dirty="0" err="1"/>
                <a:t>GCKey</a:t>
              </a:r>
              <a:r>
                <a:rPr lang="en-US" sz="1200" dirty="0"/>
                <a:t>, banking username/password or CRA Login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200" dirty="0"/>
                <a:t>Each department/agency must maintain its own sign in page (duplication of effort)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sz="1200" dirty="0"/>
                <a:t>Inconsistent user experience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200" dirty="0"/>
                <a:t>Digital identities would need to be added department-by-department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sz="1200" dirty="0"/>
                <a:t>Security concerns with legacy technology </a:t>
              </a:r>
              <a:r>
                <a:rPr lang="en-CA" sz="1200" dirty="0"/>
                <a:t> </a:t>
              </a:r>
              <a:endParaRPr lang="en-US" sz="12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59910" y="419605"/>
            <a:ext cx="8880142" cy="620793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High-level Architecture </a:t>
            </a:r>
            <a:endParaRPr lang="en-CA" sz="3200" b="1" spc="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79" y="3898093"/>
            <a:ext cx="3473712" cy="18852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87215" y="1225112"/>
            <a:ext cx="1596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1687E"/>
                </a:solidFill>
              </a:rPr>
              <a:t>Current State</a:t>
            </a:r>
            <a:endParaRPr lang="en-CA" sz="2000" b="1" dirty="0">
              <a:solidFill>
                <a:srgbClr val="21687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87887" y="1207211"/>
            <a:ext cx="14362" cy="5241462"/>
          </a:xfrm>
          <a:prstGeom prst="line">
            <a:avLst/>
          </a:prstGeom>
          <a:ln w="28575">
            <a:solidFill>
              <a:srgbClr val="216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35911" y="1225112"/>
            <a:ext cx="2252540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21687E"/>
                </a:solidFill>
              </a:rPr>
              <a:t>Future State</a:t>
            </a:r>
          </a:p>
          <a:p>
            <a:pPr algn="ctr"/>
            <a:r>
              <a:rPr lang="en-US" sz="1100" b="1" i="1" dirty="0">
                <a:solidFill>
                  <a:srgbClr val="21687E"/>
                </a:solidFill>
              </a:rPr>
              <a:t>(endorsed by GC EARB March 2018)</a:t>
            </a:r>
            <a:endParaRPr lang="en-CA" sz="1100" b="1" i="1" dirty="0">
              <a:solidFill>
                <a:srgbClr val="21687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539" y="3897381"/>
            <a:ext cx="4061285" cy="208085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866773" y="1916488"/>
            <a:ext cx="3894266" cy="1621787"/>
            <a:chOff x="783545" y="1124600"/>
            <a:chExt cx="8167242" cy="2340614"/>
          </a:xfrm>
        </p:grpSpPr>
        <p:sp>
          <p:nvSpPr>
            <p:cNvPr id="23" name="Rounded Rectangle 22"/>
            <p:cNvSpPr/>
            <p:nvPr>
              <p:custDataLst>
                <p:tags r:id="rId2"/>
              </p:custDataLst>
            </p:nvPr>
          </p:nvSpPr>
          <p:spPr>
            <a:xfrm>
              <a:off x="783545" y="1124600"/>
              <a:ext cx="8167242" cy="234061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latin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2714" y="1700808"/>
              <a:ext cx="7896225" cy="114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endParaRPr lang="en-CA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938351" y="1940405"/>
            <a:ext cx="3822687" cy="1743572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Expanded selection </a:t>
            </a:r>
            <a:r>
              <a:rPr lang="en-US" sz="1200" dirty="0"/>
              <a:t>of sign in choices (including existing &amp; new credentials)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Single integration point </a:t>
            </a:r>
            <a:r>
              <a:rPr lang="en-US" sz="1200" dirty="0"/>
              <a:t>for departments and agencies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Common sign in page </a:t>
            </a:r>
            <a:r>
              <a:rPr lang="en-US" sz="1200" dirty="0"/>
              <a:t>for consistent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Ability to accept trusted digital identities </a:t>
            </a:r>
            <a:r>
              <a:rPr lang="en-US" sz="1200" b="1" dirty="0"/>
              <a:t>from other jurisdictions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Updated </a:t>
            </a:r>
            <a:r>
              <a:rPr lang="en-US" sz="1200" b="1" dirty="0"/>
              <a:t>security &amp; privacy </a:t>
            </a:r>
            <a:r>
              <a:rPr lang="en-US" sz="12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051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6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167925" y="332656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Sign In Canada  MVP approach  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1338438"/>
            <a:ext cx="8280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Lean team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Working in open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err="1"/>
              <a:t>Github</a:t>
            </a:r>
            <a:r>
              <a:rPr lang="en-CA" sz="2000" dirty="0"/>
              <a:t> 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Investment in automation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DevOps pipeline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/>
              <a:t>Iterative design with user testing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444CF-8EDC-404F-9D2C-D7E0F9624A6B}"/>
              </a:ext>
            </a:extLst>
          </p:cNvPr>
          <p:cNvSpPr/>
          <p:nvPr/>
        </p:nvSpPr>
        <p:spPr>
          <a:xfrm>
            <a:off x="431540" y="1232756"/>
            <a:ext cx="825526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57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7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167925" y="332656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DevOps Pipeline Diagram</a:t>
            </a:r>
            <a:endParaRPr lang="en-CA" sz="3200" b="1" spc="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1721-4943-4AB7-A4B5-151BB3FA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1592795"/>
            <a:ext cx="8928484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BB98E-2231-47E3-A8C4-E4445513A7A1}"/>
              </a:ext>
            </a:extLst>
          </p:cNvPr>
          <p:cNvSpPr/>
          <p:nvPr/>
        </p:nvSpPr>
        <p:spPr>
          <a:xfrm>
            <a:off x="107504" y="1592794"/>
            <a:ext cx="8928484" cy="4608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9210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8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215516" y="368660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Iterative Design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38438"/>
            <a:ext cx="85921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Evolution of chooser screen design from original concept based on today’s solution with feedback from ISED, ATIP, </a:t>
            </a:r>
            <a:r>
              <a:rPr lang="en-CA" dirty="0" err="1"/>
              <a:t>OneGC</a:t>
            </a:r>
            <a:r>
              <a:rPr lang="en-CA" dirty="0"/>
              <a:t> group, Digital Transformation Office, and user testing with IRCC clients.</a:t>
            </a:r>
          </a:p>
          <a:p>
            <a:pPr>
              <a:spcAft>
                <a:spcPts val="1200"/>
              </a:spcAft>
            </a:pPr>
            <a:r>
              <a:rPr lang="en-CA" dirty="0"/>
              <a:t>Prototyping included creating ‘clickables’ using tools such as Sketch Cloud, </a:t>
            </a:r>
            <a:r>
              <a:rPr lang="en-CA" dirty="0" err="1"/>
              <a:t>InVision</a:t>
            </a:r>
            <a:r>
              <a:rPr lang="en-CA" dirty="0"/>
              <a:t>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06FB3-278A-470E-B4E5-D34ACF83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2981197"/>
            <a:ext cx="3816424" cy="37292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765EE-B5EB-40F2-A90A-DC9679CBD2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" y="3000669"/>
            <a:ext cx="4178455" cy="34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9</a:t>
            </a:fld>
            <a:endParaRPr lang="en-CA" dirty="0"/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215516" y="368660"/>
            <a:ext cx="8808150" cy="648072"/>
          </a:xfrm>
          <a:prstGeom prst="rect">
            <a:avLst/>
          </a:prstGeom>
          <a:solidFill>
            <a:srgbClr val="21687E"/>
          </a:solidFill>
          <a:ln>
            <a:solidFill>
              <a:srgbClr val="216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Sign In Canada</a:t>
            </a:r>
            <a:endParaRPr lang="en-CA" sz="32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2705725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Sign In Canada </a:t>
            </a:r>
          </a:p>
          <a:p>
            <a:pPr algn="ctr"/>
            <a:r>
              <a:rPr lang="en-US" sz="4400" dirty="0"/>
              <a:t>MVP Demo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408214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ed517c23136370f0c5d627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2,&quot;BrightnessModifier&quot;:0},&quot;OutlineColor&quot;:{&quot;ColorIndex&quot;:2,&quot;ColorModifier&quot;:2,&quot;BrightnessModifier&quot;:0}}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4D71"/>
      </a:dk2>
      <a:lt2>
        <a:srgbClr val="0F71C4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3095B4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36376</TotalTime>
  <Words>791</Words>
  <Application>Microsoft Office PowerPoint</Application>
  <PresentationFormat>On-screen Show (4:3)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Comic Sans MS</vt:lpstr>
      <vt:lpstr>Wingdings</vt:lpstr>
      <vt:lpstr>Office Theme</vt:lpstr>
      <vt:lpstr>2_Office Theme</vt:lpstr>
      <vt:lpstr>Sign In Canada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Susan.Kemp@tbs-sct.gc.ca</dc:creator>
  <cp:lastModifiedBy>Kemp, Susan</cp:lastModifiedBy>
  <cp:revision>2131</cp:revision>
  <cp:lastPrinted>2019-10-08T20:25:12Z</cp:lastPrinted>
  <dcterms:created xsi:type="dcterms:W3CDTF">2015-11-06T15:38:40Z</dcterms:created>
  <dcterms:modified xsi:type="dcterms:W3CDTF">2020-06-01T14:59:14Z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f14e576e-e0b0-4a99-8836-9262a295bff2</vt:lpwstr>
  </property>
  <property fmtid="{D5CDD505-2E9C-101B-9397-08002B2CF9AE}" pid="3" name="TBSSCTCLASSIFICATION">
    <vt:lpwstr>UNCLASSIFIED</vt:lpwstr>
  </property>
  <property fmtid="{D5CDD505-2E9C-101B-9397-08002B2CF9AE}" pid="4" name="SECCLASS">
    <vt:lpwstr>CLASSU</vt:lpwstr>
  </property>
  <property fmtid="{D5CDD505-2E9C-101B-9397-08002B2CF9AE}" pid="5" name="TBSSCTVISUALMARKINGNO">
    <vt:lpwstr>NO</vt:lpwstr>
  </property>
  <property fmtid="{D5CDD505-2E9C-101B-9397-08002B2CF9AE}" pid="6" name="MSIP_Label_dd4203d7-225b-41a9-8c54-a31e0ceca5df_Enabled">
    <vt:lpwstr>True</vt:lpwstr>
  </property>
  <property fmtid="{D5CDD505-2E9C-101B-9397-08002B2CF9AE}" pid="7" name="MSIP_Label_dd4203d7-225b-41a9-8c54-a31e0ceca5df_SiteId">
    <vt:lpwstr>6397df10-4595-4047-9c4f-03311282152b</vt:lpwstr>
  </property>
  <property fmtid="{D5CDD505-2E9C-101B-9397-08002B2CF9AE}" pid="8" name="MSIP_Label_dd4203d7-225b-41a9-8c54-a31e0ceca5df_Owner">
    <vt:lpwstr>SKEMP@tbs-sct.gc.ca</vt:lpwstr>
  </property>
  <property fmtid="{D5CDD505-2E9C-101B-9397-08002B2CF9AE}" pid="9" name="MSIP_Label_dd4203d7-225b-41a9-8c54-a31e0ceca5df_SetDate">
    <vt:lpwstr>2020-05-26T20:34:37.8034352Z</vt:lpwstr>
  </property>
  <property fmtid="{D5CDD505-2E9C-101B-9397-08002B2CF9AE}" pid="10" name="MSIP_Label_dd4203d7-225b-41a9-8c54-a31e0ceca5df_Name">
    <vt:lpwstr>NO MARKING VISIBLE</vt:lpwstr>
  </property>
  <property fmtid="{D5CDD505-2E9C-101B-9397-08002B2CF9AE}" pid="11" name="MSIP_Label_dd4203d7-225b-41a9-8c54-a31e0ceca5df_Application">
    <vt:lpwstr>Microsoft Azure Information Protection</vt:lpwstr>
  </property>
  <property fmtid="{D5CDD505-2E9C-101B-9397-08002B2CF9AE}" pid="12" name="MSIP_Label_dd4203d7-225b-41a9-8c54-a31e0ceca5df_ActionId">
    <vt:lpwstr>bd089653-5ce1-464a-974d-9cf4e0bbc192</vt:lpwstr>
  </property>
  <property fmtid="{D5CDD505-2E9C-101B-9397-08002B2CF9AE}" pid="13" name="MSIP_Label_dd4203d7-225b-41a9-8c54-a31e0ceca5df_Extended_MSFT_Method">
    <vt:lpwstr>Automatic</vt:lpwstr>
  </property>
  <property fmtid="{D5CDD505-2E9C-101B-9397-08002B2CF9AE}" pid="14" name="MSIP_Label_3515d617-256d-4284-aedb-1064be1c4b48_Enabled">
    <vt:lpwstr>True</vt:lpwstr>
  </property>
  <property fmtid="{D5CDD505-2E9C-101B-9397-08002B2CF9AE}" pid="15" name="MSIP_Label_3515d617-256d-4284-aedb-1064be1c4b48_SiteId">
    <vt:lpwstr>6397df10-4595-4047-9c4f-03311282152b</vt:lpwstr>
  </property>
  <property fmtid="{D5CDD505-2E9C-101B-9397-08002B2CF9AE}" pid="16" name="MSIP_Label_3515d617-256d-4284-aedb-1064be1c4b48_Owner">
    <vt:lpwstr>SKEMP@tbs-sct.gc.ca</vt:lpwstr>
  </property>
  <property fmtid="{D5CDD505-2E9C-101B-9397-08002B2CF9AE}" pid="17" name="MSIP_Label_3515d617-256d-4284-aedb-1064be1c4b48_SetDate">
    <vt:lpwstr>2020-05-26T20:34:37.8034352Z</vt:lpwstr>
  </property>
  <property fmtid="{D5CDD505-2E9C-101B-9397-08002B2CF9AE}" pid="18" name="MSIP_Label_3515d617-256d-4284-aedb-1064be1c4b48_Name">
    <vt:lpwstr>UNCLASSIFIED</vt:lpwstr>
  </property>
  <property fmtid="{D5CDD505-2E9C-101B-9397-08002B2CF9AE}" pid="19" name="MSIP_Label_3515d617-256d-4284-aedb-1064be1c4b48_Application">
    <vt:lpwstr>Microsoft Azure Information Protection</vt:lpwstr>
  </property>
  <property fmtid="{D5CDD505-2E9C-101B-9397-08002B2CF9AE}" pid="20" name="MSIP_Label_3515d617-256d-4284-aedb-1064be1c4b48_ActionId">
    <vt:lpwstr>bd089653-5ce1-464a-974d-9cf4e0bbc192</vt:lpwstr>
  </property>
  <property fmtid="{D5CDD505-2E9C-101B-9397-08002B2CF9AE}" pid="21" name="MSIP_Label_3515d617-256d-4284-aedb-1064be1c4b48_Parent">
    <vt:lpwstr>dd4203d7-225b-41a9-8c54-a31e0ceca5df</vt:lpwstr>
  </property>
  <property fmtid="{D5CDD505-2E9C-101B-9397-08002B2CF9AE}" pid="22" name="MSIP_Label_3515d617-256d-4284-aedb-1064be1c4b48_Extended_MSFT_Method">
    <vt:lpwstr>Automatic</vt:lpwstr>
  </property>
  <property fmtid="{D5CDD505-2E9C-101B-9397-08002B2CF9AE}" pid="23" name="Sensitivity">
    <vt:lpwstr>NO MARKING VISIBLE UNCLASSIFIED</vt:lpwstr>
  </property>
  <property fmtid="{D5CDD505-2E9C-101B-9397-08002B2CF9AE}" pid="24" name="_AdHocReviewCycleID">
    <vt:i4>-1445280191</vt:i4>
  </property>
  <property fmtid="{D5CDD505-2E9C-101B-9397-08002B2CF9AE}" pid="25" name="_NewReviewCycle">
    <vt:lpwstr/>
  </property>
  <property fmtid="{D5CDD505-2E9C-101B-9397-08002B2CF9AE}" pid="26" name="_EmailSubject">
    <vt:lpwstr/>
  </property>
  <property fmtid="{D5CDD505-2E9C-101B-9397-08002B2CF9AE}" pid="27" name="_AuthorEmail">
    <vt:lpwstr>isabelle.dube@sct.gouv.qc.ca</vt:lpwstr>
  </property>
  <property fmtid="{D5CDD505-2E9C-101B-9397-08002B2CF9AE}" pid="28" name="_AuthorEmailDisplayName">
    <vt:lpwstr>Isabelle Dubé</vt:lpwstr>
  </property>
</Properties>
</file>