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tags/tag2.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ppt/tags/tag1.xml" ContentType="application/vnd.openxmlformats-officedocument.presentationml.tag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363" r:id="rId2"/>
    <p:sldId id="360" r:id="rId3"/>
    <p:sldId id="364" r:id="rId4"/>
    <p:sldId id="366" r:id="rId5"/>
    <p:sldId id="365" r:id="rId6"/>
    <p:sldId id="369" r:id="rId7"/>
    <p:sldId id="359" r:id="rId8"/>
    <p:sldId id="368" r:id="rId9"/>
    <p:sldId id="367" r:id="rId10"/>
    <p:sldId id="370" r:id="rId11"/>
    <p:sldId id="371" r:id="rId12"/>
    <p:sldId id="372" r:id="rId13"/>
  </p:sldIdLst>
  <p:sldSz cx="9144000" cy="5143500" type="screen16x9"/>
  <p:notesSz cx="7023100" cy="93091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5pPr>
    <a:lvl6pPr marL="2286000" algn="l" defTabSz="914400" rtl="0" eaLnBrk="1" latinLnBrk="0" hangingPunct="1">
      <a:defRPr kern="1200">
        <a:solidFill>
          <a:schemeClr val="tx1"/>
        </a:solidFill>
        <a:latin typeface="Calibri" panose="020F0502020204030204" pitchFamily="34" charset="0"/>
        <a:ea typeface="ヒラギノ角ゴ Pro W3" pitchFamily="127" charset="-128"/>
        <a:cs typeface="+mn-cs"/>
      </a:defRPr>
    </a:lvl6pPr>
    <a:lvl7pPr marL="2743200" algn="l" defTabSz="914400" rtl="0" eaLnBrk="1" latinLnBrk="0" hangingPunct="1">
      <a:defRPr kern="1200">
        <a:solidFill>
          <a:schemeClr val="tx1"/>
        </a:solidFill>
        <a:latin typeface="Calibri" panose="020F0502020204030204" pitchFamily="34" charset="0"/>
        <a:ea typeface="ヒラギノ角ゴ Pro W3" pitchFamily="127" charset="-128"/>
        <a:cs typeface="+mn-cs"/>
      </a:defRPr>
    </a:lvl7pPr>
    <a:lvl8pPr marL="3200400" algn="l" defTabSz="914400" rtl="0" eaLnBrk="1" latinLnBrk="0" hangingPunct="1">
      <a:defRPr kern="1200">
        <a:solidFill>
          <a:schemeClr val="tx1"/>
        </a:solidFill>
        <a:latin typeface="Calibri" panose="020F0502020204030204" pitchFamily="34" charset="0"/>
        <a:ea typeface="ヒラギノ角ゴ Pro W3" pitchFamily="127" charset="-128"/>
        <a:cs typeface="+mn-cs"/>
      </a:defRPr>
    </a:lvl8pPr>
    <a:lvl9pPr marL="3657600" algn="l" defTabSz="914400" rtl="0" eaLnBrk="1" latinLnBrk="0" hangingPunct="1">
      <a:defRPr kern="1200">
        <a:solidFill>
          <a:schemeClr val="tx1"/>
        </a:solidFill>
        <a:latin typeface="Calibri" panose="020F0502020204030204" pitchFamily="34" charset="0"/>
        <a:ea typeface="ヒラギノ角ゴ Pro W3" pitchFamily="127" charset="-128"/>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son, Paul (IC)" initials="JP(" lastIdx="4" clrIdx="0">
    <p:extLst>
      <p:ext uri="{19B8F6BF-5375-455C-9EA6-DF929625EA0E}">
        <p15:presenceInfo xmlns:p15="http://schemas.microsoft.com/office/powerpoint/2012/main" userId="S-1-5-21-4111415828-995055209-895512142-957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808080"/>
    <a:srgbClr val="EADDFF"/>
    <a:srgbClr val="FEF1E6"/>
    <a:srgbClr val="E7EFF9"/>
    <a:srgbClr val="DAE7F6"/>
    <a:srgbClr val="E7F4E0"/>
    <a:srgbClr val="BE7EEE"/>
    <a:srgbClr val="CE56E6"/>
    <a:srgbClr val="870F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3" autoAdjust="0"/>
    <p:restoredTop sz="85986" autoAdjust="0"/>
  </p:normalViewPr>
  <p:slideViewPr>
    <p:cSldViewPr snapToGrid="0" snapToObjects="1">
      <p:cViewPr varScale="1">
        <p:scale>
          <a:sx n="104" d="100"/>
          <a:sy n="104" d="100"/>
        </p:scale>
        <p:origin x="495" y="51"/>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91" d="100"/>
          <a:sy n="91" d="100"/>
        </p:scale>
        <p:origin x="2988" y="66"/>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wrap="square" lIns="93324" tIns="46662" rIns="93324" bIns="46662" numCol="1" anchor="t" anchorCtr="0" compatLnSpc="1">
            <a:prstTxWarp prst="textNoShape">
              <a:avLst/>
            </a:prstTxWarp>
          </a:bodyPr>
          <a:lstStyle>
            <a:lvl1pPr algn="r">
              <a:defRPr sz="1200"/>
            </a:lvl1pPr>
          </a:lstStyle>
          <a:p>
            <a:fld id="{D04D6973-754B-47CD-95F4-E4177A42261F}" type="datetimeFigureOut">
              <a:rPr lang="en-US" altLang="en-US"/>
              <a:pPr/>
              <a:t>6/1/2020</a:t>
            </a:fld>
            <a:endParaRPr lang="en-US" alt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wrap="square" lIns="93324" tIns="46662" rIns="93324" bIns="46662" numCol="1" anchor="b" anchorCtr="0" compatLnSpc="1">
            <a:prstTxWarp prst="textNoShape">
              <a:avLst/>
            </a:prstTxWarp>
          </a:bodyPr>
          <a:lstStyle>
            <a:lvl1pPr algn="r">
              <a:defRPr sz="1200"/>
            </a:lvl1pPr>
          </a:lstStyle>
          <a:p>
            <a:fld id="{9E8D216E-3286-4007-A09A-41655211AEC2}" type="slidenum">
              <a:rPr lang="en-US" altLang="en-US"/>
              <a:pPr/>
              <a:t>‹#›</a:t>
            </a:fld>
            <a:endParaRPr lang="en-US" altLang="en-US" dirty="0"/>
          </a:p>
        </p:txBody>
      </p:sp>
    </p:spTree>
    <p:extLst>
      <p:ext uri="{BB962C8B-B14F-4D97-AF65-F5344CB8AC3E}">
        <p14:creationId xmlns:p14="http://schemas.microsoft.com/office/powerpoint/2010/main" val="40591046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wrap="square" lIns="93324" tIns="46662" rIns="93324" bIns="46662" numCol="1" anchor="t" anchorCtr="0" compatLnSpc="1">
            <a:prstTxWarp prst="textNoShape">
              <a:avLst/>
            </a:prstTxWarp>
          </a:bodyPr>
          <a:lstStyle>
            <a:lvl1pPr algn="r">
              <a:defRPr sz="1200"/>
            </a:lvl1pPr>
          </a:lstStyle>
          <a:p>
            <a:fld id="{72979507-E6EB-4E09-9330-8A6222761008}" type="datetimeFigureOut">
              <a:rPr lang="en-US" altLang="en-US"/>
              <a:pPr/>
              <a:t>6/1/2020</a:t>
            </a:fld>
            <a:endParaRPr lang="en-US" altLang="en-US" dirty="0"/>
          </a:p>
        </p:txBody>
      </p:sp>
      <p:sp>
        <p:nvSpPr>
          <p:cNvPr id="4" name="Slide Image Placeholder 3"/>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pPr lvl="0"/>
            <a:endParaRPr lang="en-US" noProof="0"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wrap="square" lIns="93324" tIns="46662" rIns="93324" bIns="46662" numCol="1" anchor="b" anchorCtr="0" compatLnSpc="1">
            <a:prstTxWarp prst="textNoShape">
              <a:avLst/>
            </a:prstTxWarp>
          </a:bodyPr>
          <a:lstStyle>
            <a:lvl1pPr algn="r">
              <a:defRPr sz="1200"/>
            </a:lvl1pPr>
          </a:lstStyle>
          <a:p>
            <a:fld id="{58B6414A-BA14-4DDA-AFF4-139240F35821}" type="slidenum">
              <a:rPr lang="en-US" altLang="en-US"/>
              <a:pPr/>
              <a:t>‹#›</a:t>
            </a:fld>
            <a:endParaRPr lang="en-US" altLang="en-US" dirty="0"/>
          </a:p>
        </p:txBody>
      </p:sp>
    </p:spTree>
    <p:extLst>
      <p:ext uri="{BB962C8B-B14F-4D97-AF65-F5344CB8AC3E}">
        <p14:creationId xmlns:p14="http://schemas.microsoft.com/office/powerpoint/2010/main" val="225283980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58B6414A-BA14-4DDA-AFF4-139240F35821}" type="slidenum">
              <a:rPr lang="en-US" altLang="en-US" smtClean="0"/>
              <a:pPr/>
              <a:t>2</a:t>
            </a:fld>
            <a:endParaRPr lang="en-US" altLang="en-US"/>
          </a:p>
        </p:txBody>
      </p:sp>
    </p:spTree>
    <p:extLst>
      <p:ext uri="{BB962C8B-B14F-4D97-AF65-F5344CB8AC3E}">
        <p14:creationId xmlns:p14="http://schemas.microsoft.com/office/powerpoint/2010/main" val="2619100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3</a:t>
            </a:fld>
            <a:endParaRPr lang="en-US" altLang="en-US"/>
          </a:p>
        </p:txBody>
      </p:sp>
    </p:spTree>
    <p:extLst>
      <p:ext uri="{BB962C8B-B14F-4D97-AF65-F5344CB8AC3E}">
        <p14:creationId xmlns:p14="http://schemas.microsoft.com/office/powerpoint/2010/main" val="3689770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5</a:t>
            </a:fld>
            <a:endParaRPr lang="en-US" altLang="en-US"/>
          </a:p>
        </p:txBody>
      </p:sp>
    </p:spTree>
    <p:extLst>
      <p:ext uri="{BB962C8B-B14F-4D97-AF65-F5344CB8AC3E}">
        <p14:creationId xmlns:p14="http://schemas.microsoft.com/office/powerpoint/2010/main" val="2943623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58B6414A-BA14-4DDA-AFF4-139240F35821}" type="slidenum">
              <a:rPr lang="en-US" altLang="en-US" smtClean="0"/>
              <a:pPr/>
              <a:t>6</a:t>
            </a:fld>
            <a:endParaRPr lang="en-US" altLang="en-US"/>
          </a:p>
        </p:txBody>
      </p:sp>
    </p:spTree>
    <p:extLst>
      <p:ext uri="{BB962C8B-B14F-4D97-AF65-F5344CB8AC3E}">
        <p14:creationId xmlns:p14="http://schemas.microsoft.com/office/powerpoint/2010/main" val="3573682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baseline="0" dirty="0"/>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7</a:t>
            </a:fld>
            <a:endParaRPr lang="en-US" altLang="en-US"/>
          </a:p>
        </p:txBody>
      </p:sp>
    </p:spTree>
    <p:extLst>
      <p:ext uri="{BB962C8B-B14F-4D97-AF65-F5344CB8AC3E}">
        <p14:creationId xmlns:p14="http://schemas.microsoft.com/office/powerpoint/2010/main" val="3866487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CA" baseline="0" dirty="0"/>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9</a:t>
            </a:fld>
            <a:endParaRPr lang="en-US" altLang="en-US"/>
          </a:p>
        </p:txBody>
      </p:sp>
    </p:spTree>
    <p:extLst>
      <p:ext uri="{BB962C8B-B14F-4D97-AF65-F5344CB8AC3E}">
        <p14:creationId xmlns:p14="http://schemas.microsoft.com/office/powerpoint/2010/main" val="609144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10</a:t>
            </a:fld>
            <a:endParaRPr lang="en-US" altLang="en-US"/>
          </a:p>
        </p:txBody>
      </p:sp>
    </p:spTree>
    <p:extLst>
      <p:ext uri="{BB962C8B-B14F-4D97-AF65-F5344CB8AC3E}">
        <p14:creationId xmlns:p14="http://schemas.microsoft.com/office/powerpoint/2010/main" val="4104770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8B6414A-BA14-4DDA-AFF4-139240F35821}" type="slidenum">
              <a:rPr lang="en-US" altLang="en-US" smtClean="0"/>
              <a:pPr/>
              <a:t>11</a:t>
            </a:fld>
            <a:endParaRPr lang="en-US" altLang="en-US" dirty="0"/>
          </a:p>
        </p:txBody>
      </p:sp>
    </p:spTree>
    <p:extLst>
      <p:ext uri="{BB962C8B-B14F-4D97-AF65-F5344CB8AC3E}">
        <p14:creationId xmlns:p14="http://schemas.microsoft.com/office/powerpoint/2010/main" val="2076006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8B6414A-BA14-4DDA-AFF4-139240F35821}" type="slidenum">
              <a:rPr lang="en-US" altLang="en-US" smtClean="0"/>
              <a:pPr/>
              <a:t>12</a:t>
            </a:fld>
            <a:endParaRPr lang="en-US" altLang="en-US" dirty="0"/>
          </a:p>
        </p:txBody>
      </p:sp>
    </p:spTree>
    <p:extLst>
      <p:ext uri="{BB962C8B-B14F-4D97-AF65-F5344CB8AC3E}">
        <p14:creationId xmlns:p14="http://schemas.microsoft.com/office/powerpoint/2010/main" val="5928825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half imag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9912C1-F5F4-9345-ACFB-590239686EEA}"/>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1070921" y="1979497"/>
            <a:ext cx="7043349" cy="1747259"/>
          </a:xfrm>
        </p:spPr>
        <p:txBody>
          <a:bodyPr>
            <a:normAutofit/>
          </a:bodyPr>
          <a:lstStyle>
            <a:lvl1pPr algn="l">
              <a:lnSpc>
                <a:spcPts val="5000"/>
              </a:lnSpc>
              <a:defRPr sz="4600" b="1" i="0">
                <a:solidFill>
                  <a:schemeClr val="bg1"/>
                </a:solidFill>
                <a:latin typeface="Century Gothic" panose="020B0502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070919" y="3726756"/>
            <a:ext cx="7043351" cy="581633"/>
          </a:xfrm>
        </p:spPr>
        <p:txBody>
          <a:bodyPr>
            <a:normAutofit/>
          </a:bodyPr>
          <a:lstStyle>
            <a:lvl1pPr marL="0" indent="0" algn="l">
              <a:buNone/>
              <a:defRPr sz="2400" b="0" i="0" baseline="0">
                <a:solidFill>
                  <a:schemeClr val="bg1"/>
                </a:solidFill>
                <a:latin typeface="Century Gothic Regular"/>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Slide Number Placeholder 5"/>
          <p:cNvSpPr>
            <a:spLocks noGrp="1"/>
          </p:cNvSpPr>
          <p:nvPr>
            <p:ph type="sldNum" sz="quarter" idx="12"/>
          </p:nvPr>
        </p:nvSpPr>
        <p:spPr>
          <a:xfrm>
            <a:off x="457201" y="4508662"/>
            <a:ext cx="982663" cy="273844"/>
          </a:xfrm>
        </p:spPr>
        <p:txBody>
          <a:bodyPr/>
          <a:lstStyle>
            <a:lvl1pPr>
              <a:defRPr>
                <a:solidFill>
                  <a:schemeClr val="bg1"/>
                </a:solidFill>
              </a:defRPr>
            </a:lvl1pPr>
          </a:lstStyle>
          <a:p>
            <a:fld id="{A3C1C3F4-7627-499B-A387-D46B6B71D0BD}" type="slidenum">
              <a:rPr lang="en-US" altLang="en-US"/>
              <a:pPr/>
              <a:t>‹#›</a:t>
            </a:fld>
            <a:endParaRPr lang="en-US" altLang="en-US" dirty="0"/>
          </a:p>
        </p:txBody>
      </p:sp>
    </p:spTree>
    <p:extLst>
      <p:ext uri="{BB962C8B-B14F-4D97-AF65-F5344CB8AC3E}">
        <p14:creationId xmlns:p14="http://schemas.microsoft.com/office/powerpoint/2010/main" val="2782589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A97C5C-561C-1041-B7CE-18A14CBF77C9}"/>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0" y="4242"/>
            <a:ext cx="9128917" cy="5135015"/>
          </a:xfrm>
          <a:prstGeom prst="rect">
            <a:avLst/>
          </a:prstGeom>
        </p:spPr>
      </p:pic>
      <p:sp>
        <p:nvSpPr>
          <p:cNvPr id="2" name="Title 1"/>
          <p:cNvSpPr>
            <a:spLocks noGrp="1"/>
          </p:cNvSpPr>
          <p:nvPr>
            <p:ph type="title"/>
          </p:nvPr>
        </p:nvSpPr>
        <p:spPr/>
        <p:txBody>
          <a:bodyPr>
            <a:normAutofit/>
          </a:bodyPr>
          <a:lstStyle>
            <a:lvl1pPr algn="l">
              <a:defRPr sz="3600" b="0" i="0">
                <a:solidFill>
                  <a:srgbClr val="355CBA"/>
                </a:solidFill>
                <a:latin typeface="Century Gothic Regular"/>
                <a:cs typeface="Arial" panose="020B0604020202020204" pitchFamily="34" charset="0"/>
              </a:defRPr>
            </a:lvl1pPr>
          </a:lstStyle>
          <a:p>
            <a:r>
              <a:rPr lang="en-US" altLang="en-US"/>
              <a:t>Click to edit Master title style</a:t>
            </a:r>
            <a:endParaRPr lang="en-US" dirty="0"/>
          </a:p>
        </p:txBody>
      </p:sp>
      <p:sp>
        <p:nvSpPr>
          <p:cNvPr id="3" name="Content Placeholder 2"/>
          <p:cNvSpPr>
            <a:spLocks noGrp="1"/>
          </p:cNvSpPr>
          <p:nvPr>
            <p:ph idx="1"/>
          </p:nvPr>
        </p:nvSpPr>
        <p:spPr/>
        <p:txBody>
          <a:bodyPr/>
          <a:lstStyle>
            <a:lvl1pPr marL="342900" indent="-342900">
              <a:buClr>
                <a:schemeClr val="accent2"/>
              </a:buClr>
              <a:buFont typeface="Arial" panose="020B0604020202020204" pitchFamily="34" charset="0"/>
              <a:buChar char="•"/>
              <a:defRPr sz="2400" b="0" i="0">
                <a:solidFill>
                  <a:srgbClr val="595959"/>
                </a:solidFill>
                <a:latin typeface="Century Gothic Regular"/>
                <a:cs typeface="Arial" panose="020B0604020202020204" pitchFamily="34" charset="0"/>
              </a:defRPr>
            </a:lvl1pPr>
            <a:lvl2pPr marL="800100" indent="-342900">
              <a:buClr>
                <a:schemeClr val="accent2"/>
              </a:buClr>
              <a:buFont typeface="Arial" panose="020B0604020202020204" pitchFamily="34" charset="0"/>
              <a:buChar char="•"/>
              <a:defRPr sz="2000" b="0" i="0">
                <a:solidFill>
                  <a:srgbClr val="595959"/>
                </a:solidFill>
                <a:latin typeface="Century Gothic Regular"/>
                <a:cs typeface="Arial" panose="020B0604020202020204" pitchFamily="34" charset="0"/>
              </a:defRPr>
            </a:lvl2pPr>
            <a:lvl3pPr marL="1200150" indent="-285750">
              <a:buClr>
                <a:schemeClr val="accent2"/>
              </a:buClr>
              <a:buFont typeface="Arial" panose="020B0604020202020204" pitchFamily="34" charset="0"/>
              <a:buChar char="•"/>
              <a:defRPr sz="1800" b="0" i="0">
                <a:solidFill>
                  <a:srgbClr val="595959"/>
                </a:solidFill>
                <a:latin typeface="Century Gothic Regular"/>
                <a:cs typeface="Arial" panose="020B0604020202020204" pitchFamily="34" charset="0"/>
              </a:defRPr>
            </a:lvl3pPr>
            <a:lvl4pPr marL="1657350" indent="-285750">
              <a:buClr>
                <a:schemeClr val="accent2"/>
              </a:buClr>
              <a:buFont typeface="Arial" panose="020B0604020202020204" pitchFamily="34" charset="0"/>
              <a:buChar char="•"/>
              <a:defRPr sz="1600" b="0" i="0">
                <a:solidFill>
                  <a:srgbClr val="595959"/>
                </a:solidFill>
                <a:latin typeface="Century Gothic Regular"/>
                <a:cs typeface="Arial" panose="020B0604020202020204" pitchFamily="34" charset="0"/>
              </a:defRPr>
            </a:lvl4pPr>
            <a:lvl5pPr marL="2114550" indent="-285750">
              <a:buClr>
                <a:schemeClr val="accent2"/>
              </a:buClr>
              <a:buFont typeface="Arial" panose="020B0604020202020204" pitchFamily="34" charset="0"/>
              <a:buChar char="•"/>
              <a:defRPr sz="1400" b="0" i="0">
                <a:solidFill>
                  <a:srgbClr val="595959"/>
                </a:solidFill>
                <a:latin typeface="Century Gothic Regular"/>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10"/>
          </p:nvPr>
        </p:nvSpPr>
        <p:spPr/>
        <p:txBody>
          <a:bodyPr/>
          <a:lstStyle>
            <a:lvl1pPr>
              <a:defRPr>
                <a:solidFill>
                  <a:schemeClr val="bg1"/>
                </a:solidFill>
              </a:defRPr>
            </a:lvl1pPr>
          </a:lstStyle>
          <a:p>
            <a:fld id="{78075564-AF6E-40FC-905A-F6C5E8D29614}" type="slidenum">
              <a:rPr lang="en-US" altLang="en-US"/>
              <a:pPr/>
              <a:t>‹#›</a:t>
            </a:fld>
            <a:endParaRPr lang="en-US" altLang="en-US" dirty="0"/>
          </a:p>
        </p:txBody>
      </p:sp>
    </p:spTree>
    <p:extLst>
      <p:ext uri="{BB962C8B-B14F-4D97-AF65-F5344CB8AC3E}">
        <p14:creationId xmlns:p14="http://schemas.microsoft.com/office/powerpoint/2010/main" val="1539211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A97C5C-561C-1041-B7CE-18A14CBF77C9}"/>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0" y="4242"/>
            <a:ext cx="9128917" cy="5135015"/>
          </a:xfrm>
          <a:prstGeom prst="rect">
            <a:avLst/>
          </a:prstGeom>
        </p:spPr>
      </p:pic>
      <p:sp>
        <p:nvSpPr>
          <p:cNvPr id="6" name="Rectangle 5">
            <a:extLst>
              <a:ext uri="{FF2B5EF4-FFF2-40B4-BE49-F238E27FC236}">
                <a16:creationId xmlns:a16="http://schemas.microsoft.com/office/drawing/2014/main" id="{5AA18641-346F-384F-8BD1-D79BCC0E045D}"/>
              </a:ext>
            </a:extLst>
          </p:cNvPr>
          <p:cNvSpPr/>
          <p:nvPr userDrawn="1"/>
        </p:nvSpPr>
        <p:spPr>
          <a:xfrm>
            <a:off x="263610" y="222455"/>
            <a:ext cx="8517925" cy="4588814"/>
          </a:xfrm>
          <a:prstGeom prst="rect">
            <a:avLst/>
          </a:prstGeom>
          <a:solidFill>
            <a:srgbClr val="355CB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CA" dirty="0">
              <a:solidFill>
                <a:srgbClr val="ECECEC"/>
              </a:solidFill>
            </a:endParaRPr>
          </a:p>
        </p:txBody>
      </p:sp>
      <p:sp>
        <p:nvSpPr>
          <p:cNvPr id="2" name="Title 1"/>
          <p:cNvSpPr>
            <a:spLocks noGrp="1"/>
          </p:cNvSpPr>
          <p:nvPr>
            <p:ph type="title"/>
          </p:nvPr>
        </p:nvSpPr>
        <p:spPr>
          <a:xfrm>
            <a:off x="457200" y="280468"/>
            <a:ext cx="8229600" cy="739378"/>
          </a:xfrm>
        </p:spPr>
        <p:txBody>
          <a:bodyPr>
            <a:normAutofit/>
          </a:bodyPr>
          <a:lstStyle>
            <a:lvl1pPr algn="l">
              <a:defRPr sz="3600" b="0" i="0">
                <a:solidFill>
                  <a:schemeClr val="bg1"/>
                </a:solidFill>
                <a:latin typeface="Century Gothic Regular"/>
                <a:cs typeface="Arial" panose="020B0604020202020204" pitchFamily="34" charset="0"/>
              </a:defRPr>
            </a:lvl1pPr>
          </a:lstStyle>
          <a:p>
            <a:r>
              <a:rPr lang="en-US" altLang="en-US"/>
              <a:t>Click to edit Master title style</a:t>
            </a:r>
            <a:endParaRPr lang="en-US" dirty="0"/>
          </a:p>
        </p:txBody>
      </p:sp>
      <p:sp>
        <p:nvSpPr>
          <p:cNvPr id="3" name="Content Placeholder 2"/>
          <p:cNvSpPr>
            <a:spLocks noGrp="1"/>
          </p:cNvSpPr>
          <p:nvPr>
            <p:ph idx="1"/>
          </p:nvPr>
        </p:nvSpPr>
        <p:spPr>
          <a:xfrm>
            <a:off x="457200" y="1152006"/>
            <a:ext cx="8229600" cy="3517106"/>
          </a:xfrm>
        </p:spPr>
        <p:txBody>
          <a:bodyPr/>
          <a:lstStyle>
            <a:lvl1pPr marL="342900" indent="-342900">
              <a:buClr>
                <a:schemeClr val="accent2"/>
              </a:buClr>
              <a:buFont typeface="Arial" panose="020B0604020202020204" pitchFamily="34" charset="0"/>
              <a:buChar char="•"/>
              <a:defRPr sz="2400" b="0" i="0">
                <a:solidFill>
                  <a:schemeClr val="bg1"/>
                </a:solidFill>
                <a:latin typeface="Century Gothic Regular"/>
                <a:cs typeface="Arial" panose="020B0604020202020204" pitchFamily="34" charset="0"/>
              </a:defRPr>
            </a:lvl1pPr>
            <a:lvl2pPr marL="800100" indent="-342900">
              <a:buClr>
                <a:schemeClr val="accent2"/>
              </a:buClr>
              <a:buFont typeface="Arial" panose="020B0604020202020204" pitchFamily="34" charset="0"/>
              <a:buChar char="•"/>
              <a:defRPr sz="2000" b="0" i="0">
                <a:solidFill>
                  <a:schemeClr val="bg1"/>
                </a:solidFill>
                <a:latin typeface="Century Gothic Regular"/>
                <a:cs typeface="Arial" panose="020B0604020202020204" pitchFamily="34" charset="0"/>
              </a:defRPr>
            </a:lvl2pPr>
            <a:lvl3pPr marL="1200150" indent="-285750">
              <a:buClr>
                <a:schemeClr val="accent2"/>
              </a:buClr>
              <a:buFont typeface="Arial" panose="020B0604020202020204" pitchFamily="34" charset="0"/>
              <a:buChar char="•"/>
              <a:defRPr sz="1800" b="0" i="0">
                <a:solidFill>
                  <a:schemeClr val="bg1"/>
                </a:solidFill>
                <a:latin typeface="Century Gothic Regular"/>
                <a:cs typeface="Arial" panose="020B0604020202020204" pitchFamily="34" charset="0"/>
              </a:defRPr>
            </a:lvl3pPr>
            <a:lvl4pPr marL="1657350" indent="-285750">
              <a:buClr>
                <a:schemeClr val="accent2"/>
              </a:buClr>
              <a:buFont typeface="Arial" panose="020B0604020202020204" pitchFamily="34" charset="0"/>
              <a:buChar char="•"/>
              <a:defRPr sz="1600" b="0" i="0">
                <a:solidFill>
                  <a:schemeClr val="bg1"/>
                </a:solidFill>
                <a:latin typeface="Century Gothic Regular"/>
                <a:cs typeface="Arial" panose="020B0604020202020204" pitchFamily="34" charset="0"/>
              </a:defRPr>
            </a:lvl4pPr>
            <a:lvl5pPr marL="2114550" indent="-285750">
              <a:buClr>
                <a:schemeClr val="accent2"/>
              </a:buClr>
              <a:buFont typeface="Arial" panose="020B0604020202020204" pitchFamily="34" charset="0"/>
              <a:buChar char="•"/>
              <a:defRPr sz="1400" b="0" i="0">
                <a:solidFill>
                  <a:schemeClr val="bg1"/>
                </a:solidFill>
                <a:latin typeface="Century Gothic Regular"/>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10"/>
          </p:nvPr>
        </p:nvSpPr>
        <p:spPr/>
        <p:txBody>
          <a:bodyPr/>
          <a:lstStyle>
            <a:lvl1pPr>
              <a:defRPr>
                <a:solidFill>
                  <a:schemeClr val="bg1"/>
                </a:solidFill>
              </a:defRPr>
            </a:lvl1pPr>
          </a:lstStyle>
          <a:p>
            <a:fld id="{78075564-AF6E-40FC-905A-F6C5E8D29614}" type="slidenum">
              <a:rPr lang="en-US" altLang="en-US"/>
              <a:pPr/>
              <a:t>‹#›</a:t>
            </a:fld>
            <a:endParaRPr lang="en-US" altLang="en-US" dirty="0"/>
          </a:p>
        </p:txBody>
      </p:sp>
    </p:spTree>
    <p:extLst>
      <p:ext uri="{BB962C8B-B14F-4D97-AF65-F5344CB8AC3E}">
        <p14:creationId xmlns:p14="http://schemas.microsoft.com/office/powerpoint/2010/main" val="2303478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A97C5C-561C-1041-B7CE-18A14CBF77C9}"/>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0" y="4242"/>
            <a:ext cx="9128917" cy="5135015"/>
          </a:xfrm>
          <a:prstGeom prst="rect">
            <a:avLst/>
          </a:prstGeom>
        </p:spPr>
      </p:pic>
      <p:sp>
        <p:nvSpPr>
          <p:cNvPr id="6" name="Rectangle 5">
            <a:extLst>
              <a:ext uri="{FF2B5EF4-FFF2-40B4-BE49-F238E27FC236}">
                <a16:creationId xmlns:a16="http://schemas.microsoft.com/office/drawing/2014/main" id="{5AA18641-346F-384F-8BD1-D79BCC0E045D}"/>
              </a:ext>
            </a:extLst>
          </p:cNvPr>
          <p:cNvSpPr/>
          <p:nvPr userDrawn="1"/>
        </p:nvSpPr>
        <p:spPr>
          <a:xfrm>
            <a:off x="263610" y="222455"/>
            <a:ext cx="8517925" cy="4588814"/>
          </a:xfrm>
          <a:prstGeom prst="rect">
            <a:avLst/>
          </a:prstGeom>
          <a:solidFill>
            <a:srgbClr val="355CB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CA" dirty="0">
              <a:solidFill>
                <a:srgbClr val="ECECEC"/>
              </a:solidFill>
            </a:endParaRPr>
          </a:p>
        </p:txBody>
      </p:sp>
      <p:sp>
        <p:nvSpPr>
          <p:cNvPr id="2" name="Title 1"/>
          <p:cNvSpPr>
            <a:spLocks noGrp="1"/>
          </p:cNvSpPr>
          <p:nvPr>
            <p:ph type="title"/>
          </p:nvPr>
        </p:nvSpPr>
        <p:spPr>
          <a:xfrm>
            <a:off x="457200" y="280468"/>
            <a:ext cx="8229600" cy="739378"/>
          </a:xfrm>
        </p:spPr>
        <p:txBody>
          <a:bodyPr>
            <a:normAutofit/>
          </a:bodyPr>
          <a:lstStyle>
            <a:lvl1pPr algn="l">
              <a:defRPr sz="3600" b="0" i="0">
                <a:solidFill>
                  <a:schemeClr val="bg1"/>
                </a:solidFill>
                <a:latin typeface="Century Gothic Regular"/>
                <a:cs typeface="Arial" panose="020B0604020202020204" pitchFamily="34" charset="0"/>
              </a:defRPr>
            </a:lvl1pPr>
          </a:lstStyle>
          <a:p>
            <a:r>
              <a:rPr lang="en-US" altLang="en-US"/>
              <a:t>Click to edit Master title style</a:t>
            </a:r>
            <a:endParaRPr lang="en-US" dirty="0"/>
          </a:p>
        </p:txBody>
      </p:sp>
      <p:sp>
        <p:nvSpPr>
          <p:cNvPr id="3" name="Content Placeholder 2"/>
          <p:cNvSpPr>
            <a:spLocks noGrp="1"/>
          </p:cNvSpPr>
          <p:nvPr>
            <p:ph idx="1"/>
          </p:nvPr>
        </p:nvSpPr>
        <p:spPr>
          <a:xfrm>
            <a:off x="457200" y="1152006"/>
            <a:ext cx="8229600" cy="3517106"/>
          </a:xfrm>
        </p:spPr>
        <p:txBody>
          <a:bodyPr/>
          <a:lstStyle>
            <a:lvl1pPr marL="342900" indent="-342900">
              <a:buClr>
                <a:schemeClr val="accent2"/>
              </a:buClr>
              <a:buFont typeface="Arial" panose="020B0604020202020204" pitchFamily="34" charset="0"/>
              <a:buChar char="•"/>
              <a:defRPr sz="2400" b="0" i="0">
                <a:solidFill>
                  <a:schemeClr val="bg1"/>
                </a:solidFill>
                <a:latin typeface="Century Gothic Regular"/>
                <a:cs typeface="Arial" panose="020B0604020202020204" pitchFamily="34" charset="0"/>
              </a:defRPr>
            </a:lvl1pPr>
            <a:lvl2pPr marL="800100" indent="-342900">
              <a:buClr>
                <a:schemeClr val="accent2"/>
              </a:buClr>
              <a:buFont typeface="Arial" panose="020B0604020202020204" pitchFamily="34" charset="0"/>
              <a:buChar char="•"/>
              <a:defRPr sz="2000" b="0" i="0">
                <a:solidFill>
                  <a:schemeClr val="bg1"/>
                </a:solidFill>
                <a:latin typeface="Century Gothic Regular"/>
                <a:cs typeface="Arial" panose="020B0604020202020204" pitchFamily="34" charset="0"/>
              </a:defRPr>
            </a:lvl2pPr>
            <a:lvl3pPr marL="1200150" indent="-285750">
              <a:buClr>
                <a:schemeClr val="accent2"/>
              </a:buClr>
              <a:buFont typeface="Arial" panose="020B0604020202020204" pitchFamily="34" charset="0"/>
              <a:buChar char="•"/>
              <a:defRPr sz="1800" b="0" i="0">
                <a:solidFill>
                  <a:schemeClr val="bg1"/>
                </a:solidFill>
                <a:latin typeface="Century Gothic Regular"/>
                <a:cs typeface="Arial" panose="020B0604020202020204" pitchFamily="34" charset="0"/>
              </a:defRPr>
            </a:lvl3pPr>
            <a:lvl4pPr marL="1657350" indent="-285750">
              <a:buClr>
                <a:schemeClr val="accent2"/>
              </a:buClr>
              <a:buFont typeface="Arial" panose="020B0604020202020204" pitchFamily="34" charset="0"/>
              <a:buChar char="•"/>
              <a:defRPr sz="1600" b="0" i="0">
                <a:solidFill>
                  <a:schemeClr val="bg1"/>
                </a:solidFill>
                <a:latin typeface="Century Gothic Regular"/>
                <a:cs typeface="Arial" panose="020B0604020202020204" pitchFamily="34" charset="0"/>
              </a:defRPr>
            </a:lvl4pPr>
            <a:lvl5pPr marL="2114550" indent="-285750">
              <a:buClr>
                <a:schemeClr val="accent2"/>
              </a:buClr>
              <a:buFont typeface="Arial" panose="020B0604020202020204" pitchFamily="34" charset="0"/>
              <a:buChar char="•"/>
              <a:defRPr sz="1400" b="0" i="0">
                <a:solidFill>
                  <a:schemeClr val="bg1"/>
                </a:solidFill>
                <a:latin typeface="Century Gothic Regular"/>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10"/>
          </p:nvPr>
        </p:nvSpPr>
        <p:spPr/>
        <p:txBody>
          <a:bodyPr/>
          <a:lstStyle>
            <a:lvl1pPr>
              <a:defRPr>
                <a:solidFill>
                  <a:schemeClr val="bg1"/>
                </a:solidFill>
              </a:defRPr>
            </a:lvl1pPr>
          </a:lstStyle>
          <a:p>
            <a:fld id="{78075564-AF6E-40FC-905A-F6C5E8D29614}" type="slidenum">
              <a:rPr lang="en-US" altLang="en-US"/>
              <a:pPr/>
              <a:t>‹#›</a:t>
            </a:fld>
            <a:endParaRPr lang="en-US" altLang="en-US" dirty="0"/>
          </a:p>
        </p:txBody>
      </p:sp>
    </p:spTree>
    <p:extLst>
      <p:ext uri="{BB962C8B-B14F-4D97-AF65-F5344CB8AC3E}">
        <p14:creationId xmlns:p14="http://schemas.microsoft.com/office/powerpoint/2010/main" val="93542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full imag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C7A5BC-941C-8C4C-90B2-C314131038BB}"/>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1" name="Slide Number Placeholder 5"/>
          <p:cNvSpPr>
            <a:spLocks noGrp="1"/>
          </p:cNvSpPr>
          <p:nvPr>
            <p:ph type="sldNum" sz="quarter" idx="12"/>
          </p:nvPr>
        </p:nvSpPr>
        <p:spPr/>
        <p:txBody>
          <a:bodyPr/>
          <a:lstStyle>
            <a:lvl1pPr>
              <a:defRPr>
                <a:solidFill>
                  <a:schemeClr val="bg1"/>
                </a:solidFill>
              </a:defRPr>
            </a:lvl1pPr>
          </a:lstStyle>
          <a:p>
            <a:fld id="{2B042CE3-6392-4968-B209-93A52C299364}" type="slidenum">
              <a:rPr lang="en-US" altLang="en-US" smtClean="0"/>
              <a:pPr/>
              <a:t>‹#›</a:t>
            </a:fld>
            <a:endParaRPr lang="en-US" altLang="en-US" dirty="0"/>
          </a:p>
        </p:txBody>
      </p:sp>
      <p:sp>
        <p:nvSpPr>
          <p:cNvPr id="6" name="Title 1">
            <a:extLst>
              <a:ext uri="{FF2B5EF4-FFF2-40B4-BE49-F238E27FC236}">
                <a16:creationId xmlns:a16="http://schemas.microsoft.com/office/drawing/2014/main" id="{86F924EE-8062-AC4C-BDF4-FB0E75BDF6CD}"/>
              </a:ext>
            </a:extLst>
          </p:cNvPr>
          <p:cNvSpPr>
            <a:spLocks noGrp="1"/>
          </p:cNvSpPr>
          <p:nvPr>
            <p:ph type="ctrTitle" hasCustomPrompt="1"/>
          </p:nvPr>
        </p:nvSpPr>
        <p:spPr>
          <a:xfrm>
            <a:off x="988542" y="1921832"/>
            <a:ext cx="7043349" cy="1747259"/>
          </a:xfrm>
        </p:spPr>
        <p:txBody>
          <a:bodyPr>
            <a:normAutofit/>
          </a:bodyPr>
          <a:lstStyle>
            <a:lvl1pPr algn="l">
              <a:lnSpc>
                <a:spcPts val="5000"/>
              </a:lnSpc>
              <a:defRPr sz="4600" b="1" i="0">
                <a:solidFill>
                  <a:schemeClr val="bg1"/>
                </a:solidFill>
                <a:latin typeface="Century Gothic" panose="020B0502020202020204" pitchFamily="34" charset="0"/>
                <a:cs typeface="Arial" panose="020B0604020202020204" pitchFamily="34" charset="0"/>
              </a:defRPr>
            </a:lvl1pPr>
          </a:lstStyle>
          <a:p>
            <a:r>
              <a:rPr lang="en-US" dirty="0"/>
              <a:t>CLICK TO EDIT MASTER TITLE STYLE</a:t>
            </a:r>
          </a:p>
        </p:txBody>
      </p:sp>
      <p:sp>
        <p:nvSpPr>
          <p:cNvPr id="7" name="Subtitle 2">
            <a:extLst>
              <a:ext uri="{FF2B5EF4-FFF2-40B4-BE49-F238E27FC236}">
                <a16:creationId xmlns:a16="http://schemas.microsoft.com/office/drawing/2014/main" id="{F9AA90E3-4C32-4549-AAA1-C271CBB415AD}"/>
              </a:ext>
            </a:extLst>
          </p:cNvPr>
          <p:cNvSpPr>
            <a:spLocks noGrp="1"/>
          </p:cNvSpPr>
          <p:nvPr>
            <p:ph type="subTitle" idx="1"/>
          </p:nvPr>
        </p:nvSpPr>
        <p:spPr>
          <a:xfrm>
            <a:off x="988540" y="3669091"/>
            <a:ext cx="7043351" cy="581633"/>
          </a:xfrm>
        </p:spPr>
        <p:txBody>
          <a:bodyPr>
            <a:normAutofit/>
          </a:bodyPr>
          <a:lstStyle>
            <a:lvl1pPr marL="0" indent="0" algn="l">
              <a:buNone/>
              <a:defRPr sz="2400" b="0" i="0" baseline="0">
                <a:solidFill>
                  <a:schemeClr val="bg1"/>
                </a:solidFill>
                <a:latin typeface="Century Gothic Regular"/>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787028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9785CA9-917D-4B4F-9DFC-26C7A2F2CBCD}"/>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0" y="4242"/>
            <a:ext cx="9128917" cy="5135015"/>
          </a:xfrm>
          <a:prstGeom prst="rect">
            <a:avLst/>
          </a:prstGeom>
        </p:spPr>
      </p:pic>
      <p:sp>
        <p:nvSpPr>
          <p:cNvPr id="2" name="Title 1"/>
          <p:cNvSpPr>
            <a:spLocks noGrp="1"/>
          </p:cNvSpPr>
          <p:nvPr>
            <p:ph type="title"/>
          </p:nvPr>
        </p:nvSpPr>
        <p:spPr/>
        <p:txBody>
          <a:bodyPr/>
          <a:lstStyle>
            <a:lvl1pPr algn="l">
              <a:defRPr b="0" i="0">
                <a:solidFill>
                  <a:srgbClr val="355CBA"/>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buClr>
                <a:schemeClr val="accent2"/>
              </a:buClr>
              <a:defRPr sz="2800" b="0" i="0"/>
            </a:lvl1pPr>
            <a:lvl2pPr>
              <a:buClr>
                <a:schemeClr val="accent2"/>
              </a:buClr>
              <a:defRPr sz="2400" b="0" i="0">
                <a:latin typeface="Century Gothic Regular"/>
              </a:defRPr>
            </a:lvl2pPr>
            <a:lvl3pPr>
              <a:buClr>
                <a:schemeClr val="accent2"/>
              </a:buClr>
              <a:defRPr sz="2000" b="0" i="0">
                <a:latin typeface="Century Gothic Regular"/>
              </a:defRPr>
            </a:lvl3pPr>
            <a:lvl4pPr>
              <a:buClr>
                <a:schemeClr val="accent2"/>
              </a:buClr>
              <a:defRPr sz="1800" b="0" i="0">
                <a:latin typeface="Century Gothic Regular"/>
              </a:defRPr>
            </a:lvl4pPr>
            <a:lvl5pPr>
              <a:buClr>
                <a:schemeClr val="accent2"/>
              </a:buClr>
              <a:defRPr sz="1800" b="0" i="0">
                <a:latin typeface="Century Gothic Regular"/>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buClr>
                <a:schemeClr val="accent2"/>
              </a:buClr>
              <a:defRPr sz="2800" b="0" i="0"/>
            </a:lvl1pPr>
            <a:lvl2pPr>
              <a:buClr>
                <a:schemeClr val="accent2"/>
              </a:buClr>
              <a:defRPr sz="2400" b="0" i="0">
                <a:latin typeface="Century Gothic Regular"/>
              </a:defRPr>
            </a:lvl2pPr>
            <a:lvl3pPr>
              <a:buClr>
                <a:schemeClr val="accent2"/>
              </a:buClr>
              <a:defRPr sz="2000" b="0" i="0">
                <a:latin typeface="Century Gothic Regular"/>
              </a:defRPr>
            </a:lvl3pPr>
            <a:lvl4pPr>
              <a:buClr>
                <a:schemeClr val="accent2"/>
              </a:buClr>
              <a:defRPr sz="1800" b="0" i="0">
                <a:latin typeface="Century Gothic Regular"/>
              </a:defRPr>
            </a:lvl4pPr>
            <a:lvl5pPr>
              <a:buClr>
                <a:schemeClr val="accent2"/>
              </a:buClr>
              <a:defRPr sz="1800" b="0" i="0">
                <a:latin typeface="Century Gothic Regular"/>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10"/>
          </p:nvPr>
        </p:nvSpPr>
        <p:spPr/>
        <p:txBody>
          <a:bodyPr/>
          <a:lstStyle>
            <a:lvl1pPr>
              <a:defRPr>
                <a:solidFill>
                  <a:schemeClr val="bg1"/>
                </a:solidFill>
              </a:defRPr>
            </a:lvl1pPr>
          </a:lstStyle>
          <a:p>
            <a:fld id="{A7F49F12-9138-49F1-96D4-CC6FC00A57C3}" type="slidenum">
              <a:rPr lang="en-US" altLang="en-US" smtClean="0"/>
              <a:pPr/>
              <a:t>‹#›</a:t>
            </a:fld>
            <a:endParaRPr lang="en-US" altLang="en-US" dirty="0"/>
          </a:p>
        </p:txBody>
      </p:sp>
    </p:spTree>
    <p:extLst>
      <p:ext uri="{BB962C8B-B14F-4D97-AF65-F5344CB8AC3E}">
        <p14:creationId xmlns:p14="http://schemas.microsoft.com/office/powerpoint/2010/main" val="250418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5659634-A7AE-244B-BC04-7799F79B1197}"/>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0" y="4242"/>
            <a:ext cx="9128917" cy="5135015"/>
          </a:xfrm>
          <a:prstGeom prst="rect">
            <a:avLst/>
          </a:prstGeom>
        </p:spPr>
      </p:pic>
      <p:sp>
        <p:nvSpPr>
          <p:cNvPr id="9" name="Rectangle 8">
            <a:extLst>
              <a:ext uri="{FF2B5EF4-FFF2-40B4-BE49-F238E27FC236}">
                <a16:creationId xmlns:a16="http://schemas.microsoft.com/office/drawing/2014/main" id="{1A3C33DF-035A-834A-9E8E-0EFDD1BE8BED}"/>
              </a:ext>
            </a:extLst>
          </p:cNvPr>
          <p:cNvSpPr/>
          <p:nvPr userDrawn="1"/>
        </p:nvSpPr>
        <p:spPr>
          <a:xfrm>
            <a:off x="263610" y="2894263"/>
            <a:ext cx="8517925" cy="1917005"/>
          </a:xfrm>
          <a:prstGeom prst="rect">
            <a:avLst/>
          </a:prstGeom>
          <a:solidFill>
            <a:srgbClr val="355CB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CA" dirty="0">
              <a:solidFill>
                <a:srgbClr val="ECECEC"/>
              </a:solidFill>
            </a:endParaRPr>
          </a:p>
        </p:txBody>
      </p:sp>
      <p:sp>
        <p:nvSpPr>
          <p:cNvPr id="2" name="Title 1"/>
          <p:cNvSpPr>
            <a:spLocks noGrp="1"/>
          </p:cNvSpPr>
          <p:nvPr>
            <p:ph type="title"/>
          </p:nvPr>
        </p:nvSpPr>
        <p:spPr/>
        <p:txBody>
          <a:bodyPr/>
          <a:lstStyle>
            <a:lvl1pPr algn="l">
              <a:defRPr b="0" i="0">
                <a:solidFill>
                  <a:srgbClr val="355CBA"/>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200151"/>
            <a:ext cx="8116033" cy="1618205"/>
          </a:xfrm>
        </p:spPr>
        <p:txBody>
          <a:bodyPr/>
          <a:lstStyle>
            <a:lvl1pPr>
              <a:buClr>
                <a:schemeClr val="accent1"/>
              </a:buClr>
              <a:defRPr sz="2800" b="0" i="0"/>
            </a:lvl1pPr>
            <a:lvl2pPr>
              <a:buClr>
                <a:schemeClr val="accent1"/>
              </a:buClr>
              <a:defRPr sz="2400" b="0" i="0">
                <a:latin typeface="Century Gothic Regular"/>
              </a:defRPr>
            </a:lvl2pPr>
            <a:lvl3pPr>
              <a:buClr>
                <a:schemeClr val="accent1"/>
              </a:buClr>
              <a:defRPr sz="2000" b="0" i="0">
                <a:latin typeface="Century Gothic Regular"/>
              </a:defRPr>
            </a:lvl3pPr>
            <a:lvl4pPr>
              <a:buClr>
                <a:schemeClr val="accent1"/>
              </a:buClr>
              <a:defRPr sz="1800" b="0" i="0">
                <a:latin typeface="Century Gothic Regular"/>
              </a:defRPr>
            </a:lvl4pPr>
            <a:lvl5pPr>
              <a:buClr>
                <a:schemeClr val="accent1"/>
              </a:buClr>
              <a:defRPr sz="1800" b="0" i="0">
                <a:latin typeface="Century Gothic Regular"/>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half" idx="12"/>
          </p:nvPr>
        </p:nvSpPr>
        <p:spPr>
          <a:xfrm>
            <a:off x="457200" y="3105556"/>
            <a:ext cx="8116033" cy="1366634"/>
          </a:xfrm>
          <a:noFill/>
        </p:spPr>
        <p:txBody>
          <a:bodyPr/>
          <a:lstStyle>
            <a:lvl1pPr marL="0" indent="0">
              <a:buNone/>
              <a:defRPr sz="2000" b="0" i="0">
                <a:solidFill>
                  <a:schemeClr val="bg1"/>
                </a:solidFill>
              </a:defRPr>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US"/>
              <a:t>Edit Master text styles</a:t>
            </a:r>
          </a:p>
        </p:txBody>
      </p:sp>
      <p:sp>
        <p:nvSpPr>
          <p:cNvPr id="11" name="Slide Number Placeholder 5"/>
          <p:cNvSpPr>
            <a:spLocks noGrp="1"/>
          </p:cNvSpPr>
          <p:nvPr>
            <p:ph type="sldNum" sz="quarter" idx="13"/>
          </p:nvPr>
        </p:nvSpPr>
        <p:spPr/>
        <p:txBody>
          <a:bodyPr/>
          <a:lstStyle>
            <a:lvl1pPr>
              <a:defRPr>
                <a:solidFill>
                  <a:schemeClr val="bg1"/>
                </a:solidFill>
              </a:defRPr>
            </a:lvl1pPr>
          </a:lstStyle>
          <a:p>
            <a:fld id="{AB52D289-F740-481C-B2A6-EE2832E288B0}" type="slidenum">
              <a:rPr lang="en-US" altLang="en-US"/>
              <a:pPr/>
              <a:t>‹#›</a:t>
            </a:fld>
            <a:endParaRPr lang="en-US" altLang="en-US" dirty="0"/>
          </a:p>
        </p:txBody>
      </p:sp>
    </p:spTree>
    <p:extLst>
      <p:ext uri="{BB962C8B-B14F-4D97-AF65-F5344CB8AC3E}">
        <p14:creationId xmlns:p14="http://schemas.microsoft.com/office/powerpoint/2010/main" val="3573769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251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739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457200" y="1077517"/>
            <a:ext cx="8229600" cy="3517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457200" rtl="0" eaLnBrk="0" fontAlgn="base" latinLnBrk="0" hangingPunct="0">
              <a:lnSpc>
                <a:spcPct val="100000"/>
              </a:lnSpc>
              <a:spcBef>
                <a:spcPct val="20000"/>
              </a:spcBef>
              <a:spcAft>
                <a:spcPct val="0"/>
              </a:spcAft>
              <a:buClr>
                <a:srgbClr val="BA2E34"/>
              </a:buClr>
              <a:buSzTx/>
              <a:buFont typeface="Arial" panose="020B0604020202020204" pitchFamily="34" charset="0"/>
              <a:buChar char="•"/>
              <a:tabLst/>
              <a:defRPr/>
            </a:pPr>
            <a:endParaRPr kumimoji="0" lang="en-US" sz="1800" b="0" i="0" u="none" strike="noStrike" kern="1200" cap="none" spc="0" normalizeH="0" baseline="0" noProof="0" dirty="0">
              <a:ln>
                <a:noFill/>
              </a:ln>
              <a:solidFill>
                <a:srgbClr val="595959"/>
              </a:solidFill>
              <a:effectLst/>
              <a:uLnTx/>
              <a:uFillTx/>
              <a:latin typeface="Arial" panose="020B0604020202020204" pitchFamily="34" charset="0"/>
              <a:ea typeface="ヒラギノ角ゴ Pro W3" pitchFamily="126" charset="-128"/>
              <a:cs typeface="Arial" panose="020B0604020202020204" pitchFamily="34" charset="0"/>
            </a:endParaRPr>
          </a:p>
        </p:txBody>
      </p:sp>
      <p:sp>
        <p:nvSpPr>
          <p:cNvPr id="6" name="Slide Number Placeholder 5"/>
          <p:cNvSpPr>
            <a:spLocks noGrp="1"/>
          </p:cNvSpPr>
          <p:nvPr>
            <p:ph type="sldNum" sz="quarter" idx="4"/>
          </p:nvPr>
        </p:nvSpPr>
        <p:spPr>
          <a:xfrm>
            <a:off x="457201" y="4767263"/>
            <a:ext cx="982663" cy="273844"/>
          </a:xfrm>
          <a:prstGeom prst="rect">
            <a:avLst/>
          </a:prstGeom>
        </p:spPr>
        <p:txBody>
          <a:bodyPr vert="horz" wrap="square" lIns="91440" tIns="45720" rIns="91440" bIns="45720" numCol="1" anchor="ctr" anchorCtr="0" compatLnSpc="1">
            <a:prstTxWarp prst="textNoShape">
              <a:avLst/>
            </a:prstTxWarp>
          </a:bodyPr>
          <a:lstStyle>
            <a:lvl1pPr>
              <a:defRPr sz="1200">
                <a:solidFill>
                  <a:srgbClr val="7F7F7F"/>
                </a:solidFill>
                <a:latin typeface="Century Gothic" panose="020B0502020202020204" pitchFamily="34" charset="0"/>
              </a:defRPr>
            </a:lvl1pPr>
          </a:lstStyle>
          <a:p>
            <a:fld id="{4AF31215-D414-49A1-B0BE-FA6A849F09BB}"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3953" r:id="rId1"/>
    <p:sldLayoutId id="2147483980" r:id="rId2"/>
    <p:sldLayoutId id="2147483954" r:id="rId3"/>
    <p:sldLayoutId id="2147483982" r:id="rId4"/>
    <p:sldLayoutId id="2147483955" r:id="rId5"/>
    <p:sldLayoutId id="2147483959" r:id="rId6"/>
    <p:sldLayoutId id="2147483962" r:id="rId7"/>
    <p:sldLayoutId id="2147483983" r:id="rId8"/>
  </p:sldLayoutIdLst>
  <p:hf hdr="0" ftr="0" dt="0"/>
  <p:txStyles>
    <p:titleStyle>
      <a:lvl1pPr algn="l" defTabSz="457200" rtl="0" eaLnBrk="1" fontAlgn="base" hangingPunct="1">
        <a:spcBef>
          <a:spcPct val="0"/>
        </a:spcBef>
        <a:spcAft>
          <a:spcPct val="0"/>
        </a:spcAft>
        <a:defRPr lang="en-US" sz="3600" b="0" i="0" kern="1200" dirty="0">
          <a:solidFill>
            <a:schemeClr val="accent1"/>
          </a:solidFill>
          <a:latin typeface="Century Gothic Regular"/>
          <a:ea typeface="ヒラギノ角ゴ Pro W3" pitchFamily="126" charset="-128"/>
          <a:cs typeface="Arial" panose="020B0604020202020204" pitchFamily="34" charset="0"/>
        </a:defRPr>
      </a:lvl1pPr>
      <a:lvl2pPr algn="l" defTabSz="457200" rtl="0" eaLnBrk="1" fontAlgn="base" hangingPunct="1">
        <a:spcBef>
          <a:spcPct val="0"/>
        </a:spcBef>
        <a:spcAft>
          <a:spcPct val="0"/>
        </a:spcAft>
        <a:defRPr sz="3600">
          <a:solidFill>
            <a:srgbClr val="0064A5"/>
          </a:solidFill>
          <a:latin typeface="Century Gothic" charset="0"/>
          <a:ea typeface="ヒラギノ角ゴ Pro W3" pitchFamily="126" charset="-128"/>
          <a:cs typeface="Century Gothic" charset="0"/>
        </a:defRPr>
      </a:lvl2pPr>
      <a:lvl3pPr algn="l" defTabSz="457200" rtl="0" eaLnBrk="1" fontAlgn="base" hangingPunct="1">
        <a:spcBef>
          <a:spcPct val="0"/>
        </a:spcBef>
        <a:spcAft>
          <a:spcPct val="0"/>
        </a:spcAft>
        <a:defRPr sz="3600">
          <a:solidFill>
            <a:srgbClr val="0064A5"/>
          </a:solidFill>
          <a:latin typeface="Century Gothic" charset="0"/>
          <a:ea typeface="ヒラギノ角ゴ Pro W3" pitchFamily="126" charset="-128"/>
          <a:cs typeface="Century Gothic" charset="0"/>
        </a:defRPr>
      </a:lvl3pPr>
      <a:lvl4pPr algn="l" defTabSz="457200" rtl="0" eaLnBrk="1" fontAlgn="base" hangingPunct="1">
        <a:spcBef>
          <a:spcPct val="0"/>
        </a:spcBef>
        <a:spcAft>
          <a:spcPct val="0"/>
        </a:spcAft>
        <a:defRPr sz="3600">
          <a:solidFill>
            <a:srgbClr val="0064A5"/>
          </a:solidFill>
          <a:latin typeface="Century Gothic" charset="0"/>
          <a:ea typeface="ヒラギノ角ゴ Pro W3" pitchFamily="126" charset="-128"/>
          <a:cs typeface="Century Gothic" charset="0"/>
        </a:defRPr>
      </a:lvl4pPr>
      <a:lvl5pPr algn="l" defTabSz="457200" rtl="0" eaLnBrk="1" fontAlgn="base" hangingPunct="1">
        <a:spcBef>
          <a:spcPct val="0"/>
        </a:spcBef>
        <a:spcAft>
          <a:spcPct val="0"/>
        </a:spcAft>
        <a:defRPr sz="3600">
          <a:solidFill>
            <a:srgbClr val="0064A5"/>
          </a:solidFill>
          <a:latin typeface="Century Gothic" charset="0"/>
          <a:ea typeface="ヒラギノ角ゴ Pro W3" pitchFamily="126" charset="-128"/>
          <a:cs typeface="Century Gothic" charset="0"/>
        </a:defRPr>
      </a:lvl5pPr>
      <a:lvl6pPr marL="457200" algn="ctr" defTabSz="457200" rtl="0" eaLnBrk="1" fontAlgn="base" hangingPunct="1">
        <a:spcBef>
          <a:spcPct val="0"/>
        </a:spcBef>
        <a:spcAft>
          <a:spcPct val="0"/>
        </a:spcAft>
        <a:defRPr sz="3600">
          <a:solidFill>
            <a:srgbClr val="0064A5"/>
          </a:solidFill>
          <a:latin typeface="Gill Sans Light" pitchFamily="126" charset="0"/>
          <a:ea typeface="ヒラギノ角ゴ Pro W3" pitchFamily="126" charset="-128"/>
        </a:defRPr>
      </a:lvl6pPr>
      <a:lvl7pPr marL="914400" algn="ctr" defTabSz="457200" rtl="0" eaLnBrk="1" fontAlgn="base" hangingPunct="1">
        <a:spcBef>
          <a:spcPct val="0"/>
        </a:spcBef>
        <a:spcAft>
          <a:spcPct val="0"/>
        </a:spcAft>
        <a:defRPr sz="3600">
          <a:solidFill>
            <a:srgbClr val="0064A5"/>
          </a:solidFill>
          <a:latin typeface="Gill Sans Light" pitchFamily="126" charset="0"/>
          <a:ea typeface="ヒラギノ角ゴ Pro W3" pitchFamily="126" charset="-128"/>
        </a:defRPr>
      </a:lvl7pPr>
      <a:lvl8pPr marL="1371600" algn="ctr" defTabSz="457200" rtl="0" eaLnBrk="1" fontAlgn="base" hangingPunct="1">
        <a:spcBef>
          <a:spcPct val="0"/>
        </a:spcBef>
        <a:spcAft>
          <a:spcPct val="0"/>
        </a:spcAft>
        <a:defRPr sz="3600">
          <a:solidFill>
            <a:srgbClr val="0064A5"/>
          </a:solidFill>
          <a:latin typeface="Gill Sans Light" pitchFamily="126" charset="0"/>
          <a:ea typeface="ヒラギノ角ゴ Pro W3" pitchFamily="126" charset="-128"/>
        </a:defRPr>
      </a:lvl8pPr>
      <a:lvl9pPr marL="1828800" algn="ctr" defTabSz="457200" rtl="0" eaLnBrk="1" fontAlgn="base" hangingPunct="1">
        <a:spcBef>
          <a:spcPct val="0"/>
        </a:spcBef>
        <a:spcAft>
          <a:spcPct val="0"/>
        </a:spcAft>
        <a:defRPr sz="3600">
          <a:solidFill>
            <a:srgbClr val="0064A5"/>
          </a:solidFill>
          <a:latin typeface="Gill Sans Light" pitchFamily="126" charset="0"/>
          <a:ea typeface="ヒラギノ角ゴ Pro W3" pitchFamily="126" charset="-128"/>
        </a:defRPr>
      </a:lvl9pPr>
    </p:titleStyle>
    <p:bodyStyle>
      <a:lvl1pPr marL="0" marR="0" indent="0" algn="l" defTabSz="457200" rtl="0" eaLnBrk="1" fontAlgn="base" latinLnBrk="0" hangingPunct="1">
        <a:lnSpc>
          <a:spcPct val="100000"/>
        </a:lnSpc>
        <a:spcBef>
          <a:spcPct val="20000"/>
        </a:spcBef>
        <a:spcAft>
          <a:spcPct val="0"/>
        </a:spcAft>
        <a:buClr>
          <a:schemeClr val="accent1"/>
        </a:buClr>
        <a:buSzPct val="80000"/>
        <a:buFontTx/>
        <a:buNone/>
        <a:tabLst/>
        <a:defRPr lang="en-CA" sz="2800" b="0" i="0" kern="1200" dirty="0">
          <a:solidFill>
            <a:srgbClr val="595959"/>
          </a:solidFill>
          <a:latin typeface="Century Gothic Regular"/>
          <a:ea typeface="ヒラギノ角ゴ Pro W3" pitchFamily="126" charset="-128"/>
          <a:cs typeface="Arial" panose="020B0604020202020204" pitchFamily="34" charset="0"/>
        </a:defRPr>
      </a:lvl1pPr>
      <a:lvl2pPr marL="914400" marR="0" indent="-457200" algn="l" defTabSz="457200" rtl="0" eaLnBrk="1" fontAlgn="base" latinLnBrk="0" hangingPunct="1">
        <a:lnSpc>
          <a:spcPct val="100000"/>
        </a:lnSpc>
        <a:spcBef>
          <a:spcPct val="20000"/>
        </a:spcBef>
        <a:spcAft>
          <a:spcPct val="0"/>
        </a:spcAft>
        <a:buClrTx/>
        <a:buSzPct val="80000"/>
        <a:buFont typeface="+mj-lt"/>
        <a:buAutoNum type="arabicPeriod"/>
        <a:tabLst/>
        <a:defRPr lang="en-CA" sz="2600" b="0" i="0" kern="1200" dirty="0">
          <a:solidFill>
            <a:srgbClr val="595959"/>
          </a:solidFill>
          <a:latin typeface="Arial" panose="020B0604020202020204" pitchFamily="34" charset="0"/>
          <a:ea typeface="ヒラギノ角ゴ Pro W3" pitchFamily="126" charset="-128"/>
          <a:cs typeface="Arial" panose="020B0604020202020204" pitchFamily="34" charset="0"/>
        </a:defRPr>
      </a:lvl2pPr>
      <a:lvl3pPr marL="1371600" marR="0" indent="-457200" algn="l" defTabSz="457200" rtl="0" eaLnBrk="1" fontAlgn="base" latinLnBrk="0" hangingPunct="1">
        <a:lnSpc>
          <a:spcPct val="100000"/>
        </a:lnSpc>
        <a:spcBef>
          <a:spcPct val="20000"/>
        </a:spcBef>
        <a:spcAft>
          <a:spcPct val="0"/>
        </a:spcAft>
        <a:buClrTx/>
        <a:buSzPct val="80000"/>
        <a:buFont typeface="+mj-lt"/>
        <a:buAutoNum type="arabicPeriod"/>
        <a:tabLst/>
        <a:defRPr lang="en-CA" sz="2400" b="0" i="0" kern="1200" dirty="0">
          <a:solidFill>
            <a:srgbClr val="595959"/>
          </a:solidFill>
          <a:latin typeface="Arial" panose="020B0604020202020204" pitchFamily="34" charset="0"/>
          <a:ea typeface="ヒラギノ角ゴ Pro W3" pitchFamily="126" charset="-128"/>
          <a:cs typeface="Arial" panose="020B0604020202020204" pitchFamily="34" charset="0"/>
        </a:defRPr>
      </a:lvl3pPr>
      <a:lvl4pPr marL="1828800" marR="0" indent="-457200" algn="l" defTabSz="457200" rtl="0" eaLnBrk="1" fontAlgn="base" latinLnBrk="0" hangingPunct="1">
        <a:lnSpc>
          <a:spcPct val="100000"/>
        </a:lnSpc>
        <a:spcBef>
          <a:spcPct val="20000"/>
        </a:spcBef>
        <a:spcAft>
          <a:spcPct val="0"/>
        </a:spcAft>
        <a:buClrTx/>
        <a:buSzPct val="80000"/>
        <a:buFont typeface="+mj-lt"/>
        <a:buAutoNum type="arabicPeriod"/>
        <a:tabLst/>
        <a:defRPr lang="en-CA" sz="2200" b="0" i="0" kern="1200" dirty="0">
          <a:solidFill>
            <a:srgbClr val="595959"/>
          </a:solidFill>
          <a:latin typeface="Arial" panose="020B0604020202020204" pitchFamily="34" charset="0"/>
          <a:ea typeface="ヒラギノ角ゴ Pro W3" pitchFamily="126" charset="-128"/>
          <a:cs typeface="Arial" panose="020B0604020202020204" pitchFamily="34" charset="0"/>
        </a:defRPr>
      </a:lvl4pPr>
      <a:lvl5pPr marL="2171700" marR="0" indent="-342900" algn="l" defTabSz="457200" rtl="0" eaLnBrk="1" fontAlgn="base" latinLnBrk="0" hangingPunct="1">
        <a:lnSpc>
          <a:spcPct val="100000"/>
        </a:lnSpc>
        <a:spcBef>
          <a:spcPct val="20000"/>
        </a:spcBef>
        <a:spcAft>
          <a:spcPct val="0"/>
        </a:spcAft>
        <a:buClrTx/>
        <a:buSzPct val="80000"/>
        <a:buFont typeface="+mj-lt"/>
        <a:buAutoNum type="arabicPeriod"/>
        <a:tabLst/>
        <a:defRPr lang="en-US" sz="1600" b="0" i="0" kern="1200" dirty="0">
          <a:solidFill>
            <a:srgbClr val="595959"/>
          </a:solidFill>
          <a:latin typeface="Arial" panose="020B0604020202020204" pitchFamily="34" charset="0"/>
          <a:ea typeface="ヒラギノ角ゴ Pro W3" pitchFamily="126" charset="-128"/>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5.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6.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10.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0923" y="1506215"/>
            <a:ext cx="7043349" cy="2077865"/>
          </a:xfrm>
        </p:spPr>
        <p:txBody>
          <a:bodyPr>
            <a:noAutofit/>
          </a:bodyPr>
          <a:lstStyle/>
          <a:p>
            <a:r>
              <a:rPr lang="fr-CA" sz="3200" dirty="0"/>
              <a:t>Innovations potentielles axées sur la chaîne de blocs dans le monde de l’après-COVID </a:t>
            </a:r>
          </a:p>
        </p:txBody>
      </p:sp>
      <p:sp>
        <p:nvSpPr>
          <p:cNvPr id="3" name="Subtitle 2"/>
          <p:cNvSpPr>
            <a:spLocks noGrp="1"/>
          </p:cNvSpPr>
          <p:nvPr>
            <p:ph type="subTitle" idx="1"/>
          </p:nvPr>
        </p:nvSpPr>
        <p:spPr>
          <a:xfrm>
            <a:off x="1070921" y="3722161"/>
            <a:ext cx="7043351" cy="581633"/>
          </a:xfrm>
        </p:spPr>
        <p:txBody>
          <a:bodyPr>
            <a:normAutofit fontScale="85000" lnSpcReduction="20000"/>
          </a:bodyPr>
          <a:lstStyle/>
          <a:p>
            <a:r>
              <a:rPr lang="fr-CA"/>
              <a:t>Innovation, Sciences et Développement économique Canada, Gouvernement du Canada</a:t>
            </a:r>
          </a:p>
        </p:txBody>
      </p:sp>
    </p:spTree>
    <p:extLst>
      <p:ext uri="{BB962C8B-B14F-4D97-AF65-F5344CB8AC3E}">
        <p14:creationId xmlns:p14="http://schemas.microsoft.com/office/powerpoint/2010/main" val="697935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947" y="42977"/>
            <a:ext cx="8574047" cy="384636"/>
          </a:xfrm>
        </p:spPr>
        <p:txBody>
          <a:bodyPr>
            <a:noAutofit/>
          </a:bodyPr>
          <a:lstStyle/>
          <a:p>
            <a:r>
              <a:rPr lang="fr-CA" sz="1900" dirty="0"/>
              <a:t>Principaux enjeux touchant les innovations axées sur la chaîne de blocs</a:t>
            </a:r>
          </a:p>
        </p:txBody>
      </p:sp>
      <p:sp>
        <p:nvSpPr>
          <p:cNvPr id="4" name="Slide Number Placeholder 3"/>
          <p:cNvSpPr>
            <a:spLocks noGrp="1"/>
          </p:cNvSpPr>
          <p:nvPr>
            <p:ph type="sldNum" sz="quarter" idx="10"/>
          </p:nvPr>
        </p:nvSpPr>
        <p:spPr/>
        <p:txBody>
          <a:bodyPr/>
          <a:lstStyle/>
          <a:p>
            <a:fld id="{78075564-AF6E-40FC-905A-F6C5E8D29614}" type="slidenum">
              <a:rPr lang="en-US" altLang="en-US" smtClean="0"/>
              <a:pPr/>
              <a:t>10</a:t>
            </a:fld>
            <a:endParaRPr lang="en-US" altLang="en-US"/>
          </a:p>
        </p:txBody>
      </p:sp>
      <p:sp>
        <p:nvSpPr>
          <p:cNvPr id="5" name="Rectangle 1"/>
          <p:cNvSpPr>
            <a:spLocks noGrp="1" noChangeArrowheads="1"/>
          </p:cNvSpPr>
          <p:nvPr>
            <p:ph idx="1"/>
          </p:nvPr>
        </p:nvSpPr>
        <p:spPr bwMode="auto">
          <a:xfrm>
            <a:off x="360947" y="427613"/>
            <a:ext cx="8422105"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fr-CA" sz="1300" b="1" i="0" u="none" strike="noStrike" cap="none" normalizeH="0" baseline="0" dirty="0">
                <a:ln>
                  <a:noFill/>
                </a:ln>
                <a:solidFill>
                  <a:srgbClr val="595959"/>
                </a:solidFill>
                <a:latin typeface="Century Gothic Regular"/>
                <a:cs typeface="Calibri" panose="020F0502020204030204" pitchFamily="34" charset="0"/>
              </a:rPr>
              <a:t>Maturité technologique </a:t>
            </a:r>
            <a:r>
              <a:rPr kumimoji="0" lang="fr-CA" sz="1300" b="0" i="0" u="none" strike="noStrike" cap="none" normalizeH="0" baseline="0" dirty="0">
                <a:ln>
                  <a:noFill/>
                </a:ln>
                <a:solidFill>
                  <a:srgbClr val="595959"/>
                </a:solidFill>
                <a:latin typeface="Century Gothic Regular"/>
                <a:cs typeface="Calibri" panose="020F0502020204030204" pitchFamily="34" charset="0"/>
              </a:rPr>
              <a:t>: déterminer l’approche pour évaluer l’infrastructure numérique et les applications de confiance* et mener une diligence raisonnable sur celles-ci</a:t>
            </a:r>
          </a:p>
          <a:p>
            <a:pPr marR="0" lvl="0" algn="l" defTabSz="914400" rtl="0" eaLnBrk="0" fontAlgn="base" latinLnBrk="0" hangingPunct="0">
              <a:lnSpc>
                <a:spcPct val="100000"/>
              </a:lnSpc>
              <a:spcBef>
                <a:spcPct val="0"/>
              </a:spcBef>
              <a:spcAft>
                <a:spcPct val="0"/>
              </a:spcAft>
              <a:buClrTx/>
              <a:buSzTx/>
              <a:buFont typeface="+mj-lt"/>
              <a:buAutoNum type="arabicPeriod"/>
              <a:tabLst/>
            </a:pPr>
            <a:r>
              <a:rPr lang="fr-CA" sz="1300" b="1" dirty="0">
                <a:solidFill>
                  <a:srgbClr val="595959"/>
                </a:solidFill>
                <a:latin typeface="Century Gothic Regular"/>
                <a:cs typeface="Calibri" panose="020F0502020204030204" pitchFamily="34" charset="0"/>
              </a:rPr>
              <a:t>Écosystème : </a:t>
            </a:r>
            <a:r>
              <a:rPr lang="fr-CA" sz="1300" dirty="0">
                <a:solidFill>
                  <a:srgbClr val="595959"/>
                </a:solidFill>
                <a:latin typeface="Century Gothic Regular"/>
                <a:cs typeface="Calibri" panose="020F0502020204030204" pitchFamily="34" charset="0"/>
              </a:rPr>
              <a:t>déterminer les approches pour établir un écosystème d’émetteurs et de consommateurs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fr-CA" sz="1300" b="1" i="0" u="none" strike="noStrike" cap="none" normalizeH="0" baseline="0" dirty="0">
                <a:ln>
                  <a:noFill/>
                </a:ln>
                <a:solidFill>
                  <a:srgbClr val="595959"/>
                </a:solidFill>
                <a:latin typeface="Century Gothic Regular"/>
                <a:cs typeface="Calibri" panose="020F0502020204030204" pitchFamily="34" charset="0"/>
              </a:rPr>
              <a:t>Gouvernance : </a:t>
            </a:r>
            <a:r>
              <a:rPr lang="fr-CA" sz="1300" dirty="0">
                <a:solidFill>
                  <a:srgbClr val="595959"/>
                </a:solidFill>
                <a:latin typeface="Century Gothic Regular"/>
                <a:cs typeface="Calibri" panose="020F0502020204030204" pitchFamily="34" charset="0"/>
              </a:rPr>
              <a:t>d</a:t>
            </a:r>
            <a:r>
              <a:rPr kumimoji="0" lang="fr-CA" sz="1300" i="0" u="none" strike="noStrike" cap="none" normalizeH="0" baseline="0" dirty="0">
                <a:ln>
                  <a:noFill/>
                </a:ln>
                <a:solidFill>
                  <a:srgbClr val="595959"/>
                </a:solidFill>
                <a:latin typeface="Century Gothic Regular"/>
                <a:cs typeface="Calibri" panose="020F0502020204030204" pitchFamily="34" charset="0"/>
              </a:rPr>
              <a:t>ésigner des</a:t>
            </a:r>
            <a:r>
              <a:rPr kumimoji="0" lang="fr-CA" sz="1300" i="0" u="none" strike="noStrike" cap="none" normalizeH="0" dirty="0">
                <a:ln>
                  <a:noFill/>
                </a:ln>
                <a:solidFill>
                  <a:srgbClr val="595959"/>
                </a:solidFill>
                <a:latin typeface="Century Gothic Regular"/>
                <a:cs typeface="Calibri" panose="020F0502020204030204" pitchFamily="34" charset="0"/>
              </a:rPr>
              <a:t> </a:t>
            </a:r>
            <a:r>
              <a:rPr kumimoji="0" lang="fr-CA" sz="1300" b="0" i="0" u="none" strike="noStrike" cap="none" normalizeH="0" baseline="0" dirty="0">
                <a:ln>
                  <a:noFill/>
                </a:ln>
                <a:solidFill>
                  <a:srgbClr val="595959"/>
                </a:solidFill>
                <a:latin typeface="Century Gothic Regular"/>
                <a:cs typeface="Calibri" panose="020F0502020204030204" pitchFamily="34" charset="0"/>
              </a:rPr>
              <a:t>intervenants pour régir l’infrastructure et les applications de confiance</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fr-CA" sz="1300" b="1" i="0" u="none" strike="noStrike" cap="none" normalizeH="0" baseline="0" dirty="0">
                <a:ln>
                  <a:noFill/>
                </a:ln>
                <a:solidFill>
                  <a:srgbClr val="595959"/>
                </a:solidFill>
                <a:latin typeface="Century Gothic Regular"/>
                <a:cs typeface="Calibri" panose="020F0502020204030204" pitchFamily="34" charset="0"/>
              </a:rPr>
              <a:t>Interopérabilité : </a:t>
            </a:r>
            <a:r>
              <a:rPr lang="fr-CA" sz="1300" dirty="0">
                <a:solidFill>
                  <a:srgbClr val="595959"/>
                </a:solidFill>
                <a:latin typeface="Century Gothic Regular"/>
                <a:cs typeface="Calibri" panose="020F0502020204030204" pitchFamily="34" charset="0"/>
              </a:rPr>
              <a:t>é</a:t>
            </a:r>
            <a:r>
              <a:rPr kumimoji="0" lang="fr-CA" sz="1300" b="0" i="0" u="none" strike="noStrike" cap="none" normalizeH="0" baseline="0" dirty="0">
                <a:ln>
                  <a:noFill/>
                </a:ln>
                <a:solidFill>
                  <a:srgbClr val="595959"/>
                </a:solidFill>
                <a:latin typeface="Century Gothic Regular"/>
                <a:cs typeface="Calibri" panose="020F0502020204030204" pitchFamily="34" charset="0"/>
              </a:rPr>
              <a:t>laborer des normes pour assurer l’interopérabilité entre l’infrastructure technologique numérique, les applications de confiance et les systèmes existants</a:t>
            </a:r>
          </a:p>
          <a:p>
            <a:pPr lvl="0" defTabSz="914400">
              <a:spcBef>
                <a:spcPct val="0"/>
              </a:spcBef>
              <a:buClrTx/>
              <a:buSzTx/>
              <a:buFont typeface="+mj-lt"/>
              <a:buAutoNum type="arabicPeriod"/>
            </a:pPr>
            <a:r>
              <a:rPr kumimoji="0" lang="fr-CA" sz="1300" b="1" i="0" u="none" strike="noStrike" cap="none" normalizeH="0" baseline="0" dirty="0">
                <a:ln>
                  <a:noFill/>
                </a:ln>
                <a:solidFill>
                  <a:srgbClr val="595959"/>
                </a:solidFill>
                <a:latin typeface="Century Gothic Regular"/>
                <a:ea typeface="Calibri" panose="020F0502020204030204" pitchFamily="34" charset="0"/>
                <a:cs typeface="Calibri" panose="020F0502020204030204" pitchFamily="34" charset="0"/>
              </a:rPr>
              <a:t>Sécurité et protection de la vie privée : </a:t>
            </a:r>
            <a:r>
              <a:rPr kumimoji="0" lang="fr-CA" sz="1300" i="0" u="none" strike="noStrike" cap="none" normalizeH="0" baseline="0" dirty="0">
                <a:ln>
                  <a:noFill/>
                </a:ln>
                <a:solidFill>
                  <a:srgbClr val="595959"/>
                </a:solidFill>
                <a:latin typeface="+mn-lt"/>
                <a:ea typeface="Calibri" panose="020F0502020204030204" pitchFamily="34" charset="0"/>
                <a:cs typeface="Calibri" panose="020F0502020204030204" pitchFamily="34" charset="0"/>
              </a:rPr>
              <a:t>a</a:t>
            </a:r>
            <a:r>
              <a:rPr lang="fr-CA" sz="1300" dirty="0">
                <a:solidFill>
                  <a:srgbClr val="595959"/>
                </a:solidFill>
                <a:latin typeface="+mn-lt"/>
                <a:ea typeface="Calibri" panose="020F0502020204030204" pitchFamily="34" charset="0"/>
                <a:cs typeface="Calibri" panose="020F0502020204030204" pitchFamily="34" charset="0"/>
              </a:rPr>
              <a:t>pproches pour assurer en permanence la sécurité et la protection de la vie privée</a:t>
            </a:r>
            <a:endParaRPr kumimoji="0" lang="fr-CA" sz="1300" b="0" i="0" u="none" strike="noStrike" cap="none" normalizeH="0" baseline="0" dirty="0">
              <a:ln>
                <a:noFill/>
              </a:ln>
              <a:solidFill>
                <a:srgbClr val="595959"/>
              </a:solidFill>
              <a:latin typeface="+mn-lt"/>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fr-CA" sz="1300" b="1" i="0" u="none" strike="noStrike" cap="none" normalizeH="0" baseline="0" dirty="0">
                <a:ln>
                  <a:noFill/>
                </a:ln>
                <a:solidFill>
                  <a:srgbClr val="595959"/>
                </a:solidFill>
                <a:latin typeface="Century Gothic Regular"/>
                <a:cs typeface="Calibri" panose="020F0502020204030204" pitchFamily="34" charset="0"/>
              </a:rPr>
              <a:t>Direction opérationnelle : </a:t>
            </a:r>
            <a:r>
              <a:rPr lang="fr-CA" sz="1300" dirty="0">
                <a:solidFill>
                  <a:srgbClr val="595959"/>
                </a:solidFill>
                <a:latin typeface="Century Gothic Regular"/>
                <a:cs typeface="Calibri" panose="020F0502020204030204" pitchFamily="34" charset="0"/>
              </a:rPr>
              <a:t>l</a:t>
            </a:r>
            <a:r>
              <a:rPr kumimoji="0" lang="fr-CA" sz="1300" b="0" i="0" u="none" strike="noStrike" cap="none" normalizeH="0" baseline="0" dirty="0">
                <a:ln>
                  <a:noFill/>
                </a:ln>
                <a:solidFill>
                  <a:srgbClr val="595959"/>
                </a:solidFill>
                <a:latin typeface="Century Gothic Regular"/>
                <a:cs typeface="Calibri" panose="020F0502020204030204" pitchFamily="34" charset="0"/>
              </a:rPr>
              <a:t>a question de savoir si</a:t>
            </a:r>
            <a:r>
              <a:rPr kumimoji="0" lang="fr-CA" sz="1300" b="0" i="0" u="none" strike="noStrike" cap="none" normalizeH="0" dirty="0">
                <a:ln>
                  <a:noFill/>
                </a:ln>
                <a:solidFill>
                  <a:srgbClr val="595959"/>
                </a:solidFill>
                <a:latin typeface="Century Gothic Regular"/>
                <a:cs typeface="Calibri" panose="020F0502020204030204" pitchFamily="34" charset="0"/>
              </a:rPr>
              <a:t> </a:t>
            </a:r>
            <a:r>
              <a:rPr kumimoji="0" lang="fr-CA" sz="1300" b="0" i="0" u="none" strike="noStrike" cap="none" normalizeH="0" baseline="0" dirty="0">
                <a:ln>
                  <a:noFill/>
                </a:ln>
                <a:solidFill>
                  <a:srgbClr val="595959"/>
                </a:solidFill>
                <a:latin typeface="Century Gothic Regular"/>
                <a:cs typeface="Calibri" panose="020F0502020204030204" pitchFamily="34" charset="0"/>
              </a:rPr>
              <a:t>l’infrastructure numérique et les applications de confiance devraient être exploitées par le gouvernement, le secteur privé ou conjointement</a:t>
            </a:r>
          </a:p>
          <a:p>
            <a:pPr lvl="0" defTabSz="914400">
              <a:spcBef>
                <a:spcPct val="0"/>
              </a:spcBef>
              <a:buClrTx/>
              <a:buSzTx/>
              <a:buFont typeface="+mj-lt"/>
              <a:buAutoNum type="arabicPeriod"/>
            </a:pPr>
            <a:r>
              <a:rPr kumimoji="0" lang="fr-CA" sz="1300" b="1" i="0" u="none" strike="noStrike" cap="none" normalizeH="0" baseline="0" dirty="0">
                <a:ln>
                  <a:noFill/>
                </a:ln>
                <a:solidFill>
                  <a:srgbClr val="595959"/>
                </a:solidFill>
                <a:latin typeface="Century Gothic Regular"/>
                <a:ea typeface="Calibri" panose="020F0502020204030204" pitchFamily="34" charset="0"/>
                <a:cs typeface="Calibri" panose="020F0502020204030204" pitchFamily="34" charset="0"/>
              </a:rPr>
              <a:t>Éducation et formation : </a:t>
            </a:r>
            <a:r>
              <a:rPr kumimoji="0" lang="fr-CA" sz="1300" i="0" u="none" strike="noStrike" cap="none" normalizeH="0" baseline="0" dirty="0">
                <a:ln>
                  <a:noFill/>
                </a:ln>
                <a:solidFill>
                  <a:srgbClr val="595959"/>
                </a:solidFill>
                <a:latin typeface="+mn-lt"/>
                <a:ea typeface="Calibri" panose="020F0502020204030204" pitchFamily="34" charset="0"/>
                <a:cs typeface="Calibri" panose="020F0502020204030204" pitchFamily="34" charset="0"/>
              </a:rPr>
              <a:t>a</a:t>
            </a:r>
            <a:r>
              <a:rPr lang="fr-CA" sz="1300" dirty="0">
                <a:solidFill>
                  <a:srgbClr val="595959"/>
                </a:solidFill>
                <a:latin typeface="+mn-lt"/>
                <a:ea typeface="Calibri" panose="020F0502020204030204" pitchFamily="34" charset="0"/>
                <a:cs typeface="Calibri" panose="020F0502020204030204" pitchFamily="34" charset="0"/>
              </a:rPr>
              <a:t>pproches pour assurer des capacités et compétences suffisantes au sein du gouvernement</a:t>
            </a:r>
            <a:endParaRPr kumimoji="0" lang="fr-CA" sz="1300" b="0" i="0" u="none" strike="noStrike" cap="none" normalizeH="0" baseline="0" dirty="0">
              <a:ln>
                <a:noFill/>
              </a:ln>
              <a:solidFill>
                <a:srgbClr val="595959"/>
              </a:solidFill>
              <a:latin typeface="+mn-lt"/>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fr-CA" sz="1300" b="1" i="0" u="none" strike="noStrike" cap="none" normalizeH="0" baseline="0" dirty="0">
                <a:ln>
                  <a:noFill/>
                </a:ln>
                <a:solidFill>
                  <a:srgbClr val="595959"/>
                </a:solidFill>
                <a:latin typeface="Century Gothic Regular"/>
                <a:cs typeface="Calibri" panose="020F0502020204030204" pitchFamily="34" charset="0"/>
              </a:rPr>
              <a:t>Coopération internationale : </a:t>
            </a:r>
            <a:r>
              <a:rPr lang="fr-CA" sz="1300" dirty="0">
                <a:solidFill>
                  <a:srgbClr val="595959"/>
                </a:solidFill>
                <a:latin typeface="Century Gothic Regular"/>
                <a:cs typeface="Calibri" panose="020F0502020204030204" pitchFamily="34" charset="0"/>
              </a:rPr>
              <a:t>r</a:t>
            </a:r>
            <a:r>
              <a:rPr kumimoji="0" lang="fr-CA" sz="1300" b="0" i="0" u="none" strike="noStrike" cap="none" normalizeH="0" baseline="0" dirty="0">
                <a:ln>
                  <a:noFill/>
                </a:ln>
                <a:solidFill>
                  <a:srgbClr val="595959"/>
                </a:solidFill>
                <a:latin typeface="Century Gothic Regular"/>
                <a:cs typeface="Calibri" panose="020F0502020204030204" pitchFamily="34" charset="0"/>
              </a:rPr>
              <a:t>epérer des possibilités de collaboration avec d’autres pays et des forums internationaux sur l’infrastructure numérique et les applications de confiance</a:t>
            </a:r>
          </a:p>
          <a:p>
            <a:pPr lvl="0" defTabSz="914400">
              <a:spcBef>
                <a:spcPct val="0"/>
              </a:spcBef>
              <a:buClrTx/>
              <a:buSzTx/>
              <a:buFont typeface="+mj-lt"/>
              <a:buAutoNum type="arabicPeriod"/>
            </a:pPr>
            <a:r>
              <a:rPr kumimoji="0" lang="fr-CA" sz="1300" b="1" i="0" u="none" strike="noStrike" cap="none" normalizeH="0" baseline="0" dirty="0">
                <a:ln>
                  <a:noFill/>
                </a:ln>
                <a:solidFill>
                  <a:srgbClr val="595959"/>
                </a:solidFill>
                <a:latin typeface="Century Gothic Regular"/>
                <a:ea typeface="Calibri" panose="020F0502020204030204" pitchFamily="34" charset="0"/>
                <a:cs typeface="Calibri" panose="020F0502020204030204" pitchFamily="34" charset="0"/>
              </a:rPr>
              <a:t>Harmonisation des politiques et règlements :</a:t>
            </a:r>
            <a:r>
              <a:rPr kumimoji="0" lang="fr-CA" sz="1300" b="0" i="0" u="none" strike="noStrike" cap="none" normalizeH="0" baseline="0" dirty="0">
                <a:ln>
                  <a:noFill/>
                </a:ln>
                <a:solidFill>
                  <a:srgbClr val="595959"/>
                </a:solidFill>
                <a:latin typeface="Century Gothic Regular"/>
                <a:ea typeface="Calibri" panose="020F0502020204030204" pitchFamily="34" charset="0"/>
                <a:cs typeface="Calibri" panose="020F0502020204030204" pitchFamily="34" charset="0"/>
              </a:rPr>
              <a:t> </a:t>
            </a:r>
            <a:r>
              <a:rPr kumimoji="0" lang="fr-CA" sz="1300" b="0" i="0" u="none" strike="noStrike" cap="none" normalizeH="0" baseline="0" dirty="0">
                <a:ln>
                  <a:noFill/>
                </a:ln>
                <a:solidFill>
                  <a:srgbClr val="595959"/>
                </a:solidFill>
                <a:latin typeface="+mn-lt"/>
                <a:ea typeface="Calibri" panose="020F0502020204030204" pitchFamily="34" charset="0"/>
                <a:cs typeface="Calibri" panose="020F0502020204030204" pitchFamily="34" charset="0"/>
              </a:rPr>
              <a:t>d</a:t>
            </a:r>
            <a:r>
              <a:rPr lang="fr-CA" sz="1300" dirty="0">
                <a:solidFill>
                  <a:srgbClr val="595959"/>
                </a:solidFill>
                <a:latin typeface="+mn-lt"/>
                <a:ea typeface="Calibri" panose="020F0502020204030204" pitchFamily="34" charset="0"/>
                <a:cs typeface="Calibri" panose="020F0502020204030204" pitchFamily="34" charset="0"/>
              </a:rPr>
              <a:t>éterminer l’harmonisation des politiques et des règlements qui pourrait être nécessaire</a:t>
            </a:r>
            <a:endParaRPr kumimoji="0" lang="fr-CA" sz="1300" b="0" i="0" u="none" strike="noStrike" cap="none" normalizeH="0" baseline="0" dirty="0">
              <a:ln>
                <a:noFill/>
              </a:ln>
              <a:solidFill>
                <a:srgbClr val="595959"/>
              </a:solidFill>
              <a:latin typeface="+mn-lt"/>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fr-CA" sz="1300" b="1" i="0" u="none" strike="noStrike" cap="none" normalizeH="0" baseline="0" dirty="0">
                <a:ln>
                  <a:noFill/>
                </a:ln>
                <a:solidFill>
                  <a:srgbClr val="595959"/>
                </a:solidFill>
                <a:latin typeface="Century Gothic Regular"/>
                <a:cs typeface="Calibri" panose="020F0502020204030204" pitchFamily="34" charset="0"/>
              </a:rPr>
              <a:t>Plan d’action : </a:t>
            </a:r>
            <a:r>
              <a:rPr lang="fr-CA" sz="1300" dirty="0">
                <a:solidFill>
                  <a:srgbClr val="595959"/>
                </a:solidFill>
                <a:latin typeface="Century Gothic Regular"/>
                <a:cs typeface="Calibri" panose="020F0502020204030204" pitchFamily="34" charset="0"/>
              </a:rPr>
              <a:t>p</a:t>
            </a:r>
            <a:r>
              <a:rPr kumimoji="0" lang="fr-CA" sz="1300" b="0" i="0" u="none" strike="noStrike" cap="none" normalizeH="0" baseline="0" dirty="0">
                <a:ln>
                  <a:noFill/>
                </a:ln>
                <a:solidFill>
                  <a:srgbClr val="595959"/>
                </a:solidFill>
                <a:latin typeface="Century Gothic Regular"/>
                <a:cs typeface="Calibri" panose="020F0502020204030204" pitchFamily="34" charset="0"/>
              </a:rPr>
              <a:t>roposer un plan d’action pour appuyer l’établissement de l’infrastructure numérique</a:t>
            </a:r>
          </a:p>
          <a:p>
            <a:pPr marL="0" marR="0" lvl="0" indent="0" algn="l" defTabSz="914400" rtl="0" eaLnBrk="0" fontAlgn="base" latinLnBrk="0" hangingPunct="0">
              <a:lnSpc>
                <a:spcPct val="100000"/>
              </a:lnSpc>
              <a:spcBef>
                <a:spcPct val="0"/>
              </a:spcBef>
              <a:spcAft>
                <a:spcPct val="0"/>
              </a:spcAft>
              <a:buClrTx/>
              <a:buSzTx/>
              <a:buNone/>
              <a:tabLst/>
            </a:pPr>
            <a:r>
              <a:rPr lang="fr-CA" sz="1100" dirty="0">
                <a:solidFill>
                  <a:srgbClr val="595959"/>
                </a:solidFill>
                <a:latin typeface="Century Gothic Regular"/>
                <a:cs typeface="Calibri" panose="020F0502020204030204" pitchFamily="34" charset="0"/>
              </a:rPr>
              <a:t>* Les applications de confiance sont des solutions fondées sur la chaîne de blocs telles que les justificatifs numériques, détenus dans des portefeuilles numériques et des dépôts publics.</a:t>
            </a:r>
          </a:p>
        </p:txBody>
      </p:sp>
    </p:spTree>
    <p:extLst>
      <p:ext uri="{BB962C8B-B14F-4D97-AF65-F5344CB8AC3E}">
        <p14:creationId xmlns:p14="http://schemas.microsoft.com/office/powerpoint/2010/main" val="2793346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39378"/>
          </a:xfrm>
        </p:spPr>
        <p:txBody>
          <a:bodyPr/>
          <a:lstStyle/>
          <a:p>
            <a:r>
              <a:rPr lang="fr-CA" dirty="0"/>
              <a:t>Discussion ouverte</a:t>
            </a:r>
          </a:p>
        </p:txBody>
      </p:sp>
      <p:sp>
        <p:nvSpPr>
          <p:cNvPr id="3" name="Content Placeholder 2"/>
          <p:cNvSpPr>
            <a:spLocks noGrp="1"/>
          </p:cNvSpPr>
          <p:nvPr>
            <p:ph idx="1"/>
          </p:nvPr>
        </p:nvSpPr>
        <p:spPr>
          <a:xfrm>
            <a:off x="457200" y="739378"/>
            <a:ext cx="8229600" cy="3517106"/>
          </a:xfrm>
        </p:spPr>
        <p:txBody>
          <a:bodyPr/>
          <a:lstStyle/>
          <a:p>
            <a:r>
              <a:rPr lang="fr-CA" sz="2200" dirty="0">
                <a:ea typeface="Calibri" panose="020F0502020204030204" pitchFamily="34" charset="0"/>
              </a:rPr>
              <a:t>Comment abordez-vous les innovations axées sur la chaîne de blocs?</a:t>
            </a:r>
          </a:p>
          <a:p>
            <a:endParaRPr lang="en-CA" sz="800" dirty="0">
              <a:ea typeface="Calibri" panose="020F0502020204030204" pitchFamily="34" charset="0"/>
            </a:endParaRPr>
          </a:p>
          <a:p>
            <a:r>
              <a:rPr lang="fr-CA" sz="2200" dirty="0" smtClean="0">
                <a:ea typeface="Calibri" panose="020F0502020204030204" pitchFamily="34" charset="0"/>
              </a:rPr>
              <a:t>Rôle du gouvernement </a:t>
            </a:r>
            <a:r>
              <a:rPr lang="fr-FR" sz="2200" dirty="0">
                <a:ea typeface="Calibri" panose="020F0502020204030204" pitchFamily="34" charset="0"/>
              </a:rPr>
              <a:t>pour établir une </a:t>
            </a:r>
            <a:r>
              <a:rPr lang="fr-FR" sz="2200" dirty="0" smtClean="0">
                <a:ea typeface="Calibri" panose="020F0502020204030204" pitchFamily="34" charset="0"/>
              </a:rPr>
              <a:t>infrastructure </a:t>
            </a:r>
            <a:r>
              <a:rPr lang="fr-FR" sz="2200" dirty="0">
                <a:ea typeface="Calibri" panose="020F0502020204030204" pitchFamily="34" charset="0"/>
              </a:rPr>
              <a:t>numérique nationale habilitée par la chaîne de </a:t>
            </a:r>
            <a:r>
              <a:rPr lang="fr-FR" sz="2200" dirty="0" smtClean="0">
                <a:ea typeface="Calibri" panose="020F0502020204030204" pitchFamily="34" charset="0"/>
              </a:rPr>
              <a:t>blocs </a:t>
            </a:r>
            <a:endParaRPr lang="fr-CA" sz="2200" dirty="0">
              <a:ea typeface="Calibri" panose="020F0502020204030204" pitchFamily="34" charset="0"/>
            </a:endParaRPr>
          </a:p>
          <a:p>
            <a:endParaRPr lang="fr-CA" sz="800" dirty="0">
              <a:ea typeface="Calibri" panose="020F0502020204030204" pitchFamily="34" charset="0"/>
            </a:endParaRPr>
          </a:p>
          <a:p>
            <a:r>
              <a:rPr lang="fr-CA" sz="2200" dirty="0" smtClean="0">
                <a:ea typeface="Calibri" panose="020F0502020204030204" pitchFamily="34" charset="0"/>
              </a:rPr>
              <a:t>Nous </a:t>
            </a:r>
            <a:r>
              <a:rPr lang="fr-CA" sz="2200" dirty="0">
                <a:ea typeface="Calibri" panose="020F0502020204030204" pitchFamily="34" charset="0"/>
              </a:rPr>
              <a:t>accueillons vos réflexions sur la manière d’accélérer le démarrage de l’écosystème</a:t>
            </a:r>
          </a:p>
          <a:p>
            <a:pPr marL="0" indent="0">
              <a:buNone/>
            </a:pPr>
            <a:endParaRPr lang="en-CA" sz="800" dirty="0"/>
          </a:p>
          <a:p>
            <a:r>
              <a:rPr lang="fr-CA" sz="2200" dirty="0">
                <a:ea typeface="Calibri" panose="020F0502020204030204" pitchFamily="34" charset="0"/>
              </a:rPr>
              <a:t>Possibilités de collaboration</a:t>
            </a:r>
          </a:p>
          <a:p>
            <a:endParaRPr lang="en-CA" sz="1600" dirty="0"/>
          </a:p>
          <a:p>
            <a:endParaRPr lang="en-CA" dirty="0"/>
          </a:p>
        </p:txBody>
      </p:sp>
      <p:sp>
        <p:nvSpPr>
          <p:cNvPr id="4" name="Slide Number Placeholder 3"/>
          <p:cNvSpPr>
            <a:spLocks noGrp="1"/>
          </p:cNvSpPr>
          <p:nvPr>
            <p:ph type="sldNum" sz="quarter" idx="10"/>
          </p:nvPr>
        </p:nvSpPr>
        <p:spPr/>
        <p:txBody>
          <a:bodyPr/>
          <a:lstStyle/>
          <a:p>
            <a:fld id="{78075564-AF6E-40FC-905A-F6C5E8D29614}" type="slidenum">
              <a:rPr lang="en-US" altLang="en-US" smtClean="0"/>
              <a:pPr/>
              <a:t>11</a:t>
            </a:fld>
            <a:endParaRPr lang="en-US" altLang="en-US"/>
          </a:p>
        </p:txBody>
      </p:sp>
    </p:spTree>
    <p:extLst>
      <p:ext uri="{BB962C8B-B14F-4D97-AF65-F5344CB8AC3E}">
        <p14:creationId xmlns:p14="http://schemas.microsoft.com/office/powerpoint/2010/main" val="3663506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52200"/>
            <a:ext cx="8229600" cy="739378"/>
          </a:xfrm>
        </p:spPr>
        <p:txBody>
          <a:bodyPr>
            <a:noAutofit/>
          </a:bodyPr>
          <a:lstStyle/>
          <a:p>
            <a:r>
              <a:rPr lang="fr-CA" sz="2800" dirty="0"/>
              <a:t>Annexe : Le Cadre de confiance pancanadien (CCP)</a:t>
            </a:r>
          </a:p>
        </p:txBody>
      </p:sp>
      <p:sp>
        <p:nvSpPr>
          <p:cNvPr id="3" name="Content Placeholder 2"/>
          <p:cNvSpPr>
            <a:spLocks noGrp="1"/>
          </p:cNvSpPr>
          <p:nvPr>
            <p:ph idx="1"/>
          </p:nvPr>
        </p:nvSpPr>
        <p:spPr>
          <a:xfrm>
            <a:off x="265608" y="734816"/>
            <a:ext cx="6483531" cy="3517106"/>
          </a:xfrm>
        </p:spPr>
        <p:txBody>
          <a:bodyPr/>
          <a:lstStyle/>
          <a:p>
            <a:endParaRPr lang="en-CA" altLang="en-US" sz="400" dirty="0"/>
          </a:p>
          <a:p>
            <a:r>
              <a:rPr lang="fr-CA" sz="1500" dirty="0"/>
              <a:t>Le CCP est un ensemble de critères et de spécifications pour assurer que toutes les administrations observent un ensemble commun et convenu de règles pour accepter les identités numériques échangées entre elles et s’y fier. </a:t>
            </a:r>
          </a:p>
          <a:p>
            <a:pPr marL="0" indent="0">
              <a:buNone/>
            </a:pPr>
            <a:endParaRPr lang="en-CA" altLang="en-US" sz="800" dirty="0"/>
          </a:p>
          <a:p>
            <a:r>
              <a:rPr lang="fr-CA" sz="1500" dirty="0"/>
              <a:t>L’accent est mis sur l’identité numérique pour permettre aux Canadiens (c’est-à-dire les personnes et les entreprises) d’avoir un moyen fiable, simplifié et sécurisé d’effectuer des transactions dans une économie numérique</a:t>
            </a:r>
          </a:p>
          <a:p>
            <a:pPr marL="0" indent="0">
              <a:buNone/>
            </a:pPr>
            <a:endParaRPr lang="en-CA" altLang="en-US" sz="800" dirty="0"/>
          </a:p>
          <a:p>
            <a:r>
              <a:rPr lang="fr-CA" sz="1500" dirty="0"/>
              <a:t>Avantages : accroître la confiance et l’efficacité, tout en réduisant les fraudes</a:t>
            </a:r>
          </a:p>
          <a:p>
            <a:endParaRPr lang="en-CA" altLang="en-US" sz="800" dirty="0"/>
          </a:p>
          <a:p>
            <a:r>
              <a:rPr lang="fr-CA" sz="1500" dirty="0"/>
              <a:t>Principes directeurs à l’appui du développement du CCP</a:t>
            </a:r>
          </a:p>
          <a:p>
            <a:endParaRPr lang="en-CA" sz="400" dirty="0"/>
          </a:p>
          <a:p>
            <a:pPr lvl="1"/>
            <a:r>
              <a:rPr lang="fr-CA" sz="1400" dirty="0"/>
              <a:t>Respect de la vie privée et de la sécurité </a:t>
            </a:r>
          </a:p>
          <a:p>
            <a:pPr lvl="1"/>
            <a:r>
              <a:rPr lang="fr-CA" sz="1400" dirty="0"/>
              <a:t>Commodité et choix pour le citoyen qui partage des renseignements sur l’identité</a:t>
            </a:r>
          </a:p>
          <a:p>
            <a:pPr lvl="1"/>
            <a:endParaRPr lang="en-CA" sz="1300" dirty="0"/>
          </a:p>
        </p:txBody>
      </p:sp>
      <p:sp>
        <p:nvSpPr>
          <p:cNvPr id="4" name="Slide Number Placeholder 3"/>
          <p:cNvSpPr>
            <a:spLocks noGrp="1"/>
          </p:cNvSpPr>
          <p:nvPr>
            <p:ph type="sldNum" sz="quarter" idx="10"/>
          </p:nvPr>
        </p:nvSpPr>
        <p:spPr/>
        <p:txBody>
          <a:bodyPr/>
          <a:lstStyle/>
          <a:p>
            <a:fld id="{78075564-AF6E-40FC-905A-F6C5E8D29614}" type="slidenum">
              <a:rPr lang="en-US" altLang="en-US" smtClean="0"/>
              <a:pPr/>
              <a:t>12</a:t>
            </a:fld>
            <a:endParaRPr lang="en-US" altLang="en-US"/>
          </a:p>
        </p:txBody>
      </p:sp>
      <p:sp>
        <p:nvSpPr>
          <p:cNvPr id="6" name="Rounded Rectangle 5"/>
          <p:cNvSpPr/>
          <p:nvPr/>
        </p:nvSpPr>
        <p:spPr>
          <a:xfrm>
            <a:off x="6749140" y="801190"/>
            <a:ext cx="1937659" cy="3264794"/>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fr-CA" sz="1400" dirty="0"/>
              <a:t>« </a:t>
            </a:r>
            <a:r>
              <a:rPr lang="fr-CA" sz="1400" i="1" dirty="0"/>
              <a:t>Les retombées économiques possibles sont estimées au bas mot à 15 milliards $ et plus (1 % du PIB) si l’identité numérique fiable est exploitée au Canada »</a:t>
            </a:r>
          </a:p>
          <a:p>
            <a:endParaRPr lang="en-CA" altLang="en-US" sz="1000" dirty="0"/>
          </a:p>
          <a:p>
            <a:r>
              <a:rPr lang="fr-CA" sz="900" dirty="0"/>
              <a:t>(Conseil d’identification et d’authentification numériques du Canada - présentation au CCRSE, nov. 2018)</a:t>
            </a:r>
          </a:p>
        </p:txBody>
      </p:sp>
    </p:spTree>
    <p:extLst>
      <p:ext uri="{BB962C8B-B14F-4D97-AF65-F5344CB8AC3E}">
        <p14:creationId xmlns:p14="http://schemas.microsoft.com/office/powerpoint/2010/main" val="198852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E57CD-46FF-419B-BF1D-D332CEB4BB3B}"/>
              </a:ext>
            </a:extLst>
          </p:cNvPr>
          <p:cNvSpPr>
            <a:spLocks noGrp="1"/>
          </p:cNvSpPr>
          <p:nvPr>
            <p:ph type="title"/>
          </p:nvPr>
        </p:nvSpPr>
        <p:spPr>
          <a:xfrm>
            <a:off x="457200" y="118415"/>
            <a:ext cx="8229600" cy="739378"/>
          </a:xfrm>
        </p:spPr>
        <p:txBody>
          <a:bodyPr/>
          <a:lstStyle/>
          <a:p>
            <a:r>
              <a:rPr lang="fr-CA" dirty="0"/>
              <a:t>Contexte</a:t>
            </a:r>
          </a:p>
        </p:txBody>
      </p:sp>
      <p:sp>
        <p:nvSpPr>
          <p:cNvPr id="3" name="Content Placeholder 2">
            <a:extLst>
              <a:ext uri="{FF2B5EF4-FFF2-40B4-BE49-F238E27FC236}">
                <a16:creationId xmlns:a16="http://schemas.microsoft.com/office/drawing/2014/main" id="{C93F3114-0039-4FC3-93FC-657AEF208416}"/>
              </a:ext>
            </a:extLst>
          </p:cNvPr>
          <p:cNvSpPr>
            <a:spLocks noGrp="1"/>
          </p:cNvSpPr>
          <p:nvPr>
            <p:ph idx="1"/>
          </p:nvPr>
        </p:nvSpPr>
        <p:spPr>
          <a:xfrm>
            <a:off x="457200" y="813197"/>
            <a:ext cx="8294914" cy="3517106"/>
          </a:xfrm>
        </p:spPr>
        <p:txBody>
          <a:bodyPr/>
          <a:lstStyle/>
          <a:p>
            <a:pPr>
              <a:spcBef>
                <a:spcPts val="480"/>
              </a:spcBef>
              <a:spcAft>
                <a:spcPts val="0"/>
              </a:spcAft>
            </a:pPr>
            <a:r>
              <a:rPr lang="fr-CA" sz="2000" dirty="0"/>
              <a:t>La COVID-19 a pointé le risque de compter sur des processus en personne et papier pour effectuer des transactions.</a:t>
            </a:r>
          </a:p>
          <a:p>
            <a:pPr>
              <a:spcBef>
                <a:spcPts val="480"/>
              </a:spcBef>
              <a:spcAft>
                <a:spcPts val="0"/>
              </a:spcAft>
            </a:pPr>
            <a:endParaRPr lang="en-CA" sz="800" dirty="0"/>
          </a:p>
          <a:p>
            <a:pPr>
              <a:spcBef>
                <a:spcPts val="480"/>
              </a:spcBef>
              <a:spcAft>
                <a:spcPts val="0"/>
              </a:spcAft>
            </a:pPr>
            <a:r>
              <a:rPr lang="fr-CA" sz="2000" dirty="0"/>
              <a:t>Les gouvernements et les organisations qui comptent largement sur ces processus : soit ont été incapables d’offrir des services, soit ont pris du retard à le faire.</a:t>
            </a:r>
          </a:p>
          <a:p>
            <a:pPr>
              <a:spcBef>
                <a:spcPts val="480"/>
              </a:spcBef>
              <a:spcAft>
                <a:spcPts val="0"/>
              </a:spcAft>
            </a:pPr>
            <a:endParaRPr lang="en-CA" sz="800" dirty="0"/>
          </a:p>
          <a:p>
            <a:pPr>
              <a:spcBef>
                <a:spcPts val="480"/>
              </a:spcBef>
              <a:spcAft>
                <a:spcPts val="0"/>
              </a:spcAft>
            </a:pPr>
            <a:r>
              <a:rPr lang="fr-CA" sz="2000" dirty="0"/>
              <a:t>Dans le monde de l’après-COVID, les personnes et les entreprises vont sans doute s’attendre à obtenir des réponses plus rapides des gouvernements et des organisations, et voudront effectuer des transactions numériques dans l’ensemble des secteurs de l’économie.</a:t>
            </a:r>
          </a:p>
        </p:txBody>
      </p:sp>
      <p:sp>
        <p:nvSpPr>
          <p:cNvPr id="4" name="Slide Number Placeholder 3">
            <a:extLst>
              <a:ext uri="{FF2B5EF4-FFF2-40B4-BE49-F238E27FC236}">
                <a16:creationId xmlns:a16="http://schemas.microsoft.com/office/drawing/2014/main" id="{791700CB-F771-4A46-9C4C-3FE693B219CB}"/>
              </a:ext>
            </a:extLst>
          </p:cNvPr>
          <p:cNvSpPr>
            <a:spLocks noGrp="1"/>
          </p:cNvSpPr>
          <p:nvPr>
            <p:ph type="sldNum" sz="quarter" idx="10"/>
          </p:nvPr>
        </p:nvSpPr>
        <p:spPr/>
        <p:txBody>
          <a:bodyPr/>
          <a:lstStyle/>
          <a:p>
            <a:fld id="{78075564-AF6E-40FC-905A-F6C5E8D29614}" type="slidenum">
              <a:rPr lang="en-US" altLang="en-US" smtClean="0"/>
              <a:pPr/>
              <a:t>2</a:t>
            </a:fld>
            <a:endParaRPr lang="en-US" altLang="en-US"/>
          </a:p>
        </p:txBody>
      </p:sp>
    </p:spTree>
    <p:extLst>
      <p:ext uri="{BB962C8B-B14F-4D97-AF65-F5344CB8AC3E}">
        <p14:creationId xmlns:p14="http://schemas.microsoft.com/office/powerpoint/2010/main" val="3353052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393"/>
            <a:ext cx="8229600" cy="739378"/>
          </a:xfrm>
        </p:spPr>
        <p:txBody>
          <a:bodyPr/>
          <a:lstStyle/>
          <a:p>
            <a:r>
              <a:rPr lang="fr-CA" dirty="0"/>
              <a:t>La confiance et la chaîne de blocs</a:t>
            </a:r>
          </a:p>
        </p:txBody>
      </p:sp>
      <p:sp>
        <p:nvSpPr>
          <p:cNvPr id="3" name="Content Placeholder 2"/>
          <p:cNvSpPr>
            <a:spLocks noGrp="1"/>
          </p:cNvSpPr>
          <p:nvPr>
            <p:ph idx="1"/>
          </p:nvPr>
        </p:nvSpPr>
        <p:spPr>
          <a:xfrm>
            <a:off x="457200" y="841771"/>
            <a:ext cx="8312331" cy="3517106"/>
          </a:xfrm>
        </p:spPr>
        <p:txBody>
          <a:bodyPr/>
          <a:lstStyle/>
          <a:p>
            <a:r>
              <a:rPr lang="fr-CA" sz="1800" dirty="0"/>
              <a:t>L’élément essentiel de toute transaction est la confiance, autrement dit, le fait d’être assuré que toute revendication faite par une partie à la transaction est vraie. </a:t>
            </a:r>
          </a:p>
          <a:p>
            <a:endParaRPr lang="en-CA" sz="800" dirty="0"/>
          </a:p>
          <a:p>
            <a:r>
              <a:rPr lang="fr-CA" sz="1800" dirty="0"/>
              <a:t>Le gouvernement est un pilier de la confiance dans la société et l’économie, grâce à divers moyens, par exemple la délivrance de documents d’identité personnelle et d’entreprise, de licences et de permis et la mise à la disposition du public d’informations pour soutenir le bien commun. </a:t>
            </a:r>
          </a:p>
          <a:p>
            <a:endParaRPr lang="en-CA" sz="800" dirty="0"/>
          </a:p>
          <a:p>
            <a:r>
              <a:rPr lang="fr-CA" sz="1800" dirty="0"/>
              <a:t>Les gouvernements peuvent habiliter la confiance en ligne en offrant des versions numériques de ces documents, vérifiables par la chaîne de blocs, pour soutenir la réponse à la COVID-19 et habiliter une société numérique. </a:t>
            </a:r>
          </a:p>
          <a:p>
            <a:r>
              <a:rPr lang="fr-CA" dirty="0"/>
              <a:t/>
            </a:r>
            <a:br>
              <a:rPr lang="fr-CA" dirty="0"/>
            </a:br>
            <a:endParaRPr lang="fr-CA" dirty="0"/>
          </a:p>
        </p:txBody>
      </p:sp>
      <p:sp>
        <p:nvSpPr>
          <p:cNvPr id="4" name="Slide Number Placeholder 3"/>
          <p:cNvSpPr>
            <a:spLocks noGrp="1"/>
          </p:cNvSpPr>
          <p:nvPr>
            <p:ph type="sldNum" sz="quarter" idx="10"/>
          </p:nvPr>
        </p:nvSpPr>
        <p:spPr/>
        <p:txBody>
          <a:bodyPr/>
          <a:lstStyle/>
          <a:p>
            <a:fld id="{78075564-AF6E-40FC-905A-F6C5E8D29614}" type="slidenum">
              <a:rPr lang="en-US" altLang="en-US" smtClean="0"/>
              <a:pPr/>
              <a:t>3</a:t>
            </a:fld>
            <a:endParaRPr lang="en-US" altLang="en-US"/>
          </a:p>
        </p:txBody>
      </p:sp>
    </p:spTree>
    <p:extLst>
      <p:ext uri="{BB962C8B-B14F-4D97-AF65-F5344CB8AC3E}">
        <p14:creationId xmlns:p14="http://schemas.microsoft.com/office/powerpoint/2010/main" val="2480211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Priorités clés</a:t>
            </a:r>
          </a:p>
        </p:txBody>
      </p:sp>
      <p:sp>
        <p:nvSpPr>
          <p:cNvPr id="4" name="Slide Number Placeholder 3"/>
          <p:cNvSpPr>
            <a:spLocks noGrp="1"/>
          </p:cNvSpPr>
          <p:nvPr>
            <p:ph type="sldNum" sz="quarter" idx="10"/>
          </p:nvPr>
        </p:nvSpPr>
        <p:spPr/>
        <p:txBody>
          <a:bodyPr/>
          <a:lstStyle/>
          <a:p>
            <a:fld id="{78075564-AF6E-40FC-905A-F6C5E8D29614}" type="slidenum">
              <a:rPr lang="en-US" altLang="en-US" smtClean="0"/>
              <a:pPr/>
              <a:t>4</a:t>
            </a:fld>
            <a:endParaRPr lang="en-US" altLang="en-US"/>
          </a:p>
        </p:txBody>
      </p:sp>
      <p:sp>
        <p:nvSpPr>
          <p:cNvPr id="7" name="Rectangle 6"/>
          <p:cNvSpPr/>
          <p:nvPr/>
        </p:nvSpPr>
        <p:spPr>
          <a:xfrm>
            <a:off x="818146" y="1231537"/>
            <a:ext cx="1919973" cy="818644"/>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dirty="0">
                <a:latin typeface="Century Gothic Regular"/>
              </a:rPr>
              <a:t>Économie numérique</a:t>
            </a:r>
          </a:p>
        </p:txBody>
      </p:sp>
      <p:sp>
        <p:nvSpPr>
          <p:cNvPr id="10" name="Rectangle 9"/>
          <p:cNvSpPr/>
          <p:nvPr/>
        </p:nvSpPr>
        <p:spPr>
          <a:xfrm>
            <a:off x="6253746" y="1236617"/>
            <a:ext cx="1919973" cy="818644"/>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dirty="0">
                <a:latin typeface="Century Gothic Regular"/>
              </a:rPr>
              <a:t>Société numérique et ouverte</a:t>
            </a:r>
          </a:p>
        </p:txBody>
      </p:sp>
      <p:sp>
        <p:nvSpPr>
          <p:cNvPr id="11" name="Rectangle 10"/>
          <p:cNvSpPr/>
          <p:nvPr/>
        </p:nvSpPr>
        <p:spPr>
          <a:xfrm>
            <a:off x="3551186" y="1231537"/>
            <a:ext cx="1919973" cy="818644"/>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dirty="0">
                <a:latin typeface="Century Gothic Regular"/>
              </a:rPr>
              <a:t>Réponse à la COVID-19</a:t>
            </a:r>
          </a:p>
        </p:txBody>
      </p:sp>
      <p:sp>
        <p:nvSpPr>
          <p:cNvPr id="12" name="Rectangle 11"/>
          <p:cNvSpPr/>
          <p:nvPr/>
        </p:nvSpPr>
        <p:spPr>
          <a:xfrm>
            <a:off x="772426" y="2535468"/>
            <a:ext cx="7457174" cy="641684"/>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a:latin typeface="Century Gothic Regular"/>
              </a:rPr>
              <a:t>Justificatifs numériques (identité, licences et permis, revendications)</a:t>
            </a:r>
          </a:p>
        </p:txBody>
      </p:sp>
      <p:sp>
        <p:nvSpPr>
          <p:cNvPr id="13" name="Rectangle 12"/>
          <p:cNvSpPr/>
          <p:nvPr/>
        </p:nvSpPr>
        <p:spPr>
          <a:xfrm>
            <a:off x="782585" y="3670772"/>
            <a:ext cx="7457174" cy="641684"/>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a:latin typeface="Century Gothic Regular"/>
              </a:rPr>
              <a:t>Infrastructure numérique, habilitée par la chaîne de blocs</a:t>
            </a:r>
          </a:p>
        </p:txBody>
      </p:sp>
      <p:sp>
        <p:nvSpPr>
          <p:cNvPr id="16" name="Up Arrow 15"/>
          <p:cNvSpPr/>
          <p:nvPr/>
        </p:nvSpPr>
        <p:spPr>
          <a:xfrm>
            <a:off x="4376552" y="3192151"/>
            <a:ext cx="269240" cy="439808"/>
          </a:xfrm>
          <a:prstGeom prst="upArrow">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7" name="Up Arrow 16"/>
          <p:cNvSpPr/>
          <p:nvPr/>
        </p:nvSpPr>
        <p:spPr>
          <a:xfrm>
            <a:off x="1546861" y="2068754"/>
            <a:ext cx="269240" cy="439808"/>
          </a:xfrm>
          <a:prstGeom prst="upArrow">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8" name="Up Arrow 17"/>
          <p:cNvSpPr/>
          <p:nvPr/>
        </p:nvSpPr>
        <p:spPr>
          <a:xfrm>
            <a:off x="4366393" y="2060110"/>
            <a:ext cx="269240" cy="439808"/>
          </a:xfrm>
          <a:prstGeom prst="upArrow">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9" name="Up Arrow 18"/>
          <p:cNvSpPr/>
          <p:nvPr/>
        </p:nvSpPr>
        <p:spPr>
          <a:xfrm>
            <a:off x="7206244" y="2065180"/>
            <a:ext cx="269240" cy="439808"/>
          </a:xfrm>
          <a:prstGeom prst="upArrow">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8579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5" y="-27327"/>
            <a:ext cx="8229600" cy="739378"/>
          </a:xfrm>
        </p:spPr>
        <p:txBody>
          <a:bodyPr>
            <a:normAutofit/>
          </a:bodyPr>
          <a:lstStyle/>
          <a:p>
            <a:r>
              <a:rPr lang="fr-CA" sz="2800" dirty="0"/>
              <a:t>Cas d’utilisation de haut niveau potentiels</a:t>
            </a:r>
          </a:p>
        </p:txBody>
      </p:sp>
      <p:sp>
        <p:nvSpPr>
          <p:cNvPr id="4" name="Slide Number Placeholder 3"/>
          <p:cNvSpPr>
            <a:spLocks noGrp="1"/>
          </p:cNvSpPr>
          <p:nvPr>
            <p:ph type="sldNum" sz="quarter" idx="10"/>
          </p:nvPr>
        </p:nvSpPr>
        <p:spPr/>
        <p:txBody>
          <a:bodyPr/>
          <a:lstStyle/>
          <a:p>
            <a:fld id="{78075564-AF6E-40FC-905A-F6C5E8D29614}" type="slidenum">
              <a:rPr lang="en-US" altLang="en-US" smtClean="0"/>
              <a:pPr/>
              <a:t>5</a:t>
            </a:fld>
            <a:endParaRPr lang="en-US" altLang="en-US"/>
          </a:p>
        </p:txBody>
      </p:sp>
      <p:sp>
        <p:nvSpPr>
          <p:cNvPr id="5" name="Rectangle 1"/>
          <p:cNvSpPr>
            <a:spLocks noGrp="1" noChangeArrowheads="1"/>
          </p:cNvSpPr>
          <p:nvPr>
            <p:ph idx="1"/>
          </p:nvPr>
        </p:nvSpPr>
        <p:spPr bwMode="auto">
          <a:xfrm>
            <a:off x="391885" y="867071"/>
            <a:ext cx="8403771"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defTabSz="914400">
              <a:spcBef>
                <a:spcPct val="0"/>
              </a:spcBef>
              <a:buClrTx/>
              <a:buSzTx/>
              <a:buNone/>
            </a:pPr>
            <a:r>
              <a:rPr kumimoji="0" lang="fr-CA" sz="1100" b="0" i="0" u="none" strike="noStrike" cap="none" normalizeH="0" baseline="0" dirty="0">
                <a:ln>
                  <a:noFill/>
                </a:ln>
                <a:solidFill>
                  <a:srgbClr val="595959"/>
                </a:solidFill>
                <a:latin typeface="Century Gothic Regular"/>
                <a:cs typeface="Calibri" panose="020F0502020204030204" pitchFamily="34" charset="0"/>
              </a:rPr>
              <a:t>Réponse à la COVID-19</a:t>
            </a:r>
          </a:p>
          <a:p>
            <a:pPr defTabSz="914400">
              <a:spcBef>
                <a:spcPct val="0"/>
              </a:spcBef>
              <a:buClrTx/>
              <a:buSzTx/>
            </a:pPr>
            <a:r>
              <a:rPr kumimoji="0" lang="fr-CA" sz="1100" b="0" i="0" u="none" strike="noStrike" cap="none" normalizeH="0" baseline="0" dirty="0">
                <a:ln>
                  <a:noFill/>
                </a:ln>
                <a:solidFill>
                  <a:srgbClr val="595959"/>
                </a:solidFill>
                <a:latin typeface="Century Gothic Regular"/>
                <a:cs typeface="Calibri" panose="020F0502020204030204" pitchFamily="34" charset="0"/>
              </a:rPr>
              <a:t>Soutenir la réouverture des entreprises (p. ex., démarrer ou fermer l’exploitation en fonction de la crise sanitaire)</a:t>
            </a:r>
          </a:p>
          <a:p>
            <a:pPr defTabSz="914400">
              <a:spcBef>
                <a:spcPct val="0"/>
              </a:spcBef>
              <a:buClrTx/>
              <a:buSzTx/>
            </a:pPr>
            <a:r>
              <a:rPr kumimoji="0" lang="fr-CA" sz="1100" b="0" i="0" u="none" strike="noStrike" cap="none" normalizeH="0" baseline="0" dirty="0">
                <a:ln>
                  <a:noFill/>
                </a:ln>
                <a:solidFill>
                  <a:srgbClr val="595959"/>
                </a:solidFill>
                <a:latin typeface="Century Gothic Regular"/>
                <a:cs typeface="Calibri" panose="020F0502020204030204" pitchFamily="34" charset="0"/>
              </a:rPr>
              <a:t>Soutenir le mouvement de personnes et d’entreprises offrant des biens et services « essentiels » au-delà des frontières provinciales et nationales (p. ex., les activités jugées essentielles</a:t>
            </a:r>
          </a:p>
          <a:p>
            <a:pPr defTabSz="914400">
              <a:spcBef>
                <a:spcPct val="0"/>
              </a:spcBef>
              <a:buClrTx/>
              <a:buSzTx/>
            </a:pPr>
            <a:r>
              <a:rPr kumimoji="0" lang="fr-CA" sz="1100" b="0" i="0" u="none" strike="noStrike" cap="none" normalizeH="0" baseline="0" dirty="0">
                <a:ln>
                  <a:noFill/>
                </a:ln>
                <a:solidFill>
                  <a:srgbClr val="595959"/>
                </a:solidFill>
                <a:latin typeface="Century Gothic Regular"/>
                <a:cs typeface="Calibri" panose="020F0502020204030204" pitchFamily="34" charset="0"/>
              </a:rPr>
              <a:t>Soutenir le retour au travail (p. ex., preuve de vaccination ou résultat de test négatif à la COVID-19)</a:t>
            </a:r>
          </a:p>
          <a:p>
            <a:pPr marL="0" indent="0" defTabSz="914400">
              <a:spcBef>
                <a:spcPct val="0"/>
              </a:spcBef>
              <a:buClrTx/>
              <a:buSzTx/>
              <a:buNone/>
            </a:pPr>
            <a:r>
              <a:rPr kumimoji="0" lang="fr-CA" sz="800" b="0" i="0" u="none" strike="noStrike" cap="none" normalizeH="0" baseline="0" dirty="0">
                <a:ln>
                  <a:noFill/>
                </a:ln>
                <a:solidFill>
                  <a:srgbClr val="595959"/>
                </a:solidFill>
                <a:latin typeface="Century Gothic Regular"/>
                <a:cs typeface="Calibri" panose="020F0502020204030204" pitchFamily="34" charset="0"/>
              </a:rPr>
              <a:t> </a:t>
            </a:r>
          </a:p>
          <a:p>
            <a:pPr marL="0" indent="0" defTabSz="914400">
              <a:spcBef>
                <a:spcPct val="0"/>
              </a:spcBef>
              <a:buClrTx/>
              <a:buSzTx/>
              <a:buNone/>
            </a:pPr>
            <a:r>
              <a:rPr kumimoji="0" lang="fr-CA" sz="1100" b="0" i="0" u="none" strike="noStrike" cap="none" normalizeH="0" baseline="0" dirty="0">
                <a:ln>
                  <a:noFill/>
                </a:ln>
                <a:solidFill>
                  <a:srgbClr val="595959"/>
                </a:solidFill>
                <a:latin typeface="Century Gothic Regular"/>
                <a:cs typeface="Calibri" panose="020F0502020204030204" pitchFamily="34" charset="0"/>
              </a:rPr>
              <a:t>Habiliter une économie numérique</a:t>
            </a:r>
          </a:p>
          <a:p>
            <a:pPr defTabSz="914400">
              <a:spcBef>
                <a:spcPct val="0"/>
              </a:spcBef>
              <a:buClrTx/>
              <a:buSzTx/>
            </a:pPr>
            <a:r>
              <a:rPr kumimoji="0" lang="fr-CA" sz="1100" b="0" i="0" u="none" strike="noStrike" cap="none" normalizeH="0" baseline="0" dirty="0">
                <a:ln>
                  <a:noFill/>
                </a:ln>
                <a:solidFill>
                  <a:srgbClr val="595959"/>
                </a:solidFill>
                <a:latin typeface="Century Gothic Regular"/>
                <a:cs typeface="Calibri" panose="020F0502020204030204" pitchFamily="34" charset="0"/>
              </a:rPr>
              <a:t>Assouplir la conformité réglementaire en accélérant et en simplifiant la démarche de personnes et d’entreprises pour prouver leur autorisation de mener des activités (p. ex., un permis d’alcool) et se conformer aux règlements (p. ex., règle de la connaissance du client, lutte contre le blanchiment d’argent)</a:t>
            </a:r>
          </a:p>
          <a:p>
            <a:pPr defTabSz="914400">
              <a:spcBef>
                <a:spcPct val="0"/>
              </a:spcBef>
              <a:buClrTx/>
              <a:buSzTx/>
            </a:pPr>
            <a:r>
              <a:rPr kumimoji="0" lang="fr-CA" sz="1100" b="0" i="0" u="none" strike="noStrike" cap="none" normalizeH="0" baseline="0" dirty="0">
                <a:ln>
                  <a:noFill/>
                </a:ln>
                <a:solidFill>
                  <a:srgbClr val="595959"/>
                </a:solidFill>
                <a:latin typeface="Century Gothic Regular"/>
                <a:cs typeface="Calibri" panose="020F0502020204030204" pitchFamily="34" charset="0"/>
              </a:rPr>
              <a:t>Faciliter le commerce de biens et services au-delà des frontières internationales (p. ex., permis d’importation)</a:t>
            </a:r>
          </a:p>
          <a:p>
            <a:pPr defTabSz="914400">
              <a:spcBef>
                <a:spcPct val="0"/>
              </a:spcBef>
              <a:buClrTx/>
              <a:buSzTx/>
            </a:pPr>
            <a:r>
              <a:rPr kumimoji="0" lang="fr-CA" sz="1100" b="0" i="0" u="none" strike="noStrike" cap="none" normalizeH="0" baseline="0" dirty="0">
                <a:ln>
                  <a:noFill/>
                </a:ln>
                <a:solidFill>
                  <a:srgbClr val="595959"/>
                </a:solidFill>
                <a:latin typeface="Century Gothic Regular"/>
                <a:cs typeface="Calibri" panose="020F0502020204030204" pitchFamily="34" charset="0"/>
              </a:rPr>
              <a:t>Déterminer la justification de l’origine et vérifier les prétentions d’un produit (p. ex., critères environnementaux et sociaux)</a:t>
            </a:r>
          </a:p>
          <a:p>
            <a:pPr defTabSz="914400">
              <a:spcBef>
                <a:spcPct val="0"/>
              </a:spcBef>
              <a:buClrTx/>
              <a:buSzTx/>
            </a:pPr>
            <a:r>
              <a:rPr kumimoji="0" lang="fr-CA" sz="1100" b="0" i="0" u="none" strike="noStrike" cap="none" normalizeH="0" baseline="0" dirty="0">
                <a:ln>
                  <a:noFill/>
                </a:ln>
                <a:solidFill>
                  <a:srgbClr val="595959"/>
                </a:solidFill>
                <a:latin typeface="Century Gothic Regular"/>
                <a:cs typeface="Calibri" panose="020F0502020204030204" pitchFamily="34" charset="0"/>
              </a:rPr>
              <a:t>Faciliter </a:t>
            </a:r>
            <a:r>
              <a:rPr lang="fr-CA" sz="1100" dirty="0">
                <a:solidFill>
                  <a:srgbClr val="595959"/>
                </a:solidFill>
                <a:latin typeface="Century Gothic Regular"/>
                <a:cs typeface="Calibri" panose="020F0502020204030204" pitchFamily="34" charset="0"/>
              </a:rPr>
              <a:t>les opérations numériques de personne à entreprise et interentreprises</a:t>
            </a:r>
            <a:endParaRPr kumimoji="0" lang="fr-CA" sz="1100" b="0" i="0" u="none" strike="noStrike" cap="none" normalizeH="0" baseline="0" dirty="0">
              <a:ln>
                <a:noFill/>
              </a:ln>
              <a:solidFill>
                <a:srgbClr val="595959"/>
              </a:solidFill>
              <a:latin typeface="Century Gothic Regular"/>
              <a:cs typeface="Calibri" panose="020F0502020204030204" pitchFamily="34" charset="0"/>
            </a:endParaRPr>
          </a:p>
          <a:p>
            <a:pPr marL="0" indent="0" defTabSz="914400">
              <a:spcBef>
                <a:spcPct val="0"/>
              </a:spcBef>
              <a:buClrTx/>
              <a:buSzTx/>
              <a:buNone/>
            </a:pPr>
            <a:r>
              <a:rPr kumimoji="0" lang="fr-CA" sz="800" b="0" i="0" u="none" strike="noStrike" cap="none" normalizeH="0" baseline="0" dirty="0">
                <a:ln>
                  <a:noFill/>
                </a:ln>
                <a:solidFill>
                  <a:srgbClr val="595959"/>
                </a:solidFill>
                <a:latin typeface="Century Gothic Regular"/>
                <a:cs typeface="Calibri" panose="020F0502020204030204" pitchFamily="34" charset="0"/>
              </a:rPr>
              <a:t/>
            </a:r>
            <a:br>
              <a:rPr kumimoji="0" lang="fr-CA" sz="800" b="0" i="0" u="none" strike="noStrike" cap="none" normalizeH="0" baseline="0" dirty="0">
                <a:ln>
                  <a:noFill/>
                </a:ln>
                <a:solidFill>
                  <a:srgbClr val="595959"/>
                </a:solidFill>
                <a:latin typeface="Century Gothic Regular"/>
                <a:cs typeface="Calibri" panose="020F0502020204030204" pitchFamily="34" charset="0"/>
              </a:rPr>
            </a:br>
            <a:r>
              <a:rPr kumimoji="0" lang="fr-CA" sz="1100" b="0" i="0" u="none" strike="noStrike" cap="none" normalizeH="0" baseline="0" dirty="0">
                <a:ln>
                  <a:noFill/>
                </a:ln>
                <a:solidFill>
                  <a:srgbClr val="595959"/>
                </a:solidFill>
                <a:latin typeface="Century Gothic Regular"/>
                <a:cs typeface="Calibri" panose="020F0502020204030204" pitchFamily="34" charset="0"/>
              </a:rPr>
              <a:t>Soutenir une société numérique et ouverte</a:t>
            </a:r>
          </a:p>
          <a:p>
            <a:pPr defTabSz="914400">
              <a:spcBef>
                <a:spcPct val="0"/>
              </a:spcBef>
              <a:buClrTx/>
              <a:buSzTx/>
            </a:pPr>
            <a:r>
              <a:rPr kumimoji="0" lang="fr-CA" sz="1100" b="0" i="0" u="none" strike="noStrike" cap="none" normalizeH="0" baseline="0" dirty="0">
                <a:ln>
                  <a:noFill/>
                </a:ln>
                <a:solidFill>
                  <a:srgbClr val="595959"/>
                </a:solidFill>
                <a:latin typeface="Century Gothic Regular"/>
                <a:cs typeface="Calibri" panose="020F0502020204030204" pitchFamily="34" charset="0"/>
              </a:rPr>
              <a:t>Établir une identité numérique pour les personnes et les entreprises (p. ex., identité, titres de compétence)</a:t>
            </a:r>
          </a:p>
          <a:p>
            <a:pPr defTabSz="914400">
              <a:spcBef>
                <a:spcPct val="0"/>
              </a:spcBef>
              <a:buClrTx/>
              <a:buSzTx/>
            </a:pPr>
            <a:r>
              <a:rPr kumimoji="0" lang="fr-CA" sz="1100" b="0" i="0" u="none" strike="noStrike" cap="none" normalizeH="0" baseline="0" dirty="0">
                <a:ln>
                  <a:noFill/>
                </a:ln>
                <a:solidFill>
                  <a:srgbClr val="595959"/>
                </a:solidFill>
                <a:latin typeface="Century Gothic Regular"/>
                <a:cs typeface="Calibri" panose="020F0502020204030204" pitchFamily="34" charset="0"/>
              </a:rPr>
              <a:t>Habiliter les voyages à l’étranger (p. ex., passeports numériques)</a:t>
            </a:r>
          </a:p>
          <a:p>
            <a:pPr defTabSz="914400">
              <a:spcBef>
                <a:spcPct val="0"/>
              </a:spcBef>
              <a:buClrTx/>
              <a:buSzTx/>
            </a:pPr>
            <a:r>
              <a:rPr lang="fr-CA" sz="1100" dirty="0">
                <a:solidFill>
                  <a:srgbClr val="595959"/>
                </a:solidFill>
                <a:latin typeface="Century Gothic Regular"/>
                <a:cs typeface="Calibri" panose="020F0502020204030204" pitchFamily="34" charset="0"/>
              </a:rPr>
              <a:t>Accélérer et simplifier l’obtention d’avantages sociaux et économiques auprès des gouvernements (p. ex., saisie semi-automatique des demandes et validation en temps réel</a:t>
            </a:r>
          </a:p>
          <a:p>
            <a:pPr defTabSz="914400">
              <a:spcBef>
                <a:spcPct val="0"/>
              </a:spcBef>
              <a:buClrTx/>
              <a:buSzTx/>
            </a:pPr>
            <a:r>
              <a:rPr kumimoji="0" lang="fr-CA" sz="1100" b="0" i="0" u="none" strike="noStrike" cap="none" normalizeH="0" baseline="0" dirty="0">
                <a:ln>
                  <a:noFill/>
                </a:ln>
                <a:solidFill>
                  <a:srgbClr val="595959"/>
                </a:solidFill>
                <a:latin typeface="Century Gothic Regular"/>
                <a:cs typeface="Calibri" panose="020F0502020204030204" pitchFamily="34" charset="0"/>
              </a:rPr>
              <a:t>Soutenir la transparence (p. ex. les contrats gouvernementaux)</a:t>
            </a:r>
          </a:p>
        </p:txBody>
      </p:sp>
    </p:spTree>
    <p:extLst>
      <p:ext uri="{BB962C8B-B14F-4D97-AF65-F5344CB8AC3E}">
        <p14:creationId xmlns:p14="http://schemas.microsoft.com/office/powerpoint/2010/main" val="2554614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E57CD-46FF-419B-BF1D-D332CEB4BB3B}"/>
              </a:ext>
            </a:extLst>
          </p:cNvPr>
          <p:cNvSpPr>
            <a:spLocks noGrp="1"/>
          </p:cNvSpPr>
          <p:nvPr>
            <p:ph type="title"/>
          </p:nvPr>
        </p:nvSpPr>
        <p:spPr>
          <a:xfrm>
            <a:off x="457200" y="0"/>
            <a:ext cx="8229600" cy="739378"/>
          </a:xfrm>
        </p:spPr>
        <p:txBody>
          <a:bodyPr>
            <a:normAutofit/>
          </a:bodyPr>
          <a:lstStyle/>
          <a:p>
            <a:r>
              <a:rPr lang="fr-CA" sz="2400" dirty="0"/>
              <a:t>Cas d’utilisation 1 : Ouvrir un compte bancaire</a:t>
            </a:r>
          </a:p>
        </p:txBody>
      </p:sp>
      <p:sp>
        <p:nvSpPr>
          <p:cNvPr id="3" name="Content Placeholder 2">
            <a:extLst>
              <a:ext uri="{FF2B5EF4-FFF2-40B4-BE49-F238E27FC236}">
                <a16:creationId xmlns:a16="http://schemas.microsoft.com/office/drawing/2014/main" id="{C93F3114-0039-4FC3-93FC-657AEF208416}"/>
              </a:ext>
            </a:extLst>
          </p:cNvPr>
          <p:cNvSpPr>
            <a:spLocks noGrp="1"/>
          </p:cNvSpPr>
          <p:nvPr>
            <p:ph idx="1"/>
          </p:nvPr>
        </p:nvSpPr>
        <p:spPr>
          <a:xfrm>
            <a:off x="415834" y="813197"/>
            <a:ext cx="8371115" cy="3517106"/>
          </a:xfrm>
        </p:spPr>
        <p:txBody>
          <a:bodyPr/>
          <a:lstStyle/>
          <a:p>
            <a:pPr marL="342900" lvl="1"/>
            <a:r>
              <a:rPr lang="fr-CA" sz="1800" dirty="0"/>
              <a:t>Les transactions avec des gouvernements et d’autres entreprises </a:t>
            </a:r>
            <a:br>
              <a:rPr lang="fr-CA" sz="1800" dirty="0"/>
            </a:br>
            <a:r>
              <a:rPr lang="fr-CA" sz="1800" dirty="0"/>
              <a:t>(p. ex., des banques) peuvent être coûteuses et fastidieuses pour les PME</a:t>
            </a:r>
          </a:p>
          <a:p>
            <a:pPr marL="0" lvl="1" indent="0">
              <a:buNone/>
            </a:pPr>
            <a:endParaRPr lang="en-CA" sz="800" dirty="0"/>
          </a:p>
          <a:p>
            <a:pPr marL="800100" lvl="3" indent="-342900"/>
            <a:r>
              <a:rPr lang="fr-CA" sz="1800" dirty="0"/>
              <a:t>Bon nombre de transactions impliquent des processus lents et manuels et ajoutent le fardeau de documents papier</a:t>
            </a:r>
          </a:p>
          <a:p>
            <a:pPr marL="457200" lvl="3" indent="0">
              <a:buNone/>
            </a:pPr>
            <a:endParaRPr lang="en-CA" sz="800" dirty="0"/>
          </a:p>
          <a:p>
            <a:pPr marL="342900" lvl="1"/>
            <a:r>
              <a:rPr lang="fr-CA" sz="1800" dirty="0"/>
              <a:t>La vérification de l’authenticité de documents papier et la saisie manuelle de renseignements sont coûteuses et longues pour les fournisseurs de services</a:t>
            </a:r>
          </a:p>
          <a:p>
            <a:pPr marL="0" lvl="1" indent="0">
              <a:buNone/>
            </a:pPr>
            <a:endParaRPr lang="en-CA" sz="800" dirty="0"/>
          </a:p>
          <a:p>
            <a:pPr marL="800100" lvl="3" indent="-342900"/>
            <a:r>
              <a:rPr lang="fr-CA" sz="1800" dirty="0"/>
              <a:t>Cela complique la tâche des fournisseurs de services pour respecter les exigences canadiennes en matière de connaissance du client et de lutte contre le blanchiment d’argent</a:t>
            </a:r>
          </a:p>
          <a:p>
            <a:pPr lvl="1">
              <a:spcBef>
                <a:spcPts val="600"/>
              </a:spcBef>
              <a:spcAft>
                <a:spcPts val="600"/>
              </a:spcAft>
            </a:pPr>
            <a:endParaRPr lang="en-CA" dirty="0"/>
          </a:p>
        </p:txBody>
      </p:sp>
      <p:sp>
        <p:nvSpPr>
          <p:cNvPr id="4" name="Slide Number Placeholder 3">
            <a:extLst>
              <a:ext uri="{FF2B5EF4-FFF2-40B4-BE49-F238E27FC236}">
                <a16:creationId xmlns:a16="http://schemas.microsoft.com/office/drawing/2014/main" id="{791700CB-F771-4A46-9C4C-3FE693B219CB}"/>
              </a:ext>
            </a:extLst>
          </p:cNvPr>
          <p:cNvSpPr>
            <a:spLocks noGrp="1"/>
          </p:cNvSpPr>
          <p:nvPr>
            <p:ph type="sldNum" sz="quarter" idx="10"/>
          </p:nvPr>
        </p:nvSpPr>
        <p:spPr/>
        <p:txBody>
          <a:bodyPr/>
          <a:lstStyle/>
          <a:p>
            <a:fld id="{78075564-AF6E-40FC-905A-F6C5E8D29614}" type="slidenum">
              <a:rPr lang="en-US" altLang="en-US" smtClean="0"/>
              <a:pPr/>
              <a:t>6</a:t>
            </a:fld>
            <a:endParaRPr lang="en-US" altLang="en-US"/>
          </a:p>
        </p:txBody>
      </p:sp>
    </p:spTree>
    <p:extLst>
      <p:ext uri="{BB962C8B-B14F-4D97-AF65-F5344CB8AC3E}">
        <p14:creationId xmlns:p14="http://schemas.microsoft.com/office/powerpoint/2010/main" val="3983827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6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5728" y="3444728"/>
            <a:ext cx="612000" cy="612000"/>
          </a:xfrm>
          <a:prstGeom prst="rect">
            <a:avLst/>
          </a:prstGeom>
        </p:spPr>
      </p:pic>
      <p:pic>
        <p:nvPicPr>
          <p:cNvPr id="59" name="Picture 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3897" y="2103478"/>
            <a:ext cx="612000" cy="612000"/>
          </a:xfrm>
          <a:prstGeom prst="rect">
            <a:avLst/>
          </a:prstGeom>
        </p:spPr>
      </p:pic>
      <p:pic>
        <p:nvPicPr>
          <p:cNvPr id="67" name="Picture 6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06155" y="2102400"/>
            <a:ext cx="619200" cy="619200"/>
          </a:xfrm>
          <a:prstGeom prst="rect">
            <a:avLst/>
          </a:prstGeom>
        </p:spPr>
      </p:pic>
      <p:pic>
        <p:nvPicPr>
          <p:cNvPr id="65" name="Picture 6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9200" y="2102400"/>
            <a:ext cx="619200" cy="619200"/>
          </a:xfrm>
          <a:prstGeom prst="rect">
            <a:avLst/>
          </a:prstGeom>
        </p:spPr>
      </p:pic>
      <p:pic>
        <p:nvPicPr>
          <p:cNvPr id="62" name="Picture 6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3600" y="2102400"/>
            <a:ext cx="619200" cy="619200"/>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28812" y="2102400"/>
            <a:ext cx="612000" cy="612000"/>
          </a:xfrm>
          <a:prstGeom prst="rect">
            <a:avLst/>
          </a:prstGeom>
        </p:spPr>
      </p:pic>
      <p:sp>
        <p:nvSpPr>
          <p:cNvPr id="438" name="Oval Callout 437"/>
          <p:cNvSpPr/>
          <p:nvPr/>
        </p:nvSpPr>
        <p:spPr>
          <a:xfrm>
            <a:off x="3753548" y="1060460"/>
            <a:ext cx="1442093" cy="561609"/>
          </a:xfrm>
          <a:prstGeom prst="wedgeEllipseCallout">
            <a:avLst>
              <a:gd name="adj1" fmla="val -7270"/>
              <a:gd name="adj2" fmla="val 114739"/>
            </a:avLst>
          </a:prstGeom>
          <a:solidFill>
            <a:schemeClr val="accent4">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7" name="Oval Callout 6"/>
          <p:cNvSpPr/>
          <p:nvPr/>
        </p:nvSpPr>
        <p:spPr>
          <a:xfrm>
            <a:off x="315532" y="1111823"/>
            <a:ext cx="1504430" cy="633290"/>
          </a:xfrm>
          <a:prstGeom prst="wedgeEllipseCallout">
            <a:avLst>
              <a:gd name="adj1" fmla="val -2572"/>
              <a:gd name="adj2" fmla="val 90722"/>
            </a:avLst>
          </a:prstGeom>
          <a:solidFill>
            <a:schemeClr val="accent4">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439" name="Oval Callout 438"/>
          <p:cNvSpPr/>
          <p:nvPr/>
        </p:nvSpPr>
        <p:spPr>
          <a:xfrm>
            <a:off x="5427455" y="916859"/>
            <a:ext cx="1974380" cy="795752"/>
          </a:xfrm>
          <a:prstGeom prst="wedgeEllipseCallout">
            <a:avLst>
              <a:gd name="adj1" fmla="val 5866"/>
              <a:gd name="adj2" fmla="val 88324"/>
            </a:avLst>
          </a:prstGeom>
          <a:solidFill>
            <a:srgbClr val="E7EFF9"/>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437" name="Oval Callout 436"/>
          <p:cNvSpPr/>
          <p:nvPr/>
        </p:nvSpPr>
        <p:spPr>
          <a:xfrm>
            <a:off x="1840789" y="786088"/>
            <a:ext cx="1897323" cy="850294"/>
          </a:xfrm>
          <a:prstGeom prst="wedgeEllipseCallout">
            <a:avLst>
              <a:gd name="adj1" fmla="val 6101"/>
              <a:gd name="adj2" fmla="val 94734"/>
            </a:avLst>
          </a:prstGeom>
          <a:solidFill>
            <a:schemeClr val="accent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2" name="Title 1"/>
          <p:cNvSpPr>
            <a:spLocks noGrp="1"/>
          </p:cNvSpPr>
          <p:nvPr>
            <p:ph type="title"/>
          </p:nvPr>
        </p:nvSpPr>
        <p:spPr>
          <a:xfrm>
            <a:off x="420419" y="99602"/>
            <a:ext cx="8361514" cy="739378"/>
          </a:xfrm>
        </p:spPr>
        <p:txBody>
          <a:bodyPr>
            <a:noAutofit/>
          </a:bodyPr>
          <a:lstStyle/>
          <a:p>
            <a:r>
              <a:rPr lang="fr-CA" sz="2400" dirty="0"/>
              <a:t>Cas d’utilisation 1 : Ouvrir un compte bancaire </a:t>
            </a:r>
            <a:br>
              <a:rPr lang="fr-CA" sz="2400" dirty="0"/>
            </a:br>
            <a:r>
              <a:rPr lang="fr-CA" sz="2400" dirty="0"/>
              <a:t>(diagramme conceptuel en cours d’élaboration)</a:t>
            </a:r>
          </a:p>
        </p:txBody>
      </p:sp>
      <p:sp>
        <p:nvSpPr>
          <p:cNvPr id="633" name="TextBox 632"/>
          <p:cNvSpPr txBox="1"/>
          <p:nvPr/>
        </p:nvSpPr>
        <p:spPr>
          <a:xfrm>
            <a:off x="5546606" y="977184"/>
            <a:ext cx="1748869" cy="630942"/>
          </a:xfrm>
          <a:prstGeom prst="rect">
            <a:avLst/>
          </a:prstGeom>
          <a:noFill/>
        </p:spPr>
        <p:txBody>
          <a:bodyPr wrap="square" rtlCol="0">
            <a:spAutoFit/>
          </a:bodyPr>
          <a:lstStyle/>
          <a:p>
            <a:pPr algn="ctr"/>
            <a:r>
              <a:rPr lang="fr-CA" sz="700" dirty="0">
                <a:latin typeface="Century Gothic" panose="020B0502020202020204" pitchFamily="34" charset="0"/>
              </a:rPr>
              <a:t>Nous avons utilisé vos justificatifs </a:t>
            </a:r>
            <a:br>
              <a:rPr lang="fr-CA" sz="700" dirty="0">
                <a:latin typeface="Century Gothic" panose="020B0502020202020204" pitchFamily="34" charset="0"/>
              </a:rPr>
            </a:br>
            <a:r>
              <a:rPr lang="fr-CA" sz="700" dirty="0">
                <a:latin typeface="Century Gothic" panose="020B0502020202020204" pitchFamily="34" charset="0"/>
              </a:rPr>
              <a:t>numériques provinciaux et fédéraux pour vous vérifier, vous et votre entreprise, et ouvrir un nouveau compte bancaire.</a:t>
            </a:r>
          </a:p>
        </p:txBody>
      </p:sp>
      <p:sp>
        <p:nvSpPr>
          <p:cNvPr id="634" name="TextBox 633"/>
          <p:cNvSpPr txBox="1"/>
          <p:nvPr/>
        </p:nvSpPr>
        <p:spPr>
          <a:xfrm>
            <a:off x="384729" y="2699413"/>
            <a:ext cx="1245244" cy="246221"/>
          </a:xfrm>
          <a:prstGeom prst="rect">
            <a:avLst/>
          </a:prstGeom>
          <a:noFill/>
        </p:spPr>
        <p:txBody>
          <a:bodyPr wrap="square" rtlCol="0">
            <a:spAutoFit/>
          </a:bodyPr>
          <a:lstStyle/>
          <a:p>
            <a:pPr algn="ctr"/>
            <a:r>
              <a:rPr lang="fr-CA" sz="1000">
                <a:latin typeface="Century Gothic" panose="020B0502020202020204" pitchFamily="34" charset="0"/>
              </a:rPr>
              <a:t>Propriétaire d’entreprise</a:t>
            </a:r>
          </a:p>
        </p:txBody>
      </p:sp>
      <p:sp>
        <p:nvSpPr>
          <p:cNvPr id="8" name="TextBox 7"/>
          <p:cNvSpPr txBox="1"/>
          <p:nvPr/>
        </p:nvSpPr>
        <p:spPr>
          <a:xfrm>
            <a:off x="255811" y="1200166"/>
            <a:ext cx="1630124" cy="523220"/>
          </a:xfrm>
          <a:prstGeom prst="rect">
            <a:avLst/>
          </a:prstGeom>
          <a:noFill/>
        </p:spPr>
        <p:txBody>
          <a:bodyPr wrap="square" rtlCol="0">
            <a:spAutoFit/>
          </a:bodyPr>
          <a:lstStyle/>
          <a:p>
            <a:pPr algn="ctr"/>
            <a:r>
              <a:rPr lang="fr-CA" sz="700" dirty="0">
                <a:latin typeface="Century Gothic" panose="020B0502020202020204" pitchFamily="34" charset="0"/>
              </a:rPr>
              <a:t>Je veux incorporer mon entreprise en vertu du régime fédéral et l’exploiter dans ma province.</a:t>
            </a:r>
          </a:p>
        </p:txBody>
      </p:sp>
      <p:cxnSp>
        <p:nvCxnSpPr>
          <p:cNvPr id="323" name="Straight Arrow Connector 322"/>
          <p:cNvCxnSpPr/>
          <p:nvPr/>
        </p:nvCxnSpPr>
        <p:spPr>
          <a:xfrm flipH="1">
            <a:off x="520167" y="3151235"/>
            <a:ext cx="8022141" cy="0"/>
          </a:xfrm>
          <a:prstGeom prst="straightConnector1">
            <a:avLst/>
          </a:prstGeom>
          <a:ln>
            <a:solidFill>
              <a:schemeClr val="tx2">
                <a:lumMod val="60000"/>
                <a:lumOff val="40000"/>
              </a:schemeClr>
            </a:solidFill>
            <a:prstDash val="solid"/>
            <a:headEnd type="triangle" w="lg" len="med"/>
            <a:tailEnd type="none" w="lg" len="med"/>
          </a:ln>
        </p:spPr>
        <p:style>
          <a:lnRef idx="2">
            <a:schemeClr val="accent1"/>
          </a:lnRef>
          <a:fillRef idx="0">
            <a:schemeClr val="accent1"/>
          </a:fillRef>
          <a:effectRef idx="1">
            <a:schemeClr val="accent1"/>
          </a:effectRef>
          <a:fontRef idx="minor">
            <a:schemeClr val="tx1"/>
          </a:fontRef>
        </p:style>
      </p:cxnSp>
      <p:sp>
        <p:nvSpPr>
          <p:cNvPr id="151" name="Slide Number Placeholder 150"/>
          <p:cNvSpPr>
            <a:spLocks noGrp="1"/>
          </p:cNvSpPr>
          <p:nvPr>
            <p:ph type="sldNum" sz="quarter" idx="10"/>
          </p:nvPr>
        </p:nvSpPr>
        <p:spPr>
          <a:xfrm>
            <a:off x="457201" y="4645592"/>
            <a:ext cx="982663" cy="273844"/>
          </a:xfrm>
        </p:spPr>
        <p:txBody>
          <a:bodyPr/>
          <a:lstStyle/>
          <a:p>
            <a:fld id="{78075564-AF6E-40FC-905A-F6C5E8D29614}" type="slidenum">
              <a:rPr lang="en-US" altLang="en-US" smtClean="0"/>
              <a:pPr/>
              <a:t>7</a:t>
            </a:fld>
            <a:endParaRPr lang="en-US" altLang="en-US"/>
          </a:p>
        </p:txBody>
      </p:sp>
      <p:sp>
        <p:nvSpPr>
          <p:cNvPr id="121" name="TextBox 120"/>
          <p:cNvSpPr txBox="1"/>
          <p:nvPr/>
        </p:nvSpPr>
        <p:spPr>
          <a:xfrm>
            <a:off x="3492627" y="2700000"/>
            <a:ext cx="1737424" cy="246221"/>
          </a:xfrm>
          <a:prstGeom prst="rect">
            <a:avLst/>
          </a:prstGeom>
          <a:noFill/>
        </p:spPr>
        <p:txBody>
          <a:bodyPr wrap="square" rtlCol="0">
            <a:spAutoFit/>
          </a:bodyPr>
          <a:lstStyle/>
          <a:p>
            <a:pPr algn="ctr"/>
            <a:r>
              <a:rPr lang="fr-CA" sz="1000">
                <a:latin typeface="Century Gothic" panose="020B0502020202020204" pitchFamily="34" charset="0"/>
              </a:rPr>
              <a:t>Propriétaire d’entreprise</a:t>
            </a:r>
          </a:p>
        </p:txBody>
      </p:sp>
      <p:sp>
        <p:nvSpPr>
          <p:cNvPr id="110" name="TextBox 109"/>
          <p:cNvSpPr txBox="1"/>
          <p:nvPr/>
        </p:nvSpPr>
        <p:spPr>
          <a:xfrm>
            <a:off x="162795" y="4654959"/>
            <a:ext cx="881841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CA" sz="1200" dirty="0">
                <a:latin typeface="Century Gothic" panose="020B0502020202020204" pitchFamily="34" charset="0"/>
              </a:rPr>
              <a:t>Les entreprises économisent du temps en effectuant des transactions avec le gouvernement et d’autres entreprises</a:t>
            </a:r>
          </a:p>
        </p:txBody>
      </p:sp>
      <p:sp>
        <p:nvSpPr>
          <p:cNvPr id="167" name="TextBox 166"/>
          <p:cNvSpPr txBox="1"/>
          <p:nvPr/>
        </p:nvSpPr>
        <p:spPr>
          <a:xfrm>
            <a:off x="5142077" y="1844410"/>
            <a:ext cx="1076847" cy="630942"/>
          </a:xfrm>
          <a:prstGeom prst="rect">
            <a:avLst/>
          </a:prstGeom>
          <a:noFill/>
        </p:spPr>
        <p:txBody>
          <a:bodyPr wrap="square" rtlCol="0">
            <a:spAutoFit/>
          </a:bodyPr>
          <a:lstStyle/>
          <a:p>
            <a:pPr algn="ctr"/>
            <a:r>
              <a:rPr lang="fr-CA" sz="700" dirty="0">
                <a:latin typeface="Century Gothic" panose="020B0502020202020204" pitchFamily="34" charset="0"/>
              </a:rPr>
              <a:t>Partage les justificatifs numériques de la personne et de l’entreprise</a:t>
            </a:r>
          </a:p>
        </p:txBody>
      </p:sp>
      <p:cxnSp>
        <p:nvCxnSpPr>
          <p:cNvPr id="176" name="Straight Arrow Connector 175"/>
          <p:cNvCxnSpPr/>
          <p:nvPr/>
        </p:nvCxnSpPr>
        <p:spPr>
          <a:xfrm>
            <a:off x="3414402" y="2464391"/>
            <a:ext cx="512784" cy="0"/>
          </a:xfrm>
          <a:prstGeom prst="straightConnector1">
            <a:avLst/>
          </a:prstGeom>
          <a:ln>
            <a:prstDash val="sysDot"/>
            <a:headEnd type="none" w="lg" len="med"/>
            <a:tailEnd type="triangle" w="lg" len="med"/>
          </a:ln>
        </p:spPr>
        <p:style>
          <a:lnRef idx="2">
            <a:schemeClr val="accent1"/>
          </a:lnRef>
          <a:fillRef idx="0">
            <a:schemeClr val="accent1"/>
          </a:fillRef>
          <a:effectRef idx="1">
            <a:schemeClr val="accent1"/>
          </a:effectRef>
          <a:fontRef idx="minor">
            <a:schemeClr val="tx1"/>
          </a:fontRef>
        </p:style>
      </p:cxnSp>
      <p:pic>
        <p:nvPicPr>
          <p:cNvPr id="2054" name="Picture 6" descr="Image result for digital wallet icon colo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67726" y="2080800"/>
            <a:ext cx="492401" cy="49240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Image result for digital wallet icon colo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1937" y="2079859"/>
            <a:ext cx="453844" cy="453844"/>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1949074" y="2628555"/>
            <a:ext cx="1789038" cy="461665"/>
          </a:xfrm>
          <a:prstGeom prst="rect">
            <a:avLst/>
          </a:prstGeom>
          <a:noFill/>
        </p:spPr>
        <p:txBody>
          <a:bodyPr wrap="square" rtlCol="0">
            <a:spAutoFit/>
          </a:bodyPr>
          <a:lstStyle/>
          <a:p>
            <a:pPr algn="ctr"/>
            <a:r>
              <a:rPr lang="fr-CA" sz="800" dirty="0">
                <a:latin typeface="Century Gothic" panose="020B0502020202020204" pitchFamily="34" charset="0"/>
              </a:rPr>
              <a:t>Corporations Canada et le registraire des entreprises provincial </a:t>
            </a:r>
          </a:p>
        </p:txBody>
      </p:sp>
      <p:cxnSp>
        <p:nvCxnSpPr>
          <p:cNvPr id="42" name="Straight Arrow Connector 41"/>
          <p:cNvCxnSpPr/>
          <p:nvPr/>
        </p:nvCxnSpPr>
        <p:spPr>
          <a:xfrm>
            <a:off x="1955122" y="2466183"/>
            <a:ext cx="561029" cy="0"/>
          </a:xfrm>
          <a:prstGeom prst="straightConnector1">
            <a:avLst/>
          </a:prstGeom>
          <a:ln>
            <a:prstDash val="sysDot"/>
            <a:headEnd type="none" w="lg" len="med"/>
            <a:tailEnd type="triangle" w="lg" len="med"/>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1642254" y="1692617"/>
            <a:ext cx="1148026" cy="769441"/>
          </a:xfrm>
          <a:prstGeom prst="rect">
            <a:avLst/>
          </a:prstGeom>
          <a:noFill/>
        </p:spPr>
        <p:txBody>
          <a:bodyPr wrap="square" rtlCol="0">
            <a:spAutoFit/>
          </a:bodyPr>
          <a:lstStyle/>
          <a:p>
            <a:pPr algn="ctr"/>
            <a:r>
              <a:rPr lang="fr-CA" sz="900" dirty="0">
                <a:latin typeface="Century Gothic" panose="020B0502020202020204" pitchFamily="34" charset="0"/>
              </a:rPr>
              <a:t> </a:t>
            </a:r>
            <a:r>
              <a:rPr lang="fr-CA" sz="700" dirty="0">
                <a:latin typeface="Century Gothic" panose="020B0502020202020204" pitchFamily="34" charset="0"/>
              </a:rPr>
              <a:t>Partage les justificatifs numériques provinciaux de la personne et fournit les renseignements d’enregistrement. </a:t>
            </a:r>
          </a:p>
        </p:txBody>
      </p:sp>
      <p:sp>
        <p:nvSpPr>
          <p:cNvPr id="49" name="TextBox 48"/>
          <p:cNvSpPr txBox="1"/>
          <p:nvPr/>
        </p:nvSpPr>
        <p:spPr>
          <a:xfrm>
            <a:off x="1947803" y="857028"/>
            <a:ext cx="1711459" cy="738664"/>
          </a:xfrm>
          <a:prstGeom prst="rect">
            <a:avLst/>
          </a:prstGeom>
          <a:noFill/>
        </p:spPr>
        <p:txBody>
          <a:bodyPr wrap="square" rtlCol="0">
            <a:spAutoFit/>
          </a:bodyPr>
          <a:lstStyle/>
          <a:p>
            <a:pPr algn="ctr"/>
            <a:r>
              <a:rPr lang="fr-CA" sz="700" dirty="0">
                <a:latin typeface="Century Gothic" panose="020B0502020202020204" pitchFamily="34" charset="0"/>
              </a:rPr>
              <a:t>Nous avons utilisé vos justificatifs </a:t>
            </a:r>
            <a:br>
              <a:rPr lang="fr-CA" sz="700" dirty="0">
                <a:latin typeface="Century Gothic" panose="020B0502020202020204" pitchFamily="34" charset="0"/>
              </a:rPr>
            </a:br>
            <a:r>
              <a:rPr lang="fr-CA" sz="700" dirty="0">
                <a:latin typeface="Century Gothic" panose="020B0502020202020204" pitchFamily="34" charset="0"/>
              </a:rPr>
              <a:t>numériques provinciaux pour vérifier votre identité, incorporer votre entreprise au niveau fédéral, puis l’enregistrer dans votre province.</a:t>
            </a:r>
          </a:p>
        </p:txBody>
      </p:sp>
      <p:sp>
        <p:nvSpPr>
          <p:cNvPr id="56" name="TextBox 55"/>
          <p:cNvSpPr txBox="1"/>
          <p:nvPr/>
        </p:nvSpPr>
        <p:spPr>
          <a:xfrm>
            <a:off x="7564692" y="2700000"/>
            <a:ext cx="1569250" cy="400110"/>
          </a:xfrm>
          <a:prstGeom prst="rect">
            <a:avLst/>
          </a:prstGeom>
          <a:noFill/>
        </p:spPr>
        <p:txBody>
          <a:bodyPr wrap="square" rtlCol="0">
            <a:spAutoFit/>
          </a:bodyPr>
          <a:lstStyle/>
          <a:p>
            <a:pPr algn="ctr"/>
            <a:r>
              <a:rPr lang="fr-CA" sz="1000" dirty="0">
                <a:latin typeface="Century Gothic" panose="020B0502020202020204" pitchFamily="34" charset="0"/>
              </a:rPr>
              <a:t>Propriétaire d’entreprise</a:t>
            </a:r>
          </a:p>
        </p:txBody>
      </p:sp>
      <p:sp>
        <p:nvSpPr>
          <p:cNvPr id="63" name="TextBox 62"/>
          <p:cNvSpPr txBox="1"/>
          <p:nvPr/>
        </p:nvSpPr>
        <p:spPr>
          <a:xfrm>
            <a:off x="255811" y="4064204"/>
            <a:ext cx="2478857" cy="330860"/>
          </a:xfrm>
          <a:prstGeom prst="rect">
            <a:avLst/>
          </a:prstGeom>
          <a:noFill/>
        </p:spPr>
        <p:txBody>
          <a:bodyPr wrap="square" rtlCol="0">
            <a:spAutoFit/>
          </a:bodyPr>
          <a:lstStyle/>
          <a:p>
            <a:pPr algn="ctr"/>
            <a:r>
              <a:rPr lang="fr-CA" sz="900" dirty="0">
                <a:latin typeface="Century Gothic" panose="020B0502020202020204" pitchFamily="34" charset="0"/>
              </a:rPr>
              <a:t>Émetteurs de justificatifs</a:t>
            </a:r>
          </a:p>
          <a:p>
            <a:pPr algn="ctr"/>
            <a:r>
              <a:rPr lang="fr-CA" sz="650" dirty="0">
                <a:latin typeface="Century Gothic" panose="020B0502020202020204" pitchFamily="34" charset="0"/>
              </a:rPr>
              <a:t>(p. ex., émetteur provincial)</a:t>
            </a:r>
          </a:p>
        </p:txBody>
      </p:sp>
      <p:sp>
        <p:nvSpPr>
          <p:cNvPr id="68" name="TextBox 67"/>
          <p:cNvSpPr txBox="1"/>
          <p:nvPr/>
        </p:nvSpPr>
        <p:spPr>
          <a:xfrm>
            <a:off x="358955" y="3162580"/>
            <a:ext cx="1296791" cy="338554"/>
          </a:xfrm>
          <a:prstGeom prst="rect">
            <a:avLst/>
          </a:prstGeom>
          <a:noFill/>
        </p:spPr>
        <p:txBody>
          <a:bodyPr wrap="square" rtlCol="0">
            <a:spAutoFit/>
          </a:bodyPr>
          <a:lstStyle/>
          <a:p>
            <a:pPr algn="ctr"/>
            <a:r>
              <a:rPr lang="fr-CA" sz="800">
                <a:latin typeface="Century Gothic" panose="020B0502020202020204" pitchFamily="34" charset="0"/>
              </a:rPr>
              <a:t>Justificatifs numériques (émis antérieurement)</a:t>
            </a:r>
          </a:p>
        </p:txBody>
      </p:sp>
      <p:cxnSp>
        <p:nvCxnSpPr>
          <p:cNvPr id="70" name="Straight Arrow Connector 69"/>
          <p:cNvCxnSpPr/>
          <p:nvPr/>
        </p:nvCxnSpPr>
        <p:spPr>
          <a:xfrm flipV="1">
            <a:off x="1611728" y="2882314"/>
            <a:ext cx="0" cy="450092"/>
          </a:xfrm>
          <a:prstGeom prst="straightConnector1">
            <a:avLst/>
          </a:prstGeom>
          <a:ln>
            <a:prstDash val="sysDot"/>
            <a:headEnd type="none" w="lg" len="med"/>
            <a:tailEnd type="triangle" w="lg" len="med"/>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749355" y="2499333"/>
            <a:ext cx="1737424" cy="338554"/>
          </a:xfrm>
          <a:prstGeom prst="rect">
            <a:avLst/>
          </a:prstGeom>
          <a:noFill/>
        </p:spPr>
        <p:txBody>
          <a:bodyPr wrap="square" rtlCol="0">
            <a:spAutoFit/>
          </a:bodyPr>
          <a:lstStyle/>
          <a:p>
            <a:pPr algn="ctr"/>
            <a:r>
              <a:rPr lang="fr-CA" sz="800">
                <a:latin typeface="Century Gothic" panose="020B0502020202020204" pitchFamily="34" charset="0"/>
              </a:rPr>
              <a:t>Portefeuille </a:t>
            </a:r>
          </a:p>
          <a:p>
            <a:pPr algn="ctr"/>
            <a:r>
              <a:rPr lang="fr-CA" sz="800">
                <a:latin typeface="Century Gothic" panose="020B0502020202020204" pitchFamily="34" charset="0"/>
              </a:rPr>
              <a:t>numérique</a:t>
            </a:r>
          </a:p>
        </p:txBody>
      </p:sp>
      <p:sp>
        <p:nvSpPr>
          <p:cNvPr id="50" name="TextBox 49"/>
          <p:cNvSpPr txBox="1"/>
          <p:nvPr/>
        </p:nvSpPr>
        <p:spPr>
          <a:xfrm>
            <a:off x="3805128" y="1115789"/>
            <a:ext cx="1359762" cy="523220"/>
          </a:xfrm>
          <a:prstGeom prst="rect">
            <a:avLst/>
          </a:prstGeom>
          <a:noFill/>
        </p:spPr>
        <p:txBody>
          <a:bodyPr wrap="square" rtlCol="0">
            <a:spAutoFit/>
          </a:bodyPr>
          <a:lstStyle/>
          <a:p>
            <a:pPr algn="ctr"/>
            <a:r>
              <a:rPr lang="fr-CA" sz="700" dirty="0">
                <a:latin typeface="Century Gothic" panose="020B0502020202020204" pitchFamily="34" charset="0"/>
              </a:rPr>
              <a:t>Je veux ouvrir un compte bancaire pour ma nouvelle société de régime fédéral.</a:t>
            </a:r>
          </a:p>
        </p:txBody>
      </p:sp>
      <p:sp>
        <p:nvSpPr>
          <p:cNvPr id="53" name="TextBox 52"/>
          <p:cNvSpPr txBox="1"/>
          <p:nvPr/>
        </p:nvSpPr>
        <p:spPr>
          <a:xfrm>
            <a:off x="5669475" y="2700000"/>
            <a:ext cx="1737424" cy="246221"/>
          </a:xfrm>
          <a:prstGeom prst="rect">
            <a:avLst/>
          </a:prstGeom>
          <a:noFill/>
        </p:spPr>
        <p:txBody>
          <a:bodyPr wrap="square" rtlCol="0">
            <a:spAutoFit/>
          </a:bodyPr>
          <a:lstStyle/>
          <a:p>
            <a:pPr algn="ctr"/>
            <a:r>
              <a:rPr lang="fr-CA" sz="1000">
                <a:latin typeface="Century Gothic" panose="020B0502020202020204" pitchFamily="34" charset="0"/>
              </a:rPr>
              <a:t>Représentant bancaire</a:t>
            </a:r>
          </a:p>
        </p:txBody>
      </p:sp>
      <p:sp>
        <p:nvSpPr>
          <p:cNvPr id="54" name="Oval Callout 53"/>
          <p:cNvSpPr/>
          <p:nvPr/>
        </p:nvSpPr>
        <p:spPr>
          <a:xfrm>
            <a:off x="7401835" y="1244350"/>
            <a:ext cx="1340398" cy="737339"/>
          </a:xfrm>
          <a:prstGeom prst="wedgeEllipseCallout">
            <a:avLst>
              <a:gd name="adj1" fmla="val 4757"/>
              <a:gd name="adj2" fmla="val 62840"/>
            </a:avLst>
          </a:prstGeom>
          <a:solidFill>
            <a:schemeClr val="accent4">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55" name="TextBox 54"/>
          <p:cNvSpPr txBox="1"/>
          <p:nvPr/>
        </p:nvSpPr>
        <p:spPr>
          <a:xfrm>
            <a:off x="7435176" y="1349958"/>
            <a:ext cx="1291621" cy="630942"/>
          </a:xfrm>
          <a:prstGeom prst="rect">
            <a:avLst/>
          </a:prstGeom>
          <a:noFill/>
        </p:spPr>
        <p:txBody>
          <a:bodyPr wrap="square" rtlCol="0">
            <a:spAutoFit/>
          </a:bodyPr>
          <a:lstStyle/>
          <a:p>
            <a:pPr algn="ctr"/>
            <a:r>
              <a:rPr lang="fr-CA" sz="700" dirty="0">
                <a:latin typeface="Century Gothic" panose="020B0502020202020204" pitchFamily="34" charset="0"/>
              </a:rPr>
              <a:t>Merci de rendre cela rapide et facile pour que je puisse me concentrer davantage sur mes affaires.</a:t>
            </a:r>
          </a:p>
        </p:txBody>
      </p:sp>
      <p:cxnSp>
        <p:nvCxnSpPr>
          <p:cNvPr id="57" name="Straight Arrow Connector 56"/>
          <p:cNvCxnSpPr/>
          <p:nvPr/>
        </p:nvCxnSpPr>
        <p:spPr>
          <a:xfrm>
            <a:off x="6919095" y="2478852"/>
            <a:ext cx="634163" cy="0"/>
          </a:xfrm>
          <a:prstGeom prst="straightConnector1">
            <a:avLst/>
          </a:prstGeom>
          <a:ln>
            <a:prstDash val="sysDot"/>
            <a:headEnd type="none" w="lg" len="med"/>
            <a:tailEnd type="triangle" w="lg" len="med"/>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176005" y="1902994"/>
            <a:ext cx="934084" cy="553998"/>
          </a:xfrm>
          <a:prstGeom prst="rect">
            <a:avLst/>
          </a:prstGeom>
          <a:noFill/>
        </p:spPr>
        <p:txBody>
          <a:bodyPr wrap="square" rtlCol="0">
            <a:spAutoFit/>
          </a:bodyPr>
          <a:lstStyle/>
          <a:p>
            <a:pPr algn="ctr"/>
            <a:r>
              <a:rPr lang="fr-CA" sz="900" dirty="0">
                <a:latin typeface="Century Gothic" panose="020B0502020202020204" pitchFamily="34" charset="0"/>
              </a:rPr>
              <a:t> </a:t>
            </a:r>
            <a:r>
              <a:rPr lang="fr-CA" sz="700" dirty="0">
                <a:latin typeface="Century Gothic" panose="020B0502020202020204" pitchFamily="34" charset="0"/>
              </a:rPr>
              <a:t>Émet les justificatifs numériques de l’entreprise</a:t>
            </a:r>
          </a:p>
        </p:txBody>
      </p:sp>
      <p:sp>
        <p:nvSpPr>
          <p:cNvPr id="66" name="TextBox 65"/>
          <p:cNvSpPr txBox="1"/>
          <p:nvPr/>
        </p:nvSpPr>
        <p:spPr>
          <a:xfrm>
            <a:off x="6622784" y="1960880"/>
            <a:ext cx="1168383" cy="446276"/>
          </a:xfrm>
          <a:prstGeom prst="rect">
            <a:avLst/>
          </a:prstGeom>
          <a:noFill/>
        </p:spPr>
        <p:txBody>
          <a:bodyPr wrap="square" rtlCol="0">
            <a:spAutoFit/>
          </a:bodyPr>
          <a:lstStyle/>
          <a:p>
            <a:pPr algn="ctr"/>
            <a:r>
              <a:rPr lang="fr-CA" sz="900" dirty="0">
                <a:latin typeface="Century Gothic" panose="020B0502020202020204" pitchFamily="34" charset="0"/>
              </a:rPr>
              <a:t> </a:t>
            </a:r>
            <a:r>
              <a:rPr lang="fr-CA" sz="700" dirty="0">
                <a:latin typeface="Century Gothic" panose="020B0502020202020204" pitchFamily="34" charset="0"/>
              </a:rPr>
              <a:t>Émet les justificatifs numériques du compte bancaire</a:t>
            </a:r>
          </a:p>
        </p:txBody>
      </p:sp>
      <p:cxnSp>
        <p:nvCxnSpPr>
          <p:cNvPr id="51" name="Straight Arrow Connector 50"/>
          <p:cNvCxnSpPr/>
          <p:nvPr/>
        </p:nvCxnSpPr>
        <p:spPr>
          <a:xfrm flipV="1">
            <a:off x="5204973" y="2464391"/>
            <a:ext cx="958678" cy="1792"/>
          </a:xfrm>
          <a:prstGeom prst="straightConnector1">
            <a:avLst/>
          </a:prstGeom>
          <a:ln>
            <a:prstDash val="sysDot"/>
            <a:headEnd type="none" w="lg" len="med"/>
            <a:tailEnd type="triangle" w="lg" len="med"/>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3227278" y="3535284"/>
            <a:ext cx="3049610" cy="215444"/>
          </a:xfrm>
          <a:prstGeom prst="rect">
            <a:avLst/>
          </a:prstGeom>
          <a:noFill/>
        </p:spPr>
        <p:txBody>
          <a:bodyPr wrap="square" rtlCol="0">
            <a:spAutoFit/>
          </a:bodyPr>
          <a:lstStyle/>
          <a:p>
            <a:pPr algn="ctr"/>
            <a:r>
              <a:rPr lang="fr-CA" sz="800">
                <a:latin typeface="Century Gothic" panose="020B0502020202020204" pitchFamily="34" charset="0"/>
              </a:rPr>
              <a:t>Vérifie l’authenticité des renseignements et l’émetteur</a:t>
            </a:r>
          </a:p>
        </p:txBody>
      </p:sp>
      <p:cxnSp>
        <p:nvCxnSpPr>
          <p:cNvPr id="77" name="Elbow Connector 76"/>
          <p:cNvCxnSpPr/>
          <p:nvPr/>
        </p:nvCxnSpPr>
        <p:spPr>
          <a:xfrm rot="16200000" flipH="1">
            <a:off x="4344357" y="1608161"/>
            <a:ext cx="792000" cy="3528000"/>
          </a:xfrm>
          <a:prstGeom prst="bentConnector2">
            <a:avLst/>
          </a:prstGeom>
          <a:ln>
            <a:prstDash val="sysDot"/>
            <a:headEnd type="triangle" w="lg" len="med"/>
            <a:tailEnd type="none" w="med" len="med"/>
          </a:ln>
        </p:spPr>
        <p:style>
          <a:lnRef idx="2">
            <a:schemeClr val="accent1"/>
          </a:lnRef>
          <a:fillRef idx="0">
            <a:schemeClr val="accent1"/>
          </a:fillRef>
          <a:effectRef idx="1">
            <a:schemeClr val="accent1"/>
          </a:effectRef>
          <a:fontRef idx="minor">
            <a:schemeClr val="tx1"/>
          </a:fontRef>
        </p:style>
      </p:cxnSp>
      <p:cxnSp>
        <p:nvCxnSpPr>
          <p:cNvPr id="78" name="Elbow Connector 77"/>
          <p:cNvCxnSpPr/>
          <p:nvPr/>
        </p:nvCxnSpPr>
        <p:spPr>
          <a:xfrm rot="16200000" flipH="1">
            <a:off x="6339358" y="3157368"/>
            <a:ext cx="792000" cy="432000"/>
          </a:xfrm>
          <a:prstGeom prst="bentConnector2">
            <a:avLst/>
          </a:prstGeom>
          <a:ln>
            <a:prstDash val="sysDot"/>
            <a:headEnd type="triangle" w="lg" len="med"/>
            <a:tailEnd type="triangle" w="lg" len="med"/>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1931566" y="4079387"/>
            <a:ext cx="5208060" cy="615553"/>
          </a:xfrm>
          <a:prstGeom prst="rect">
            <a:avLst/>
          </a:prstGeom>
          <a:noFill/>
        </p:spPr>
        <p:txBody>
          <a:bodyPr wrap="square" rtlCol="0">
            <a:spAutoFit/>
          </a:bodyPr>
          <a:lstStyle/>
          <a:p>
            <a:pPr algn="ctr"/>
            <a:r>
              <a:rPr lang="fr-CA" sz="850" dirty="0">
                <a:latin typeface="Century Gothic" panose="020B0502020202020204" pitchFamily="34" charset="0"/>
              </a:rPr>
              <a:t>Insère l’information utilisée pour vérifier l’authenticité des renseignements et de l’émetteur</a:t>
            </a:r>
          </a:p>
          <a:p>
            <a:pPr algn="ctr"/>
            <a:r>
              <a:rPr lang="fr-CA" sz="850" dirty="0">
                <a:latin typeface="Century Gothic" panose="020B0502020202020204" pitchFamily="34" charset="0"/>
              </a:rPr>
              <a:t> </a:t>
            </a:r>
          </a:p>
          <a:p>
            <a:pPr algn="ctr"/>
            <a:r>
              <a:rPr lang="fr-CA" sz="850" b="1" dirty="0">
                <a:latin typeface="Century Gothic" panose="020B0502020202020204" pitchFamily="34" charset="0"/>
              </a:rPr>
              <a:t>Les renseignements sur le client sont sauvegardés dans le portefeuille numérique du client, pas dans la chaîne de blocs</a:t>
            </a:r>
          </a:p>
        </p:txBody>
      </p:sp>
      <p:pic>
        <p:nvPicPr>
          <p:cNvPr id="80" name="Picture 7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49963" y="3342656"/>
            <a:ext cx="1090755" cy="1090755"/>
          </a:xfrm>
          <a:prstGeom prst="rect">
            <a:avLst/>
          </a:prstGeom>
        </p:spPr>
      </p:pic>
      <p:sp>
        <p:nvSpPr>
          <p:cNvPr id="81" name="TextBox 80"/>
          <p:cNvSpPr txBox="1"/>
          <p:nvPr/>
        </p:nvSpPr>
        <p:spPr>
          <a:xfrm>
            <a:off x="7093018" y="4141343"/>
            <a:ext cx="1449290" cy="276999"/>
          </a:xfrm>
          <a:prstGeom prst="rect">
            <a:avLst/>
          </a:prstGeom>
          <a:noFill/>
        </p:spPr>
        <p:txBody>
          <a:bodyPr wrap="square" rtlCol="0">
            <a:spAutoFit/>
          </a:bodyPr>
          <a:lstStyle/>
          <a:p>
            <a:r>
              <a:rPr lang="fr-CA" sz="1200" dirty="0">
                <a:latin typeface="Century Gothic" panose="020B0502020202020204" pitchFamily="34" charset="0"/>
              </a:rPr>
              <a:t>Chaîne de blocs</a:t>
            </a:r>
          </a:p>
        </p:txBody>
      </p:sp>
      <p:cxnSp>
        <p:nvCxnSpPr>
          <p:cNvPr id="82" name="Straight Arrow Connector 81"/>
          <p:cNvCxnSpPr/>
          <p:nvPr/>
        </p:nvCxnSpPr>
        <p:spPr>
          <a:xfrm flipV="1">
            <a:off x="2200666" y="4296262"/>
            <a:ext cx="4744800" cy="15630"/>
          </a:xfrm>
          <a:prstGeom prst="straightConnector1">
            <a:avLst/>
          </a:prstGeom>
          <a:ln>
            <a:prstDash val="sysDot"/>
            <a:headEnd type="none" w="lg" len="med"/>
            <a:tailEnd type="triangle" w="lg" len="med"/>
          </a:ln>
        </p:spPr>
        <p:style>
          <a:lnRef idx="2">
            <a:schemeClr val="accent1"/>
          </a:lnRef>
          <a:fillRef idx="0">
            <a:schemeClr val="accent1"/>
          </a:fillRef>
          <a:effectRef idx="1">
            <a:schemeClr val="accent1"/>
          </a:effectRef>
          <a:fontRef idx="minor">
            <a:schemeClr val="tx1"/>
          </a:fontRef>
        </p:style>
      </p:cxnSp>
      <p:pic>
        <p:nvPicPr>
          <p:cNvPr id="52" name="Picture 6" descr="Image result for digital wallet icon colo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64692" y="2103478"/>
            <a:ext cx="453844" cy="45384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458194700"/>
      </p:ext>
    </p:extLst>
  </p:cSld>
  <p:clrMapOvr>
    <a:masterClrMapping/>
  </p:clrMapOvr>
  <mc:AlternateContent xmlns:mc="http://schemas.openxmlformats.org/markup-compatibility/2006" xmlns:p14="http://schemas.microsoft.com/office/powerpoint/2010/main">
    <mc:Choice Requires="p14">
      <p:transition spd="slow" p14:dur="2000" advTm="33591"/>
    </mc:Choice>
    <mc:Fallback xmlns="">
      <p:transition spd="slow" advTm="3359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0816" y="786021"/>
            <a:ext cx="8427381" cy="4134326"/>
          </a:xfrm>
        </p:spPr>
        <p:txBody>
          <a:bodyPr/>
          <a:lstStyle/>
          <a:p>
            <a:pPr marL="0" indent="0">
              <a:spcBef>
                <a:spcPts val="600"/>
              </a:spcBef>
              <a:spcAft>
                <a:spcPts val="600"/>
              </a:spcAft>
              <a:buNone/>
            </a:pPr>
            <a:r>
              <a:rPr lang="fr-CA" sz="2000" dirty="0"/>
              <a:t>Un exploitant de gaz naturel de régime fédéral en C.-B. veut vendre du gaz naturel en Californie. </a:t>
            </a:r>
          </a:p>
          <a:p>
            <a:pPr lvl="1">
              <a:spcBef>
                <a:spcPts val="600"/>
              </a:spcBef>
              <a:spcAft>
                <a:spcPts val="600"/>
              </a:spcAft>
            </a:pPr>
            <a:r>
              <a:rPr lang="fr-CA" sz="1800" dirty="0"/>
              <a:t>Les acheteurs potentiels en Californie ne veulent acheter que du gaz qui respecte ou excède les critères environnementaux, sociaux et de gouvernance (ESG). </a:t>
            </a:r>
          </a:p>
          <a:p>
            <a:pPr lvl="1">
              <a:spcBef>
                <a:spcPts val="600"/>
              </a:spcBef>
              <a:spcAft>
                <a:spcPts val="600"/>
              </a:spcAft>
            </a:pPr>
            <a:r>
              <a:rPr lang="fr-CA" sz="1800" dirty="0"/>
              <a:t>De plus, le service de douanes et de la protection des frontières des États-Unis veut connaître le point d’origine, l’acheteur et la destination des biens qui entrent aux É.-U. pour déterminer quel tarif appliquer (s’il y a lieu). </a:t>
            </a:r>
          </a:p>
          <a:p>
            <a:pPr lvl="1">
              <a:spcBef>
                <a:spcPts val="600"/>
              </a:spcBef>
              <a:spcAft>
                <a:spcPts val="600"/>
              </a:spcAft>
            </a:pPr>
            <a:r>
              <a:rPr lang="fr-CA" sz="1800" dirty="0"/>
              <a:t>Le commerce transfrontalier peut être coûteux et long pour les PME et les entités gouvernementales, exigeant souvent que les entreprises fournissent des documents papier. </a:t>
            </a:r>
          </a:p>
          <a:p>
            <a:pPr lvl="1">
              <a:spcBef>
                <a:spcPts val="600"/>
              </a:spcBef>
              <a:spcAft>
                <a:spcPts val="600"/>
              </a:spcAft>
            </a:pPr>
            <a:endParaRPr lang="en-CA" sz="1400" dirty="0"/>
          </a:p>
          <a:p>
            <a:pPr marL="0" indent="0">
              <a:spcBef>
                <a:spcPts val="600"/>
              </a:spcBef>
              <a:spcAft>
                <a:spcPts val="600"/>
              </a:spcAft>
              <a:buNone/>
            </a:pPr>
            <a:r>
              <a:rPr lang="fr-CA" sz="2000" dirty="0"/>
              <a:t> </a:t>
            </a:r>
          </a:p>
          <a:p>
            <a:pPr marL="0" indent="0">
              <a:spcBef>
                <a:spcPts val="600"/>
              </a:spcBef>
              <a:spcAft>
                <a:spcPts val="600"/>
              </a:spcAft>
              <a:buNone/>
            </a:pPr>
            <a:endParaRPr lang="en-CA" sz="2000" dirty="0"/>
          </a:p>
          <a:p>
            <a:pPr lvl="1">
              <a:spcBef>
                <a:spcPts val="600"/>
              </a:spcBef>
              <a:spcAft>
                <a:spcPts val="600"/>
              </a:spcAft>
            </a:pPr>
            <a:endParaRPr lang="en-CA" sz="2500" dirty="0"/>
          </a:p>
          <a:p>
            <a:pPr marL="0" indent="0">
              <a:buNone/>
            </a:pPr>
            <a:endParaRPr lang="en-CA" sz="1400" b="1" dirty="0"/>
          </a:p>
          <a:p>
            <a:pPr marL="0" indent="0">
              <a:buNone/>
            </a:pPr>
            <a:endParaRPr lang="en-CA" sz="1400" b="1" dirty="0"/>
          </a:p>
          <a:p>
            <a:pPr marL="0" indent="0">
              <a:buNone/>
            </a:pPr>
            <a:endParaRPr lang="en-CA" sz="1400" b="1" dirty="0"/>
          </a:p>
        </p:txBody>
      </p:sp>
      <p:sp>
        <p:nvSpPr>
          <p:cNvPr id="4" name="Slide Number Placeholder 3"/>
          <p:cNvSpPr>
            <a:spLocks noGrp="1"/>
          </p:cNvSpPr>
          <p:nvPr>
            <p:ph type="sldNum" sz="quarter" idx="10"/>
          </p:nvPr>
        </p:nvSpPr>
        <p:spPr/>
        <p:txBody>
          <a:bodyPr/>
          <a:lstStyle/>
          <a:p>
            <a:fld id="{78075564-AF6E-40FC-905A-F6C5E8D29614}" type="slidenum">
              <a:rPr lang="en-US" altLang="en-US" smtClean="0"/>
              <a:pPr/>
              <a:t>8</a:t>
            </a:fld>
            <a:endParaRPr lang="en-US" altLang="en-US"/>
          </a:p>
        </p:txBody>
      </p:sp>
      <p:sp>
        <p:nvSpPr>
          <p:cNvPr id="7" name="Title 1"/>
          <p:cNvSpPr>
            <a:spLocks noGrp="1"/>
          </p:cNvSpPr>
          <p:nvPr>
            <p:ph type="title"/>
          </p:nvPr>
        </p:nvSpPr>
        <p:spPr>
          <a:xfrm>
            <a:off x="457200" y="-74117"/>
            <a:ext cx="8229600" cy="739378"/>
          </a:xfrm>
        </p:spPr>
        <p:txBody>
          <a:bodyPr>
            <a:noAutofit/>
          </a:bodyPr>
          <a:lstStyle/>
          <a:p>
            <a:r>
              <a:rPr lang="fr-CA" sz="2400" dirty="0"/>
              <a:t>Cas d’utilisation 2 : Vente directe de gaz naturel</a:t>
            </a:r>
          </a:p>
        </p:txBody>
      </p:sp>
    </p:spTree>
    <p:extLst>
      <p:ext uri="{BB962C8B-B14F-4D97-AF65-F5344CB8AC3E}">
        <p14:creationId xmlns:p14="http://schemas.microsoft.com/office/powerpoint/2010/main" val="246312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8" name="Straight Arrow Connector 97"/>
          <p:cNvCxnSpPr/>
          <p:nvPr/>
        </p:nvCxnSpPr>
        <p:spPr>
          <a:xfrm flipV="1">
            <a:off x="3005051" y="2597162"/>
            <a:ext cx="5326" cy="651600"/>
          </a:xfrm>
          <a:prstGeom prst="straightConnector1">
            <a:avLst/>
          </a:prstGeom>
          <a:ln>
            <a:prstDash val="sysDot"/>
            <a:headEnd type="none" w="lg" len="med"/>
            <a:tailEnd type="triangle" w="lg" len="med"/>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1487172" y="4307039"/>
            <a:ext cx="6515410" cy="546303"/>
          </a:xfrm>
          <a:prstGeom prst="rect">
            <a:avLst/>
          </a:prstGeom>
          <a:noFill/>
        </p:spPr>
        <p:txBody>
          <a:bodyPr wrap="square" rtlCol="0">
            <a:spAutoFit/>
          </a:bodyPr>
          <a:lstStyle/>
          <a:p>
            <a:pPr algn="ctr"/>
            <a:r>
              <a:rPr lang="fr-CA" sz="700" dirty="0">
                <a:latin typeface="Century Gothic" panose="020B0502020202020204" pitchFamily="34" charset="0"/>
              </a:rPr>
              <a:t>Les émetteurs insèrent l’information dans une chaîne de blocs pour vérifier l’authenticité des renseignements et de l’émetteur</a:t>
            </a:r>
          </a:p>
          <a:p>
            <a:pPr algn="ctr"/>
            <a:r>
              <a:rPr lang="fr-CA" sz="700" dirty="0">
                <a:latin typeface="Century Gothic" panose="020B0502020202020204" pitchFamily="34" charset="0"/>
              </a:rPr>
              <a:t>Les consommateurs utilisent la chaîne de blocs pour vérifier l’authenticité des justificatifs et de l’émetteur</a:t>
            </a:r>
          </a:p>
          <a:p>
            <a:pPr algn="ctr"/>
            <a:endParaRPr lang="en-CA" sz="700" dirty="0">
              <a:latin typeface="Century Gothic" panose="020B0502020202020204" pitchFamily="34" charset="0"/>
            </a:endParaRPr>
          </a:p>
          <a:p>
            <a:pPr algn="ctr"/>
            <a:r>
              <a:rPr lang="fr-CA" sz="850" b="1" dirty="0">
                <a:latin typeface="Century Gothic" panose="020B0502020202020204" pitchFamily="34" charset="0"/>
              </a:rPr>
              <a:t>Les renseignements sur le client sont sauvegardés dans le portefeuille numérique du client, pas dans la chaîne de blocs</a:t>
            </a:r>
          </a:p>
        </p:txBody>
      </p:sp>
      <p:sp>
        <p:nvSpPr>
          <p:cNvPr id="63" name="TextBox 62"/>
          <p:cNvSpPr txBox="1"/>
          <p:nvPr/>
        </p:nvSpPr>
        <p:spPr>
          <a:xfrm>
            <a:off x="297146" y="3798000"/>
            <a:ext cx="1668291" cy="630942"/>
          </a:xfrm>
          <a:prstGeom prst="rect">
            <a:avLst/>
          </a:prstGeom>
          <a:noFill/>
        </p:spPr>
        <p:txBody>
          <a:bodyPr wrap="square" rtlCol="0">
            <a:spAutoFit/>
          </a:bodyPr>
          <a:lstStyle/>
          <a:p>
            <a:pPr algn="ctr"/>
            <a:r>
              <a:rPr lang="fr-CA" sz="700">
                <a:latin typeface="Century Gothic" panose="020B0502020202020204" pitchFamily="34" charset="0"/>
              </a:rPr>
              <a:t>Émetteurs de justificatifs </a:t>
            </a:r>
          </a:p>
          <a:p>
            <a:pPr algn="ctr"/>
            <a:r>
              <a:rPr lang="fr-CA" sz="700">
                <a:latin typeface="Century Gothic" panose="020B0502020202020204" pitchFamily="34" charset="0"/>
              </a:rPr>
              <a:t>(p. ex., gouvernement provincial, </a:t>
            </a:r>
          </a:p>
          <a:p>
            <a:pPr algn="ctr"/>
            <a:r>
              <a:rPr lang="fr-CA" sz="700">
                <a:latin typeface="Century Gothic" panose="020B0502020202020204" pitchFamily="34" charset="0"/>
              </a:rPr>
              <a:t>Corporations Canada, </a:t>
            </a:r>
            <a:br>
              <a:rPr lang="fr-CA" sz="700">
                <a:latin typeface="Century Gothic" panose="020B0502020202020204" pitchFamily="34" charset="0"/>
              </a:rPr>
            </a:br>
            <a:r>
              <a:rPr lang="fr-CA" sz="700">
                <a:latin typeface="Century Gothic" panose="020B0502020202020204" pitchFamily="34" charset="0"/>
              </a:rPr>
              <a:t>entité d’évaluation ESG, </a:t>
            </a:r>
          </a:p>
          <a:p>
            <a:pPr algn="ctr"/>
            <a:r>
              <a:rPr lang="fr-CA" sz="700">
                <a:latin typeface="Century Gothic" panose="020B0502020202020204" pitchFamily="34" charset="0"/>
              </a:rPr>
              <a:t>organisme canadien de réglementation de l’énergie)</a:t>
            </a:r>
          </a:p>
        </p:txBody>
      </p:sp>
      <p:sp>
        <p:nvSpPr>
          <p:cNvPr id="81" name="Oval Callout 80"/>
          <p:cNvSpPr/>
          <p:nvPr/>
        </p:nvSpPr>
        <p:spPr>
          <a:xfrm flipH="1">
            <a:off x="5252375" y="791243"/>
            <a:ext cx="2102691" cy="717094"/>
          </a:xfrm>
          <a:prstGeom prst="wedgeEllipseCallout">
            <a:avLst>
              <a:gd name="adj1" fmla="val -937"/>
              <a:gd name="adj2" fmla="val 113866"/>
            </a:avLst>
          </a:prstGeom>
          <a:solidFill>
            <a:schemeClr val="accent5">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549" y="2152800"/>
            <a:ext cx="540000" cy="540000"/>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0719" y="4024328"/>
            <a:ext cx="772246" cy="772246"/>
          </a:xfrm>
          <a:prstGeom prst="rect">
            <a:avLst/>
          </a:prstGeom>
        </p:spPr>
      </p:pic>
      <p:sp>
        <p:nvSpPr>
          <p:cNvPr id="438" name="Oval Callout 437"/>
          <p:cNvSpPr/>
          <p:nvPr/>
        </p:nvSpPr>
        <p:spPr>
          <a:xfrm>
            <a:off x="3741838" y="1229884"/>
            <a:ext cx="1176082" cy="564545"/>
          </a:xfrm>
          <a:prstGeom prst="wedgeEllipseCallout">
            <a:avLst>
              <a:gd name="adj1" fmla="val 6054"/>
              <a:gd name="adj2" fmla="val 98713"/>
            </a:avLst>
          </a:prstGeom>
          <a:solidFill>
            <a:schemeClr val="accent4">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7" name="Oval Callout 6"/>
          <p:cNvSpPr/>
          <p:nvPr/>
        </p:nvSpPr>
        <p:spPr>
          <a:xfrm>
            <a:off x="412399" y="1229884"/>
            <a:ext cx="919055" cy="581177"/>
          </a:xfrm>
          <a:prstGeom prst="wedgeEllipseCallout">
            <a:avLst>
              <a:gd name="adj1" fmla="val -12250"/>
              <a:gd name="adj2" fmla="val 92919"/>
            </a:avLst>
          </a:prstGeom>
          <a:solidFill>
            <a:schemeClr val="accent4">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437" name="Oval Callout 436"/>
          <p:cNvSpPr/>
          <p:nvPr/>
        </p:nvSpPr>
        <p:spPr>
          <a:xfrm>
            <a:off x="1442942" y="782399"/>
            <a:ext cx="2260766" cy="795473"/>
          </a:xfrm>
          <a:prstGeom prst="wedgeEllipseCallout">
            <a:avLst>
              <a:gd name="adj1" fmla="val -1196"/>
              <a:gd name="adj2" fmla="val 108061"/>
            </a:avLst>
          </a:prstGeom>
          <a:solidFill>
            <a:schemeClr val="accent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2" name="Title 1"/>
          <p:cNvSpPr>
            <a:spLocks noGrp="1"/>
          </p:cNvSpPr>
          <p:nvPr>
            <p:ph type="title"/>
          </p:nvPr>
        </p:nvSpPr>
        <p:spPr>
          <a:xfrm>
            <a:off x="120952" y="76637"/>
            <a:ext cx="8361514" cy="739378"/>
          </a:xfrm>
        </p:spPr>
        <p:txBody>
          <a:bodyPr>
            <a:noAutofit/>
          </a:bodyPr>
          <a:lstStyle/>
          <a:p>
            <a:r>
              <a:rPr lang="fr-CA" sz="2400"/>
              <a:t>Cas d’utilisation 2 : Vente directe de gaz naturel </a:t>
            </a:r>
            <a:br>
              <a:rPr lang="fr-CA" sz="2400"/>
            </a:br>
            <a:r>
              <a:rPr lang="fr-CA" sz="2400"/>
              <a:t>(diagramme conceptuel en cours d’élaboration)</a:t>
            </a:r>
          </a:p>
        </p:txBody>
      </p:sp>
      <p:sp>
        <p:nvSpPr>
          <p:cNvPr id="634" name="TextBox 633"/>
          <p:cNvSpPr txBox="1"/>
          <p:nvPr/>
        </p:nvSpPr>
        <p:spPr>
          <a:xfrm>
            <a:off x="159282" y="2730554"/>
            <a:ext cx="1076300" cy="415498"/>
          </a:xfrm>
          <a:prstGeom prst="rect">
            <a:avLst/>
          </a:prstGeom>
          <a:noFill/>
        </p:spPr>
        <p:txBody>
          <a:bodyPr wrap="square" rtlCol="0">
            <a:spAutoFit/>
          </a:bodyPr>
          <a:lstStyle/>
          <a:p>
            <a:pPr algn="ctr"/>
            <a:r>
              <a:rPr lang="fr-CA" sz="700" dirty="0">
                <a:latin typeface="Century Gothic" panose="020B0502020202020204" pitchFamily="34" charset="0"/>
              </a:rPr>
              <a:t>Producteur et vendeur de gaz naturel canadien </a:t>
            </a:r>
          </a:p>
        </p:txBody>
      </p:sp>
      <p:sp>
        <p:nvSpPr>
          <p:cNvPr id="8" name="TextBox 7"/>
          <p:cNvSpPr txBox="1"/>
          <p:nvPr/>
        </p:nvSpPr>
        <p:spPr>
          <a:xfrm>
            <a:off x="384616" y="1275241"/>
            <a:ext cx="989200" cy="461665"/>
          </a:xfrm>
          <a:prstGeom prst="rect">
            <a:avLst/>
          </a:prstGeom>
          <a:noFill/>
        </p:spPr>
        <p:txBody>
          <a:bodyPr wrap="square" rtlCol="0">
            <a:spAutoFit/>
          </a:bodyPr>
          <a:lstStyle/>
          <a:p>
            <a:pPr algn="ctr"/>
            <a:r>
              <a:rPr lang="fr-CA" sz="800" dirty="0">
                <a:latin typeface="Century Gothic" panose="020B0502020202020204" pitchFamily="34" charset="0"/>
              </a:rPr>
              <a:t>Je veux vendre du </a:t>
            </a:r>
          </a:p>
          <a:p>
            <a:pPr algn="ctr"/>
            <a:r>
              <a:rPr lang="fr-CA" sz="800" dirty="0">
                <a:latin typeface="Century Gothic" panose="020B0502020202020204" pitchFamily="34" charset="0"/>
              </a:rPr>
              <a:t>gaz naturel aux É.-U.</a:t>
            </a:r>
          </a:p>
        </p:txBody>
      </p:sp>
      <p:cxnSp>
        <p:nvCxnSpPr>
          <p:cNvPr id="323" name="Straight Arrow Connector 322"/>
          <p:cNvCxnSpPr/>
          <p:nvPr/>
        </p:nvCxnSpPr>
        <p:spPr>
          <a:xfrm flipH="1">
            <a:off x="472793" y="3124233"/>
            <a:ext cx="8022141" cy="0"/>
          </a:xfrm>
          <a:prstGeom prst="straightConnector1">
            <a:avLst/>
          </a:prstGeom>
          <a:ln>
            <a:solidFill>
              <a:schemeClr val="tx2">
                <a:lumMod val="60000"/>
                <a:lumOff val="40000"/>
              </a:schemeClr>
            </a:solidFill>
            <a:prstDash val="solid"/>
            <a:headEnd type="triangle" w="lg" len="med"/>
            <a:tailEnd type="none" w="lg"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4873010" y="1748120"/>
            <a:ext cx="1337998" cy="415498"/>
          </a:xfrm>
          <a:prstGeom prst="rect">
            <a:avLst/>
          </a:prstGeom>
          <a:noFill/>
        </p:spPr>
        <p:txBody>
          <a:bodyPr wrap="square" rtlCol="0">
            <a:spAutoFit/>
          </a:bodyPr>
          <a:lstStyle/>
          <a:p>
            <a:pPr algn="ctr"/>
            <a:r>
              <a:rPr lang="fr-CA" sz="700" dirty="0">
                <a:latin typeface="Century Gothic" panose="020B0502020202020204" pitchFamily="34" charset="0"/>
              </a:rPr>
              <a:t>Partage les justificatifs numériques </a:t>
            </a:r>
          </a:p>
          <a:p>
            <a:pPr algn="ctr"/>
            <a:r>
              <a:rPr lang="fr-CA" sz="700" dirty="0">
                <a:latin typeface="Century Gothic" panose="020B0502020202020204" pitchFamily="34" charset="0"/>
              </a:rPr>
              <a:t>(p. ex., l’identité, </a:t>
            </a:r>
            <a:br>
              <a:rPr lang="fr-CA" sz="700" dirty="0">
                <a:latin typeface="Century Gothic" panose="020B0502020202020204" pitchFamily="34" charset="0"/>
              </a:rPr>
            </a:br>
            <a:r>
              <a:rPr lang="fr-CA" sz="700" dirty="0">
                <a:latin typeface="Century Gothic" panose="020B0502020202020204" pitchFamily="34" charset="0"/>
              </a:rPr>
              <a:t>le permis d’exportation, l’AAG) </a:t>
            </a:r>
          </a:p>
        </p:txBody>
      </p:sp>
      <p:sp>
        <p:nvSpPr>
          <p:cNvPr id="170" name="TextBox 169"/>
          <p:cNvSpPr txBox="1"/>
          <p:nvPr/>
        </p:nvSpPr>
        <p:spPr>
          <a:xfrm>
            <a:off x="7554356" y="4513073"/>
            <a:ext cx="1484033" cy="261610"/>
          </a:xfrm>
          <a:prstGeom prst="rect">
            <a:avLst/>
          </a:prstGeom>
          <a:noFill/>
        </p:spPr>
        <p:txBody>
          <a:bodyPr wrap="square" rtlCol="0">
            <a:spAutoFit/>
          </a:bodyPr>
          <a:lstStyle/>
          <a:p>
            <a:r>
              <a:rPr lang="fr-CA" sz="1100" dirty="0">
                <a:latin typeface="Century Gothic" panose="020B0502020202020204" pitchFamily="34" charset="0"/>
              </a:rPr>
              <a:t>Chaîne de blocs</a:t>
            </a:r>
          </a:p>
        </p:txBody>
      </p:sp>
      <p:pic>
        <p:nvPicPr>
          <p:cNvPr id="2054" name="Picture 6" descr="Image result for digital wallet icon colo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3332" y="2177277"/>
            <a:ext cx="378000" cy="378000"/>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Arrow Connector 31"/>
          <p:cNvCxnSpPr/>
          <p:nvPr/>
        </p:nvCxnSpPr>
        <p:spPr>
          <a:xfrm>
            <a:off x="1245145" y="4607015"/>
            <a:ext cx="6354762" cy="0"/>
          </a:xfrm>
          <a:prstGeom prst="straightConnector1">
            <a:avLst/>
          </a:prstGeom>
          <a:ln>
            <a:prstDash val="sysDot"/>
            <a:headEnd type="none" w="lg" len="med"/>
            <a:tailEnd type="triangle" w="lg" len="med"/>
          </a:ln>
        </p:spPr>
        <p:style>
          <a:lnRef idx="2">
            <a:schemeClr val="accent1"/>
          </a:lnRef>
          <a:fillRef idx="0">
            <a:schemeClr val="accent1"/>
          </a:fillRef>
          <a:effectRef idx="1">
            <a:schemeClr val="accent1"/>
          </a:effectRef>
          <a:fontRef idx="minor">
            <a:schemeClr val="tx1"/>
          </a:fontRef>
        </p:style>
      </p:cxnSp>
      <p:pic>
        <p:nvPicPr>
          <p:cNvPr id="34" name="Picture 6" descr="Image result for digital wallet icon colo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9298" y="2181246"/>
            <a:ext cx="378000" cy="378000"/>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1090319" y="1799447"/>
            <a:ext cx="1400962" cy="553998"/>
          </a:xfrm>
          <a:prstGeom prst="rect">
            <a:avLst/>
          </a:prstGeom>
          <a:noFill/>
        </p:spPr>
        <p:txBody>
          <a:bodyPr wrap="square" rtlCol="0">
            <a:spAutoFit/>
          </a:bodyPr>
          <a:lstStyle/>
          <a:p>
            <a:pPr algn="ctr"/>
            <a:r>
              <a:rPr lang="fr-CA" sz="900" dirty="0">
                <a:latin typeface="Century Gothic" panose="020B0502020202020204" pitchFamily="34" charset="0"/>
              </a:rPr>
              <a:t> </a:t>
            </a:r>
            <a:r>
              <a:rPr lang="fr-CA" sz="700" dirty="0">
                <a:latin typeface="Century Gothic" panose="020B0502020202020204" pitchFamily="34" charset="0"/>
              </a:rPr>
              <a:t>Partage les justificatifs numériques (p. ex., l’identité, l’évaluation ESG, le point d’origine, </a:t>
            </a:r>
            <a:br>
              <a:rPr lang="fr-CA" sz="700" dirty="0">
                <a:latin typeface="Century Gothic" panose="020B0502020202020204" pitchFamily="34" charset="0"/>
              </a:rPr>
            </a:br>
            <a:r>
              <a:rPr lang="fr-CA" sz="700" dirty="0">
                <a:latin typeface="Century Gothic" panose="020B0502020202020204" pitchFamily="34" charset="0"/>
              </a:rPr>
              <a:t>le permis d’exportation)</a:t>
            </a:r>
          </a:p>
        </p:txBody>
      </p:sp>
      <p:sp>
        <p:nvSpPr>
          <p:cNvPr id="49" name="TextBox 48"/>
          <p:cNvSpPr txBox="1"/>
          <p:nvPr/>
        </p:nvSpPr>
        <p:spPr>
          <a:xfrm>
            <a:off x="1530985" y="864422"/>
            <a:ext cx="2110558" cy="707886"/>
          </a:xfrm>
          <a:prstGeom prst="rect">
            <a:avLst/>
          </a:prstGeom>
          <a:noFill/>
        </p:spPr>
        <p:txBody>
          <a:bodyPr wrap="square" rtlCol="0">
            <a:spAutoFit/>
          </a:bodyPr>
          <a:lstStyle/>
          <a:p>
            <a:pPr algn="ctr"/>
            <a:r>
              <a:rPr lang="fr-CA" sz="800">
                <a:latin typeface="Century Gothic" panose="020B0502020202020204" pitchFamily="34" charset="0"/>
              </a:rPr>
              <a:t>Je veux acheter du gaz naturel </a:t>
            </a:r>
          </a:p>
          <a:p>
            <a:pPr algn="ctr"/>
            <a:r>
              <a:rPr lang="fr-CA" sz="800">
                <a:latin typeface="Century Gothic" panose="020B0502020202020204" pitchFamily="34" charset="0"/>
              </a:rPr>
              <a:t>qui excède les critères ESG mondiaux. Votre produit répond à nos besoins. </a:t>
            </a:r>
          </a:p>
          <a:p>
            <a:pPr algn="ctr"/>
            <a:r>
              <a:rPr lang="fr-CA" sz="800">
                <a:latin typeface="Century Gothic" panose="020B0502020202020204" pitchFamily="34" charset="0"/>
              </a:rPr>
              <a:t>Les conditions sont dans l’accord d’achat de gaz (AAG).</a:t>
            </a:r>
          </a:p>
        </p:txBody>
      </p:sp>
      <p:cxnSp>
        <p:nvCxnSpPr>
          <p:cNvPr id="70" name="Straight Arrow Connector 69"/>
          <p:cNvCxnSpPr/>
          <p:nvPr/>
        </p:nvCxnSpPr>
        <p:spPr>
          <a:xfrm flipV="1">
            <a:off x="1148432" y="2827833"/>
            <a:ext cx="0" cy="424800"/>
          </a:xfrm>
          <a:prstGeom prst="straightConnector1">
            <a:avLst/>
          </a:prstGeom>
          <a:ln>
            <a:prstDash val="sysDot"/>
            <a:headEnd type="none" w="lg" len="med"/>
            <a:tailEnd type="triangle" w="lg" len="med"/>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746007" y="2489279"/>
            <a:ext cx="804850" cy="338554"/>
          </a:xfrm>
          <a:prstGeom prst="rect">
            <a:avLst/>
          </a:prstGeom>
          <a:noFill/>
        </p:spPr>
        <p:txBody>
          <a:bodyPr wrap="square" rtlCol="0">
            <a:spAutoFit/>
          </a:bodyPr>
          <a:lstStyle/>
          <a:p>
            <a:pPr algn="ctr"/>
            <a:r>
              <a:rPr lang="fr-CA" sz="800" dirty="0">
                <a:latin typeface="Century Gothic" panose="020B0502020202020204" pitchFamily="34" charset="0"/>
              </a:rPr>
              <a:t>Portefeuille </a:t>
            </a:r>
          </a:p>
          <a:p>
            <a:pPr algn="ctr"/>
            <a:r>
              <a:rPr lang="fr-CA" sz="800" dirty="0">
                <a:latin typeface="Century Gothic" panose="020B0502020202020204" pitchFamily="34" charset="0"/>
              </a:rPr>
              <a:t>numérique</a:t>
            </a:r>
          </a:p>
        </p:txBody>
      </p:sp>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40692" y="2135253"/>
            <a:ext cx="540000" cy="540000"/>
          </a:xfrm>
          <a:prstGeom prst="rect">
            <a:avLst/>
          </a:prstGeom>
        </p:spPr>
      </p:pic>
      <p:sp>
        <p:nvSpPr>
          <p:cNvPr id="50" name="TextBox 49"/>
          <p:cNvSpPr txBox="1"/>
          <p:nvPr/>
        </p:nvSpPr>
        <p:spPr>
          <a:xfrm>
            <a:off x="3714863" y="1323266"/>
            <a:ext cx="1238530" cy="461665"/>
          </a:xfrm>
          <a:prstGeom prst="rect">
            <a:avLst/>
          </a:prstGeom>
          <a:noFill/>
        </p:spPr>
        <p:txBody>
          <a:bodyPr wrap="square" rtlCol="0">
            <a:spAutoFit/>
          </a:bodyPr>
          <a:lstStyle/>
          <a:p>
            <a:pPr algn="ctr"/>
            <a:r>
              <a:rPr lang="fr-CA" sz="800" dirty="0">
                <a:latin typeface="Century Gothic" panose="020B0502020202020204" pitchFamily="34" charset="0"/>
              </a:rPr>
              <a:t>Je dois transporter le gaz naturel jusqu’à l’acheteur.</a:t>
            </a:r>
          </a:p>
        </p:txBody>
      </p:sp>
      <p:sp>
        <p:nvSpPr>
          <p:cNvPr id="48" name="TextBox 47"/>
          <p:cNvSpPr txBox="1"/>
          <p:nvPr/>
        </p:nvSpPr>
        <p:spPr>
          <a:xfrm>
            <a:off x="3015066" y="2141403"/>
            <a:ext cx="1204425" cy="307777"/>
          </a:xfrm>
          <a:prstGeom prst="rect">
            <a:avLst/>
          </a:prstGeom>
          <a:noFill/>
        </p:spPr>
        <p:txBody>
          <a:bodyPr wrap="square" rtlCol="0">
            <a:spAutoFit/>
          </a:bodyPr>
          <a:lstStyle/>
          <a:p>
            <a:pPr algn="ctr"/>
            <a:r>
              <a:rPr lang="fr-CA" sz="700">
                <a:latin typeface="Century Gothic" panose="020B0502020202020204" pitchFamily="34" charset="0"/>
              </a:rPr>
              <a:t>Émet le justificatif </a:t>
            </a:r>
          </a:p>
          <a:p>
            <a:pPr algn="ctr"/>
            <a:r>
              <a:rPr lang="fr-CA" sz="700">
                <a:latin typeface="Century Gothic" panose="020B0502020202020204" pitchFamily="34" charset="0"/>
              </a:rPr>
              <a:t>de l’AAG</a:t>
            </a:r>
          </a:p>
        </p:txBody>
      </p:sp>
      <p:sp>
        <p:nvSpPr>
          <p:cNvPr id="633" name="TextBox 632"/>
          <p:cNvSpPr txBox="1"/>
          <p:nvPr/>
        </p:nvSpPr>
        <p:spPr>
          <a:xfrm>
            <a:off x="5355877" y="826506"/>
            <a:ext cx="1938774" cy="630942"/>
          </a:xfrm>
          <a:prstGeom prst="rect">
            <a:avLst/>
          </a:prstGeom>
          <a:noFill/>
        </p:spPr>
        <p:txBody>
          <a:bodyPr wrap="square" rtlCol="0">
            <a:spAutoFit/>
          </a:bodyPr>
          <a:lstStyle/>
          <a:p>
            <a:pPr algn="ctr"/>
            <a:r>
              <a:rPr lang="fr-CA" sz="700" dirty="0">
                <a:latin typeface="Century Gothic" panose="020B0502020202020204" pitchFamily="34" charset="0"/>
              </a:rPr>
              <a:t>Nous pouvons transporter le </a:t>
            </a:r>
          </a:p>
          <a:p>
            <a:pPr algn="ctr"/>
            <a:r>
              <a:rPr lang="fr-CA" sz="700" dirty="0">
                <a:latin typeface="Century Gothic" panose="020B0502020202020204" pitchFamily="34" charset="0"/>
              </a:rPr>
              <a:t>gaz naturel dans notre réseau de pipelines. </a:t>
            </a:r>
          </a:p>
          <a:p>
            <a:pPr algn="ctr"/>
            <a:r>
              <a:rPr lang="fr-CA" sz="700" dirty="0">
                <a:latin typeface="Century Gothic" panose="020B0502020202020204" pitchFamily="34" charset="0"/>
              </a:rPr>
              <a:t>Les conditions sont dans l’entente de service de transport garanti (ESTG). </a:t>
            </a:r>
          </a:p>
        </p:txBody>
      </p:sp>
      <p:sp>
        <p:nvSpPr>
          <p:cNvPr id="94" name="TextBox 93"/>
          <p:cNvSpPr txBox="1"/>
          <p:nvPr/>
        </p:nvSpPr>
        <p:spPr>
          <a:xfrm>
            <a:off x="1193948" y="4817921"/>
            <a:ext cx="6728228"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CA" sz="1400" dirty="0"/>
              <a:t>Vente et exportation de gaz naturel vers les États-Unis</a:t>
            </a:r>
          </a:p>
        </p:txBody>
      </p:sp>
      <p:pic>
        <p:nvPicPr>
          <p:cNvPr id="67" name="Picture 6" descr="Image result for digital wallet icon colo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04899" y="2181600"/>
            <a:ext cx="378000" cy="378000"/>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p:cNvSpPr txBox="1"/>
          <p:nvPr/>
        </p:nvSpPr>
        <p:spPr>
          <a:xfrm>
            <a:off x="1856788" y="2686297"/>
            <a:ext cx="1258544" cy="338554"/>
          </a:xfrm>
          <a:prstGeom prst="rect">
            <a:avLst/>
          </a:prstGeom>
          <a:noFill/>
        </p:spPr>
        <p:txBody>
          <a:bodyPr wrap="square" rtlCol="0">
            <a:spAutoFit/>
          </a:bodyPr>
          <a:lstStyle/>
          <a:p>
            <a:pPr algn="ctr"/>
            <a:r>
              <a:rPr lang="fr-CA" sz="800" dirty="0">
                <a:latin typeface="Century Gothic" panose="020B0502020202020204" pitchFamily="34" charset="0"/>
              </a:rPr>
              <a:t>Acheteur de gaz naturel américain</a:t>
            </a:r>
          </a:p>
        </p:txBody>
      </p:sp>
      <p:pic>
        <p:nvPicPr>
          <p:cNvPr id="66" name="Picture 6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2580" y="2148623"/>
            <a:ext cx="540000" cy="540000"/>
          </a:xfrm>
          <a:prstGeom prst="rect">
            <a:avLst/>
          </a:prstGeom>
        </p:spPr>
      </p:pic>
      <p:sp>
        <p:nvSpPr>
          <p:cNvPr id="78" name="TextBox 77"/>
          <p:cNvSpPr txBox="1"/>
          <p:nvPr/>
        </p:nvSpPr>
        <p:spPr>
          <a:xfrm>
            <a:off x="6811412" y="2496524"/>
            <a:ext cx="1167243" cy="446276"/>
          </a:xfrm>
          <a:prstGeom prst="rect">
            <a:avLst/>
          </a:prstGeom>
          <a:noFill/>
        </p:spPr>
        <p:txBody>
          <a:bodyPr wrap="square" rtlCol="0">
            <a:spAutoFit/>
          </a:bodyPr>
          <a:lstStyle/>
          <a:p>
            <a:pPr algn="ctr"/>
            <a:r>
              <a:rPr lang="fr-CA" sz="900">
                <a:latin typeface="Century Gothic" panose="020B0502020202020204" pitchFamily="34" charset="0"/>
              </a:rPr>
              <a:t> </a:t>
            </a:r>
            <a:r>
              <a:rPr lang="fr-CA" sz="700">
                <a:latin typeface="Century Gothic" panose="020B0502020202020204" pitchFamily="34" charset="0"/>
              </a:rPr>
              <a:t>Émet le justificatif de l’ESTG et donne accès au gaz naturel</a:t>
            </a:r>
          </a:p>
        </p:txBody>
      </p:sp>
      <p:sp>
        <p:nvSpPr>
          <p:cNvPr id="79" name="Oval Callout 78"/>
          <p:cNvSpPr/>
          <p:nvPr/>
        </p:nvSpPr>
        <p:spPr>
          <a:xfrm>
            <a:off x="7508493" y="1142455"/>
            <a:ext cx="1118225" cy="565258"/>
          </a:xfrm>
          <a:prstGeom prst="wedgeEllipseCallout">
            <a:avLst>
              <a:gd name="adj1" fmla="val 7498"/>
              <a:gd name="adj2" fmla="val 112860"/>
            </a:avLst>
          </a:prstGeom>
          <a:solidFill>
            <a:schemeClr val="accent6">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80" name="TextBox 79"/>
          <p:cNvSpPr txBox="1"/>
          <p:nvPr/>
        </p:nvSpPr>
        <p:spPr>
          <a:xfrm>
            <a:off x="7280335" y="1193044"/>
            <a:ext cx="1574540" cy="461665"/>
          </a:xfrm>
          <a:prstGeom prst="rect">
            <a:avLst/>
          </a:prstGeom>
          <a:noFill/>
        </p:spPr>
        <p:txBody>
          <a:bodyPr wrap="square" rtlCol="0">
            <a:spAutoFit/>
          </a:bodyPr>
          <a:lstStyle/>
          <a:p>
            <a:pPr algn="ctr"/>
            <a:r>
              <a:rPr lang="fr-CA" sz="800">
                <a:latin typeface="Century Gothic" panose="020B0502020202020204" pitchFamily="34" charset="0"/>
              </a:rPr>
              <a:t>Je veux recevoir </a:t>
            </a:r>
          </a:p>
          <a:p>
            <a:pPr algn="ctr"/>
            <a:r>
              <a:rPr lang="fr-CA" sz="800">
                <a:latin typeface="Century Gothic" panose="020B0502020202020204" pitchFamily="34" charset="0"/>
              </a:rPr>
              <a:t>le gaz naturel qui </a:t>
            </a:r>
          </a:p>
          <a:p>
            <a:pPr algn="ctr"/>
            <a:r>
              <a:rPr lang="fr-CA" sz="800">
                <a:latin typeface="Century Gothic" panose="020B0502020202020204" pitchFamily="34" charset="0"/>
              </a:rPr>
              <a:t>a été acheté.</a:t>
            </a:r>
          </a:p>
        </p:txBody>
      </p:sp>
      <p:sp>
        <p:nvSpPr>
          <p:cNvPr id="84" name="TextBox 83"/>
          <p:cNvSpPr txBox="1"/>
          <p:nvPr/>
        </p:nvSpPr>
        <p:spPr>
          <a:xfrm>
            <a:off x="5660030" y="2648465"/>
            <a:ext cx="1254756" cy="523220"/>
          </a:xfrm>
          <a:prstGeom prst="rect">
            <a:avLst/>
          </a:prstGeom>
          <a:noFill/>
        </p:spPr>
        <p:txBody>
          <a:bodyPr wrap="square" rtlCol="0">
            <a:spAutoFit/>
          </a:bodyPr>
          <a:lstStyle/>
          <a:p>
            <a:pPr algn="ctr"/>
            <a:r>
              <a:rPr lang="fr-CA" sz="700" dirty="0">
                <a:latin typeface="Century Gothic" panose="020B0502020202020204" pitchFamily="34" charset="0"/>
              </a:rPr>
              <a:t>Transporteur de gaz naturel</a:t>
            </a:r>
          </a:p>
          <a:p>
            <a:pPr algn="ctr"/>
            <a:r>
              <a:rPr lang="fr-CA" sz="700" dirty="0">
                <a:latin typeface="Century Gothic" panose="020B0502020202020204" pitchFamily="34" charset="0"/>
              </a:rPr>
              <a:t>(propriétaire de pipeline)</a:t>
            </a:r>
          </a:p>
        </p:txBody>
      </p:sp>
      <p:sp>
        <p:nvSpPr>
          <p:cNvPr id="90" name="TextBox 89"/>
          <p:cNvSpPr txBox="1"/>
          <p:nvPr/>
        </p:nvSpPr>
        <p:spPr>
          <a:xfrm>
            <a:off x="2103345" y="3754455"/>
            <a:ext cx="1730998" cy="630942"/>
          </a:xfrm>
          <a:prstGeom prst="rect">
            <a:avLst/>
          </a:prstGeom>
          <a:noFill/>
        </p:spPr>
        <p:txBody>
          <a:bodyPr wrap="square" rtlCol="0">
            <a:spAutoFit/>
          </a:bodyPr>
          <a:lstStyle/>
          <a:p>
            <a:pPr algn="ctr"/>
            <a:r>
              <a:rPr lang="fr-CA" sz="700" dirty="0">
                <a:latin typeface="Century Gothic" panose="020B0502020202020204" pitchFamily="34" charset="0"/>
              </a:rPr>
              <a:t>Émetteurs de justificatifs</a:t>
            </a:r>
          </a:p>
          <a:p>
            <a:pPr algn="ctr"/>
            <a:r>
              <a:rPr lang="fr-CA" sz="700" dirty="0">
                <a:latin typeface="Century Gothic" panose="020B0502020202020204" pitchFamily="34" charset="0"/>
              </a:rPr>
              <a:t>(p. ex., organisme de réglementation des services publics au niveau de l’État, département de l’Énergie)</a:t>
            </a:r>
          </a:p>
        </p:txBody>
      </p:sp>
      <p:pic>
        <p:nvPicPr>
          <p:cNvPr id="61" name="Picture 6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2547" y="3308400"/>
            <a:ext cx="540000" cy="540000"/>
          </a:xfrm>
          <a:prstGeom prst="rect">
            <a:avLst/>
          </a:prstGeom>
        </p:spPr>
      </p:pic>
      <p:pic>
        <p:nvPicPr>
          <p:cNvPr id="85" name="Picture 8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86621" y="2152800"/>
            <a:ext cx="540000" cy="540000"/>
          </a:xfrm>
          <a:prstGeom prst="rect">
            <a:avLst/>
          </a:prstGeom>
        </p:spPr>
      </p:pic>
      <p:pic>
        <p:nvPicPr>
          <p:cNvPr id="87" name="Picture 8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45387" y="3264855"/>
            <a:ext cx="540000" cy="540000"/>
          </a:xfrm>
          <a:prstGeom prst="rect">
            <a:avLst/>
          </a:prstGeom>
        </p:spPr>
      </p:pic>
      <p:pic>
        <p:nvPicPr>
          <p:cNvPr id="88" name="Picture 8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85379" y="3303940"/>
            <a:ext cx="540000" cy="540000"/>
          </a:xfrm>
          <a:prstGeom prst="rect">
            <a:avLst/>
          </a:prstGeom>
        </p:spPr>
      </p:pic>
      <p:sp>
        <p:nvSpPr>
          <p:cNvPr id="89" name="TextBox 88"/>
          <p:cNvSpPr txBox="1"/>
          <p:nvPr/>
        </p:nvSpPr>
        <p:spPr>
          <a:xfrm>
            <a:off x="7280335" y="3793540"/>
            <a:ext cx="1503501" cy="415498"/>
          </a:xfrm>
          <a:prstGeom prst="rect">
            <a:avLst/>
          </a:prstGeom>
          <a:noFill/>
        </p:spPr>
        <p:txBody>
          <a:bodyPr wrap="square" rtlCol="0">
            <a:spAutoFit/>
          </a:bodyPr>
          <a:lstStyle/>
          <a:p>
            <a:pPr algn="ctr"/>
            <a:r>
              <a:rPr lang="fr-CA" sz="700" dirty="0">
                <a:latin typeface="Century Gothic" panose="020B0502020202020204" pitchFamily="34" charset="0"/>
              </a:rPr>
              <a:t>Organisme de réglementation américain qui traite les justificatifs (p. ex., CBP, FERC)</a:t>
            </a:r>
          </a:p>
        </p:txBody>
      </p:sp>
      <p:sp>
        <p:nvSpPr>
          <p:cNvPr id="109" name="TextBox 108"/>
          <p:cNvSpPr txBox="1"/>
          <p:nvPr/>
        </p:nvSpPr>
        <p:spPr>
          <a:xfrm>
            <a:off x="6264072" y="3115044"/>
            <a:ext cx="1624555" cy="507831"/>
          </a:xfrm>
          <a:prstGeom prst="rect">
            <a:avLst/>
          </a:prstGeom>
          <a:noFill/>
        </p:spPr>
        <p:txBody>
          <a:bodyPr wrap="square" rtlCol="0">
            <a:spAutoFit/>
          </a:bodyPr>
          <a:lstStyle/>
          <a:p>
            <a:pPr algn="ctr"/>
            <a:r>
              <a:rPr lang="fr-CA" sz="900" dirty="0">
                <a:latin typeface="Century Gothic" panose="020B0502020202020204" pitchFamily="34" charset="0"/>
              </a:rPr>
              <a:t> </a:t>
            </a:r>
            <a:r>
              <a:rPr lang="fr-CA" sz="600" dirty="0">
                <a:latin typeface="Century Gothic" panose="020B0502020202020204" pitchFamily="34" charset="0"/>
              </a:rPr>
              <a:t>Partage les justificatifs numériques pour les tarifs et l’établissement de rapports (p. ex., point d’origine, l’AAG, l’ETSG)</a:t>
            </a:r>
          </a:p>
        </p:txBody>
      </p:sp>
      <p:cxnSp>
        <p:nvCxnSpPr>
          <p:cNvPr id="27" name="Elbow Connector 26"/>
          <p:cNvCxnSpPr>
            <a:stCxn id="84" idx="2"/>
          </p:cNvCxnSpPr>
          <p:nvPr/>
        </p:nvCxnSpPr>
        <p:spPr>
          <a:xfrm rot="16200000" flipH="1">
            <a:off x="6853159" y="2605934"/>
            <a:ext cx="424985" cy="1556486"/>
          </a:xfrm>
          <a:prstGeom prst="bentConnector2">
            <a:avLst/>
          </a:prstGeom>
          <a:ln>
            <a:prstDash val="sysDot"/>
            <a:tailEnd type="triangle" w="lg" len="med"/>
          </a:ln>
        </p:spPr>
        <p:style>
          <a:lnRef idx="2">
            <a:schemeClr val="accent1"/>
          </a:lnRef>
          <a:fillRef idx="0">
            <a:schemeClr val="accent1"/>
          </a:fillRef>
          <a:effectRef idx="1">
            <a:schemeClr val="accent1"/>
          </a:effectRef>
          <a:fontRef idx="minor">
            <a:schemeClr val="tx1"/>
          </a:fontRef>
        </p:style>
      </p:cxnSp>
      <p:pic>
        <p:nvPicPr>
          <p:cNvPr id="110" name="Picture 10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21236" y="3309965"/>
            <a:ext cx="540000" cy="540000"/>
          </a:xfrm>
          <a:prstGeom prst="rect">
            <a:avLst/>
          </a:prstGeom>
        </p:spPr>
      </p:pic>
      <p:sp>
        <p:nvSpPr>
          <p:cNvPr id="111" name="TextBox 110"/>
          <p:cNvSpPr txBox="1"/>
          <p:nvPr/>
        </p:nvSpPr>
        <p:spPr>
          <a:xfrm>
            <a:off x="4375402" y="3798000"/>
            <a:ext cx="2051524" cy="584775"/>
          </a:xfrm>
          <a:prstGeom prst="rect">
            <a:avLst/>
          </a:prstGeom>
          <a:noFill/>
        </p:spPr>
        <p:txBody>
          <a:bodyPr wrap="square" rtlCol="0">
            <a:spAutoFit/>
          </a:bodyPr>
          <a:lstStyle/>
          <a:p>
            <a:pPr algn="ctr"/>
            <a:r>
              <a:rPr lang="fr-CA" sz="800" dirty="0">
                <a:latin typeface="Century Gothic" panose="020B0502020202020204" pitchFamily="34" charset="0"/>
              </a:rPr>
              <a:t>Organisme de réglementation canadien qui traite les justificatifs </a:t>
            </a:r>
          </a:p>
          <a:p>
            <a:pPr algn="ctr"/>
            <a:r>
              <a:rPr lang="fr-CA" sz="800" dirty="0">
                <a:latin typeface="Century Gothic" panose="020B0502020202020204" pitchFamily="34" charset="0"/>
              </a:rPr>
              <a:t>(p. ex., RCE, ASFC, organisme de réglementation provincial)</a:t>
            </a:r>
          </a:p>
        </p:txBody>
      </p:sp>
      <p:cxnSp>
        <p:nvCxnSpPr>
          <p:cNvPr id="112" name="Elbow Connector 111"/>
          <p:cNvCxnSpPr/>
          <p:nvPr/>
        </p:nvCxnSpPr>
        <p:spPr>
          <a:xfrm rot="16200000" flipH="1">
            <a:off x="4246485" y="2936432"/>
            <a:ext cx="803836" cy="483229"/>
          </a:xfrm>
          <a:prstGeom prst="bentConnector3">
            <a:avLst>
              <a:gd name="adj1" fmla="val 99386"/>
            </a:avLst>
          </a:prstGeom>
          <a:ln>
            <a:prstDash val="sysDot"/>
            <a:tailEnd type="triangle" w="lg" len="med"/>
          </a:ln>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3440551" y="3095352"/>
            <a:ext cx="1103151" cy="661720"/>
          </a:xfrm>
          <a:prstGeom prst="rect">
            <a:avLst/>
          </a:prstGeom>
          <a:noFill/>
        </p:spPr>
        <p:txBody>
          <a:bodyPr wrap="square" rtlCol="0">
            <a:spAutoFit/>
          </a:bodyPr>
          <a:lstStyle/>
          <a:p>
            <a:pPr algn="ctr"/>
            <a:r>
              <a:rPr lang="fr-CA" sz="900" dirty="0">
                <a:latin typeface="Century Gothic" panose="020B0502020202020204" pitchFamily="34" charset="0"/>
              </a:rPr>
              <a:t> </a:t>
            </a:r>
            <a:r>
              <a:rPr lang="fr-CA" sz="700" dirty="0">
                <a:latin typeface="Century Gothic" panose="020B0502020202020204" pitchFamily="34" charset="0"/>
              </a:rPr>
              <a:t>Partage les justificatifs numériques pour l’établissement de rapports (p. ex., l’identité, l’AAG, </a:t>
            </a:r>
          </a:p>
          <a:p>
            <a:pPr algn="ctr"/>
            <a:r>
              <a:rPr lang="fr-CA" sz="700" dirty="0">
                <a:latin typeface="Century Gothic" panose="020B0502020202020204" pitchFamily="34" charset="0"/>
              </a:rPr>
              <a:t>le permis d’exportation)</a:t>
            </a:r>
          </a:p>
        </p:txBody>
      </p:sp>
      <p:sp>
        <p:nvSpPr>
          <p:cNvPr id="82" name="TextBox 81"/>
          <p:cNvSpPr txBox="1"/>
          <p:nvPr/>
        </p:nvSpPr>
        <p:spPr>
          <a:xfrm>
            <a:off x="6488351" y="1910114"/>
            <a:ext cx="1834149" cy="415498"/>
          </a:xfrm>
          <a:prstGeom prst="rect">
            <a:avLst/>
          </a:prstGeom>
          <a:noFill/>
        </p:spPr>
        <p:txBody>
          <a:bodyPr wrap="square" rtlCol="0">
            <a:spAutoFit/>
          </a:bodyPr>
          <a:lstStyle/>
          <a:p>
            <a:pPr algn="ctr"/>
            <a:r>
              <a:rPr lang="fr-CA" sz="700">
                <a:latin typeface="Century Gothic" panose="020B0502020202020204" pitchFamily="34" charset="0"/>
              </a:rPr>
              <a:t>Partage les justificatifs numériques </a:t>
            </a:r>
          </a:p>
          <a:p>
            <a:pPr algn="ctr"/>
            <a:r>
              <a:rPr lang="fr-CA" sz="700">
                <a:latin typeface="Century Gothic" panose="020B0502020202020204" pitchFamily="34" charset="0"/>
              </a:rPr>
              <a:t>(p. ex., l’identité, le permis </a:t>
            </a:r>
          </a:p>
          <a:p>
            <a:pPr algn="ctr"/>
            <a:r>
              <a:rPr lang="fr-CA" sz="700">
                <a:latin typeface="Century Gothic" panose="020B0502020202020204" pitchFamily="34" charset="0"/>
              </a:rPr>
              <a:t>d’exploitation, l’AAG) </a:t>
            </a:r>
          </a:p>
        </p:txBody>
      </p:sp>
      <p:pic>
        <p:nvPicPr>
          <p:cNvPr id="83" name="Picture 8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79566" y="2152800"/>
            <a:ext cx="540000" cy="540000"/>
          </a:xfrm>
          <a:prstGeom prst="rect">
            <a:avLst/>
          </a:prstGeom>
        </p:spPr>
      </p:pic>
      <p:pic>
        <p:nvPicPr>
          <p:cNvPr id="96" name="Picture 6" descr="Image result for digital wallet icon colo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4010" y="2181600"/>
            <a:ext cx="378000" cy="378000"/>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p:cNvSpPr txBox="1"/>
          <p:nvPr/>
        </p:nvSpPr>
        <p:spPr>
          <a:xfrm>
            <a:off x="5020607" y="2497107"/>
            <a:ext cx="982276" cy="338554"/>
          </a:xfrm>
          <a:prstGeom prst="rect">
            <a:avLst/>
          </a:prstGeom>
          <a:noFill/>
        </p:spPr>
        <p:txBody>
          <a:bodyPr wrap="square" rtlCol="0">
            <a:spAutoFit/>
          </a:bodyPr>
          <a:lstStyle/>
          <a:p>
            <a:pPr algn="ctr"/>
            <a:r>
              <a:rPr lang="fr-CA" sz="900" dirty="0">
                <a:latin typeface="Century Gothic" panose="020B0502020202020204" pitchFamily="34" charset="0"/>
              </a:rPr>
              <a:t> </a:t>
            </a:r>
            <a:r>
              <a:rPr lang="fr-CA" sz="700" dirty="0">
                <a:latin typeface="Century Gothic" panose="020B0502020202020204" pitchFamily="34" charset="0"/>
              </a:rPr>
              <a:t>Émet le justificatif de l’ESTG</a:t>
            </a:r>
          </a:p>
        </p:txBody>
      </p:sp>
      <p:cxnSp>
        <p:nvCxnSpPr>
          <p:cNvPr id="86" name="Straight Arrow Connector 85"/>
          <p:cNvCxnSpPr/>
          <p:nvPr/>
        </p:nvCxnSpPr>
        <p:spPr>
          <a:xfrm>
            <a:off x="5124805" y="2366277"/>
            <a:ext cx="810000" cy="0"/>
          </a:xfrm>
          <a:prstGeom prst="straightConnector1">
            <a:avLst/>
          </a:prstGeom>
          <a:ln>
            <a:prstDash val="sysDot"/>
            <a:headEnd type="none" w="lg" len="med"/>
            <a:tailEnd type="triangle" w="lg" len="med"/>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117792" y="2476816"/>
            <a:ext cx="810000" cy="0"/>
          </a:xfrm>
          <a:prstGeom prst="straightConnector1">
            <a:avLst/>
          </a:prstGeom>
          <a:ln>
            <a:prstDash val="sysDot"/>
            <a:headEnd type="triangle" w="lg" len="med"/>
            <a:tailEnd type="none" w="lg" len="med"/>
          </a:ln>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p:nvPr/>
        </p:nvCxnSpPr>
        <p:spPr>
          <a:xfrm>
            <a:off x="1378487" y="2454522"/>
            <a:ext cx="846000" cy="0"/>
          </a:xfrm>
          <a:prstGeom prst="straightConnector1">
            <a:avLst/>
          </a:prstGeom>
          <a:ln>
            <a:prstDash val="sysDot"/>
            <a:headEnd type="none" w="lg" len="med"/>
            <a:tailEnd type="triangle" w="lg" len="med"/>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a:off x="3227012" y="2455552"/>
            <a:ext cx="810000" cy="0"/>
          </a:xfrm>
          <a:prstGeom prst="straightConnector1">
            <a:avLst/>
          </a:prstGeom>
          <a:ln>
            <a:prstDash val="sysDot"/>
            <a:headEnd type="none" w="lg" len="med"/>
            <a:tailEnd type="triangle" w="lg" len="med"/>
          </a:ln>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p:nvPr/>
        </p:nvCxnSpPr>
        <p:spPr>
          <a:xfrm>
            <a:off x="7010045" y="2467895"/>
            <a:ext cx="810000" cy="0"/>
          </a:xfrm>
          <a:prstGeom prst="straightConnector1">
            <a:avLst/>
          </a:prstGeom>
          <a:ln>
            <a:prstDash val="sysDot"/>
            <a:headEnd type="none" w="lg" len="med"/>
            <a:tailEnd type="triangle" w="lg" len="med"/>
          </a:ln>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a:off x="6995338" y="2354137"/>
            <a:ext cx="810000" cy="0"/>
          </a:xfrm>
          <a:prstGeom prst="straightConnector1">
            <a:avLst/>
          </a:prstGeom>
          <a:ln>
            <a:prstDash val="sysDot"/>
            <a:headEnd type="triangle" w="lg" len="med"/>
            <a:tailEnd type="none" w="lg" len="med"/>
          </a:ln>
        </p:spPr>
        <p:style>
          <a:lnRef idx="2">
            <a:schemeClr val="accent1"/>
          </a:lnRef>
          <a:fillRef idx="0">
            <a:schemeClr val="accent1"/>
          </a:fillRef>
          <a:effectRef idx="1">
            <a:schemeClr val="accent1"/>
          </a:effectRef>
          <a:fontRef idx="minor">
            <a:schemeClr val="tx1"/>
          </a:fontRef>
        </p:style>
      </p:cxnSp>
      <p:pic>
        <p:nvPicPr>
          <p:cNvPr id="107" name="Picture 6" descr="Image result for digital wallet icon colo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1551" y="2178098"/>
            <a:ext cx="378000" cy="378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660971881"/>
      </p:ext>
    </p:extLst>
  </p:cSld>
  <p:clrMapOvr>
    <a:masterClrMapping/>
  </p:clrMapOvr>
  <mc:AlternateContent xmlns:mc="http://schemas.openxmlformats.org/markup-compatibility/2006" xmlns:p14="http://schemas.microsoft.com/office/powerpoint/2010/main">
    <mc:Choice Requires="p14">
      <p:transition spd="slow" p14:dur="2000" advTm="33591"/>
    </mc:Choice>
    <mc:Fallback xmlns="">
      <p:transition spd="slow" advTm="33591"/>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31.8"/>
</p:tagLst>
</file>

<file path=ppt/tags/tag2.xml><?xml version="1.0" encoding="utf-8"?>
<p:tagLst xmlns:a="http://schemas.openxmlformats.org/drawingml/2006/main" xmlns:r="http://schemas.openxmlformats.org/officeDocument/2006/relationships" xmlns:p="http://schemas.openxmlformats.org/presentationml/2006/main">
  <p:tag name="TIMING" val="|31.8"/>
</p:tagLst>
</file>

<file path=ppt/theme/theme1.xml><?xml version="1.0" encoding="utf-8"?>
<a:theme xmlns:a="http://schemas.openxmlformats.org/drawingml/2006/main" name="Office Theme">
  <a:themeElements>
    <a:clrScheme name="Custom 46">
      <a:dk1>
        <a:srgbClr val="000000"/>
      </a:dk1>
      <a:lt1>
        <a:srgbClr val="FFFFFF"/>
      </a:lt1>
      <a:dk2>
        <a:srgbClr val="1F497D"/>
      </a:dk2>
      <a:lt2>
        <a:srgbClr val="EEECE1"/>
      </a:lt2>
      <a:accent1>
        <a:srgbClr val="45A041"/>
      </a:accent1>
      <a:accent2>
        <a:srgbClr val="6FBD44"/>
      </a:accent2>
      <a:accent3>
        <a:srgbClr val="1226AA"/>
      </a:accent3>
      <a:accent4>
        <a:srgbClr val="3CB3E5"/>
      </a:accent4>
      <a:accent5>
        <a:srgbClr val="F3E500"/>
      </a:accent5>
      <a:accent6>
        <a:srgbClr val="F88D2B"/>
      </a:accent6>
      <a:hlink>
        <a:srgbClr val="0000FF"/>
      </a:hlink>
      <a:folHlink>
        <a:srgbClr val="800080"/>
      </a:folHlink>
    </a:clrScheme>
    <a:fontScheme name="Summer">
      <a:majorFont>
        <a:latin typeface="Century Gothic"/>
        <a:ea typeface=""/>
        <a:cs typeface=""/>
        <a:font script="Jpan" typeface="ヒラギノ丸ゴ Pro W4"/>
        <a:font script="Hans" typeface="宋体"/>
        <a:font script="Hant" typeface="新細明體"/>
      </a:majorFont>
      <a:minorFont>
        <a:latin typeface="Century Gothic"/>
        <a:ea typeface=""/>
        <a:cs typeface=""/>
        <a:font script="Jpan" typeface="ヒラギノ丸ゴ Pro W4"/>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Century Gothic" panose="020B0502020202020204" pitchFamily="34" charset="0"/>
          </a:defRPr>
        </a:defPPr>
      </a:lstStyle>
    </a:txDef>
  </a:objectDefaults>
  <a:extraClrSchemeLst/>
  <a:extLst>
    <a:ext uri="{05A4C25C-085E-4340-85A3-A5531E510DB2}">
      <thm15:themeFamily xmlns:thm15="http://schemas.microsoft.com/office/thememl/2012/main" name="Presentation56" id="{D82ED439-BB64-F74C-81EA-B2368D98A3E0}" vid="{BEB3E783-62CA-8246-9784-7098AC92E5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ISED_Triangles_Blue_EN</Template>
  <TotalTime>15356</TotalTime>
  <Words>1904</Words>
  <Application>Microsoft Office PowerPoint</Application>
  <PresentationFormat>On-screen Show (16:9)</PresentationFormat>
  <Paragraphs>182</Paragraphs>
  <Slides>12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Century Gothic Regular</vt:lpstr>
      <vt:lpstr>Gill Sans Light</vt:lpstr>
      <vt:lpstr>ヒラギノ角ゴ Pro W3</vt:lpstr>
      <vt:lpstr>Office Theme</vt:lpstr>
      <vt:lpstr>Innovations potentielles axées sur la chaîne de blocs dans le monde de l’après-COVID </vt:lpstr>
      <vt:lpstr>Contexte</vt:lpstr>
      <vt:lpstr>La confiance et la chaîne de blocs</vt:lpstr>
      <vt:lpstr>Priorités clés</vt:lpstr>
      <vt:lpstr>Cas d’utilisation de haut niveau potentiels</vt:lpstr>
      <vt:lpstr>Cas d’utilisation 1 : Ouvrir un compte bancaire</vt:lpstr>
      <vt:lpstr>Cas d’utilisation 1 : Ouvrir un compte bancaire  (diagramme conceptuel en cours d’élaboration)</vt:lpstr>
      <vt:lpstr>Cas d’utilisation 2 : Vente directe de gaz naturel</vt:lpstr>
      <vt:lpstr>Cas d’utilisation 2 : Vente directe de gaz naturel  (diagramme conceptuel en cours d’élaboration)</vt:lpstr>
      <vt:lpstr>Principaux enjeux touchant les innovations axées sur la chaîne de blocs</vt:lpstr>
      <vt:lpstr>Discussion ouverte</vt:lpstr>
      <vt:lpstr>Annexe : Le Cadre de confiance pancanadien (CCP)</vt:lpstr>
    </vt:vector>
  </TitlesOfParts>
  <Company>ISED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ID for Business</dc:title>
  <dc:creator>Black, Adam: DTSS-SSTN</dc:creator>
  <cp:lastModifiedBy>Singh, Pirthipa (IC)</cp:lastModifiedBy>
  <cp:revision>1470</cp:revision>
  <cp:lastPrinted>2020-03-06T17:03:12Z</cp:lastPrinted>
  <dcterms:created xsi:type="dcterms:W3CDTF">2019-11-13T20:40:25Z</dcterms:created>
  <dcterms:modified xsi:type="dcterms:W3CDTF">2020-06-01T14:55:13Z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715045559</vt:i4>
  </property>
  <property fmtid="{D5CDD505-2E9C-101B-9397-08002B2CF9AE}" pid="3" name="_NewReviewCycle">
    <vt:lpwstr/>
  </property>
  <property fmtid="{D5CDD505-2E9C-101B-9397-08002B2CF9AE}" pid="4" name="_EmailSubject">
    <vt:lpwstr/>
  </property>
  <property fmtid="{D5CDD505-2E9C-101B-9397-08002B2CF9AE}" pid="5" name="_AuthorEmail">
    <vt:lpwstr>isabelle.dube@sct.gouv.qc.ca</vt:lpwstr>
  </property>
  <property fmtid="{D5CDD505-2E9C-101B-9397-08002B2CF9AE}" pid="6" name="_AuthorEmailDisplayName">
    <vt:lpwstr>Isabelle Dubé</vt:lpwstr>
  </property>
</Properties>
</file>