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75" r:id="rId14"/>
    <p:sldId id="269" r:id="rId15"/>
    <p:sldId id="270" r:id="rId16"/>
    <p:sldId id="268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9144000" cy="6858000" type="screen4x3"/>
  <p:notesSz cx="7010400" cy="9296400"/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AD8"/>
    <a:srgbClr val="A3C929"/>
    <a:srgbClr val="75C72B"/>
    <a:srgbClr val="90C929"/>
    <a:srgbClr val="98D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20791-1BC8-4D58-B9A2-D0FDBC2A07F9}">
  <a:tblStyle styleId="{D5520791-1BC8-4D58-B9A2-D0FDBC2A07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13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78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33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51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43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49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229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1565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04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992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52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5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8097c8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8097c883_0_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488097c883_0_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562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08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756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13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35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17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7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62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34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54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35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0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2884425" y="6356250"/>
            <a:ext cx="321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CA" sz="1200" i="1" dirty="0" smtClean="0">
                <a:latin typeface="Calibri"/>
                <a:ea typeface="Calibri"/>
                <a:cs typeface="Calibri"/>
                <a:sym typeface="Calibri"/>
              </a:rPr>
              <a:t>Discussion Purposes Only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2884425" y="6356250"/>
            <a:ext cx="321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i="1" dirty="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CA" sz="1200" i="1" dirty="0" smtClean="0">
                <a:latin typeface="Calibri"/>
                <a:ea typeface="Calibri"/>
                <a:cs typeface="Calibri"/>
                <a:sym typeface="Calibri"/>
              </a:rPr>
              <a:t>Discussion Purposes Only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2884425" y="6356250"/>
            <a:ext cx="321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alibri"/>
                <a:ea typeface="Calibri"/>
                <a:cs typeface="Calibri"/>
                <a:sym typeface="Calibri"/>
              </a:rPr>
              <a:t>For discussion purposes only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2884425" y="6356250"/>
            <a:ext cx="321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alibri"/>
                <a:ea typeface="Calibri"/>
                <a:cs typeface="Calibri"/>
                <a:sym typeface="Calibri"/>
              </a:rPr>
              <a:t>For discussion purposes only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2018-12-11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hl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31596" y="1479668"/>
            <a:ext cx="7871381" cy="2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Proposed </a:t>
            </a: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Pan-Canadian Trust Framework </a:t>
            </a: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 </a:t>
            </a:r>
            <a:r>
              <a:rPr lang="en-CA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Deck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Discussion Purposes </a:t>
            </a:r>
            <a:r>
              <a:rPr lang="en-CA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2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2018-12-11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396;p26"/>
          <p:cNvSpPr/>
          <p:nvPr/>
        </p:nvSpPr>
        <p:spPr>
          <a:xfrm>
            <a:off x="2275899" y="1003999"/>
            <a:ext cx="4680520" cy="483119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and Consent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3914910" y="4402750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2551267" y="439408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5588986" y="439660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Reviewed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23"/>
          <p:cNvCxnSpPr>
            <a:stCxn id="310" idx="3"/>
            <a:endCxn id="309" idx="1"/>
          </p:cNvCxnSpPr>
          <p:nvPr/>
        </p:nvCxnSpPr>
        <p:spPr>
          <a:xfrm>
            <a:off x="3631387" y="4622688"/>
            <a:ext cx="283500" cy="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3" name="Google Shape;313;p23"/>
          <p:cNvCxnSpPr>
            <a:stCxn id="309" idx="3"/>
            <a:endCxn id="311" idx="1"/>
          </p:cNvCxnSpPr>
          <p:nvPr/>
        </p:nvCxnSpPr>
        <p:spPr>
          <a:xfrm rot="10800000" flipH="1">
            <a:off x="5283062" y="4625350"/>
            <a:ext cx="306000" cy="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4" name="Google Shape;314;p23"/>
          <p:cNvSpPr/>
          <p:nvPr/>
        </p:nvSpPr>
        <p:spPr>
          <a:xfrm>
            <a:off x="3923928" y="3313403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2555776" y="332098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One-Time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5597860" y="332098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Ongoing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23"/>
          <p:cNvCxnSpPr>
            <a:stCxn id="315" idx="3"/>
            <a:endCxn id="314" idx="1"/>
          </p:cNvCxnSpPr>
          <p:nvPr/>
        </p:nvCxnSpPr>
        <p:spPr>
          <a:xfrm rot="10800000" flipH="1">
            <a:off x="3635896" y="3542088"/>
            <a:ext cx="288000" cy="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8" name="Google Shape;318;p23"/>
          <p:cNvCxnSpPr>
            <a:stCxn id="314" idx="3"/>
            <a:endCxn id="316" idx="1"/>
          </p:cNvCxnSpPr>
          <p:nvPr/>
        </p:nvCxnSpPr>
        <p:spPr>
          <a:xfrm>
            <a:off x="5292080" y="3542003"/>
            <a:ext cx="305700" cy="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9" name="Google Shape;319;p23"/>
          <p:cNvSpPr/>
          <p:nvPr/>
        </p:nvSpPr>
        <p:spPr>
          <a:xfrm>
            <a:off x="3923928" y="4926900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Notification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2551267" y="4932856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Notification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5580112" y="4935376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Issued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23"/>
          <p:cNvCxnSpPr>
            <a:stCxn id="320" idx="3"/>
            <a:endCxn id="319" idx="1"/>
          </p:cNvCxnSpPr>
          <p:nvPr/>
        </p:nvCxnSpPr>
        <p:spPr>
          <a:xfrm rot="10800000" flipH="1">
            <a:off x="3631387" y="5155456"/>
            <a:ext cx="292500" cy="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3" name="Google Shape;323;p23"/>
          <p:cNvCxnSpPr>
            <a:stCxn id="319" idx="3"/>
            <a:endCxn id="321" idx="1"/>
          </p:cNvCxnSpPr>
          <p:nvPr/>
        </p:nvCxnSpPr>
        <p:spPr>
          <a:xfrm>
            <a:off x="5292080" y="5155500"/>
            <a:ext cx="288000" cy="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4" name="Google Shape;324;p23"/>
          <p:cNvSpPr/>
          <p:nvPr/>
        </p:nvSpPr>
        <p:spPr>
          <a:xfrm>
            <a:off x="3941676" y="2240900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Notification Requirements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555776" y="224086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Notice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5597860" y="224086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Provided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23"/>
          <p:cNvCxnSpPr>
            <a:stCxn id="325" idx="3"/>
            <a:endCxn id="324" idx="1"/>
          </p:cNvCxnSpPr>
          <p:nvPr/>
        </p:nvCxnSpPr>
        <p:spPr>
          <a:xfrm>
            <a:off x="3635896" y="2469468"/>
            <a:ext cx="30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8" name="Google Shape;328;p23"/>
          <p:cNvCxnSpPr>
            <a:stCxn id="324" idx="3"/>
            <a:endCxn id="326" idx="1"/>
          </p:cNvCxnSpPr>
          <p:nvPr/>
        </p:nvCxnSpPr>
        <p:spPr>
          <a:xfrm>
            <a:off x="5309828" y="2469500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9" name="Google Shape;329;p23"/>
          <p:cNvSpPr/>
          <p:nvPr/>
        </p:nvSpPr>
        <p:spPr>
          <a:xfrm>
            <a:off x="3941676" y="1700840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Authorization for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2555776" y="170080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Presumed Authorization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5597860" y="170080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Validated Authorization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23"/>
          <p:cNvCxnSpPr>
            <a:stCxn id="330" idx="3"/>
            <a:endCxn id="329" idx="1"/>
          </p:cNvCxnSpPr>
          <p:nvPr/>
        </p:nvCxnSpPr>
        <p:spPr>
          <a:xfrm>
            <a:off x="3635896" y="1929408"/>
            <a:ext cx="30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3" name="Google Shape;333;p23"/>
          <p:cNvCxnSpPr>
            <a:stCxn id="329" idx="3"/>
            <a:endCxn id="331" idx="1"/>
          </p:cNvCxnSpPr>
          <p:nvPr/>
        </p:nvCxnSpPr>
        <p:spPr>
          <a:xfrm>
            <a:off x="5309828" y="1929440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4" name="Google Shape;334;p23"/>
          <p:cNvSpPr/>
          <p:nvPr/>
        </p:nvSpPr>
        <p:spPr>
          <a:xfrm>
            <a:off x="3941676" y="2780960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2555776" y="278092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5597860" y="278092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23"/>
          <p:cNvCxnSpPr>
            <a:stCxn id="335" idx="3"/>
            <a:endCxn id="334" idx="1"/>
          </p:cNvCxnSpPr>
          <p:nvPr/>
        </p:nvCxnSpPr>
        <p:spPr>
          <a:xfrm>
            <a:off x="3635896" y="3009528"/>
            <a:ext cx="30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8" name="Google Shape;338;p23"/>
          <p:cNvCxnSpPr>
            <a:stCxn id="334" idx="3"/>
            <a:endCxn id="336" idx="1"/>
          </p:cNvCxnSpPr>
          <p:nvPr/>
        </p:nvCxnSpPr>
        <p:spPr>
          <a:xfrm>
            <a:off x="5309828" y="3009560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9" name="Google Shape;339;p23"/>
          <p:cNvSpPr/>
          <p:nvPr/>
        </p:nvSpPr>
        <p:spPr>
          <a:xfrm>
            <a:off x="3923928" y="3862722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Maintenance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2546902" y="3862722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5588986" y="3853431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23"/>
          <p:cNvCxnSpPr>
            <a:stCxn id="340" idx="3"/>
            <a:endCxn id="339" idx="1"/>
          </p:cNvCxnSpPr>
          <p:nvPr/>
        </p:nvCxnSpPr>
        <p:spPr>
          <a:xfrm>
            <a:off x="3627022" y="4091322"/>
            <a:ext cx="297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3" name="Google Shape;343;p23"/>
          <p:cNvCxnSpPr>
            <a:stCxn id="339" idx="3"/>
            <a:endCxn id="341" idx="1"/>
          </p:cNvCxnSpPr>
          <p:nvPr/>
        </p:nvCxnSpPr>
        <p:spPr>
          <a:xfrm rot="10800000" flipH="1">
            <a:off x="5292080" y="4082022"/>
            <a:ext cx="297000" cy="9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5" name="Google Shape;345;p23"/>
          <p:cNvSpPr txBox="1"/>
          <p:nvPr/>
        </p:nvSpPr>
        <p:spPr>
          <a:xfrm>
            <a:off x="859919" y="330704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Trusted Process: </a:t>
            </a:r>
            <a:r>
              <a:rPr lang="en-CA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and Consent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602004" y="2952668"/>
            <a:ext cx="1197630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Permission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7424646" y="2952668"/>
            <a:ext cx="1197630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Permission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23"/>
          <p:cNvCxnSpPr>
            <a:stCxn id="346" idx="3"/>
          </p:cNvCxnSpPr>
          <p:nvPr/>
        </p:nvCxnSpPr>
        <p:spPr>
          <a:xfrm>
            <a:off x="1799634" y="3501068"/>
            <a:ext cx="46811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23"/>
          <p:cNvCxnSpPr>
            <a:endCxn id="347" idx="1"/>
          </p:cNvCxnSpPr>
          <p:nvPr/>
        </p:nvCxnSpPr>
        <p:spPr>
          <a:xfrm>
            <a:off x="6948344" y="3501068"/>
            <a:ext cx="47630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99593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 </a:t>
            </a: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954975" y="1678749"/>
            <a:ext cx="7029527" cy="25633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</a:t>
            </a:r>
            <a:r>
              <a:rPr lang="en-CA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Identity (Person)</a:t>
            </a:r>
            <a:endParaRPr dirty="0"/>
          </a:p>
        </p:txBody>
      </p:sp>
      <p:sp>
        <p:nvSpPr>
          <p:cNvPr id="147" name="Google Shape;147;p18"/>
          <p:cNvSpPr/>
          <p:nvPr/>
        </p:nvSpPr>
        <p:spPr>
          <a:xfrm>
            <a:off x="954974" y="4719484"/>
            <a:ext cx="7029528" cy="10800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Supporting Infrastructure (see detail on later slide)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11</a:t>
            </a:fld>
            <a:endParaRPr lang="en-CA"/>
          </a:p>
        </p:txBody>
      </p:sp>
      <p:sp>
        <p:nvSpPr>
          <p:cNvPr id="15" name="Google Shape;396;p26"/>
          <p:cNvSpPr/>
          <p:nvPr/>
        </p:nvSpPr>
        <p:spPr>
          <a:xfrm>
            <a:off x="1335120" y="2696171"/>
            <a:ext cx="1712810" cy="109375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Assurance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96;p26"/>
          <p:cNvSpPr/>
          <p:nvPr/>
        </p:nvSpPr>
        <p:spPr>
          <a:xfrm>
            <a:off x="3613692" y="2696171"/>
            <a:ext cx="1712810" cy="10937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Assurance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6;p26"/>
          <p:cNvSpPr/>
          <p:nvPr/>
        </p:nvSpPr>
        <p:spPr>
          <a:xfrm>
            <a:off x="5892264" y="2696171"/>
            <a:ext cx="1712810" cy="109375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and Consent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548972" y="1459178"/>
            <a:ext cx="2880320" cy="377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CA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</a:t>
            </a: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conceptualized as a set of trusted process outputs (or proofs) that are independent of conveyance method. 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on the ecosystem, some of these trusted processes may be carried out by multiple parties at different points in </a:t>
            </a:r>
            <a:r>
              <a:rPr lang="en-CA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time.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3851920" y="764704"/>
            <a:ext cx="4691700" cy="5184600"/>
          </a:xfrm>
          <a:prstGeom prst="rect">
            <a:avLst/>
          </a:prstGeom>
          <a:gradFill>
            <a:gsLst>
              <a:gs pos="28000">
                <a:srgbClr val="98DAD8"/>
              </a:gs>
              <a:gs pos="76000">
                <a:srgbClr val="A3C929"/>
              </a:gs>
              <a:gs pos="52000">
                <a:srgbClr val="92D050"/>
              </a:gs>
              <a:gs pos="0">
                <a:srgbClr val="00B0F0"/>
              </a:gs>
              <a:gs pos="100000">
                <a:srgbClr val="FFC000"/>
              </a:gs>
            </a:gsLst>
            <a:lin ang="5400012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Trusted Digital </a:t>
            </a:r>
            <a:r>
              <a:rPr lang="en-CA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Identity (Person)</a:t>
            </a:r>
            <a:r>
              <a:rPr lang="en-CA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80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a </a:t>
            </a:r>
            <a:r>
              <a:rPr lang="en-CA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of trusted process </a:t>
            </a:r>
            <a:r>
              <a:rPr lang="en-CA" sz="180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8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4240386" y="4620404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Checked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4225772" y="3432160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Attributed Claims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5631178" y="1563823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 Credential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4226618" y="2206452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Authoritative Record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4225772" y="1563823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4240386" y="2821215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4240386" y="4003850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5631178" y="2821215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Authenticated Credential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5631178" y="2206452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Issued Credential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5631178" y="3432160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Authenticated Session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7093319" y="2821215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7102912" y="1563823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Validated Authorization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7093319" y="2206452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Provided</a:t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093402" y="3432160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Ongoing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7093402" y="4003850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7102912" y="4620404"/>
            <a:ext cx="1080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Reviewed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7102912" y="5229300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Issued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/>
          <p:nvPr/>
        </p:nvSpPr>
        <p:spPr>
          <a:xfrm>
            <a:off x="832933" y="350736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Supporting Infrastructure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683568" y="908720"/>
            <a:ext cx="7776864" cy="4968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879236" y="1130974"/>
            <a:ext cx="3600398" cy="1357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Service Delivery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899593" y="2710227"/>
            <a:ext cx="3580041" cy="135086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and Security</a:t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899592" y="4296192"/>
            <a:ext cx="3580041" cy="134597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and Logging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4688255" y="1130974"/>
            <a:ext cx="3573284" cy="1357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Federation Interoperability - Standards and Specifications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4683391" y="2710227"/>
            <a:ext cx="3573284" cy="135086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 Endorsements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4683391" y="4283344"/>
            <a:ext cx="3573284" cy="135086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Service Authorization and Access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1073624" y="4639593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Auditing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1063447" y="5140873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2"/>
          <p:cNvSpPr/>
          <p:nvPr/>
        </p:nvSpPr>
        <p:spPr>
          <a:xfrm>
            <a:off x="1063447" y="3554908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Assessment and Authorization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2"/>
          <p:cNvSpPr/>
          <p:nvPr/>
        </p:nvSpPr>
        <p:spPr>
          <a:xfrm>
            <a:off x="1073624" y="3056104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Impact Assessment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4844202" y="3552194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Pan-Canadian Endorsement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4844202" y="3066868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Jurisdictional Endorsement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4844202" y="2049019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(e.g., SAML, OIDC)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4854045" y="1654052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(e.g., PCIM Standards)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1063447" y="2132667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2"/>
          <p:cNvSpPr/>
          <p:nvPr/>
        </p:nvSpPr>
        <p:spPr>
          <a:xfrm>
            <a:off x="1063447" y="1772468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Needs and Experience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/>
          <p:cNvSpPr/>
          <p:nvPr/>
        </p:nvSpPr>
        <p:spPr>
          <a:xfrm>
            <a:off x="1073624" y="1416272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Level Agreements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4844202" y="5271803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Resource Management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2"/>
          <p:cNvSpPr/>
          <p:nvPr/>
        </p:nvSpPr>
        <p:spPr>
          <a:xfrm>
            <a:off x="4844202" y="4895744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Control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4844202" y="4550595"/>
            <a:ext cx="3231976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Service Authorization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2"/>
          <p:cNvSpPr/>
          <p:nvPr/>
        </p:nvSpPr>
        <p:spPr>
          <a:xfrm>
            <a:off x="4688589" y="6127986"/>
            <a:ext cx="535868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2"/>
          <p:cNvSpPr txBox="1"/>
          <p:nvPr/>
        </p:nvSpPr>
        <p:spPr>
          <a:xfrm>
            <a:off x="5239550" y="6119799"/>
            <a:ext cx="16367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Relying Parties only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902442" y="6132527"/>
            <a:ext cx="535868" cy="27655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2"/>
          <p:cNvSpPr txBox="1"/>
          <p:nvPr/>
        </p:nvSpPr>
        <p:spPr>
          <a:xfrm>
            <a:off x="1438310" y="6112372"/>
            <a:ext cx="20162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Federation Members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/>
        </p:nvSpPr>
        <p:spPr>
          <a:xfrm>
            <a:off x="899593" y="660183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Compound </a:t>
            </a: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Processes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395537" y="5034709"/>
            <a:ext cx="3975548" cy="125796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 Creation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395536" y="1289951"/>
            <a:ext cx="1765750" cy="83985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Creation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2605335" y="1289951"/>
            <a:ext cx="1765749" cy="83985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2605334" y="3504272"/>
            <a:ext cx="1765750" cy="125796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Registration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4810141" y="2404569"/>
            <a:ext cx="1765750" cy="8249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7012724" y="1300282"/>
            <a:ext cx="1765750" cy="82952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and Consent</a:t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4810141" y="1295986"/>
            <a:ext cx="1765750" cy="83382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395536" y="2397113"/>
            <a:ext cx="1765750" cy="83985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Creation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2605333" y="2402278"/>
            <a:ext cx="1765751" cy="82952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Authentication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4810142" y="5034709"/>
            <a:ext cx="3968332" cy="125796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Enrolment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4810141" y="3504272"/>
            <a:ext cx="1765750" cy="125796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Registration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/>
        </p:nvSpPr>
        <p:spPr>
          <a:xfrm>
            <a:off x="467544" y="660183"/>
            <a:ext cx="82192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CA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Trusted </a:t>
            </a: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1979713" y="1628800"/>
            <a:ext cx="5256584" cy="346167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2411760" y="2511526"/>
            <a:ext cx="173794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Validation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5024472" y="2511525"/>
            <a:ext cx="173794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Maintenance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2411760" y="3763840"/>
            <a:ext cx="173794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Detection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5024473" y="3763840"/>
            <a:ext cx="173794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Verification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25"/>
          <p:cNvGraphicFramePr/>
          <p:nvPr>
            <p:extLst>
              <p:ext uri="{D42A27DB-BD31-4B8C-83A1-F6EECF244321}">
                <p14:modId xmlns:p14="http://schemas.microsoft.com/office/powerpoint/2010/main" val="2972647414"/>
              </p:ext>
            </p:extLst>
          </p:nvPr>
        </p:nvGraphicFramePr>
        <p:xfrm>
          <a:off x="327835" y="851850"/>
          <a:ext cx="8496975" cy="5504500"/>
        </p:xfrm>
        <a:graphic>
          <a:graphicData uri="http://schemas.openxmlformats.org/drawingml/2006/table">
            <a:tbl>
              <a:tblPr firstRow="1" bandRow="1">
                <a:noFill/>
                <a:tableStyleId>{D5520791-1BC8-4D58-B9A2-D0FDBC2A07F9}</a:tableStyleId>
              </a:tblPr>
              <a:tblGrid>
                <a:gridCol w="504050"/>
                <a:gridCol w="2448275"/>
                <a:gridCol w="1080125"/>
                <a:gridCol w="1488175"/>
                <a:gridCol w="1488175"/>
                <a:gridCol w="1488175"/>
              </a:tblGrid>
              <a:tr h="420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 dirty="0"/>
                        <a:t>No.</a:t>
                      </a:r>
                      <a:endParaRPr sz="1050" u="none" strike="noStrike" cap="none" dirty="0"/>
                    </a:p>
                  </a:txBody>
                  <a:tcPr marL="91450" marR="91450" marT="45725" marB="457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Trusted Process</a:t>
                      </a:r>
                      <a:endParaRPr sz="1050" u="none" strike="noStrike" cap="none"/>
                    </a:p>
                  </a:txBody>
                  <a:tcPr marL="91450" marR="91450" marT="45725" marB="457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LOA/Vector Requirement</a:t>
                      </a:r>
                      <a:endParaRPr sz="1050" u="none" strike="noStrike" cap="none"/>
                    </a:p>
                  </a:txBody>
                  <a:tcPr marL="91450" marR="91450" marT="45725" marB="457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Trusted Digital Identity Provider</a:t>
                      </a:r>
                      <a:endParaRPr sz="1050" u="none" strike="noStrike" cap="none"/>
                    </a:p>
                  </a:txBody>
                  <a:tcPr marL="91450" marR="91450" marT="45725" marB="457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Credential Service Provider</a:t>
                      </a:r>
                      <a:endParaRPr sz="1050" u="none" strike="noStrike" cap="none"/>
                    </a:p>
                  </a:txBody>
                  <a:tcPr marL="91450" marR="91450" marT="45725" marB="457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 dirty="0"/>
                        <a:t>Relying Party</a:t>
                      </a:r>
                      <a:endParaRPr sz="1050" u="none" strike="noStrike" cap="none" dirty="0"/>
                    </a:p>
                  </a:txBody>
                  <a:tcPr marL="91450" marR="91450" marT="45725" marB="45725" anchor="b"/>
                </a:tc>
              </a:tr>
              <a:tr h="227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Identity Resolution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Identity Establishment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3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23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3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Identity Validation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3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4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Identity Verification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3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5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Identity Maintenance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3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6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Liveness and Fraud Detection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7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Identity-Credential Binding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8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Identity Linking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23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9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Credential Issuance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10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Credential Authentication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11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Credential Suspension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Credential Recovery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13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Credential Maintenance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14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Credential Revocation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15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Authentication Session Initiation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16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Authentication Session Termination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17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Validate Authorization for Consent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18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Formulate Notification Requirements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19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Request Consent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20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Persist Consent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11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21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Consent Maintenance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0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22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Review Consent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0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23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Consent Notification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…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MADI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 u="none" strike="noStrike" cap="none"/>
                        <a:t>ESDC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</a:tr>
              <a:tr h="20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24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Signature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50"/>
                        <a:t>...</a:t>
                      </a: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/>
                    </a:p>
                  </a:txBody>
                  <a:tcPr marL="91450" marR="91450" marT="18300" marB="18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none" strike="noStrike" cap="none" dirty="0"/>
                    </a:p>
                  </a:txBody>
                  <a:tcPr marL="91450" marR="91450" marT="18300" marB="18300"/>
                </a:tc>
              </a:tr>
            </a:tbl>
          </a:graphicData>
        </a:graphic>
      </p:graphicFrame>
      <p:sp>
        <p:nvSpPr>
          <p:cNvPr id="381" name="Google Shape;381;p25"/>
          <p:cNvSpPr txBox="1"/>
          <p:nvPr/>
        </p:nvSpPr>
        <p:spPr>
          <a:xfrm>
            <a:off x="395535" y="200780"/>
            <a:ext cx="8229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Processes can be carried out by multiple parties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MyAlberta Digital Identity being consumed by ESDC)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/>
          <p:nvPr/>
        </p:nvSpPr>
        <p:spPr>
          <a:xfrm>
            <a:off x="395536" y="96754"/>
            <a:ext cx="7272808" cy="6624736"/>
          </a:xfrm>
          <a:prstGeom prst="rect">
            <a:avLst/>
          </a:prstGeom>
          <a:solidFill>
            <a:srgbClr val="C5D8F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 Provider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8"/>
          <p:cNvSpPr/>
          <p:nvPr/>
        </p:nvSpPr>
        <p:spPr>
          <a:xfrm>
            <a:off x="574431" y="476670"/>
            <a:ext cx="6884229" cy="5040561"/>
          </a:xfrm>
          <a:prstGeom prst="roundRect">
            <a:avLst>
              <a:gd name="adj" fmla="val 5635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 Creation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8"/>
          <p:cNvSpPr/>
          <p:nvPr/>
        </p:nvSpPr>
        <p:spPr>
          <a:xfrm>
            <a:off x="4175958" y="908721"/>
            <a:ext cx="3018572" cy="432048"/>
          </a:xfrm>
          <a:prstGeom prst="roundRect">
            <a:avLst>
              <a:gd name="adj" fmla="val 16667"/>
            </a:avLst>
          </a:prstGeom>
          <a:solidFill>
            <a:srgbClr val="D6E3B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Creation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Issuance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930361" y="1103443"/>
            <a:ext cx="2880320" cy="597366"/>
          </a:xfrm>
          <a:prstGeom prst="roundRect">
            <a:avLst>
              <a:gd name="adj" fmla="val 16667"/>
            </a:avLst>
          </a:prstGeom>
          <a:solidFill>
            <a:srgbClr val="D6E3B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Creation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Resolution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Establishment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7784253" y="2861192"/>
            <a:ext cx="1152128" cy="601958"/>
          </a:xfrm>
          <a:prstGeom prst="roundRect">
            <a:avLst>
              <a:gd name="adj" fmla="val 16667"/>
            </a:avLst>
          </a:prstGeom>
          <a:solidFill>
            <a:srgbClr val="D6E3B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scope for the PCTF assessment process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7784253" y="908720"/>
            <a:ext cx="1152128" cy="6019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Proofing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935033" y="3000130"/>
            <a:ext cx="6257246" cy="2085054"/>
          </a:xfrm>
          <a:prstGeom prst="roundRect">
            <a:avLst>
              <a:gd name="adj" fmla="val 5635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Registration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4233647" y="3360170"/>
            <a:ext cx="2719796" cy="1433879"/>
          </a:xfrm>
          <a:prstGeom prst="roundRect">
            <a:avLst>
              <a:gd name="adj" fmla="val 16667"/>
            </a:avLst>
          </a:prstGeom>
          <a:solidFill>
            <a:srgbClr val="D6E3B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and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Authorization for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Notification Requirements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Maintenance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Notification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1125071" y="3360170"/>
            <a:ext cx="2685610" cy="900738"/>
          </a:xfrm>
          <a:prstGeom prst="roundRect">
            <a:avLst>
              <a:gd name="adj" fmla="val 16667"/>
            </a:avLst>
          </a:prstGeom>
          <a:solidFill>
            <a:srgbClr val="D6E3B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Validation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Maintenance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Detection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Verification</a:t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755577" y="908720"/>
            <a:ext cx="3239235" cy="4392488"/>
          </a:xfrm>
          <a:prstGeom prst="roundRect">
            <a:avLst>
              <a:gd name="adj" fmla="val 5718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574431" y="5697909"/>
            <a:ext cx="6884229" cy="82743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Supporting Infrastructure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1125071" y="4441586"/>
            <a:ext cx="2685610" cy="453217"/>
          </a:xfrm>
          <a:prstGeom prst="roundRect">
            <a:avLst>
              <a:gd name="adj" fmla="val 16667"/>
            </a:avLst>
          </a:prstGeom>
          <a:solidFill>
            <a:srgbClr val="D6E3B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Identity-Credential Binding</a:t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169596" y="1467881"/>
            <a:ext cx="3018572" cy="1393311"/>
          </a:xfrm>
          <a:prstGeom prst="roundRect">
            <a:avLst>
              <a:gd name="adj" fmla="val 16667"/>
            </a:avLst>
          </a:prstGeom>
          <a:solidFill>
            <a:srgbClr val="D6E3BC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Authentication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Authentication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Suspension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Recovery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Maintenance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Revocation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Session Initiation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Session Termination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/>
          <p:nvPr/>
        </p:nvSpPr>
        <p:spPr>
          <a:xfrm>
            <a:off x="395536" y="96754"/>
            <a:ext cx="7272808" cy="6624736"/>
          </a:xfrm>
          <a:prstGeom prst="rect">
            <a:avLst/>
          </a:prstGeom>
          <a:solidFill>
            <a:srgbClr val="C5D8F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Relying Party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574431" y="476670"/>
            <a:ext cx="6884229" cy="5040561"/>
          </a:xfrm>
          <a:prstGeom prst="roundRect">
            <a:avLst>
              <a:gd name="adj" fmla="val 5635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Enrolment (without a </a:t>
            </a:r>
            <a:r>
              <a:rPr lang="en-CA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</a:t>
            </a: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4175958" y="908721"/>
            <a:ext cx="3018572" cy="43204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Creation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Issuance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930361" y="1103443"/>
            <a:ext cx="2880320" cy="59736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Creation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Resolution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Establishment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7784253" y="908720"/>
            <a:ext cx="1152128" cy="6019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Proofing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935033" y="3000130"/>
            <a:ext cx="6257246" cy="2085054"/>
          </a:xfrm>
          <a:prstGeom prst="roundRect">
            <a:avLst>
              <a:gd name="adj" fmla="val 5635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Registration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4233647" y="3360170"/>
            <a:ext cx="2719796" cy="14338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and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Authorization for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Notification Requirements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Maintenance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Notification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1125071" y="3360170"/>
            <a:ext cx="2685610" cy="9007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Validation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Maintenance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Detection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Verification</a:t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755577" y="908720"/>
            <a:ext cx="3239235" cy="4392488"/>
          </a:xfrm>
          <a:prstGeom prst="roundRect">
            <a:avLst>
              <a:gd name="adj" fmla="val 5718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574431" y="5697909"/>
            <a:ext cx="6884229" cy="82743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Supporting Infrastructure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1125071" y="4441586"/>
            <a:ext cx="2685610" cy="45321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Identity-Credential Binding</a:t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4169596" y="1467881"/>
            <a:ext cx="3018572" cy="139331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Authentication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Authentication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Suspension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Recovery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Maintenance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Revocation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Session Initiation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Session Termination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/>
          <p:nvPr/>
        </p:nvSpPr>
        <p:spPr>
          <a:xfrm>
            <a:off x="395536" y="96754"/>
            <a:ext cx="7272808" cy="6624736"/>
          </a:xfrm>
          <a:prstGeom prst="rect">
            <a:avLst/>
          </a:prstGeom>
          <a:solidFill>
            <a:srgbClr val="C5D8F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Relying Party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574431" y="476670"/>
            <a:ext cx="6884229" cy="5040561"/>
          </a:xfrm>
          <a:prstGeom prst="roundRect">
            <a:avLst>
              <a:gd name="adj" fmla="val 5635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Enrolment (with a </a:t>
            </a:r>
            <a:r>
              <a:rPr lang="en-CA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</a:t>
            </a: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/>
          <p:nvPr/>
        </p:nvSpPr>
        <p:spPr>
          <a:xfrm>
            <a:off x="930361" y="1103443"/>
            <a:ext cx="2880320" cy="59736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Creation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Resolution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Establishment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7784253" y="908720"/>
            <a:ext cx="1152128" cy="6019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Proofing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0"/>
          <p:cNvSpPr/>
          <p:nvPr/>
        </p:nvSpPr>
        <p:spPr>
          <a:xfrm>
            <a:off x="935033" y="3000130"/>
            <a:ext cx="6257246" cy="2085054"/>
          </a:xfrm>
          <a:prstGeom prst="roundRect">
            <a:avLst>
              <a:gd name="adj" fmla="val 5635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Registration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4233647" y="3360170"/>
            <a:ext cx="2719796" cy="143387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and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Authorization for Consent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Notification Requirements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Maintenance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Notification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1125071" y="3360170"/>
            <a:ext cx="2685610" cy="78891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Maintenance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Detection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Verification</a:t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755577" y="908720"/>
            <a:ext cx="3239235" cy="4392488"/>
          </a:xfrm>
          <a:prstGeom prst="roundRect">
            <a:avLst>
              <a:gd name="adj" fmla="val 5718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574431" y="5697909"/>
            <a:ext cx="6884229" cy="82743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Supporting Infrastructure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1125071" y="4441586"/>
            <a:ext cx="2685610" cy="453217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Linking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557442"/>
            <a:ext cx="8229600" cy="66804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/>
              <a:t>Characteristics of the PCTF</a:t>
            </a:r>
            <a:endParaRPr sz="2400" b="1"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57200" y="1442301"/>
            <a:ext cx="8229600" cy="42891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360"/>
              </a:spcBef>
              <a:spcAft>
                <a:spcPts val="0"/>
              </a:spcAft>
              <a:buSzPts val="2200"/>
              <a:buAutoNum type="arabicPeriod"/>
            </a:pPr>
            <a:r>
              <a:rPr lang="en-CA" sz="2200" b="1" dirty="0" smtClean="0"/>
              <a:t>A simple </a:t>
            </a:r>
            <a:r>
              <a:rPr lang="en-CA" sz="2200" b="1" dirty="0"/>
              <a:t>and integrative framework</a:t>
            </a:r>
            <a:r>
              <a:rPr lang="en-CA" sz="2200" dirty="0"/>
              <a:t> that is easy to understand </a:t>
            </a:r>
            <a:r>
              <a:rPr lang="en-CA" sz="2200" dirty="0" smtClean="0"/>
              <a:t>yet capable of being </a:t>
            </a:r>
            <a:r>
              <a:rPr lang="en-CA" sz="2200" dirty="0"/>
              <a:t>applied in a complex </a:t>
            </a:r>
            <a:r>
              <a:rPr lang="en-CA" sz="2200" dirty="0" smtClean="0"/>
              <a:t>environment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CA" sz="2200" b="1" dirty="0" smtClean="0"/>
              <a:t>Technology-agnostic</a:t>
            </a:r>
            <a:r>
              <a:rPr lang="en-CA" sz="2200" dirty="0" smtClean="0"/>
              <a:t>: provides </a:t>
            </a:r>
            <a:r>
              <a:rPr lang="en-CA" sz="2200" dirty="0"/>
              <a:t>flexibility and logical precision in assessing the trustworthiness of digital identity solutions and </a:t>
            </a:r>
            <a:r>
              <a:rPr lang="en-CA" sz="2200" dirty="0" smtClean="0"/>
              <a:t>digital identity providers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CA" sz="2200" b="1" dirty="0" smtClean="0"/>
              <a:t>Complements </a:t>
            </a:r>
            <a:r>
              <a:rPr lang="en-CA" sz="2200" b="1" dirty="0"/>
              <a:t>existing frameworks</a:t>
            </a:r>
            <a:r>
              <a:rPr lang="en-CA" sz="2200" dirty="0"/>
              <a:t> (security, privacy, service delivery, etc.)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CA" sz="2200" b="1" dirty="0" smtClean="0"/>
              <a:t>Provides </a:t>
            </a:r>
            <a:r>
              <a:rPr lang="en-CA" sz="2200" b="1" dirty="0"/>
              <a:t>clear links to applicable </a:t>
            </a:r>
            <a:r>
              <a:rPr lang="en-CA" sz="2200" b="1" dirty="0" smtClean="0"/>
              <a:t>policy, regulation, </a:t>
            </a:r>
            <a:r>
              <a:rPr lang="en-CA" sz="2200" b="1" dirty="0"/>
              <a:t>and legislation</a:t>
            </a:r>
            <a:r>
              <a:rPr lang="en-CA" sz="2200" dirty="0"/>
              <a:t> (by defining conformance criteria that can be easily mapped)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CA" sz="2200" b="1" dirty="0" smtClean="0"/>
              <a:t>Normalizes </a:t>
            </a:r>
            <a:r>
              <a:rPr lang="en-CA" sz="2200" b="1" dirty="0"/>
              <a:t>(</a:t>
            </a:r>
            <a:r>
              <a:rPr lang="en-CA" sz="2200" b="1" dirty="0" smtClean="0"/>
              <a:t>standardizes) </a:t>
            </a:r>
            <a:r>
              <a:rPr lang="en-CA" sz="2200" b="1" dirty="0"/>
              <a:t>key processes and capabilities </a:t>
            </a:r>
            <a:r>
              <a:rPr lang="en-CA" sz="2200" dirty="0"/>
              <a:t>to enable cross-sector collaboration and ecosystem </a:t>
            </a:r>
            <a:r>
              <a:rPr lang="en-CA" sz="2200" dirty="0" smtClean="0"/>
              <a:t>development</a:t>
            </a:r>
            <a:endParaRPr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>
                <a:latin typeface="Calibri"/>
                <a:ea typeface="Calibri"/>
                <a:cs typeface="Calibri"/>
                <a:sym typeface="Calibri"/>
              </a:rPr>
              <a:t>Trusted Processes and Conveyance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1403648" y="3141000"/>
            <a:ext cx="1080120" cy="57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179512" y="3140968"/>
            <a:ext cx="93610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2771800" y="3140936"/>
            <a:ext cx="864096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31"/>
          <p:cNvCxnSpPr>
            <a:stCxn id="468" idx="3"/>
            <a:endCxn id="467" idx="1"/>
          </p:cNvCxnSpPr>
          <p:nvPr/>
        </p:nvCxnSpPr>
        <p:spPr>
          <a:xfrm>
            <a:off x="1115616" y="3429000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71" name="Google Shape;471;p31"/>
          <p:cNvCxnSpPr>
            <a:stCxn id="467" idx="3"/>
            <a:endCxn id="469" idx="1"/>
          </p:cNvCxnSpPr>
          <p:nvPr/>
        </p:nvCxnSpPr>
        <p:spPr>
          <a:xfrm>
            <a:off x="2483768" y="3429000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72" name="Google Shape;472;p31"/>
          <p:cNvSpPr/>
          <p:nvPr/>
        </p:nvSpPr>
        <p:spPr>
          <a:xfrm>
            <a:off x="6660014" y="3140496"/>
            <a:ext cx="1080120" cy="57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5447284" y="3140496"/>
            <a:ext cx="93610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8028502" y="3140496"/>
            <a:ext cx="864096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31"/>
          <p:cNvCxnSpPr>
            <a:stCxn id="473" idx="3"/>
            <a:endCxn id="472" idx="1"/>
          </p:cNvCxnSpPr>
          <p:nvPr/>
        </p:nvCxnSpPr>
        <p:spPr>
          <a:xfrm>
            <a:off x="6383388" y="3428528"/>
            <a:ext cx="2766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76" name="Google Shape;476;p31"/>
          <p:cNvCxnSpPr>
            <a:stCxn id="472" idx="3"/>
            <a:endCxn id="474" idx="1"/>
          </p:cNvCxnSpPr>
          <p:nvPr/>
        </p:nvCxnSpPr>
        <p:spPr>
          <a:xfrm>
            <a:off x="7740134" y="3428496"/>
            <a:ext cx="2883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77" name="Google Shape;477;p31"/>
          <p:cNvSpPr/>
          <p:nvPr/>
        </p:nvSpPr>
        <p:spPr>
          <a:xfrm>
            <a:off x="71500" y="2852904"/>
            <a:ext cx="3708412" cy="1152128"/>
          </a:xfrm>
          <a:prstGeom prst="rect">
            <a:avLst/>
          </a:prstGeom>
          <a:noFill/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A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5328084" y="2852936"/>
            <a:ext cx="3708412" cy="1152128"/>
          </a:xfrm>
          <a:prstGeom prst="rect">
            <a:avLst/>
          </a:prstGeom>
          <a:noFill/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B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 txBox="1"/>
          <p:nvPr/>
        </p:nvSpPr>
        <p:spPr>
          <a:xfrm>
            <a:off x="35496" y="2492896"/>
            <a:ext cx="2421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Traditional/Centralized Model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1"/>
          <p:cNvSpPr txBox="1"/>
          <p:nvPr/>
        </p:nvSpPr>
        <p:spPr>
          <a:xfrm>
            <a:off x="323528" y="962694"/>
            <a:ext cx="8568952" cy="8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process outputs (i.e., proofs) are </a:t>
            </a:r>
            <a:r>
              <a:rPr lang="en-CA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conveyance model. The proofs (output states) can be conveyed using a </a:t>
            </a:r>
            <a:r>
              <a:rPr lang="en-CA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traditional/centralized model </a:t>
            </a: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a trusted third party) or a </a:t>
            </a:r>
            <a:r>
              <a:rPr lang="en-CA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model </a:t>
            </a: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a distributed ledger, a blockchain) – or both.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1418565" y="5061981"/>
            <a:ext cx="1080120" cy="57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192596" y="5061917"/>
            <a:ext cx="93610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2784884" y="5061949"/>
            <a:ext cx="864096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1"/>
          <p:cNvCxnSpPr>
            <a:stCxn id="482" idx="3"/>
            <a:endCxn id="481" idx="1"/>
          </p:cNvCxnSpPr>
          <p:nvPr/>
        </p:nvCxnSpPr>
        <p:spPr>
          <a:xfrm>
            <a:off x="1128700" y="5349949"/>
            <a:ext cx="2898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85" name="Google Shape;485;p31"/>
          <p:cNvCxnSpPr>
            <a:stCxn id="481" idx="3"/>
            <a:endCxn id="483" idx="1"/>
          </p:cNvCxnSpPr>
          <p:nvPr/>
        </p:nvCxnSpPr>
        <p:spPr>
          <a:xfrm>
            <a:off x="2498685" y="5349981"/>
            <a:ext cx="2862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86" name="Google Shape;486;p31"/>
          <p:cNvCxnSpPr>
            <a:stCxn id="483" idx="3"/>
            <a:endCxn id="487" idx="1"/>
          </p:cNvCxnSpPr>
          <p:nvPr/>
        </p:nvCxnSpPr>
        <p:spPr>
          <a:xfrm>
            <a:off x="3648980" y="5349981"/>
            <a:ext cx="3600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88" name="Google Shape;488;p31"/>
          <p:cNvSpPr/>
          <p:nvPr/>
        </p:nvSpPr>
        <p:spPr>
          <a:xfrm>
            <a:off x="84584" y="4773917"/>
            <a:ext cx="3708412" cy="1152128"/>
          </a:xfrm>
          <a:prstGeom prst="rect">
            <a:avLst/>
          </a:prstGeom>
          <a:noFill/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A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1"/>
          <p:cNvSpPr/>
          <p:nvPr/>
        </p:nvSpPr>
        <p:spPr>
          <a:xfrm>
            <a:off x="4009056" y="5061917"/>
            <a:ext cx="111612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Ledger; Blockchain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>
            <a:off x="48580" y="4377873"/>
            <a:ext cx="17273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Model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6673098" y="5068193"/>
            <a:ext cx="1080120" cy="57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5460368" y="5061917"/>
            <a:ext cx="93610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8045043" y="5061917"/>
            <a:ext cx="864096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b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31"/>
          <p:cNvCxnSpPr>
            <a:stCxn id="491" idx="3"/>
            <a:endCxn id="490" idx="1"/>
          </p:cNvCxnSpPr>
          <p:nvPr/>
        </p:nvCxnSpPr>
        <p:spPr>
          <a:xfrm>
            <a:off x="6396472" y="5349949"/>
            <a:ext cx="276600" cy="63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4" name="Google Shape;494;p31"/>
          <p:cNvCxnSpPr>
            <a:stCxn id="490" idx="3"/>
            <a:endCxn id="492" idx="1"/>
          </p:cNvCxnSpPr>
          <p:nvPr/>
        </p:nvCxnSpPr>
        <p:spPr>
          <a:xfrm rot="10800000" flipH="1">
            <a:off x="7753218" y="5349893"/>
            <a:ext cx="291900" cy="63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5" name="Google Shape;495;p31"/>
          <p:cNvSpPr/>
          <p:nvPr/>
        </p:nvSpPr>
        <p:spPr>
          <a:xfrm>
            <a:off x="5341168" y="4773917"/>
            <a:ext cx="3708412" cy="1152128"/>
          </a:xfrm>
          <a:prstGeom prst="rect">
            <a:avLst/>
          </a:prstGeom>
          <a:noFill/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B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31"/>
          <p:cNvCxnSpPr>
            <a:stCxn id="487" idx="3"/>
            <a:endCxn id="491" idx="1"/>
          </p:cNvCxnSpPr>
          <p:nvPr/>
        </p:nvCxnSpPr>
        <p:spPr>
          <a:xfrm>
            <a:off x="5125180" y="5349949"/>
            <a:ext cx="3351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97" name="Google Shape;497;p31"/>
          <p:cNvSpPr txBox="1"/>
          <p:nvPr/>
        </p:nvSpPr>
        <p:spPr>
          <a:xfrm>
            <a:off x="2242213" y="2069527"/>
            <a:ext cx="5032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Conveying a proof from one party to another party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1"/>
          <p:cNvSpPr/>
          <p:nvPr/>
        </p:nvSpPr>
        <p:spPr>
          <a:xfrm>
            <a:off x="3995936" y="3140968"/>
            <a:ext cx="111612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Third Party</a:t>
            </a:r>
            <a:endParaRPr/>
          </a:p>
        </p:txBody>
      </p:sp>
      <p:cxnSp>
        <p:nvCxnSpPr>
          <p:cNvPr id="500" name="Google Shape;500;p31"/>
          <p:cNvCxnSpPr>
            <a:stCxn id="469" idx="3"/>
            <a:endCxn id="499" idx="1"/>
          </p:cNvCxnSpPr>
          <p:nvPr/>
        </p:nvCxnSpPr>
        <p:spPr>
          <a:xfrm>
            <a:off x="3635896" y="3428968"/>
            <a:ext cx="3600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01" name="Google Shape;501;p31"/>
          <p:cNvCxnSpPr>
            <a:stCxn id="499" idx="3"/>
            <a:endCxn id="473" idx="1"/>
          </p:cNvCxnSpPr>
          <p:nvPr/>
        </p:nvCxnSpPr>
        <p:spPr>
          <a:xfrm rot="10800000" flipH="1">
            <a:off x="5112060" y="3428400"/>
            <a:ext cx="335100" cy="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502" name="Google Shape;502;p31"/>
          <p:cNvSpPr/>
          <p:nvPr/>
        </p:nvSpPr>
        <p:spPr>
          <a:xfrm>
            <a:off x="3911300" y="2550275"/>
            <a:ext cx="1308300" cy="379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"/>
          <p:cNvSpPr txBox="1">
            <a:spLocks noGrp="1"/>
          </p:cNvSpPr>
          <p:nvPr>
            <p:ph type="title"/>
          </p:nvPr>
        </p:nvSpPr>
        <p:spPr>
          <a:xfrm>
            <a:off x="457200" y="54868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/>
              <a:t>Vectors of Trust</a:t>
            </a:r>
            <a:endParaRPr sz="2400" b="1"/>
          </a:p>
        </p:txBody>
      </p:sp>
      <p:sp>
        <p:nvSpPr>
          <p:cNvPr id="540" name="Google Shape;540;p33"/>
          <p:cNvSpPr txBox="1">
            <a:spLocks noGrp="1"/>
          </p:cNvSpPr>
          <p:nvPr>
            <p:ph type="body" idx="1"/>
          </p:nvPr>
        </p:nvSpPr>
        <p:spPr>
          <a:xfrm>
            <a:off x="539552" y="1412776"/>
            <a:ext cx="8363272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A proposed IETF standard (RFC 8485, October 2018)</a:t>
            </a: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 sz="2000"/>
              <a:t>Currently consists of 4 components:</a:t>
            </a:r>
            <a:endParaRPr sz="200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b="1"/>
              <a:t>Identity Proofing (P)</a:t>
            </a:r>
            <a:r>
              <a:rPr lang="en-CA" sz="2000"/>
              <a:t>: describes how likely it is that a given digital identity transaction corresponds to a particular, real-world identity subject </a:t>
            </a:r>
            <a:endParaRPr sz="200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b="1"/>
              <a:t>Primary Credential Usage (C)</a:t>
            </a:r>
            <a:r>
              <a:rPr lang="en-CA" sz="2000"/>
              <a:t>: defines how strongly the primary credential can be verified by the TDIP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b="1"/>
              <a:t>Primary Credential Management (M)</a:t>
            </a:r>
            <a:r>
              <a:rPr lang="en-CA" sz="2000"/>
              <a:t>: conveys information about the expected lifecycle of the primary credential in use, including its binding, rotation, and revocation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b="1"/>
              <a:t>Assertion Presentation (A)</a:t>
            </a:r>
            <a:r>
              <a:rPr lang="en-CA" sz="2000"/>
              <a:t>: defines how well the TDI can be communicated across the network without information leaking to unintended parties and without spoofing</a:t>
            </a:r>
            <a:endParaRPr sz="240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/>
          <p:nvPr/>
        </p:nvSpPr>
        <p:spPr>
          <a:xfrm>
            <a:off x="1547664" y="3680675"/>
            <a:ext cx="6048672" cy="2397767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an Associative Entity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1547664" y="1379666"/>
            <a:ext cx="6048672" cy="204933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and External Many-to-Many Relationships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899593" y="660183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 and Relationships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4"/>
          <p:cNvSpPr/>
          <p:nvPr/>
        </p:nvSpPr>
        <p:spPr>
          <a:xfrm>
            <a:off x="2293771" y="1760862"/>
            <a:ext cx="1198109" cy="1030188"/>
          </a:xfrm>
          <a:prstGeom prst="rect">
            <a:avLst/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4"/>
          <p:cNvSpPr/>
          <p:nvPr/>
        </p:nvSpPr>
        <p:spPr>
          <a:xfrm>
            <a:off x="5585121" y="1760862"/>
            <a:ext cx="1168926" cy="1030189"/>
          </a:xfrm>
          <a:prstGeom prst="rect">
            <a:avLst/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34"/>
          <p:cNvCxnSpPr>
            <a:stCxn id="551" idx="2"/>
          </p:cNvCxnSpPr>
          <p:nvPr/>
        </p:nvCxnSpPr>
        <p:spPr>
          <a:xfrm rot="-5400000" flipH="1">
            <a:off x="6525384" y="2435251"/>
            <a:ext cx="360000" cy="10716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34"/>
          <p:cNvCxnSpPr>
            <a:stCxn id="550" idx="3"/>
            <a:endCxn id="551" idx="1"/>
          </p:cNvCxnSpPr>
          <p:nvPr/>
        </p:nvCxnSpPr>
        <p:spPr>
          <a:xfrm>
            <a:off x="3491880" y="2275956"/>
            <a:ext cx="2093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" name="Google Shape;554;p34"/>
          <p:cNvCxnSpPr>
            <a:stCxn id="551" idx="3"/>
          </p:cNvCxnSpPr>
          <p:nvPr/>
        </p:nvCxnSpPr>
        <p:spPr>
          <a:xfrm>
            <a:off x="6754047" y="2275956"/>
            <a:ext cx="487200" cy="8751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5" name="Google Shape;555;p34"/>
          <p:cNvCxnSpPr>
            <a:stCxn id="550" idx="1"/>
          </p:cNvCxnSpPr>
          <p:nvPr/>
        </p:nvCxnSpPr>
        <p:spPr>
          <a:xfrm flipH="1">
            <a:off x="1873471" y="2275956"/>
            <a:ext cx="420300" cy="8751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p34"/>
          <p:cNvCxnSpPr>
            <a:endCxn id="550" idx="2"/>
          </p:cNvCxnSpPr>
          <p:nvPr/>
        </p:nvCxnSpPr>
        <p:spPr>
          <a:xfrm rot="10800000" flipH="1">
            <a:off x="1873426" y="2791050"/>
            <a:ext cx="1019400" cy="3600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7" name="Google Shape;557;p34"/>
          <p:cNvSpPr txBox="1"/>
          <p:nvPr/>
        </p:nvSpPr>
        <p:spPr>
          <a:xfrm>
            <a:off x="6505439" y="2894741"/>
            <a:ext cx="4187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2187283" y="2894742"/>
            <a:ext cx="4187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4329148" y="1992837"/>
            <a:ext cx="4187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1873568" y="4459188"/>
            <a:ext cx="1198109" cy="1030188"/>
          </a:xfrm>
          <a:prstGeom prst="rect">
            <a:avLst/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3987537" y="4459187"/>
            <a:ext cx="1168926" cy="1030189"/>
          </a:xfrm>
          <a:prstGeom prst="rect">
            <a:avLst/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6072381" y="4472750"/>
            <a:ext cx="1168926" cy="1030189"/>
          </a:xfrm>
          <a:prstGeom prst="rect">
            <a:avLst/>
          </a:prstGeom>
          <a:noFill/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3" name="Google Shape;563;p34"/>
          <p:cNvCxnSpPr>
            <a:endCxn id="561" idx="1"/>
          </p:cNvCxnSpPr>
          <p:nvPr/>
        </p:nvCxnSpPr>
        <p:spPr>
          <a:xfrm>
            <a:off x="3071637" y="4974282"/>
            <a:ext cx="91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4" name="Google Shape;564;p34"/>
          <p:cNvCxnSpPr/>
          <p:nvPr/>
        </p:nvCxnSpPr>
        <p:spPr>
          <a:xfrm>
            <a:off x="5156463" y="4991751"/>
            <a:ext cx="915860" cy="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34"/>
          <p:cNvSpPr txBox="1"/>
          <p:nvPr/>
        </p:nvSpPr>
        <p:spPr>
          <a:xfrm>
            <a:off x="3282528" y="4725669"/>
            <a:ext cx="4187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4"/>
          <p:cNvSpPr txBox="1"/>
          <p:nvPr/>
        </p:nvSpPr>
        <p:spPr>
          <a:xfrm>
            <a:off x="5405041" y="4740995"/>
            <a:ext cx="4187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>
            <a:off x="98043" y="4855212"/>
            <a:ext cx="4430432" cy="726141"/>
          </a:xfrm>
          <a:custGeom>
            <a:avLst/>
            <a:gdLst/>
            <a:ahLst/>
            <a:cxnLst/>
            <a:rect l="l" t="t" r="r" b="b"/>
            <a:pathLst>
              <a:path w="7531734" h="1234440" extrusionOk="0">
                <a:moveTo>
                  <a:pt x="7072934" y="0"/>
                </a:moveTo>
                <a:lnTo>
                  <a:pt x="0" y="0"/>
                </a:lnTo>
                <a:lnTo>
                  <a:pt x="0" y="1233957"/>
                </a:lnTo>
                <a:lnTo>
                  <a:pt x="7072934" y="1233957"/>
                </a:lnTo>
                <a:lnTo>
                  <a:pt x="7531176" y="596976"/>
                </a:lnTo>
                <a:lnTo>
                  <a:pt x="7072934" y="0"/>
                </a:lnTo>
                <a:close/>
              </a:path>
            </a:pathLst>
          </a:custGeom>
          <a:solidFill>
            <a:srgbClr val="D5802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98043" y="1784828"/>
            <a:ext cx="4414744" cy="726141"/>
          </a:xfrm>
          <a:custGeom>
            <a:avLst/>
            <a:gdLst/>
            <a:ahLst/>
            <a:cxnLst/>
            <a:rect l="l" t="t" r="r" b="b"/>
            <a:pathLst>
              <a:path w="7505065" h="1234439" extrusionOk="0">
                <a:moveTo>
                  <a:pt x="7048080" y="0"/>
                </a:moveTo>
                <a:lnTo>
                  <a:pt x="0" y="0"/>
                </a:lnTo>
                <a:lnTo>
                  <a:pt x="0" y="1233982"/>
                </a:lnTo>
                <a:lnTo>
                  <a:pt x="7048080" y="1233982"/>
                </a:lnTo>
                <a:lnTo>
                  <a:pt x="7504709" y="596976"/>
                </a:lnTo>
                <a:lnTo>
                  <a:pt x="7048080" y="0"/>
                </a:lnTo>
                <a:close/>
              </a:path>
            </a:pathLst>
          </a:custGeom>
          <a:solidFill>
            <a:srgbClr val="1D406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41985" y="1879757"/>
            <a:ext cx="536015" cy="536015"/>
          </a:xfrm>
          <a:custGeom>
            <a:avLst/>
            <a:gdLst/>
            <a:ahLst/>
            <a:cxnLst/>
            <a:rect l="l" t="t" r="r" b="b"/>
            <a:pathLst>
              <a:path w="911225" h="911225" extrusionOk="0">
                <a:moveTo>
                  <a:pt x="455612" y="0"/>
                </a:moveTo>
                <a:lnTo>
                  <a:pt x="381707" y="5963"/>
                </a:lnTo>
                <a:lnTo>
                  <a:pt x="311599" y="23227"/>
                </a:lnTo>
                <a:lnTo>
                  <a:pt x="246227" y="50855"/>
                </a:lnTo>
                <a:lnTo>
                  <a:pt x="186529" y="87907"/>
                </a:lnTo>
                <a:lnTo>
                  <a:pt x="133442" y="133446"/>
                </a:lnTo>
                <a:lnTo>
                  <a:pt x="87903" y="186534"/>
                </a:lnTo>
                <a:lnTo>
                  <a:pt x="50852" y="246233"/>
                </a:lnTo>
                <a:lnTo>
                  <a:pt x="23226" y="311604"/>
                </a:lnTo>
                <a:lnTo>
                  <a:pt x="5962" y="381710"/>
                </a:lnTo>
                <a:lnTo>
                  <a:pt x="0" y="455612"/>
                </a:lnTo>
                <a:lnTo>
                  <a:pt x="1510" y="492979"/>
                </a:lnTo>
                <a:lnTo>
                  <a:pt x="13240" y="565100"/>
                </a:lnTo>
                <a:lnTo>
                  <a:pt x="35802" y="632956"/>
                </a:lnTo>
                <a:lnTo>
                  <a:pt x="68258" y="695608"/>
                </a:lnTo>
                <a:lnTo>
                  <a:pt x="109670" y="752119"/>
                </a:lnTo>
                <a:lnTo>
                  <a:pt x="159100" y="801550"/>
                </a:lnTo>
                <a:lnTo>
                  <a:pt x="215610" y="842963"/>
                </a:lnTo>
                <a:lnTo>
                  <a:pt x="278263" y="875420"/>
                </a:lnTo>
                <a:lnTo>
                  <a:pt x="346120" y="897983"/>
                </a:lnTo>
                <a:lnTo>
                  <a:pt x="418243" y="909714"/>
                </a:lnTo>
                <a:lnTo>
                  <a:pt x="455612" y="911225"/>
                </a:lnTo>
                <a:lnTo>
                  <a:pt x="492977" y="909714"/>
                </a:lnTo>
                <a:lnTo>
                  <a:pt x="565095" y="897983"/>
                </a:lnTo>
                <a:lnTo>
                  <a:pt x="632948" y="875420"/>
                </a:lnTo>
                <a:lnTo>
                  <a:pt x="695599" y="842963"/>
                </a:lnTo>
                <a:lnTo>
                  <a:pt x="752108" y="801550"/>
                </a:lnTo>
                <a:lnTo>
                  <a:pt x="801538" y="752119"/>
                </a:lnTo>
                <a:lnTo>
                  <a:pt x="842950" y="695608"/>
                </a:lnTo>
                <a:lnTo>
                  <a:pt x="875407" y="632956"/>
                </a:lnTo>
                <a:lnTo>
                  <a:pt x="897970" y="565100"/>
                </a:lnTo>
                <a:lnTo>
                  <a:pt x="909701" y="492979"/>
                </a:lnTo>
                <a:lnTo>
                  <a:pt x="911212" y="455612"/>
                </a:lnTo>
                <a:lnTo>
                  <a:pt x="909701" y="418245"/>
                </a:lnTo>
                <a:lnTo>
                  <a:pt x="897970" y="346124"/>
                </a:lnTo>
                <a:lnTo>
                  <a:pt x="875407" y="278268"/>
                </a:lnTo>
                <a:lnTo>
                  <a:pt x="842950" y="215616"/>
                </a:lnTo>
                <a:lnTo>
                  <a:pt x="801538" y="159105"/>
                </a:lnTo>
                <a:lnTo>
                  <a:pt x="752108" y="109674"/>
                </a:lnTo>
                <a:lnTo>
                  <a:pt x="695599" y="68261"/>
                </a:lnTo>
                <a:lnTo>
                  <a:pt x="632948" y="35804"/>
                </a:lnTo>
                <a:lnTo>
                  <a:pt x="565095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417317" y="2298463"/>
            <a:ext cx="747" cy="374"/>
          </a:xfrm>
          <a:custGeom>
            <a:avLst/>
            <a:gdLst/>
            <a:ahLst/>
            <a:cxnLst/>
            <a:rect l="l" t="t" r="r" b="b"/>
            <a:pathLst>
              <a:path w="1270" h="635" extrusionOk="0">
                <a:moveTo>
                  <a:pt x="774" y="0"/>
                </a:moveTo>
                <a:lnTo>
                  <a:pt x="0" y="0"/>
                </a:lnTo>
                <a:lnTo>
                  <a:pt x="571" y="368"/>
                </a:lnTo>
                <a:lnTo>
                  <a:pt x="774" y="0"/>
                </a:lnTo>
                <a:close/>
              </a:path>
            </a:pathLst>
          </a:custGeom>
          <a:solidFill>
            <a:srgbClr val="1D406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98043" y="2555307"/>
            <a:ext cx="4414744" cy="726141"/>
          </a:xfrm>
          <a:custGeom>
            <a:avLst/>
            <a:gdLst/>
            <a:ahLst/>
            <a:cxnLst/>
            <a:rect l="l" t="t" r="r" b="b"/>
            <a:pathLst>
              <a:path w="7505065" h="1234439" extrusionOk="0">
                <a:moveTo>
                  <a:pt x="7048080" y="0"/>
                </a:moveTo>
                <a:lnTo>
                  <a:pt x="0" y="0"/>
                </a:lnTo>
                <a:lnTo>
                  <a:pt x="0" y="1233957"/>
                </a:lnTo>
                <a:lnTo>
                  <a:pt x="7048080" y="1233957"/>
                </a:lnTo>
                <a:lnTo>
                  <a:pt x="7504709" y="596950"/>
                </a:lnTo>
                <a:lnTo>
                  <a:pt x="7048080" y="0"/>
                </a:lnTo>
                <a:close/>
              </a:path>
            </a:pathLst>
          </a:custGeom>
          <a:solidFill>
            <a:srgbClr val="2FA3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141985" y="2650235"/>
            <a:ext cx="536015" cy="536015"/>
          </a:xfrm>
          <a:custGeom>
            <a:avLst/>
            <a:gdLst/>
            <a:ahLst/>
            <a:cxnLst/>
            <a:rect l="l" t="t" r="r" b="b"/>
            <a:pathLst>
              <a:path w="911225" h="911225" extrusionOk="0">
                <a:moveTo>
                  <a:pt x="455612" y="0"/>
                </a:moveTo>
                <a:lnTo>
                  <a:pt x="381707" y="5963"/>
                </a:lnTo>
                <a:lnTo>
                  <a:pt x="311599" y="23227"/>
                </a:lnTo>
                <a:lnTo>
                  <a:pt x="246227" y="50855"/>
                </a:lnTo>
                <a:lnTo>
                  <a:pt x="186529" y="87907"/>
                </a:lnTo>
                <a:lnTo>
                  <a:pt x="133442" y="133446"/>
                </a:lnTo>
                <a:lnTo>
                  <a:pt x="87903" y="186534"/>
                </a:lnTo>
                <a:lnTo>
                  <a:pt x="50852" y="246233"/>
                </a:lnTo>
                <a:lnTo>
                  <a:pt x="23226" y="311604"/>
                </a:lnTo>
                <a:lnTo>
                  <a:pt x="5962" y="381710"/>
                </a:lnTo>
                <a:lnTo>
                  <a:pt x="0" y="455612"/>
                </a:lnTo>
                <a:lnTo>
                  <a:pt x="1510" y="492979"/>
                </a:lnTo>
                <a:lnTo>
                  <a:pt x="13240" y="565100"/>
                </a:lnTo>
                <a:lnTo>
                  <a:pt x="35802" y="632956"/>
                </a:lnTo>
                <a:lnTo>
                  <a:pt x="68258" y="695608"/>
                </a:lnTo>
                <a:lnTo>
                  <a:pt x="109670" y="752119"/>
                </a:lnTo>
                <a:lnTo>
                  <a:pt x="159100" y="801550"/>
                </a:lnTo>
                <a:lnTo>
                  <a:pt x="215610" y="842963"/>
                </a:lnTo>
                <a:lnTo>
                  <a:pt x="278263" y="875420"/>
                </a:lnTo>
                <a:lnTo>
                  <a:pt x="346120" y="897983"/>
                </a:lnTo>
                <a:lnTo>
                  <a:pt x="418243" y="909714"/>
                </a:lnTo>
                <a:lnTo>
                  <a:pt x="455612" y="911225"/>
                </a:lnTo>
                <a:lnTo>
                  <a:pt x="492977" y="909714"/>
                </a:lnTo>
                <a:lnTo>
                  <a:pt x="565095" y="897983"/>
                </a:lnTo>
                <a:lnTo>
                  <a:pt x="632948" y="875420"/>
                </a:lnTo>
                <a:lnTo>
                  <a:pt x="695599" y="842963"/>
                </a:lnTo>
                <a:lnTo>
                  <a:pt x="752108" y="801550"/>
                </a:lnTo>
                <a:lnTo>
                  <a:pt x="801538" y="752119"/>
                </a:lnTo>
                <a:lnTo>
                  <a:pt x="842950" y="695608"/>
                </a:lnTo>
                <a:lnTo>
                  <a:pt x="875407" y="632956"/>
                </a:lnTo>
                <a:lnTo>
                  <a:pt x="897970" y="565100"/>
                </a:lnTo>
                <a:lnTo>
                  <a:pt x="909701" y="492979"/>
                </a:lnTo>
                <a:lnTo>
                  <a:pt x="911212" y="455612"/>
                </a:lnTo>
                <a:lnTo>
                  <a:pt x="909701" y="418245"/>
                </a:lnTo>
                <a:lnTo>
                  <a:pt x="897970" y="346124"/>
                </a:lnTo>
                <a:lnTo>
                  <a:pt x="875407" y="278268"/>
                </a:lnTo>
                <a:lnTo>
                  <a:pt x="842950" y="215616"/>
                </a:lnTo>
                <a:lnTo>
                  <a:pt x="801538" y="159105"/>
                </a:lnTo>
                <a:lnTo>
                  <a:pt x="752108" y="109674"/>
                </a:lnTo>
                <a:lnTo>
                  <a:pt x="695599" y="68261"/>
                </a:lnTo>
                <a:lnTo>
                  <a:pt x="632948" y="35804"/>
                </a:lnTo>
                <a:lnTo>
                  <a:pt x="565095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98045" y="3322195"/>
            <a:ext cx="4414744" cy="726141"/>
          </a:xfrm>
          <a:custGeom>
            <a:avLst/>
            <a:gdLst/>
            <a:ahLst/>
            <a:cxnLst/>
            <a:rect l="l" t="t" r="r" b="b"/>
            <a:pathLst>
              <a:path w="7505065" h="1234439" extrusionOk="0">
                <a:moveTo>
                  <a:pt x="7047941" y="0"/>
                </a:moveTo>
                <a:lnTo>
                  <a:pt x="0" y="0"/>
                </a:lnTo>
                <a:lnTo>
                  <a:pt x="0" y="1233957"/>
                </a:lnTo>
                <a:lnTo>
                  <a:pt x="7047941" y="1233957"/>
                </a:lnTo>
                <a:lnTo>
                  <a:pt x="7504557" y="596976"/>
                </a:lnTo>
                <a:lnTo>
                  <a:pt x="7047941" y="0"/>
                </a:lnTo>
                <a:close/>
              </a:path>
            </a:pathLst>
          </a:custGeom>
          <a:solidFill>
            <a:srgbClr val="6C9F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141985" y="3417123"/>
            <a:ext cx="536015" cy="536015"/>
          </a:xfrm>
          <a:custGeom>
            <a:avLst/>
            <a:gdLst/>
            <a:ahLst/>
            <a:cxnLst/>
            <a:rect l="l" t="t" r="r" b="b"/>
            <a:pathLst>
              <a:path w="911225" h="911225" extrusionOk="0">
                <a:moveTo>
                  <a:pt x="455612" y="0"/>
                </a:moveTo>
                <a:lnTo>
                  <a:pt x="381710" y="5962"/>
                </a:lnTo>
                <a:lnTo>
                  <a:pt x="311604" y="23226"/>
                </a:lnTo>
                <a:lnTo>
                  <a:pt x="246233" y="50852"/>
                </a:lnTo>
                <a:lnTo>
                  <a:pt x="186534" y="87903"/>
                </a:lnTo>
                <a:lnTo>
                  <a:pt x="133446" y="133442"/>
                </a:lnTo>
                <a:lnTo>
                  <a:pt x="87907" y="186529"/>
                </a:lnTo>
                <a:lnTo>
                  <a:pt x="50855" y="246227"/>
                </a:lnTo>
                <a:lnTo>
                  <a:pt x="23227" y="311599"/>
                </a:lnTo>
                <a:lnTo>
                  <a:pt x="5963" y="381707"/>
                </a:lnTo>
                <a:lnTo>
                  <a:pt x="0" y="455612"/>
                </a:lnTo>
                <a:lnTo>
                  <a:pt x="1510" y="492979"/>
                </a:lnTo>
                <a:lnTo>
                  <a:pt x="13241" y="565099"/>
                </a:lnTo>
                <a:lnTo>
                  <a:pt x="35804" y="632952"/>
                </a:lnTo>
                <a:lnTo>
                  <a:pt x="68261" y="695601"/>
                </a:lnTo>
                <a:lnTo>
                  <a:pt x="109674" y="752108"/>
                </a:lnTo>
                <a:lnTo>
                  <a:pt x="159105" y="801535"/>
                </a:lnTo>
                <a:lnTo>
                  <a:pt x="215616" y="842944"/>
                </a:lnTo>
                <a:lnTo>
                  <a:pt x="278268" y="875398"/>
                </a:lnTo>
                <a:lnTo>
                  <a:pt x="346124" y="897959"/>
                </a:lnTo>
                <a:lnTo>
                  <a:pt x="418245" y="909689"/>
                </a:lnTo>
                <a:lnTo>
                  <a:pt x="455612" y="911199"/>
                </a:lnTo>
                <a:lnTo>
                  <a:pt x="492977" y="909689"/>
                </a:lnTo>
                <a:lnTo>
                  <a:pt x="565096" y="897959"/>
                </a:lnTo>
                <a:lnTo>
                  <a:pt x="632950" y="875398"/>
                </a:lnTo>
                <a:lnTo>
                  <a:pt x="695602" y="842944"/>
                </a:lnTo>
                <a:lnTo>
                  <a:pt x="752113" y="801535"/>
                </a:lnTo>
                <a:lnTo>
                  <a:pt x="801545" y="752108"/>
                </a:lnTo>
                <a:lnTo>
                  <a:pt x="842960" y="695601"/>
                </a:lnTo>
                <a:lnTo>
                  <a:pt x="875418" y="632952"/>
                </a:lnTo>
                <a:lnTo>
                  <a:pt x="897982" y="565099"/>
                </a:lnTo>
                <a:lnTo>
                  <a:pt x="909714" y="492979"/>
                </a:lnTo>
                <a:lnTo>
                  <a:pt x="911225" y="455612"/>
                </a:lnTo>
                <a:lnTo>
                  <a:pt x="909714" y="418243"/>
                </a:lnTo>
                <a:lnTo>
                  <a:pt x="897982" y="346120"/>
                </a:lnTo>
                <a:lnTo>
                  <a:pt x="875418" y="278263"/>
                </a:lnTo>
                <a:lnTo>
                  <a:pt x="842960" y="215610"/>
                </a:lnTo>
                <a:lnTo>
                  <a:pt x="801545" y="159100"/>
                </a:lnTo>
                <a:lnTo>
                  <a:pt x="752113" y="109670"/>
                </a:lnTo>
                <a:lnTo>
                  <a:pt x="695602" y="68258"/>
                </a:lnTo>
                <a:lnTo>
                  <a:pt x="632950" y="35802"/>
                </a:lnTo>
                <a:lnTo>
                  <a:pt x="565096" y="13240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98041" y="4090308"/>
            <a:ext cx="4421468" cy="726141"/>
          </a:xfrm>
          <a:custGeom>
            <a:avLst/>
            <a:gdLst/>
            <a:ahLst/>
            <a:cxnLst/>
            <a:rect l="l" t="t" r="r" b="b"/>
            <a:pathLst>
              <a:path w="7516495" h="1234440" extrusionOk="0">
                <a:moveTo>
                  <a:pt x="7058761" y="0"/>
                </a:moveTo>
                <a:lnTo>
                  <a:pt x="0" y="0"/>
                </a:lnTo>
                <a:lnTo>
                  <a:pt x="0" y="1233957"/>
                </a:lnTo>
                <a:lnTo>
                  <a:pt x="7058761" y="1233957"/>
                </a:lnTo>
                <a:lnTo>
                  <a:pt x="7516075" y="596976"/>
                </a:lnTo>
                <a:lnTo>
                  <a:pt x="7058761" y="0"/>
                </a:lnTo>
                <a:close/>
              </a:path>
            </a:pathLst>
          </a:custGeom>
          <a:solidFill>
            <a:srgbClr val="A890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141985" y="4950126"/>
            <a:ext cx="536015" cy="536015"/>
          </a:xfrm>
          <a:custGeom>
            <a:avLst/>
            <a:gdLst/>
            <a:ahLst/>
            <a:cxnLst/>
            <a:rect l="l" t="t" r="r" b="b"/>
            <a:pathLst>
              <a:path w="911225" h="911225" extrusionOk="0">
                <a:moveTo>
                  <a:pt x="455612" y="0"/>
                </a:moveTo>
                <a:lnTo>
                  <a:pt x="381707" y="5963"/>
                </a:lnTo>
                <a:lnTo>
                  <a:pt x="311599" y="23227"/>
                </a:lnTo>
                <a:lnTo>
                  <a:pt x="246227" y="50855"/>
                </a:lnTo>
                <a:lnTo>
                  <a:pt x="186529" y="87907"/>
                </a:lnTo>
                <a:lnTo>
                  <a:pt x="133442" y="133446"/>
                </a:lnTo>
                <a:lnTo>
                  <a:pt x="87903" y="186534"/>
                </a:lnTo>
                <a:lnTo>
                  <a:pt x="50852" y="246233"/>
                </a:lnTo>
                <a:lnTo>
                  <a:pt x="23226" y="311604"/>
                </a:lnTo>
                <a:lnTo>
                  <a:pt x="5962" y="381710"/>
                </a:lnTo>
                <a:lnTo>
                  <a:pt x="0" y="455612"/>
                </a:lnTo>
                <a:lnTo>
                  <a:pt x="1510" y="492979"/>
                </a:lnTo>
                <a:lnTo>
                  <a:pt x="13240" y="565100"/>
                </a:lnTo>
                <a:lnTo>
                  <a:pt x="35802" y="632956"/>
                </a:lnTo>
                <a:lnTo>
                  <a:pt x="68258" y="695608"/>
                </a:lnTo>
                <a:lnTo>
                  <a:pt x="109670" y="752119"/>
                </a:lnTo>
                <a:lnTo>
                  <a:pt x="159100" y="801550"/>
                </a:lnTo>
                <a:lnTo>
                  <a:pt x="215610" y="842963"/>
                </a:lnTo>
                <a:lnTo>
                  <a:pt x="278263" y="875420"/>
                </a:lnTo>
                <a:lnTo>
                  <a:pt x="346120" y="897983"/>
                </a:lnTo>
                <a:lnTo>
                  <a:pt x="418243" y="909714"/>
                </a:lnTo>
                <a:lnTo>
                  <a:pt x="455612" y="911225"/>
                </a:lnTo>
                <a:lnTo>
                  <a:pt x="492977" y="909714"/>
                </a:lnTo>
                <a:lnTo>
                  <a:pt x="565095" y="897983"/>
                </a:lnTo>
                <a:lnTo>
                  <a:pt x="632948" y="875420"/>
                </a:lnTo>
                <a:lnTo>
                  <a:pt x="695599" y="842963"/>
                </a:lnTo>
                <a:lnTo>
                  <a:pt x="752108" y="801550"/>
                </a:lnTo>
                <a:lnTo>
                  <a:pt x="801538" y="752119"/>
                </a:lnTo>
                <a:lnTo>
                  <a:pt x="842950" y="695608"/>
                </a:lnTo>
                <a:lnTo>
                  <a:pt x="875407" y="632956"/>
                </a:lnTo>
                <a:lnTo>
                  <a:pt x="897970" y="565100"/>
                </a:lnTo>
                <a:lnTo>
                  <a:pt x="909701" y="492979"/>
                </a:lnTo>
                <a:lnTo>
                  <a:pt x="911212" y="455612"/>
                </a:lnTo>
                <a:lnTo>
                  <a:pt x="909701" y="418245"/>
                </a:lnTo>
                <a:lnTo>
                  <a:pt x="897970" y="346124"/>
                </a:lnTo>
                <a:lnTo>
                  <a:pt x="875407" y="278268"/>
                </a:lnTo>
                <a:lnTo>
                  <a:pt x="842950" y="215616"/>
                </a:lnTo>
                <a:lnTo>
                  <a:pt x="801538" y="159105"/>
                </a:lnTo>
                <a:lnTo>
                  <a:pt x="752108" y="109674"/>
                </a:lnTo>
                <a:lnTo>
                  <a:pt x="695599" y="68261"/>
                </a:lnTo>
                <a:lnTo>
                  <a:pt x="632948" y="35804"/>
                </a:lnTo>
                <a:lnTo>
                  <a:pt x="565095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4609578" y="4855211"/>
            <a:ext cx="4414744" cy="726141"/>
          </a:xfrm>
          <a:custGeom>
            <a:avLst/>
            <a:gdLst/>
            <a:ahLst/>
            <a:cxnLst/>
            <a:rect l="l" t="t" r="r" b="b"/>
            <a:pathLst>
              <a:path w="7505065" h="1234440" extrusionOk="0">
                <a:moveTo>
                  <a:pt x="7048080" y="0"/>
                </a:moveTo>
                <a:lnTo>
                  <a:pt x="0" y="0"/>
                </a:lnTo>
                <a:lnTo>
                  <a:pt x="0" y="1233957"/>
                </a:lnTo>
                <a:lnTo>
                  <a:pt x="7048080" y="1233957"/>
                </a:lnTo>
                <a:lnTo>
                  <a:pt x="7504709" y="636981"/>
                </a:lnTo>
                <a:lnTo>
                  <a:pt x="7048080" y="0"/>
                </a:lnTo>
                <a:close/>
              </a:path>
            </a:pathLst>
          </a:custGeom>
          <a:solidFill>
            <a:srgbClr val="1D406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5"/>
          <p:cNvSpPr/>
          <p:nvPr/>
        </p:nvSpPr>
        <p:spPr>
          <a:xfrm>
            <a:off x="4652651" y="4950126"/>
            <a:ext cx="536015" cy="536015"/>
          </a:xfrm>
          <a:custGeom>
            <a:avLst/>
            <a:gdLst/>
            <a:ahLst/>
            <a:cxnLst/>
            <a:rect l="l" t="t" r="r" b="b"/>
            <a:pathLst>
              <a:path w="911225" h="911225" extrusionOk="0">
                <a:moveTo>
                  <a:pt x="455612" y="0"/>
                </a:moveTo>
                <a:lnTo>
                  <a:pt x="381707" y="5963"/>
                </a:lnTo>
                <a:lnTo>
                  <a:pt x="311599" y="23227"/>
                </a:lnTo>
                <a:lnTo>
                  <a:pt x="246227" y="50855"/>
                </a:lnTo>
                <a:lnTo>
                  <a:pt x="186529" y="87907"/>
                </a:lnTo>
                <a:lnTo>
                  <a:pt x="133442" y="133446"/>
                </a:lnTo>
                <a:lnTo>
                  <a:pt x="87903" y="186534"/>
                </a:lnTo>
                <a:lnTo>
                  <a:pt x="50852" y="246233"/>
                </a:lnTo>
                <a:lnTo>
                  <a:pt x="23226" y="311604"/>
                </a:lnTo>
                <a:lnTo>
                  <a:pt x="5962" y="381710"/>
                </a:lnTo>
                <a:lnTo>
                  <a:pt x="0" y="455612"/>
                </a:lnTo>
                <a:lnTo>
                  <a:pt x="1510" y="492979"/>
                </a:lnTo>
                <a:lnTo>
                  <a:pt x="13240" y="565100"/>
                </a:lnTo>
                <a:lnTo>
                  <a:pt x="35802" y="632956"/>
                </a:lnTo>
                <a:lnTo>
                  <a:pt x="68258" y="695608"/>
                </a:lnTo>
                <a:lnTo>
                  <a:pt x="109670" y="752119"/>
                </a:lnTo>
                <a:lnTo>
                  <a:pt x="159100" y="801550"/>
                </a:lnTo>
                <a:lnTo>
                  <a:pt x="215610" y="842963"/>
                </a:lnTo>
                <a:lnTo>
                  <a:pt x="278263" y="875420"/>
                </a:lnTo>
                <a:lnTo>
                  <a:pt x="346120" y="897983"/>
                </a:lnTo>
                <a:lnTo>
                  <a:pt x="418243" y="909714"/>
                </a:lnTo>
                <a:lnTo>
                  <a:pt x="455612" y="911225"/>
                </a:lnTo>
                <a:lnTo>
                  <a:pt x="492977" y="909714"/>
                </a:lnTo>
                <a:lnTo>
                  <a:pt x="565095" y="897983"/>
                </a:lnTo>
                <a:lnTo>
                  <a:pt x="632948" y="875420"/>
                </a:lnTo>
                <a:lnTo>
                  <a:pt x="695599" y="842963"/>
                </a:lnTo>
                <a:lnTo>
                  <a:pt x="752108" y="801550"/>
                </a:lnTo>
                <a:lnTo>
                  <a:pt x="801538" y="752119"/>
                </a:lnTo>
                <a:lnTo>
                  <a:pt x="842950" y="695608"/>
                </a:lnTo>
                <a:lnTo>
                  <a:pt x="875407" y="632956"/>
                </a:lnTo>
                <a:lnTo>
                  <a:pt x="897970" y="565100"/>
                </a:lnTo>
                <a:lnTo>
                  <a:pt x="909701" y="492979"/>
                </a:lnTo>
                <a:lnTo>
                  <a:pt x="911212" y="455612"/>
                </a:lnTo>
                <a:lnTo>
                  <a:pt x="909701" y="418245"/>
                </a:lnTo>
                <a:lnTo>
                  <a:pt x="897970" y="346124"/>
                </a:lnTo>
                <a:lnTo>
                  <a:pt x="875407" y="278268"/>
                </a:lnTo>
                <a:lnTo>
                  <a:pt x="842950" y="215616"/>
                </a:lnTo>
                <a:lnTo>
                  <a:pt x="801538" y="159105"/>
                </a:lnTo>
                <a:lnTo>
                  <a:pt x="752108" y="109674"/>
                </a:lnTo>
                <a:lnTo>
                  <a:pt x="695599" y="68261"/>
                </a:lnTo>
                <a:lnTo>
                  <a:pt x="632948" y="35804"/>
                </a:lnTo>
                <a:lnTo>
                  <a:pt x="565095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4609578" y="4090307"/>
            <a:ext cx="4414744" cy="726141"/>
          </a:xfrm>
          <a:custGeom>
            <a:avLst/>
            <a:gdLst/>
            <a:ahLst/>
            <a:cxnLst/>
            <a:rect l="l" t="t" r="r" b="b"/>
            <a:pathLst>
              <a:path w="7505065" h="1234440" extrusionOk="0">
                <a:moveTo>
                  <a:pt x="7048080" y="0"/>
                </a:moveTo>
                <a:lnTo>
                  <a:pt x="0" y="0"/>
                </a:lnTo>
                <a:lnTo>
                  <a:pt x="0" y="1233932"/>
                </a:lnTo>
                <a:lnTo>
                  <a:pt x="7048080" y="1233932"/>
                </a:lnTo>
                <a:lnTo>
                  <a:pt x="7504709" y="636981"/>
                </a:lnTo>
                <a:lnTo>
                  <a:pt x="7048080" y="0"/>
                </a:lnTo>
                <a:close/>
              </a:path>
            </a:pathLst>
          </a:custGeom>
          <a:solidFill>
            <a:srgbClr val="2CA3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4609579" y="3322193"/>
            <a:ext cx="4414744" cy="726141"/>
          </a:xfrm>
          <a:custGeom>
            <a:avLst/>
            <a:gdLst/>
            <a:ahLst/>
            <a:cxnLst/>
            <a:rect l="l" t="t" r="r" b="b"/>
            <a:pathLst>
              <a:path w="7505065" h="1234439" extrusionOk="0">
                <a:moveTo>
                  <a:pt x="7047941" y="0"/>
                </a:moveTo>
                <a:lnTo>
                  <a:pt x="0" y="0"/>
                </a:lnTo>
                <a:lnTo>
                  <a:pt x="0" y="1233957"/>
                </a:lnTo>
                <a:lnTo>
                  <a:pt x="7047941" y="1233957"/>
                </a:lnTo>
                <a:lnTo>
                  <a:pt x="7504557" y="636981"/>
                </a:lnTo>
                <a:lnTo>
                  <a:pt x="7047941" y="0"/>
                </a:lnTo>
                <a:close/>
              </a:path>
            </a:pathLst>
          </a:custGeom>
          <a:solidFill>
            <a:srgbClr val="6C9F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4609576" y="2555306"/>
            <a:ext cx="4421468" cy="726141"/>
          </a:xfrm>
          <a:custGeom>
            <a:avLst/>
            <a:gdLst/>
            <a:ahLst/>
            <a:cxnLst/>
            <a:rect l="l" t="t" r="r" b="b"/>
            <a:pathLst>
              <a:path w="7516494" h="1234439" extrusionOk="0">
                <a:moveTo>
                  <a:pt x="7058761" y="0"/>
                </a:moveTo>
                <a:lnTo>
                  <a:pt x="0" y="0"/>
                </a:lnTo>
                <a:lnTo>
                  <a:pt x="0" y="1233957"/>
                </a:lnTo>
                <a:lnTo>
                  <a:pt x="7058761" y="1233957"/>
                </a:lnTo>
                <a:lnTo>
                  <a:pt x="7516075" y="636981"/>
                </a:lnTo>
                <a:lnTo>
                  <a:pt x="7058761" y="0"/>
                </a:lnTo>
                <a:close/>
              </a:path>
            </a:pathLst>
          </a:custGeom>
          <a:solidFill>
            <a:srgbClr val="A890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4634738" y="2650967"/>
            <a:ext cx="536015" cy="536015"/>
          </a:xfrm>
          <a:custGeom>
            <a:avLst/>
            <a:gdLst/>
            <a:ahLst/>
            <a:cxnLst/>
            <a:rect l="l" t="t" r="r" b="b"/>
            <a:pathLst>
              <a:path w="911225" h="911225" extrusionOk="0">
                <a:moveTo>
                  <a:pt x="455612" y="0"/>
                </a:moveTo>
                <a:lnTo>
                  <a:pt x="381707" y="5962"/>
                </a:lnTo>
                <a:lnTo>
                  <a:pt x="311599" y="23226"/>
                </a:lnTo>
                <a:lnTo>
                  <a:pt x="246227" y="50852"/>
                </a:lnTo>
                <a:lnTo>
                  <a:pt x="186529" y="87903"/>
                </a:lnTo>
                <a:lnTo>
                  <a:pt x="133442" y="133442"/>
                </a:lnTo>
                <a:lnTo>
                  <a:pt x="87903" y="186529"/>
                </a:lnTo>
                <a:lnTo>
                  <a:pt x="50852" y="246227"/>
                </a:lnTo>
                <a:lnTo>
                  <a:pt x="23226" y="311599"/>
                </a:lnTo>
                <a:lnTo>
                  <a:pt x="5962" y="381707"/>
                </a:lnTo>
                <a:lnTo>
                  <a:pt x="0" y="455612"/>
                </a:lnTo>
                <a:lnTo>
                  <a:pt x="1510" y="492979"/>
                </a:lnTo>
                <a:lnTo>
                  <a:pt x="13240" y="565099"/>
                </a:lnTo>
                <a:lnTo>
                  <a:pt x="35802" y="632952"/>
                </a:lnTo>
                <a:lnTo>
                  <a:pt x="68258" y="695601"/>
                </a:lnTo>
                <a:lnTo>
                  <a:pt x="109670" y="752108"/>
                </a:lnTo>
                <a:lnTo>
                  <a:pt x="159100" y="801535"/>
                </a:lnTo>
                <a:lnTo>
                  <a:pt x="215610" y="842944"/>
                </a:lnTo>
                <a:lnTo>
                  <a:pt x="278263" y="875398"/>
                </a:lnTo>
                <a:lnTo>
                  <a:pt x="346120" y="897959"/>
                </a:lnTo>
                <a:lnTo>
                  <a:pt x="418243" y="909689"/>
                </a:lnTo>
                <a:lnTo>
                  <a:pt x="455612" y="911199"/>
                </a:lnTo>
                <a:lnTo>
                  <a:pt x="492977" y="909689"/>
                </a:lnTo>
                <a:lnTo>
                  <a:pt x="565095" y="897959"/>
                </a:lnTo>
                <a:lnTo>
                  <a:pt x="632948" y="875398"/>
                </a:lnTo>
                <a:lnTo>
                  <a:pt x="695599" y="842944"/>
                </a:lnTo>
                <a:lnTo>
                  <a:pt x="752108" y="801535"/>
                </a:lnTo>
                <a:lnTo>
                  <a:pt x="801538" y="752108"/>
                </a:lnTo>
                <a:lnTo>
                  <a:pt x="842950" y="695601"/>
                </a:lnTo>
                <a:lnTo>
                  <a:pt x="875407" y="632952"/>
                </a:lnTo>
                <a:lnTo>
                  <a:pt x="897970" y="565099"/>
                </a:lnTo>
                <a:lnTo>
                  <a:pt x="909701" y="492979"/>
                </a:lnTo>
                <a:lnTo>
                  <a:pt x="911212" y="455612"/>
                </a:lnTo>
                <a:lnTo>
                  <a:pt x="909701" y="418243"/>
                </a:lnTo>
                <a:lnTo>
                  <a:pt x="897970" y="346120"/>
                </a:lnTo>
                <a:lnTo>
                  <a:pt x="875407" y="278263"/>
                </a:lnTo>
                <a:lnTo>
                  <a:pt x="842950" y="215610"/>
                </a:lnTo>
                <a:lnTo>
                  <a:pt x="801538" y="159100"/>
                </a:lnTo>
                <a:lnTo>
                  <a:pt x="752108" y="109670"/>
                </a:lnTo>
                <a:lnTo>
                  <a:pt x="695599" y="68258"/>
                </a:lnTo>
                <a:lnTo>
                  <a:pt x="632948" y="35802"/>
                </a:lnTo>
                <a:lnTo>
                  <a:pt x="565095" y="13240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4609578" y="1784828"/>
            <a:ext cx="4430432" cy="726141"/>
          </a:xfrm>
          <a:custGeom>
            <a:avLst/>
            <a:gdLst/>
            <a:ahLst/>
            <a:cxnLst/>
            <a:rect l="l" t="t" r="r" b="b"/>
            <a:pathLst>
              <a:path w="7531734" h="1234439" extrusionOk="0">
                <a:moveTo>
                  <a:pt x="7072934" y="0"/>
                </a:moveTo>
                <a:lnTo>
                  <a:pt x="0" y="0"/>
                </a:lnTo>
                <a:lnTo>
                  <a:pt x="0" y="1233957"/>
                </a:lnTo>
                <a:lnTo>
                  <a:pt x="7072934" y="1233957"/>
                </a:lnTo>
                <a:lnTo>
                  <a:pt x="7531176" y="636981"/>
                </a:lnTo>
                <a:lnTo>
                  <a:pt x="7072934" y="0"/>
                </a:lnTo>
                <a:close/>
              </a:path>
            </a:pathLst>
          </a:custGeom>
          <a:solidFill>
            <a:srgbClr val="D5802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4652644" y="1879743"/>
            <a:ext cx="536015" cy="536388"/>
          </a:xfrm>
          <a:custGeom>
            <a:avLst/>
            <a:gdLst/>
            <a:ahLst/>
            <a:cxnLst/>
            <a:rect l="l" t="t" r="r" b="b"/>
            <a:pathLst>
              <a:path w="911225" h="911860" extrusionOk="0">
                <a:moveTo>
                  <a:pt x="455612" y="0"/>
                </a:moveTo>
                <a:lnTo>
                  <a:pt x="381710" y="5963"/>
                </a:lnTo>
                <a:lnTo>
                  <a:pt x="311604" y="23227"/>
                </a:lnTo>
                <a:lnTo>
                  <a:pt x="246233" y="50855"/>
                </a:lnTo>
                <a:lnTo>
                  <a:pt x="186534" y="87907"/>
                </a:lnTo>
                <a:lnTo>
                  <a:pt x="133446" y="133446"/>
                </a:lnTo>
                <a:lnTo>
                  <a:pt x="87907" y="186534"/>
                </a:lnTo>
                <a:lnTo>
                  <a:pt x="50855" y="246233"/>
                </a:lnTo>
                <a:lnTo>
                  <a:pt x="23227" y="311604"/>
                </a:lnTo>
                <a:lnTo>
                  <a:pt x="5963" y="381710"/>
                </a:lnTo>
                <a:lnTo>
                  <a:pt x="0" y="455612"/>
                </a:lnTo>
                <a:lnTo>
                  <a:pt x="1510" y="492981"/>
                </a:lnTo>
                <a:lnTo>
                  <a:pt x="13241" y="565106"/>
                </a:lnTo>
                <a:lnTo>
                  <a:pt x="35804" y="632965"/>
                </a:lnTo>
                <a:lnTo>
                  <a:pt x="68261" y="695621"/>
                </a:lnTo>
                <a:lnTo>
                  <a:pt x="109674" y="752135"/>
                </a:lnTo>
                <a:lnTo>
                  <a:pt x="159105" y="801568"/>
                </a:lnTo>
                <a:lnTo>
                  <a:pt x="215616" y="842984"/>
                </a:lnTo>
                <a:lnTo>
                  <a:pt x="278268" y="875443"/>
                </a:lnTo>
                <a:lnTo>
                  <a:pt x="346124" y="898008"/>
                </a:lnTo>
                <a:lnTo>
                  <a:pt x="418245" y="909739"/>
                </a:lnTo>
                <a:lnTo>
                  <a:pt x="455612" y="911250"/>
                </a:lnTo>
                <a:lnTo>
                  <a:pt x="492977" y="909739"/>
                </a:lnTo>
                <a:lnTo>
                  <a:pt x="565096" y="898008"/>
                </a:lnTo>
                <a:lnTo>
                  <a:pt x="632950" y="875443"/>
                </a:lnTo>
                <a:lnTo>
                  <a:pt x="695602" y="842984"/>
                </a:lnTo>
                <a:lnTo>
                  <a:pt x="752113" y="801568"/>
                </a:lnTo>
                <a:lnTo>
                  <a:pt x="801545" y="752135"/>
                </a:lnTo>
                <a:lnTo>
                  <a:pt x="842960" y="695621"/>
                </a:lnTo>
                <a:lnTo>
                  <a:pt x="875418" y="632965"/>
                </a:lnTo>
                <a:lnTo>
                  <a:pt x="897982" y="565106"/>
                </a:lnTo>
                <a:lnTo>
                  <a:pt x="909714" y="492981"/>
                </a:lnTo>
                <a:lnTo>
                  <a:pt x="911225" y="455612"/>
                </a:lnTo>
                <a:lnTo>
                  <a:pt x="909714" y="418245"/>
                </a:lnTo>
                <a:lnTo>
                  <a:pt x="897982" y="346124"/>
                </a:lnTo>
                <a:lnTo>
                  <a:pt x="875418" y="278268"/>
                </a:lnTo>
                <a:lnTo>
                  <a:pt x="842960" y="215616"/>
                </a:lnTo>
                <a:lnTo>
                  <a:pt x="801545" y="159105"/>
                </a:lnTo>
                <a:lnTo>
                  <a:pt x="752113" y="109674"/>
                </a:lnTo>
                <a:lnTo>
                  <a:pt x="695602" y="68261"/>
                </a:lnTo>
                <a:lnTo>
                  <a:pt x="632950" y="35804"/>
                </a:lnTo>
                <a:lnTo>
                  <a:pt x="565096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1475656" y="751476"/>
            <a:ext cx="6480720" cy="720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Government of Canada Digital Standards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302" marR="0" lvl="0" indent="0" algn="ctr" rtl="0">
              <a:spcBef>
                <a:spcPts val="159"/>
              </a:spcBef>
              <a:spcAft>
                <a:spcPts val="0"/>
              </a:spcAft>
              <a:buNone/>
            </a:pPr>
            <a:r>
              <a:rPr lang="en-CA" sz="2000" b="1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A Set of Guiding Principles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88" y="1923289"/>
            <a:ext cx="323407" cy="465252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5"/>
          <p:cNvSpPr txBox="1"/>
          <p:nvPr/>
        </p:nvSpPr>
        <p:spPr>
          <a:xfrm>
            <a:off x="832971" y="2003063"/>
            <a:ext cx="2708088" cy="2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566" marR="0" lvl="0" indent="-746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with users</a:t>
            </a:r>
            <a:endParaRPr/>
          </a:p>
        </p:txBody>
      </p:sp>
      <p:sp>
        <p:nvSpPr>
          <p:cNvPr id="593" name="Google Shape;593;p35"/>
          <p:cNvSpPr txBox="1"/>
          <p:nvPr/>
        </p:nvSpPr>
        <p:spPr>
          <a:xfrm>
            <a:off x="832970" y="2805224"/>
            <a:ext cx="363148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70" marR="511705" lvl="0" indent="7096" algn="l" rtl="0">
              <a:lnSpc>
                <a:spcPct val="937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Iterate and improve frequently</a:t>
            </a:r>
            <a:endParaRPr sz="1882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832970" y="3549482"/>
            <a:ext cx="3425265" cy="2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70" marR="511705" lvl="0" indent="7096" algn="l" rtl="0">
              <a:lnSpc>
                <a:spcPct val="1125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in the open by default</a:t>
            </a:r>
            <a:endParaRPr/>
          </a:p>
        </p:txBody>
      </p:sp>
      <p:sp>
        <p:nvSpPr>
          <p:cNvPr id="595" name="Google Shape;595;p35"/>
          <p:cNvSpPr txBox="1"/>
          <p:nvPr/>
        </p:nvSpPr>
        <p:spPr>
          <a:xfrm>
            <a:off x="832970" y="4340226"/>
            <a:ext cx="34825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651" marR="2988" lvl="0" indent="0" algn="l" rtl="0">
              <a:lnSpc>
                <a:spcPct val="937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open standards and solutions</a:t>
            </a:r>
            <a:endParaRPr/>
          </a:p>
        </p:txBody>
      </p:sp>
      <p:sp>
        <p:nvSpPr>
          <p:cNvPr id="596" name="Google Shape;596;p35"/>
          <p:cNvSpPr txBox="1"/>
          <p:nvPr/>
        </p:nvSpPr>
        <p:spPr>
          <a:xfrm>
            <a:off x="832970" y="5105129"/>
            <a:ext cx="342526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651" marR="2988" lvl="0" indent="0" algn="l" rtl="0">
              <a:lnSpc>
                <a:spcPct val="937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 security and privacy risks</a:t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5315869" y="2034746"/>
            <a:ext cx="342471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70" marR="0" lvl="0" indent="0" algn="l" rtl="0">
              <a:lnSpc>
                <a:spcPct val="937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in accessibility from the start</a:t>
            </a:r>
            <a:endParaRPr/>
          </a:p>
        </p:txBody>
      </p:sp>
      <p:sp>
        <p:nvSpPr>
          <p:cNvPr id="598" name="Google Shape;598;p35"/>
          <p:cNvSpPr txBox="1"/>
          <p:nvPr/>
        </p:nvSpPr>
        <p:spPr>
          <a:xfrm>
            <a:off x="5315868" y="2684507"/>
            <a:ext cx="2708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70" marR="0" lvl="0" indent="0" algn="l" rtl="0">
              <a:lnSpc>
                <a:spcPct val="937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Empower staff to deliver better services</a:t>
            </a:r>
            <a:endParaRPr/>
          </a:p>
        </p:txBody>
      </p:sp>
      <p:sp>
        <p:nvSpPr>
          <p:cNvPr id="599" name="Google Shape;599;p35"/>
          <p:cNvSpPr txBox="1"/>
          <p:nvPr/>
        </p:nvSpPr>
        <p:spPr>
          <a:xfrm>
            <a:off x="5315868" y="3540428"/>
            <a:ext cx="2708088" cy="2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6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 good data stewards</a:t>
            </a:r>
            <a:endParaRPr/>
          </a:p>
        </p:txBody>
      </p:sp>
      <p:sp>
        <p:nvSpPr>
          <p:cNvPr id="600" name="Google Shape;600;p35"/>
          <p:cNvSpPr txBox="1"/>
          <p:nvPr/>
        </p:nvSpPr>
        <p:spPr>
          <a:xfrm>
            <a:off x="5315868" y="4332662"/>
            <a:ext cx="270808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651" marR="0" lvl="0" indent="0" algn="l" rtl="0">
              <a:lnSpc>
                <a:spcPct val="937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ethical services</a:t>
            </a:r>
            <a:endParaRPr/>
          </a:p>
        </p:txBody>
      </p:sp>
      <p:sp>
        <p:nvSpPr>
          <p:cNvPr id="601" name="Google Shape;601;p35"/>
          <p:cNvSpPr txBox="1"/>
          <p:nvPr/>
        </p:nvSpPr>
        <p:spPr>
          <a:xfrm>
            <a:off x="5315868" y="5073446"/>
            <a:ext cx="2708088" cy="28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46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82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Collaborate widely</a:t>
            </a:r>
            <a:endParaRPr/>
          </a:p>
        </p:txBody>
      </p:sp>
      <p:pic>
        <p:nvPicPr>
          <p:cNvPr id="602" name="Google Shape;60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113" y="2664753"/>
            <a:ext cx="519139" cy="51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307" y="3475251"/>
            <a:ext cx="387369" cy="42057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5"/>
          <p:cNvSpPr/>
          <p:nvPr/>
        </p:nvSpPr>
        <p:spPr>
          <a:xfrm>
            <a:off x="160464" y="4159920"/>
            <a:ext cx="536015" cy="536388"/>
          </a:xfrm>
          <a:custGeom>
            <a:avLst/>
            <a:gdLst/>
            <a:ahLst/>
            <a:cxnLst/>
            <a:rect l="l" t="t" r="r" b="b"/>
            <a:pathLst>
              <a:path w="911225" h="911860" extrusionOk="0">
                <a:moveTo>
                  <a:pt x="455612" y="0"/>
                </a:moveTo>
                <a:lnTo>
                  <a:pt x="381710" y="5963"/>
                </a:lnTo>
                <a:lnTo>
                  <a:pt x="311604" y="23227"/>
                </a:lnTo>
                <a:lnTo>
                  <a:pt x="246233" y="50855"/>
                </a:lnTo>
                <a:lnTo>
                  <a:pt x="186534" y="87907"/>
                </a:lnTo>
                <a:lnTo>
                  <a:pt x="133446" y="133446"/>
                </a:lnTo>
                <a:lnTo>
                  <a:pt x="87907" y="186534"/>
                </a:lnTo>
                <a:lnTo>
                  <a:pt x="50855" y="246233"/>
                </a:lnTo>
                <a:lnTo>
                  <a:pt x="23227" y="311604"/>
                </a:lnTo>
                <a:lnTo>
                  <a:pt x="5963" y="381710"/>
                </a:lnTo>
                <a:lnTo>
                  <a:pt x="0" y="455612"/>
                </a:lnTo>
                <a:lnTo>
                  <a:pt x="1510" y="492981"/>
                </a:lnTo>
                <a:lnTo>
                  <a:pt x="13241" y="565106"/>
                </a:lnTo>
                <a:lnTo>
                  <a:pt x="35804" y="632965"/>
                </a:lnTo>
                <a:lnTo>
                  <a:pt x="68261" y="695621"/>
                </a:lnTo>
                <a:lnTo>
                  <a:pt x="109674" y="752135"/>
                </a:lnTo>
                <a:lnTo>
                  <a:pt x="159105" y="801568"/>
                </a:lnTo>
                <a:lnTo>
                  <a:pt x="215616" y="842984"/>
                </a:lnTo>
                <a:lnTo>
                  <a:pt x="278268" y="875443"/>
                </a:lnTo>
                <a:lnTo>
                  <a:pt x="346124" y="898008"/>
                </a:lnTo>
                <a:lnTo>
                  <a:pt x="418245" y="909739"/>
                </a:lnTo>
                <a:lnTo>
                  <a:pt x="455612" y="911250"/>
                </a:lnTo>
                <a:lnTo>
                  <a:pt x="492977" y="909739"/>
                </a:lnTo>
                <a:lnTo>
                  <a:pt x="565096" y="898008"/>
                </a:lnTo>
                <a:lnTo>
                  <a:pt x="632950" y="875443"/>
                </a:lnTo>
                <a:lnTo>
                  <a:pt x="695602" y="842984"/>
                </a:lnTo>
                <a:lnTo>
                  <a:pt x="752113" y="801568"/>
                </a:lnTo>
                <a:lnTo>
                  <a:pt x="801545" y="752135"/>
                </a:lnTo>
                <a:lnTo>
                  <a:pt x="842960" y="695621"/>
                </a:lnTo>
                <a:lnTo>
                  <a:pt x="875418" y="632965"/>
                </a:lnTo>
                <a:lnTo>
                  <a:pt x="897982" y="565106"/>
                </a:lnTo>
                <a:lnTo>
                  <a:pt x="909714" y="492981"/>
                </a:lnTo>
                <a:lnTo>
                  <a:pt x="911225" y="455612"/>
                </a:lnTo>
                <a:lnTo>
                  <a:pt x="909714" y="418245"/>
                </a:lnTo>
                <a:lnTo>
                  <a:pt x="897982" y="346124"/>
                </a:lnTo>
                <a:lnTo>
                  <a:pt x="875418" y="278268"/>
                </a:lnTo>
                <a:lnTo>
                  <a:pt x="842960" y="215616"/>
                </a:lnTo>
                <a:lnTo>
                  <a:pt x="801545" y="159105"/>
                </a:lnTo>
                <a:lnTo>
                  <a:pt x="752113" y="109674"/>
                </a:lnTo>
                <a:lnTo>
                  <a:pt x="695602" y="68261"/>
                </a:lnTo>
                <a:lnTo>
                  <a:pt x="632950" y="35804"/>
                </a:lnTo>
                <a:lnTo>
                  <a:pt x="565096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187970" y="4340027"/>
            <a:ext cx="158750" cy="175559"/>
          </a:xfrm>
          <a:custGeom>
            <a:avLst/>
            <a:gdLst/>
            <a:ahLst/>
            <a:cxnLst/>
            <a:rect l="l" t="t" r="r" b="b"/>
            <a:pathLst>
              <a:path w="269875" h="298450" extrusionOk="0">
                <a:moveTo>
                  <a:pt x="269303" y="0"/>
                </a:moveTo>
                <a:lnTo>
                  <a:pt x="0" y="124866"/>
                </a:lnTo>
                <a:lnTo>
                  <a:pt x="0" y="173012"/>
                </a:lnTo>
                <a:lnTo>
                  <a:pt x="269303" y="297853"/>
                </a:lnTo>
                <a:lnTo>
                  <a:pt x="269303" y="238518"/>
                </a:lnTo>
                <a:lnTo>
                  <a:pt x="65506" y="149491"/>
                </a:lnTo>
                <a:lnTo>
                  <a:pt x="65506" y="148386"/>
                </a:lnTo>
                <a:lnTo>
                  <a:pt x="269303" y="59359"/>
                </a:lnTo>
                <a:lnTo>
                  <a:pt x="269303" y="0"/>
                </a:lnTo>
                <a:close/>
              </a:path>
            </a:pathLst>
          </a:custGeom>
          <a:solidFill>
            <a:srgbClr val="A890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370415" y="4289322"/>
            <a:ext cx="103841" cy="239059"/>
          </a:xfrm>
          <a:custGeom>
            <a:avLst/>
            <a:gdLst/>
            <a:ahLst/>
            <a:cxnLst/>
            <a:rect l="l" t="t" r="r" b="b"/>
            <a:pathLst>
              <a:path w="176529" h="406400" extrusionOk="0">
                <a:moveTo>
                  <a:pt x="176339" y="0"/>
                </a:moveTo>
                <a:lnTo>
                  <a:pt x="119811" y="0"/>
                </a:lnTo>
                <a:lnTo>
                  <a:pt x="0" y="405879"/>
                </a:lnTo>
                <a:lnTo>
                  <a:pt x="56553" y="405879"/>
                </a:lnTo>
                <a:lnTo>
                  <a:pt x="176339" y="0"/>
                </a:lnTo>
                <a:close/>
              </a:path>
            </a:pathLst>
          </a:custGeom>
          <a:solidFill>
            <a:srgbClr val="A890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492907" y="4340025"/>
            <a:ext cx="158750" cy="175559"/>
          </a:xfrm>
          <a:custGeom>
            <a:avLst/>
            <a:gdLst/>
            <a:ahLst/>
            <a:cxnLst/>
            <a:rect l="l" t="t" r="r" b="b"/>
            <a:pathLst>
              <a:path w="269875" h="298450" extrusionOk="0">
                <a:moveTo>
                  <a:pt x="0" y="0"/>
                </a:moveTo>
                <a:lnTo>
                  <a:pt x="0" y="59359"/>
                </a:lnTo>
                <a:lnTo>
                  <a:pt x="208280" y="148386"/>
                </a:lnTo>
                <a:lnTo>
                  <a:pt x="208280" y="149504"/>
                </a:lnTo>
                <a:lnTo>
                  <a:pt x="0" y="238518"/>
                </a:lnTo>
                <a:lnTo>
                  <a:pt x="0" y="297853"/>
                </a:lnTo>
                <a:lnTo>
                  <a:pt x="269303" y="174701"/>
                </a:lnTo>
                <a:lnTo>
                  <a:pt x="269303" y="123177"/>
                </a:lnTo>
                <a:lnTo>
                  <a:pt x="0" y="0"/>
                </a:lnTo>
                <a:close/>
              </a:path>
            </a:pathLst>
          </a:custGeom>
          <a:solidFill>
            <a:srgbClr val="A890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330" y="5066112"/>
            <a:ext cx="451972" cy="33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1122" y="1958731"/>
            <a:ext cx="343001" cy="41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97866" y="2697393"/>
            <a:ext cx="410885" cy="39914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5"/>
          <p:cNvSpPr/>
          <p:nvPr/>
        </p:nvSpPr>
        <p:spPr>
          <a:xfrm>
            <a:off x="4656465" y="3401277"/>
            <a:ext cx="536015" cy="536388"/>
          </a:xfrm>
          <a:custGeom>
            <a:avLst/>
            <a:gdLst/>
            <a:ahLst/>
            <a:cxnLst/>
            <a:rect l="l" t="t" r="r" b="b"/>
            <a:pathLst>
              <a:path w="911225" h="911860" extrusionOk="0">
                <a:moveTo>
                  <a:pt x="455612" y="0"/>
                </a:moveTo>
                <a:lnTo>
                  <a:pt x="381710" y="5963"/>
                </a:lnTo>
                <a:lnTo>
                  <a:pt x="311604" y="23227"/>
                </a:lnTo>
                <a:lnTo>
                  <a:pt x="246233" y="50855"/>
                </a:lnTo>
                <a:lnTo>
                  <a:pt x="186534" y="87907"/>
                </a:lnTo>
                <a:lnTo>
                  <a:pt x="133446" y="133446"/>
                </a:lnTo>
                <a:lnTo>
                  <a:pt x="87907" y="186534"/>
                </a:lnTo>
                <a:lnTo>
                  <a:pt x="50855" y="246233"/>
                </a:lnTo>
                <a:lnTo>
                  <a:pt x="23227" y="311604"/>
                </a:lnTo>
                <a:lnTo>
                  <a:pt x="5963" y="381710"/>
                </a:lnTo>
                <a:lnTo>
                  <a:pt x="0" y="455612"/>
                </a:lnTo>
                <a:lnTo>
                  <a:pt x="1510" y="492981"/>
                </a:lnTo>
                <a:lnTo>
                  <a:pt x="13241" y="565106"/>
                </a:lnTo>
                <a:lnTo>
                  <a:pt x="35804" y="632965"/>
                </a:lnTo>
                <a:lnTo>
                  <a:pt x="68261" y="695621"/>
                </a:lnTo>
                <a:lnTo>
                  <a:pt x="109674" y="752135"/>
                </a:lnTo>
                <a:lnTo>
                  <a:pt x="159105" y="801568"/>
                </a:lnTo>
                <a:lnTo>
                  <a:pt x="215616" y="842984"/>
                </a:lnTo>
                <a:lnTo>
                  <a:pt x="278268" y="875443"/>
                </a:lnTo>
                <a:lnTo>
                  <a:pt x="346124" y="898008"/>
                </a:lnTo>
                <a:lnTo>
                  <a:pt x="418245" y="909739"/>
                </a:lnTo>
                <a:lnTo>
                  <a:pt x="455612" y="911250"/>
                </a:lnTo>
                <a:lnTo>
                  <a:pt x="492977" y="909739"/>
                </a:lnTo>
                <a:lnTo>
                  <a:pt x="565096" y="898008"/>
                </a:lnTo>
                <a:lnTo>
                  <a:pt x="632950" y="875443"/>
                </a:lnTo>
                <a:lnTo>
                  <a:pt x="695602" y="842984"/>
                </a:lnTo>
                <a:lnTo>
                  <a:pt x="752113" y="801568"/>
                </a:lnTo>
                <a:lnTo>
                  <a:pt x="801545" y="752135"/>
                </a:lnTo>
                <a:lnTo>
                  <a:pt x="842960" y="695621"/>
                </a:lnTo>
                <a:lnTo>
                  <a:pt x="875418" y="632965"/>
                </a:lnTo>
                <a:lnTo>
                  <a:pt x="897982" y="565106"/>
                </a:lnTo>
                <a:lnTo>
                  <a:pt x="909714" y="492981"/>
                </a:lnTo>
                <a:lnTo>
                  <a:pt x="911225" y="455612"/>
                </a:lnTo>
                <a:lnTo>
                  <a:pt x="909714" y="418245"/>
                </a:lnTo>
                <a:lnTo>
                  <a:pt x="897982" y="346124"/>
                </a:lnTo>
                <a:lnTo>
                  <a:pt x="875418" y="278268"/>
                </a:lnTo>
                <a:lnTo>
                  <a:pt x="842960" y="215616"/>
                </a:lnTo>
                <a:lnTo>
                  <a:pt x="801545" y="159105"/>
                </a:lnTo>
                <a:lnTo>
                  <a:pt x="752113" y="109674"/>
                </a:lnTo>
                <a:lnTo>
                  <a:pt x="695602" y="68261"/>
                </a:lnTo>
                <a:lnTo>
                  <a:pt x="632950" y="35804"/>
                </a:lnTo>
                <a:lnTo>
                  <a:pt x="565096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20895" y="3450498"/>
            <a:ext cx="407153" cy="4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5"/>
          <p:cNvSpPr/>
          <p:nvPr/>
        </p:nvSpPr>
        <p:spPr>
          <a:xfrm>
            <a:off x="4652829" y="4187228"/>
            <a:ext cx="536015" cy="536388"/>
          </a:xfrm>
          <a:custGeom>
            <a:avLst/>
            <a:gdLst/>
            <a:ahLst/>
            <a:cxnLst/>
            <a:rect l="l" t="t" r="r" b="b"/>
            <a:pathLst>
              <a:path w="911225" h="911860" extrusionOk="0">
                <a:moveTo>
                  <a:pt x="455612" y="0"/>
                </a:moveTo>
                <a:lnTo>
                  <a:pt x="381710" y="5963"/>
                </a:lnTo>
                <a:lnTo>
                  <a:pt x="311604" y="23227"/>
                </a:lnTo>
                <a:lnTo>
                  <a:pt x="246233" y="50855"/>
                </a:lnTo>
                <a:lnTo>
                  <a:pt x="186534" y="87907"/>
                </a:lnTo>
                <a:lnTo>
                  <a:pt x="133446" y="133446"/>
                </a:lnTo>
                <a:lnTo>
                  <a:pt x="87907" y="186534"/>
                </a:lnTo>
                <a:lnTo>
                  <a:pt x="50855" y="246233"/>
                </a:lnTo>
                <a:lnTo>
                  <a:pt x="23227" y="311604"/>
                </a:lnTo>
                <a:lnTo>
                  <a:pt x="5963" y="381710"/>
                </a:lnTo>
                <a:lnTo>
                  <a:pt x="0" y="455612"/>
                </a:lnTo>
                <a:lnTo>
                  <a:pt x="1510" y="492981"/>
                </a:lnTo>
                <a:lnTo>
                  <a:pt x="13241" y="565106"/>
                </a:lnTo>
                <a:lnTo>
                  <a:pt x="35804" y="632965"/>
                </a:lnTo>
                <a:lnTo>
                  <a:pt x="68261" y="695621"/>
                </a:lnTo>
                <a:lnTo>
                  <a:pt x="109674" y="752135"/>
                </a:lnTo>
                <a:lnTo>
                  <a:pt x="159105" y="801568"/>
                </a:lnTo>
                <a:lnTo>
                  <a:pt x="215616" y="842984"/>
                </a:lnTo>
                <a:lnTo>
                  <a:pt x="278268" y="875443"/>
                </a:lnTo>
                <a:lnTo>
                  <a:pt x="346124" y="898008"/>
                </a:lnTo>
                <a:lnTo>
                  <a:pt x="418245" y="909739"/>
                </a:lnTo>
                <a:lnTo>
                  <a:pt x="455612" y="911250"/>
                </a:lnTo>
                <a:lnTo>
                  <a:pt x="492977" y="909739"/>
                </a:lnTo>
                <a:lnTo>
                  <a:pt x="565096" y="898008"/>
                </a:lnTo>
                <a:lnTo>
                  <a:pt x="632950" y="875443"/>
                </a:lnTo>
                <a:lnTo>
                  <a:pt x="695602" y="842984"/>
                </a:lnTo>
                <a:lnTo>
                  <a:pt x="752113" y="801568"/>
                </a:lnTo>
                <a:lnTo>
                  <a:pt x="801545" y="752135"/>
                </a:lnTo>
                <a:lnTo>
                  <a:pt x="842960" y="695621"/>
                </a:lnTo>
                <a:lnTo>
                  <a:pt x="875418" y="632965"/>
                </a:lnTo>
                <a:lnTo>
                  <a:pt x="897982" y="565106"/>
                </a:lnTo>
                <a:lnTo>
                  <a:pt x="909714" y="492981"/>
                </a:lnTo>
                <a:lnTo>
                  <a:pt x="911225" y="455612"/>
                </a:lnTo>
                <a:lnTo>
                  <a:pt x="909714" y="418245"/>
                </a:lnTo>
                <a:lnTo>
                  <a:pt x="897982" y="346124"/>
                </a:lnTo>
                <a:lnTo>
                  <a:pt x="875418" y="278268"/>
                </a:lnTo>
                <a:lnTo>
                  <a:pt x="842960" y="215616"/>
                </a:lnTo>
                <a:lnTo>
                  <a:pt x="801545" y="159105"/>
                </a:lnTo>
                <a:lnTo>
                  <a:pt x="752113" y="109674"/>
                </a:lnTo>
                <a:lnTo>
                  <a:pt x="695602" y="68261"/>
                </a:lnTo>
                <a:lnTo>
                  <a:pt x="632950" y="35804"/>
                </a:lnTo>
                <a:lnTo>
                  <a:pt x="565096" y="13241"/>
                </a:lnTo>
                <a:lnTo>
                  <a:pt x="492977" y="1510"/>
                </a:lnTo>
                <a:lnTo>
                  <a:pt x="4556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9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29460" y="4248797"/>
            <a:ext cx="388062" cy="39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09113" y="4977635"/>
            <a:ext cx="423076" cy="428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457200" y="576565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 dirty="0" smtClean="0"/>
              <a:t>Trusted Digital Representations </a:t>
            </a:r>
            <a:r>
              <a:rPr lang="en-CA" sz="2400" b="1" dirty="0"/>
              <a:t>and Trusted Processes</a:t>
            </a:r>
            <a:endParaRPr sz="2400" b="1"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539552" y="1412775"/>
            <a:ext cx="8147248" cy="404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Currently </a:t>
            </a:r>
            <a:r>
              <a:rPr lang="en-CA" sz="2000" dirty="0" smtClean="0">
                <a:solidFill>
                  <a:schemeClr val="tx1"/>
                </a:solidFill>
              </a:rPr>
              <a:t>the PCTF is composed of: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dirty="0">
                <a:solidFill>
                  <a:schemeClr val="tx1"/>
                </a:solidFill>
              </a:rPr>
              <a:t>3 trusted </a:t>
            </a:r>
            <a:r>
              <a:rPr lang="en-CA" sz="2000" dirty="0" smtClean="0">
                <a:solidFill>
                  <a:schemeClr val="tx1"/>
                </a:solidFill>
              </a:rPr>
              <a:t>digital representations </a:t>
            </a:r>
            <a:endParaRPr sz="2000" dirty="0">
              <a:solidFill>
                <a:schemeClr val="tx1"/>
              </a:solidFill>
            </a:endParaRPr>
          </a:p>
          <a:p>
            <a:pPr marL="74295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dirty="0">
                <a:solidFill>
                  <a:schemeClr val="tx1"/>
                </a:solidFill>
              </a:rPr>
              <a:t>24 </a:t>
            </a:r>
            <a:r>
              <a:rPr lang="en-CA" sz="2000" i="1" dirty="0">
                <a:solidFill>
                  <a:schemeClr val="tx1"/>
                </a:solidFill>
              </a:rPr>
              <a:t>atomic</a:t>
            </a:r>
            <a:r>
              <a:rPr lang="en-CA" sz="2000" dirty="0">
                <a:solidFill>
                  <a:schemeClr val="tx1"/>
                </a:solidFill>
              </a:rPr>
              <a:t> trusted processes </a:t>
            </a:r>
            <a:endParaRPr sz="2000" dirty="0">
              <a:solidFill>
                <a:schemeClr val="tx1"/>
              </a:solidFill>
            </a:endParaRPr>
          </a:p>
          <a:p>
            <a:pPr marL="342900">
              <a:spcBef>
                <a:spcPts val="400"/>
              </a:spcBef>
              <a:buSzPts val="2000"/>
            </a:pPr>
            <a:r>
              <a:rPr lang="en-CA" sz="2000" dirty="0" smtClean="0">
                <a:solidFill>
                  <a:schemeClr val="tx1"/>
                </a:solidFill>
              </a:rPr>
              <a:t>Atomic </a:t>
            </a:r>
            <a:r>
              <a:rPr lang="en-CA" sz="2000" dirty="0">
                <a:solidFill>
                  <a:schemeClr val="tx1"/>
                </a:solidFill>
              </a:rPr>
              <a:t>trusted processes </a:t>
            </a:r>
            <a:r>
              <a:rPr lang="en-CA" sz="2000" dirty="0" smtClean="0">
                <a:solidFill>
                  <a:schemeClr val="tx1"/>
                </a:solidFill>
              </a:rPr>
              <a:t>can be </a:t>
            </a:r>
            <a:r>
              <a:rPr lang="en-CA" sz="2000" dirty="0">
                <a:solidFill>
                  <a:schemeClr val="tx1"/>
                </a:solidFill>
              </a:rPr>
              <a:t>grouped together to </a:t>
            </a:r>
            <a:r>
              <a:rPr lang="en-CA" sz="2000" dirty="0" smtClean="0">
                <a:solidFill>
                  <a:schemeClr val="tx1"/>
                </a:solidFill>
              </a:rPr>
              <a:t>form various </a:t>
            </a:r>
            <a:r>
              <a:rPr lang="en-CA" sz="2000" i="1" dirty="0" smtClean="0">
                <a:solidFill>
                  <a:schemeClr val="tx1"/>
                </a:solidFill>
              </a:rPr>
              <a:t>compound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  <a:r>
              <a:rPr lang="en-CA" sz="2000" dirty="0">
                <a:solidFill>
                  <a:schemeClr val="tx1"/>
                </a:solidFill>
              </a:rPr>
              <a:t>trusted </a:t>
            </a:r>
            <a:r>
              <a:rPr lang="en-CA" sz="2000" dirty="0" smtClean="0">
                <a:solidFill>
                  <a:schemeClr val="tx1"/>
                </a:solidFill>
              </a:rPr>
              <a:t>processes such as:</a:t>
            </a:r>
            <a:endParaRPr lang="en-CA" sz="2000"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dirty="0" smtClean="0">
                <a:solidFill>
                  <a:schemeClr val="tx1"/>
                </a:solidFill>
              </a:rPr>
              <a:t>Identity </a:t>
            </a:r>
            <a:r>
              <a:rPr lang="en-CA" sz="2000" dirty="0">
                <a:solidFill>
                  <a:schemeClr val="tx1"/>
                </a:solidFill>
              </a:rPr>
              <a:t>Assurance 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dirty="0">
                <a:solidFill>
                  <a:schemeClr val="tx1"/>
                </a:solidFill>
              </a:rPr>
              <a:t>Credential Assurance</a:t>
            </a:r>
            <a:endParaRPr dirty="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CA" sz="2000" dirty="0">
                <a:solidFill>
                  <a:schemeClr val="tx1"/>
                </a:solidFill>
              </a:rPr>
              <a:t>Notification and Consent</a:t>
            </a:r>
            <a:endParaRPr dirty="0">
              <a:solidFill>
                <a:schemeClr val="tx1"/>
              </a:solidFill>
            </a:endParaRPr>
          </a:p>
          <a:p>
            <a:pPr marL="342900" lvl="0">
              <a:spcBef>
                <a:spcPts val="0"/>
              </a:spcBef>
              <a:buSzPts val="2000"/>
            </a:pPr>
            <a:r>
              <a:rPr lang="en-CA" sz="2000" dirty="0" smtClean="0">
                <a:solidFill>
                  <a:schemeClr val="tx1"/>
                </a:solidFill>
              </a:rPr>
              <a:t>The PCTF is extensible and interoperable: </a:t>
            </a:r>
          </a:p>
          <a:p>
            <a:pPr marL="800100" lvl="1">
              <a:spcBef>
                <a:spcPts val="0"/>
              </a:spcBef>
              <a:buSzPts val="2000"/>
            </a:pPr>
            <a:r>
              <a:rPr lang="en-CA" sz="2000" dirty="0" smtClean="0">
                <a:solidFill>
                  <a:schemeClr val="tx1"/>
                </a:solidFill>
              </a:rPr>
              <a:t>additional </a:t>
            </a:r>
            <a:r>
              <a:rPr lang="en-CA" sz="2000" dirty="0">
                <a:solidFill>
                  <a:schemeClr val="tx1"/>
                </a:solidFill>
              </a:rPr>
              <a:t>trusted processes can be added as required</a:t>
            </a:r>
          </a:p>
          <a:p>
            <a:pPr marL="800100" lvl="1">
              <a:spcBef>
                <a:spcPts val="400"/>
              </a:spcBef>
              <a:buSzPts val="2000"/>
            </a:pPr>
            <a:r>
              <a:rPr lang="en-CA" sz="2000" dirty="0" smtClean="0">
                <a:solidFill>
                  <a:schemeClr val="tx1"/>
                </a:solidFill>
              </a:rPr>
              <a:t>the </a:t>
            </a:r>
            <a:r>
              <a:rPr lang="en-CA" sz="2000" dirty="0">
                <a:solidFill>
                  <a:schemeClr val="tx1"/>
                </a:solidFill>
              </a:rPr>
              <a:t>trusted processes can be mapped to Vectors of Trust (</a:t>
            </a:r>
            <a:r>
              <a:rPr lang="en-CA" sz="2000" dirty="0" err="1">
                <a:solidFill>
                  <a:schemeClr val="tx1"/>
                </a:solidFill>
              </a:rPr>
              <a:t>VoT</a:t>
            </a:r>
            <a:r>
              <a:rPr lang="en-CA" sz="2000" dirty="0">
                <a:solidFill>
                  <a:schemeClr val="tx1"/>
                </a:solidFill>
              </a:rPr>
              <a:t>)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899593" y="660183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Foundational Identity Versus Functional Identity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539564" y="3663085"/>
            <a:ext cx="5544600" cy="2495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Federation Members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979724" y="1325155"/>
            <a:ext cx="2664300" cy="17937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PTs, IRCC, etc.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>
            <a:stCxn id="106" idx="2"/>
          </p:cNvCxnSpPr>
          <p:nvPr/>
        </p:nvCxnSpPr>
        <p:spPr>
          <a:xfrm>
            <a:off x="5311874" y="3118855"/>
            <a:ext cx="7500" cy="560100"/>
          </a:xfrm>
          <a:prstGeom prst="straightConnector1">
            <a:avLst/>
          </a:prstGeom>
          <a:noFill/>
          <a:ln w="38100" cap="flat" cmpd="sng">
            <a:solidFill>
              <a:srgbClr val="36609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15"/>
          <p:cNvSpPr/>
          <p:nvPr/>
        </p:nvSpPr>
        <p:spPr>
          <a:xfrm>
            <a:off x="4555908" y="4519982"/>
            <a:ext cx="1512000" cy="1096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Functional Identity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899604" y="4095132"/>
            <a:ext cx="4824600" cy="17937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Pan-Canadian Trust Framework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555908" y="1750004"/>
            <a:ext cx="1512000" cy="1096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Foundational Identity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89000" y="1823500"/>
            <a:ext cx="145955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Public </a:t>
            </a:r>
            <a:r>
              <a:rPr lang="en-CA" i="1" dirty="0" smtClean="0"/>
              <a:t>Sector</a:t>
            </a:r>
            <a:endParaRPr i="1"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789000" y="4338100"/>
            <a:ext cx="153575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Public </a:t>
            </a:r>
            <a:r>
              <a:rPr lang="en-CA" i="1" dirty="0" smtClean="0"/>
              <a:t>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 smtClean="0"/>
              <a:t>Private Sector </a:t>
            </a:r>
            <a:endParaRPr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1187624" y="1556792"/>
            <a:ext cx="6840760" cy="417646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99593" y="660183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Representations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097975" y="2236459"/>
            <a:ext cx="2057216" cy="108012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 (Person)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063179" y="2236459"/>
            <a:ext cx="2057216" cy="108012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Digital Identity (Organization)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610052" y="4002308"/>
            <a:ext cx="2057216" cy="108012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Verified Relationship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457200" y="386904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>
                <a:latin typeface="Calibri"/>
                <a:ea typeface="Calibri"/>
                <a:cs typeface="Calibri"/>
                <a:sym typeface="Calibri"/>
              </a:rPr>
              <a:t>Trusted Process Model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280008" y="1033234"/>
            <a:ext cx="8540463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i="1"/>
              <a:t>A trusted process is an activity (or set of activities) that results in a state transition in an object that can be relied on by other trusted processes.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i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i="1"/>
          </a:p>
        </p:txBody>
      </p:sp>
      <p:sp>
        <p:nvSpPr>
          <p:cNvPr id="155" name="Google Shape;155;p19"/>
          <p:cNvSpPr/>
          <p:nvPr/>
        </p:nvSpPr>
        <p:spPr>
          <a:xfrm>
            <a:off x="3779912" y="2276872"/>
            <a:ext cx="1512168" cy="9360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</a:t>
            </a:r>
            <a:b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619672" y="2276872"/>
            <a:ext cx="1458163" cy="9360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Input </a:t>
            </a:r>
            <a:b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994630" y="2276872"/>
            <a:ext cx="1457688" cy="934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Output </a:t>
            </a:r>
            <a:b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9"/>
          <p:cNvCxnSpPr>
            <a:stCxn id="156" idx="3"/>
            <a:endCxn id="155" idx="1"/>
          </p:cNvCxnSpPr>
          <p:nvPr/>
        </p:nvCxnSpPr>
        <p:spPr>
          <a:xfrm>
            <a:off x="3077835" y="2744908"/>
            <a:ext cx="7020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p19"/>
          <p:cNvCxnSpPr>
            <a:stCxn id="155" idx="3"/>
            <a:endCxn id="157" idx="1"/>
          </p:cNvCxnSpPr>
          <p:nvPr/>
        </p:nvCxnSpPr>
        <p:spPr>
          <a:xfrm rot="10800000" flipH="1">
            <a:off x="5292080" y="2744008"/>
            <a:ext cx="702600" cy="9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2622125" y="4032564"/>
            <a:ext cx="23819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Conformance Criteria ensure process integrity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9"/>
          <p:cNvCxnSpPr>
            <a:stCxn id="160" idx="0"/>
            <a:endCxn id="155" idx="2"/>
          </p:cNvCxnSpPr>
          <p:nvPr/>
        </p:nvCxnSpPr>
        <p:spPr>
          <a:xfrm rot="-5400000">
            <a:off x="3764787" y="3261264"/>
            <a:ext cx="819600" cy="723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19"/>
          <p:cNvSpPr txBox="1"/>
          <p:nvPr/>
        </p:nvSpPr>
        <p:spPr>
          <a:xfrm>
            <a:off x="5580112" y="4032563"/>
            <a:ext cx="30274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output state that can be relied on as a ‘proof’ (or ‘verifiable claim’) by others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9"/>
          <p:cNvCxnSpPr>
            <a:stCxn id="162" idx="0"/>
            <a:endCxn id="157" idx="2"/>
          </p:cNvCxnSpPr>
          <p:nvPr/>
        </p:nvCxnSpPr>
        <p:spPr>
          <a:xfrm rot="5400000" flipH="1">
            <a:off x="6498021" y="3436763"/>
            <a:ext cx="821400" cy="3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647564" y="5184315"/>
            <a:ext cx="7776864" cy="96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Formalizing (and standardizing) the </a:t>
            </a:r>
            <a:r>
              <a:rPr lang="en-CA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processes</a:t>
            </a: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CA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states</a:t>
            </a: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CA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states</a:t>
            </a: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CA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conformance criteria</a:t>
            </a:r>
            <a:r>
              <a:rPr lang="en-CA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the essence of defining the trust framework!</a:t>
            </a:r>
            <a:endParaRPr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899593" y="601914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Trusted Processes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4766975" y="4518535"/>
            <a:ext cx="1753284" cy="63355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Authorization for Consent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77398" y="4524882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Issuance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6839975" y="1249640"/>
            <a:ext cx="1762075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Consent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4763916" y="2067817"/>
            <a:ext cx="1750642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Detection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769823" y="5341786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Formulate Notification Requirements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4761274" y="2884725"/>
            <a:ext cx="1753284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Identity-Credential Binding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4761274" y="3707976"/>
            <a:ext cx="1753284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Linking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82307" y="1283279"/>
            <a:ext cx="173794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Resolution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783708" y="1257258"/>
            <a:ext cx="1750642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Verification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677398" y="2074164"/>
            <a:ext cx="1737948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Establishment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677398" y="2891070"/>
            <a:ext cx="1737948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Validation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688157" y="3707976"/>
            <a:ext cx="174794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Maintenance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835569" y="5336732"/>
            <a:ext cx="176164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Signature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78730" y="5341788"/>
            <a:ext cx="1736616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Authentication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721740" y="2062863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Recovery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712324" y="3707976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Revocation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721740" y="2891069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Maintenance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2721740" y="4525630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Initiation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2712323" y="5341787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Termination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2721740" y="1250829"/>
            <a:ext cx="1754781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Suspension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839974" y="2067817"/>
            <a:ext cx="1762075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 Consent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835135" y="2893306"/>
            <a:ext cx="1762075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Maintenance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835136" y="3707976"/>
            <a:ext cx="1762075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Consent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835135" y="4533465"/>
            <a:ext cx="1762075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Notification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96;p26"/>
          <p:cNvSpPr/>
          <p:nvPr/>
        </p:nvSpPr>
        <p:spPr>
          <a:xfrm>
            <a:off x="2275899" y="1003999"/>
            <a:ext cx="4680520" cy="53523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Assurance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5599395" y="330940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Attributed Claims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5599395" y="222928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Authoritative Record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3943211" y="1689259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Resolution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2557311" y="168922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Non-Unique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5599395" y="168922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5599395" y="276934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3907472" y="4380286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Detection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552802" y="438250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Checked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590521" y="438502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and Fraud Checked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1"/>
          <p:cNvCxnSpPr>
            <a:stCxn id="204" idx="3"/>
            <a:endCxn id="203" idx="1"/>
          </p:cNvCxnSpPr>
          <p:nvPr/>
        </p:nvCxnSpPr>
        <p:spPr>
          <a:xfrm rot="10800000" flipH="1">
            <a:off x="3632922" y="4609007"/>
            <a:ext cx="274500" cy="2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7" name="Google Shape;207;p21"/>
          <p:cNvCxnSpPr>
            <a:stCxn id="203" idx="3"/>
            <a:endCxn id="205" idx="1"/>
          </p:cNvCxnSpPr>
          <p:nvPr/>
        </p:nvCxnSpPr>
        <p:spPr>
          <a:xfrm>
            <a:off x="5275624" y="4608886"/>
            <a:ext cx="315000" cy="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8" name="Google Shape;208;p21"/>
          <p:cNvSpPr/>
          <p:nvPr/>
        </p:nvSpPr>
        <p:spPr>
          <a:xfrm>
            <a:off x="3925463" y="3301822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Verification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2557311" y="330940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Unattributed Claims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1"/>
          <p:cNvCxnSpPr>
            <a:stCxn id="209" idx="3"/>
            <a:endCxn id="208" idx="1"/>
          </p:cNvCxnSpPr>
          <p:nvPr/>
        </p:nvCxnSpPr>
        <p:spPr>
          <a:xfrm rot="10800000" flipH="1">
            <a:off x="3637431" y="3530507"/>
            <a:ext cx="288000" cy="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21"/>
          <p:cNvCxnSpPr>
            <a:stCxn id="208" idx="3"/>
            <a:endCxn id="210" idx="1"/>
          </p:cNvCxnSpPr>
          <p:nvPr/>
        </p:nvCxnSpPr>
        <p:spPr>
          <a:xfrm>
            <a:off x="5293615" y="3530422"/>
            <a:ext cx="305700" cy="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3" name="Google Shape;213;p21"/>
          <p:cNvSpPr/>
          <p:nvPr/>
        </p:nvSpPr>
        <p:spPr>
          <a:xfrm>
            <a:off x="3925463" y="4915319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Identity-Credential Binding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552802" y="4921275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Unbound Credential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581647" y="4923795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 Credential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1"/>
          <p:cNvCxnSpPr>
            <a:stCxn id="214" idx="3"/>
            <a:endCxn id="213" idx="1"/>
          </p:cNvCxnSpPr>
          <p:nvPr/>
        </p:nvCxnSpPr>
        <p:spPr>
          <a:xfrm rot="10800000" flipH="1">
            <a:off x="3632922" y="5143875"/>
            <a:ext cx="292500" cy="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7" name="Google Shape;217;p21"/>
          <p:cNvCxnSpPr>
            <a:stCxn id="213" idx="3"/>
            <a:endCxn id="215" idx="1"/>
          </p:cNvCxnSpPr>
          <p:nvPr/>
        </p:nvCxnSpPr>
        <p:spPr>
          <a:xfrm>
            <a:off x="5293615" y="5143919"/>
            <a:ext cx="288000" cy="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3943211" y="2229319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Establishment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2557311" y="222928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Authoritative Record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1"/>
          <p:cNvCxnSpPr>
            <a:stCxn id="219" idx="3"/>
            <a:endCxn id="218" idx="1"/>
          </p:cNvCxnSpPr>
          <p:nvPr/>
        </p:nvCxnSpPr>
        <p:spPr>
          <a:xfrm>
            <a:off x="3637431" y="2457887"/>
            <a:ext cx="30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2" name="Google Shape;222;p21"/>
          <p:cNvCxnSpPr>
            <a:stCxn id="218" idx="3"/>
            <a:endCxn id="220" idx="1"/>
          </p:cNvCxnSpPr>
          <p:nvPr/>
        </p:nvCxnSpPr>
        <p:spPr>
          <a:xfrm>
            <a:off x="5311363" y="2457919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21"/>
          <p:cNvCxnSpPr>
            <a:stCxn id="224" idx="3"/>
            <a:endCxn id="223" idx="1"/>
          </p:cNvCxnSpPr>
          <p:nvPr/>
        </p:nvCxnSpPr>
        <p:spPr>
          <a:xfrm>
            <a:off x="3637431" y="1917827"/>
            <a:ext cx="30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7" name="Google Shape;227;p21"/>
          <p:cNvCxnSpPr>
            <a:stCxn id="223" idx="3"/>
            <a:endCxn id="225" idx="1"/>
          </p:cNvCxnSpPr>
          <p:nvPr/>
        </p:nvCxnSpPr>
        <p:spPr>
          <a:xfrm>
            <a:off x="5311363" y="1917859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8" name="Google Shape;228;p21"/>
          <p:cNvSpPr/>
          <p:nvPr/>
        </p:nvSpPr>
        <p:spPr>
          <a:xfrm>
            <a:off x="3943211" y="2769379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Validation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2557311" y="2769347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Unconfirmed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1"/>
          <p:cNvCxnSpPr>
            <a:stCxn id="229" idx="3"/>
            <a:endCxn id="228" idx="1"/>
          </p:cNvCxnSpPr>
          <p:nvPr/>
        </p:nvCxnSpPr>
        <p:spPr>
          <a:xfrm>
            <a:off x="3637431" y="2997947"/>
            <a:ext cx="30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2" name="Google Shape;232;p21"/>
          <p:cNvCxnSpPr>
            <a:stCxn id="228" idx="3"/>
            <a:endCxn id="230" idx="1"/>
          </p:cNvCxnSpPr>
          <p:nvPr/>
        </p:nvCxnSpPr>
        <p:spPr>
          <a:xfrm>
            <a:off x="5311363" y="2997979"/>
            <a:ext cx="28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3" name="Google Shape;233;p21"/>
          <p:cNvSpPr/>
          <p:nvPr/>
        </p:nvSpPr>
        <p:spPr>
          <a:xfrm>
            <a:off x="3934337" y="5449556"/>
            <a:ext cx="1368152" cy="4715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Linking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2553355" y="5463948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Unlinked Identifier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5581647" y="5445140"/>
            <a:ext cx="1080120" cy="47717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Identifier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1"/>
          <p:cNvCxnSpPr>
            <a:stCxn id="234" idx="3"/>
            <a:endCxn id="233" idx="1"/>
          </p:cNvCxnSpPr>
          <p:nvPr/>
        </p:nvCxnSpPr>
        <p:spPr>
          <a:xfrm rot="10800000" flipH="1">
            <a:off x="3633475" y="5685348"/>
            <a:ext cx="300900" cy="7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7" name="Google Shape;237;p21"/>
          <p:cNvCxnSpPr>
            <a:stCxn id="233" idx="3"/>
            <a:endCxn id="235" idx="1"/>
          </p:cNvCxnSpPr>
          <p:nvPr/>
        </p:nvCxnSpPr>
        <p:spPr>
          <a:xfrm rot="10800000" flipH="1">
            <a:off x="5302489" y="5683852"/>
            <a:ext cx="279300" cy="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8" name="Google Shape;238;p21"/>
          <p:cNvSpPr/>
          <p:nvPr/>
        </p:nvSpPr>
        <p:spPr>
          <a:xfrm>
            <a:off x="3915870" y="3841054"/>
            <a:ext cx="1368152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Maintenance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2552802" y="3835921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Non-Current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5590521" y="3841850"/>
            <a:ext cx="108012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Identity Information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1"/>
          <p:cNvCxnSpPr>
            <a:stCxn id="239" idx="3"/>
            <a:endCxn id="238" idx="1"/>
          </p:cNvCxnSpPr>
          <p:nvPr/>
        </p:nvCxnSpPr>
        <p:spPr>
          <a:xfrm>
            <a:off x="3632922" y="4064521"/>
            <a:ext cx="282900" cy="5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2" name="Google Shape;242;p21"/>
          <p:cNvCxnSpPr>
            <a:stCxn id="238" idx="3"/>
            <a:endCxn id="240" idx="1"/>
          </p:cNvCxnSpPr>
          <p:nvPr/>
        </p:nvCxnSpPr>
        <p:spPr>
          <a:xfrm>
            <a:off x="5284022" y="4069654"/>
            <a:ext cx="306600" cy="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21"/>
          <p:cNvSpPr txBox="1"/>
          <p:nvPr/>
        </p:nvSpPr>
        <p:spPr>
          <a:xfrm>
            <a:off x="773950" y="295447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Trusted Process: </a:t>
            </a:r>
            <a:r>
              <a:rPr lang="en-CA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Assurance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511542" y="3131774"/>
            <a:ext cx="1294085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Evidence of Identity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7424697" y="3131774"/>
            <a:ext cx="1294085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Proof of Identity</a:t>
            </a: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1"/>
          <p:cNvCxnSpPr>
            <a:stCxn id="76" idx="3"/>
            <a:endCxn id="246" idx="1"/>
          </p:cNvCxnSpPr>
          <p:nvPr/>
        </p:nvCxnSpPr>
        <p:spPr>
          <a:xfrm>
            <a:off x="6956419" y="3680174"/>
            <a:ext cx="468278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8</a:t>
            </a:fld>
            <a:endParaRPr lang="en-CA"/>
          </a:p>
        </p:txBody>
      </p:sp>
      <p:cxnSp>
        <p:nvCxnSpPr>
          <p:cNvPr id="9" name="Straight Arrow Connector 8"/>
          <p:cNvCxnSpPr>
            <a:stCxn id="245" idx="3"/>
            <a:endCxn id="76" idx="1"/>
          </p:cNvCxnSpPr>
          <p:nvPr/>
        </p:nvCxnSpPr>
        <p:spPr>
          <a:xfrm>
            <a:off x="1805627" y="3680174"/>
            <a:ext cx="470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396;p26"/>
          <p:cNvSpPr/>
          <p:nvPr/>
        </p:nvSpPr>
        <p:spPr>
          <a:xfrm>
            <a:off x="2275899" y="1003999"/>
            <a:ext cx="4680520" cy="53523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Assurance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34335" y="1654465"/>
            <a:ext cx="4126713" cy="4233086"/>
            <a:chOff x="2550548" y="1484784"/>
            <a:chExt cx="4126713" cy="4233086"/>
          </a:xfrm>
        </p:grpSpPr>
        <p:sp>
          <p:nvSpPr>
            <p:cNvPr id="257" name="Google Shape;257;p22"/>
            <p:cNvSpPr/>
            <p:nvPr/>
          </p:nvSpPr>
          <p:spPr>
            <a:xfrm>
              <a:off x="3905218" y="4175843"/>
              <a:ext cx="1368152" cy="457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Credential Revocation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550548" y="417806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588267" y="418058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Revoked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0" name="Google Shape;260;p22"/>
            <p:cNvCxnSpPr>
              <a:stCxn id="258" idx="3"/>
              <a:endCxn id="257" idx="1"/>
            </p:cNvCxnSpPr>
            <p:nvPr/>
          </p:nvCxnSpPr>
          <p:spPr>
            <a:xfrm rot="10800000" flipH="1">
              <a:off x="3630668" y="4404564"/>
              <a:ext cx="274500" cy="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1" name="Google Shape;261;p22"/>
            <p:cNvCxnSpPr>
              <a:stCxn id="257" idx="3"/>
              <a:endCxn id="259" idx="1"/>
            </p:cNvCxnSpPr>
            <p:nvPr/>
          </p:nvCxnSpPr>
          <p:spPr>
            <a:xfrm>
              <a:off x="5273370" y="4404443"/>
              <a:ext cx="315000" cy="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62" name="Google Shape;262;p22"/>
            <p:cNvSpPr/>
            <p:nvPr/>
          </p:nvSpPr>
          <p:spPr>
            <a:xfrm>
              <a:off x="3923209" y="3097379"/>
              <a:ext cx="1368152" cy="457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Credential Recovery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2555057" y="310496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Inactive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597141" y="310496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p22"/>
            <p:cNvCxnSpPr>
              <a:stCxn id="263" idx="3"/>
              <a:endCxn id="262" idx="1"/>
            </p:cNvCxnSpPr>
            <p:nvPr/>
          </p:nvCxnSpPr>
          <p:spPr>
            <a:xfrm rot="10800000" flipH="1">
              <a:off x="3635177" y="3326064"/>
              <a:ext cx="288000" cy="7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6" name="Google Shape;266;p22"/>
            <p:cNvCxnSpPr>
              <a:stCxn id="262" idx="3"/>
              <a:endCxn id="264" idx="1"/>
            </p:cNvCxnSpPr>
            <p:nvPr/>
          </p:nvCxnSpPr>
          <p:spPr>
            <a:xfrm>
              <a:off x="5291361" y="3325979"/>
              <a:ext cx="305700" cy="7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67" name="Google Shape;267;p22"/>
            <p:cNvSpPr/>
            <p:nvPr/>
          </p:nvSpPr>
          <p:spPr>
            <a:xfrm>
              <a:off x="3923209" y="4710876"/>
              <a:ext cx="1368152" cy="457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Authentication Session Initiation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550548" y="4716832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Session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579393" y="4719352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Authenticated Session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22"/>
            <p:cNvCxnSpPr>
              <a:stCxn id="268" idx="3"/>
              <a:endCxn id="267" idx="1"/>
            </p:cNvCxnSpPr>
            <p:nvPr/>
          </p:nvCxnSpPr>
          <p:spPr>
            <a:xfrm rot="10800000" flipH="1">
              <a:off x="3630668" y="4939432"/>
              <a:ext cx="292500" cy="6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1" name="Google Shape;271;p22"/>
            <p:cNvCxnSpPr>
              <a:stCxn id="267" idx="3"/>
              <a:endCxn id="269" idx="1"/>
            </p:cNvCxnSpPr>
            <p:nvPr/>
          </p:nvCxnSpPr>
          <p:spPr>
            <a:xfrm>
              <a:off x="5291361" y="4939476"/>
              <a:ext cx="288000" cy="8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72" name="Google Shape;272;p22"/>
            <p:cNvSpPr/>
            <p:nvPr/>
          </p:nvSpPr>
          <p:spPr>
            <a:xfrm>
              <a:off x="3940957" y="2024876"/>
              <a:ext cx="1368152" cy="457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Credential Authentication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555057" y="202484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597141" y="202484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Authenticated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5" name="Google Shape;275;p22"/>
            <p:cNvCxnSpPr>
              <a:stCxn id="273" idx="3"/>
              <a:endCxn id="272" idx="1"/>
            </p:cNvCxnSpPr>
            <p:nvPr/>
          </p:nvCxnSpPr>
          <p:spPr>
            <a:xfrm>
              <a:off x="3635177" y="2253444"/>
              <a:ext cx="305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6" name="Google Shape;276;p22"/>
            <p:cNvCxnSpPr>
              <a:stCxn id="272" idx="3"/>
              <a:endCxn id="274" idx="1"/>
            </p:cNvCxnSpPr>
            <p:nvPr/>
          </p:nvCxnSpPr>
          <p:spPr>
            <a:xfrm>
              <a:off x="5309109" y="2253476"/>
              <a:ext cx="28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77" name="Google Shape;277;p22"/>
            <p:cNvSpPr/>
            <p:nvPr/>
          </p:nvSpPr>
          <p:spPr>
            <a:xfrm>
              <a:off x="3940957" y="1484816"/>
              <a:ext cx="1368152" cy="457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Credential Issuance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555057" y="148478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597141" y="148478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p22"/>
            <p:cNvCxnSpPr>
              <a:stCxn id="278" idx="3"/>
              <a:endCxn id="277" idx="1"/>
            </p:cNvCxnSpPr>
            <p:nvPr/>
          </p:nvCxnSpPr>
          <p:spPr>
            <a:xfrm>
              <a:off x="3635177" y="1713384"/>
              <a:ext cx="305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81" name="Google Shape;281;p22"/>
            <p:cNvCxnSpPr>
              <a:stCxn id="277" idx="3"/>
              <a:endCxn id="279" idx="1"/>
            </p:cNvCxnSpPr>
            <p:nvPr/>
          </p:nvCxnSpPr>
          <p:spPr>
            <a:xfrm>
              <a:off x="5309109" y="1713416"/>
              <a:ext cx="28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82" name="Google Shape;282;p22"/>
            <p:cNvSpPr/>
            <p:nvPr/>
          </p:nvSpPr>
          <p:spPr>
            <a:xfrm>
              <a:off x="3940957" y="2564936"/>
              <a:ext cx="1368152" cy="457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Credential Suspension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2555057" y="256490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597141" y="2564904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Inactive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" name="Google Shape;285;p22"/>
            <p:cNvCxnSpPr>
              <a:stCxn id="283" idx="3"/>
              <a:endCxn id="282" idx="1"/>
            </p:cNvCxnSpPr>
            <p:nvPr/>
          </p:nvCxnSpPr>
          <p:spPr>
            <a:xfrm>
              <a:off x="3635177" y="2793504"/>
              <a:ext cx="305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86" name="Google Shape;286;p22"/>
            <p:cNvCxnSpPr>
              <a:stCxn id="282" idx="3"/>
              <a:endCxn id="284" idx="1"/>
            </p:cNvCxnSpPr>
            <p:nvPr/>
          </p:nvCxnSpPr>
          <p:spPr>
            <a:xfrm>
              <a:off x="5309109" y="2793536"/>
              <a:ext cx="28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87" name="Google Shape;287;p22"/>
            <p:cNvSpPr/>
            <p:nvPr/>
          </p:nvSpPr>
          <p:spPr>
            <a:xfrm>
              <a:off x="3932083" y="5245113"/>
              <a:ext cx="1368152" cy="471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Authentication Session Termination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551101" y="5259505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Authenticated Session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579393" y="5240697"/>
              <a:ext cx="1080120" cy="477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Session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0" name="Google Shape;290;p22"/>
            <p:cNvCxnSpPr>
              <a:stCxn id="288" idx="3"/>
              <a:endCxn id="287" idx="1"/>
            </p:cNvCxnSpPr>
            <p:nvPr/>
          </p:nvCxnSpPr>
          <p:spPr>
            <a:xfrm rot="10800000" flipH="1">
              <a:off x="3631221" y="5480905"/>
              <a:ext cx="300900" cy="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1" name="Google Shape;291;p22"/>
            <p:cNvCxnSpPr>
              <a:stCxn id="287" idx="3"/>
              <a:endCxn id="289" idx="1"/>
            </p:cNvCxnSpPr>
            <p:nvPr/>
          </p:nvCxnSpPr>
          <p:spPr>
            <a:xfrm rot="10800000" flipH="1">
              <a:off x="5300235" y="5479409"/>
              <a:ext cx="279300" cy="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92" name="Google Shape;292;p22"/>
            <p:cNvSpPr/>
            <p:nvPr/>
          </p:nvSpPr>
          <p:spPr>
            <a:xfrm>
              <a:off x="3913616" y="3636611"/>
              <a:ext cx="1368152" cy="457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Credential Maintenance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550548" y="3631478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Inactive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588267" y="3637407"/>
              <a:ext cx="108012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Issued Credential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5" name="Google Shape;295;p22"/>
            <p:cNvCxnSpPr>
              <a:stCxn id="293" idx="3"/>
              <a:endCxn id="292" idx="1"/>
            </p:cNvCxnSpPr>
            <p:nvPr/>
          </p:nvCxnSpPr>
          <p:spPr>
            <a:xfrm>
              <a:off x="3630668" y="3860078"/>
              <a:ext cx="282900" cy="5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6" name="Google Shape;296;p22"/>
            <p:cNvCxnSpPr>
              <a:stCxn id="292" idx="3"/>
              <a:endCxn id="294" idx="1"/>
            </p:cNvCxnSpPr>
            <p:nvPr/>
          </p:nvCxnSpPr>
          <p:spPr>
            <a:xfrm>
              <a:off x="5281768" y="3865211"/>
              <a:ext cx="306600" cy="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98" name="Google Shape;298;p22"/>
          <p:cNvSpPr txBox="1"/>
          <p:nvPr/>
        </p:nvSpPr>
        <p:spPr>
          <a:xfrm>
            <a:off x="858642" y="30456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Trusted Process: </a:t>
            </a:r>
            <a:r>
              <a:rPr lang="en-CA" sz="24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Assurance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533780" y="3024616"/>
            <a:ext cx="1306451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Unknown Actor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7372189" y="3022104"/>
            <a:ext cx="1314611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Authenticated User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22"/>
          <p:cNvCxnSpPr>
            <a:stCxn id="299" idx="3"/>
          </p:cNvCxnSpPr>
          <p:nvPr/>
        </p:nvCxnSpPr>
        <p:spPr>
          <a:xfrm>
            <a:off x="1840231" y="3573016"/>
            <a:ext cx="426794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2"/>
          <p:cNvCxnSpPr>
            <a:endCxn id="300" idx="1"/>
          </p:cNvCxnSpPr>
          <p:nvPr/>
        </p:nvCxnSpPr>
        <p:spPr>
          <a:xfrm flipV="1">
            <a:off x="6947545" y="3570504"/>
            <a:ext cx="424644" cy="251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2018-12-11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c102d0a3234381c104d18a1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1549</Words>
  <Application>Microsoft Office PowerPoint</Application>
  <PresentationFormat>On-screen Show (4:3)</PresentationFormat>
  <Paragraphs>540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Noto Sans Symbols</vt:lpstr>
      <vt:lpstr>Office Theme</vt:lpstr>
      <vt:lpstr>PowerPoint Presentation</vt:lpstr>
      <vt:lpstr>Characteristics of the PCTF</vt:lpstr>
      <vt:lpstr>Trusted Digital Representations and Trusted Processes</vt:lpstr>
      <vt:lpstr>PowerPoint Presentation</vt:lpstr>
      <vt:lpstr>PowerPoint Presentation</vt:lpstr>
      <vt:lpstr>Trusted Process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Trusted Processes and Conveyance</vt:lpstr>
      <vt:lpstr>Vectors of Trust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Roberts, David</cp:lastModifiedBy>
  <cp:revision>27</cp:revision>
  <dcterms:modified xsi:type="dcterms:W3CDTF">2018-12-11T21:32:58Z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f7afc759-4fe7-4e96-b621-59dc6c47898a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