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3" r:id="rId2"/>
    <p:sldId id="360" r:id="rId3"/>
    <p:sldId id="364" r:id="rId4"/>
    <p:sldId id="366" r:id="rId5"/>
    <p:sldId id="365" r:id="rId6"/>
    <p:sldId id="369" r:id="rId7"/>
    <p:sldId id="359" r:id="rId8"/>
    <p:sldId id="368" r:id="rId9"/>
    <p:sldId id="367" r:id="rId10"/>
    <p:sldId id="370" r:id="rId11"/>
    <p:sldId id="371" r:id="rId12"/>
    <p:sldId id="372" r:id="rId13"/>
  </p:sldIdLst>
  <p:sldSz cx="9144000" cy="5143500" type="screen16x9"/>
  <p:notesSz cx="7023100" cy="9309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son, Paul (IC)" initials="JP(" lastIdx="4" clrIdx="0">
    <p:extLst>
      <p:ext uri="{19B8F6BF-5375-455C-9EA6-DF929625EA0E}">
        <p15:presenceInfo xmlns:p15="http://schemas.microsoft.com/office/powerpoint/2012/main" userId="S-1-5-21-4111415828-995055209-895512142-957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08080"/>
    <a:srgbClr val="EADDFF"/>
    <a:srgbClr val="FEF1E6"/>
    <a:srgbClr val="E7EFF9"/>
    <a:srgbClr val="DAE7F6"/>
    <a:srgbClr val="E7F4E0"/>
    <a:srgbClr val="BE7EEE"/>
    <a:srgbClr val="CE56E6"/>
    <a:srgbClr val="87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3" autoAdjust="0"/>
    <p:restoredTop sz="85970" autoAdjust="0"/>
  </p:normalViewPr>
  <p:slideViewPr>
    <p:cSldViewPr snapToGrid="0" snapToObjects="1">
      <p:cViewPr varScale="1">
        <p:scale>
          <a:sx n="104" d="100"/>
          <a:sy n="104" d="100"/>
        </p:scale>
        <p:origin x="495" y="5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2988" y="66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4D6973-754B-47CD-95F4-E4177A42261F}" type="datetimeFigureOut">
              <a:rPr lang="en-US" altLang="en-US"/>
              <a:pPr/>
              <a:t>6/1/2020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8D216E-3286-4007-A09A-41655211AEC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910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979507-E6EB-4E09-9330-8A6222761008}" type="datetimeFigureOut">
              <a:rPr lang="en-US" altLang="en-US"/>
              <a:pPr/>
              <a:t>6/1/2020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B6414A-BA14-4DDA-AFF4-139240F3582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2839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9100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977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362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68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6487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914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77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9912C1-F5F4-9345-ACFB-590239686E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0921" y="1979497"/>
            <a:ext cx="7043349" cy="1747259"/>
          </a:xfrm>
        </p:spPr>
        <p:txBody>
          <a:bodyPr>
            <a:normAutofit/>
          </a:bodyPr>
          <a:lstStyle>
            <a:lvl1pPr algn="l">
              <a:lnSpc>
                <a:spcPts val="5000"/>
              </a:lnSpc>
              <a:defRPr sz="4600" b="1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919" y="3726756"/>
            <a:ext cx="7043351" cy="581633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1" y="4508662"/>
            <a:ext cx="982663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C1C3F4-7627-499B-A387-D46B6B71D0B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258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A97C5C-561C-1041-B7CE-18A14CBF77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42"/>
            <a:ext cx="9128917" cy="5135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0" i="0">
                <a:solidFill>
                  <a:srgbClr val="355CBA"/>
                </a:solidFill>
                <a:latin typeface="Century Gothic Regular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400" b="0" i="0">
                <a:solidFill>
                  <a:srgbClr val="595959"/>
                </a:solidFill>
                <a:latin typeface="Century Gothic Regular"/>
                <a:cs typeface="Arial" panose="020B0604020202020204" pitchFamily="34" charset="0"/>
              </a:defRPr>
            </a:lvl1pPr>
            <a:lvl2pPr marL="8001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>
                <a:solidFill>
                  <a:srgbClr val="595959"/>
                </a:solidFill>
                <a:latin typeface="Century Gothic Regular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>
                <a:solidFill>
                  <a:srgbClr val="595959"/>
                </a:solidFill>
                <a:latin typeface="Century Gothic Regular"/>
                <a:cs typeface="Arial" panose="020B0604020202020204" pitchFamily="34" charset="0"/>
              </a:defRPr>
            </a:lvl3pPr>
            <a:lvl4pPr marL="16573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>
                <a:solidFill>
                  <a:srgbClr val="595959"/>
                </a:solidFill>
                <a:latin typeface="Century Gothic Regular"/>
                <a:cs typeface="Arial" panose="020B0604020202020204" pitchFamily="34" charset="0"/>
              </a:defRPr>
            </a:lvl4pPr>
            <a:lvl5pPr marL="21145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>
                <a:solidFill>
                  <a:srgbClr val="595959"/>
                </a:solidFill>
                <a:latin typeface="Century Gothic Regular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075564-AF6E-40FC-905A-F6C5E8D2961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21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A97C5C-561C-1041-B7CE-18A14CBF77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42"/>
            <a:ext cx="9128917" cy="51350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A18641-346F-384F-8BD1-D79BCC0E045D}"/>
              </a:ext>
            </a:extLst>
          </p:cNvPr>
          <p:cNvSpPr/>
          <p:nvPr userDrawn="1"/>
        </p:nvSpPr>
        <p:spPr>
          <a:xfrm>
            <a:off x="263610" y="222455"/>
            <a:ext cx="8517925" cy="4588814"/>
          </a:xfrm>
          <a:prstGeom prst="rect">
            <a:avLst/>
          </a:prstGeom>
          <a:solidFill>
            <a:srgbClr val="355C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solidFill>
                <a:srgbClr val="ECECE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468"/>
            <a:ext cx="8229600" cy="739378"/>
          </a:xfr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006"/>
            <a:ext cx="8229600" cy="3517106"/>
          </a:xfrm>
        </p:spPr>
        <p:txBody>
          <a:bodyPr/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4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1pPr>
            <a:lvl2pPr marL="8001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3pPr>
            <a:lvl4pPr marL="16573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4pPr>
            <a:lvl5pPr marL="21145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075564-AF6E-40FC-905A-F6C5E8D2961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347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A97C5C-561C-1041-B7CE-18A14CBF77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42"/>
            <a:ext cx="9128917" cy="51350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A18641-346F-384F-8BD1-D79BCC0E045D}"/>
              </a:ext>
            </a:extLst>
          </p:cNvPr>
          <p:cNvSpPr/>
          <p:nvPr userDrawn="1"/>
        </p:nvSpPr>
        <p:spPr>
          <a:xfrm>
            <a:off x="263610" y="222455"/>
            <a:ext cx="8517925" cy="4588814"/>
          </a:xfrm>
          <a:prstGeom prst="rect">
            <a:avLst/>
          </a:prstGeom>
          <a:solidFill>
            <a:srgbClr val="355C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solidFill>
                <a:srgbClr val="ECECE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468"/>
            <a:ext cx="8229600" cy="739378"/>
          </a:xfr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006"/>
            <a:ext cx="8229600" cy="3517106"/>
          </a:xfrm>
        </p:spPr>
        <p:txBody>
          <a:bodyPr/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4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1pPr>
            <a:lvl2pPr marL="8001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3pPr>
            <a:lvl4pPr marL="16573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4pPr>
            <a:lvl5pPr marL="21145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075564-AF6E-40FC-905A-F6C5E8D2961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542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C7A5BC-941C-8C4C-90B2-C314131038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042CE3-6392-4968-B209-93A52C29936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F924EE-8062-AC4C-BDF4-FB0E75BDF6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8542" y="1921832"/>
            <a:ext cx="7043349" cy="1747259"/>
          </a:xfrm>
        </p:spPr>
        <p:txBody>
          <a:bodyPr>
            <a:normAutofit/>
          </a:bodyPr>
          <a:lstStyle>
            <a:lvl1pPr algn="l">
              <a:lnSpc>
                <a:spcPts val="5000"/>
              </a:lnSpc>
              <a:defRPr sz="4600" b="1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9AA90E3-4C32-4549-AAA1-C271CBB41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540" y="3669091"/>
            <a:ext cx="7043351" cy="581633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Century Gothic Regular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785CA9-917D-4B4F-9DFC-26C7A2F2CB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42"/>
            <a:ext cx="9128917" cy="5135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355CB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buClr>
                <a:schemeClr val="accent2"/>
              </a:buClr>
              <a:defRPr sz="2800" b="0" i="0"/>
            </a:lvl1pPr>
            <a:lvl2pPr>
              <a:buClr>
                <a:schemeClr val="accent2"/>
              </a:buClr>
              <a:defRPr sz="2400" b="0" i="0">
                <a:latin typeface="Century Gothic Regular"/>
              </a:defRPr>
            </a:lvl2pPr>
            <a:lvl3pPr>
              <a:buClr>
                <a:schemeClr val="accent2"/>
              </a:buClr>
              <a:defRPr sz="2000" b="0" i="0">
                <a:latin typeface="Century Gothic Regular"/>
              </a:defRPr>
            </a:lvl3pPr>
            <a:lvl4pPr>
              <a:buClr>
                <a:schemeClr val="accent2"/>
              </a:buClr>
              <a:defRPr sz="1800" b="0" i="0">
                <a:latin typeface="Century Gothic Regular"/>
              </a:defRPr>
            </a:lvl4pPr>
            <a:lvl5pPr>
              <a:buClr>
                <a:schemeClr val="accent2"/>
              </a:buClr>
              <a:defRPr sz="1800" b="0" i="0">
                <a:latin typeface="Century Gothic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buClr>
                <a:schemeClr val="accent2"/>
              </a:buClr>
              <a:defRPr sz="2800" b="0" i="0"/>
            </a:lvl1pPr>
            <a:lvl2pPr>
              <a:buClr>
                <a:schemeClr val="accent2"/>
              </a:buClr>
              <a:defRPr sz="2400" b="0" i="0">
                <a:latin typeface="Century Gothic Regular"/>
              </a:defRPr>
            </a:lvl2pPr>
            <a:lvl3pPr>
              <a:buClr>
                <a:schemeClr val="accent2"/>
              </a:buClr>
              <a:defRPr sz="2000" b="0" i="0">
                <a:latin typeface="Century Gothic Regular"/>
              </a:defRPr>
            </a:lvl3pPr>
            <a:lvl4pPr>
              <a:buClr>
                <a:schemeClr val="accent2"/>
              </a:buClr>
              <a:defRPr sz="1800" b="0" i="0">
                <a:latin typeface="Century Gothic Regular"/>
              </a:defRPr>
            </a:lvl4pPr>
            <a:lvl5pPr>
              <a:buClr>
                <a:schemeClr val="accent2"/>
              </a:buClr>
              <a:defRPr sz="1800" b="0" i="0">
                <a:latin typeface="Century Gothic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49F12-9138-49F1-96D4-CC6FC00A57C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41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659634-A7AE-244B-BC04-7799F79B1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42"/>
            <a:ext cx="9128917" cy="51350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3C33DF-035A-834A-9E8E-0EFDD1BE8BED}"/>
              </a:ext>
            </a:extLst>
          </p:cNvPr>
          <p:cNvSpPr/>
          <p:nvPr userDrawn="1"/>
        </p:nvSpPr>
        <p:spPr>
          <a:xfrm>
            <a:off x="263610" y="2894263"/>
            <a:ext cx="8517925" cy="1917005"/>
          </a:xfrm>
          <a:prstGeom prst="rect">
            <a:avLst/>
          </a:prstGeom>
          <a:solidFill>
            <a:srgbClr val="355C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solidFill>
                <a:srgbClr val="ECECE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355CB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116033" cy="1618205"/>
          </a:xfrm>
        </p:spPr>
        <p:txBody>
          <a:bodyPr/>
          <a:lstStyle>
            <a:lvl1pPr>
              <a:buClr>
                <a:schemeClr val="accent1"/>
              </a:buClr>
              <a:defRPr sz="2800" b="0" i="0"/>
            </a:lvl1pPr>
            <a:lvl2pPr>
              <a:buClr>
                <a:schemeClr val="accent1"/>
              </a:buClr>
              <a:defRPr sz="2400" b="0" i="0">
                <a:latin typeface="Century Gothic Regular"/>
              </a:defRPr>
            </a:lvl2pPr>
            <a:lvl3pPr>
              <a:buClr>
                <a:schemeClr val="accent1"/>
              </a:buClr>
              <a:defRPr sz="2000" b="0" i="0">
                <a:latin typeface="Century Gothic Regular"/>
              </a:defRPr>
            </a:lvl3pPr>
            <a:lvl4pPr>
              <a:buClr>
                <a:schemeClr val="accent1"/>
              </a:buClr>
              <a:defRPr sz="1800" b="0" i="0">
                <a:latin typeface="Century Gothic Regular"/>
              </a:defRPr>
            </a:lvl4pPr>
            <a:lvl5pPr>
              <a:buClr>
                <a:schemeClr val="accent1"/>
              </a:buClr>
              <a:defRPr sz="1800" b="0" i="0">
                <a:latin typeface="Century Gothic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105556"/>
            <a:ext cx="8116033" cy="1366634"/>
          </a:xfrm>
          <a:noFill/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</a:defRPr>
            </a:lvl1pPr>
            <a:lvl2pPr>
              <a:defRPr sz="2400" i="1"/>
            </a:lvl2pPr>
            <a:lvl3pPr>
              <a:defRPr sz="2000" i="1"/>
            </a:lvl3pPr>
            <a:lvl4pPr>
              <a:defRPr sz="1800" i="1"/>
            </a:lvl4pPr>
            <a:lvl5pPr>
              <a:defRPr sz="1800" i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52D289-F740-481C-B2A6-EE2832E288B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76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51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73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77517"/>
            <a:ext cx="8229600" cy="351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A2E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ヒラギノ角ゴ Pro W3" pitchFamily="126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1" y="4767263"/>
            <a:ext cx="982663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</a:lstStyle>
          <a:p>
            <a:fld id="{4AF31215-D414-49A1-B0BE-FA6A849F09B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80" r:id="rId2"/>
    <p:sldLayoutId id="2147483954" r:id="rId3"/>
    <p:sldLayoutId id="2147483982" r:id="rId4"/>
    <p:sldLayoutId id="2147483955" r:id="rId5"/>
    <p:sldLayoutId id="2147483959" r:id="rId6"/>
    <p:sldLayoutId id="2147483962" r:id="rId7"/>
    <p:sldLayoutId id="2147483983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US" sz="3600" b="0" i="0" kern="1200" dirty="0">
          <a:solidFill>
            <a:schemeClr val="accent1"/>
          </a:solidFill>
          <a:latin typeface="Century Gothic Regular"/>
          <a:ea typeface="ヒラギノ角ゴ Pro W3" pitchFamily="126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9pPr>
    </p:titleStyle>
    <p:bodyStyle>
      <a:lvl1pPr marL="0" marR="0" indent="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Tx/>
        <a:buNone/>
        <a:tabLst/>
        <a:defRPr lang="en-CA" sz="2800" b="0" i="0" kern="1200" dirty="0">
          <a:solidFill>
            <a:srgbClr val="595959"/>
          </a:solidFill>
          <a:latin typeface="Century Gothic Regular"/>
          <a:ea typeface="ヒラギノ角ゴ Pro W3" pitchFamily="126" charset="-128"/>
          <a:cs typeface="Arial" panose="020B0604020202020204" pitchFamily="34" charset="0"/>
        </a:defRPr>
      </a:lvl1pPr>
      <a:lvl2pPr marL="914400" marR="0" indent="-4572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+mj-lt"/>
        <a:buAutoNum type="arabicPeriod"/>
        <a:tabLst/>
        <a:defRPr lang="en-CA" sz="2600" b="0" i="0" kern="1200" dirty="0">
          <a:solidFill>
            <a:srgbClr val="595959"/>
          </a:solidFill>
          <a:latin typeface="Arial" panose="020B0604020202020204" pitchFamily="34" charset="0"/>
          <a:ea typeface="ヒラギノ角ゴ Pro W3" pitchFamily="126" charset="-128"/>
          <a:cs typeface="Arial" panose="020B0604020202020204" pitchFamily="34" charset="0"/>
        </a:defRPr>
      </a:lvl2pPr>
      <a:lvl3pPr marL="1371600" marR="0" indent="-4572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+mj-lt"/>
        <a:buAutoNum type="arabicPeriod"/>
        <a:tabLst/>
        <a:defRPr lang="en-CA" sz="2400" b="0" i="0" kern="1200" dirty="0">
          <a:solidFill>
            <a:srgbClr val="595959"/>
          </a:solidFill>
          <a:latin typeface="Arial" panose="020B0604020202020204" pitchFamily="34" charset="0"/>
          <a:ea typeface="ヒラギノ角ゴ Pro W3" pitchFamily="126" charset="-128"/>
          <a:cs typeface="Arial" panose="020B0604020202020204" pitchFamily="34" charset="0"/>
        </a:defRPr>
      </a:lvl3pPr>
      <a:lvl4pPr marL="1828800" marR="0" indent="-4572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+mj-lt"/>
        <a:buAutoNum type="arabicPeriod"/>
        <a:tabLst/>
        <a:defRPr lang="en-CA" sz="2200" b="0" i="0" kern="1200" dirty="0">
          <a:solidFill>
            <a:srgbClr val="595959"/>
          </a:solidFill>
          <a:latin typeface="Arial" panose="020B0604020202020204" pitchFamily="34" charset="0"/>
          <a:ea typeface="ヒラギノ角ゴ Pro W3" pitchFamily="126" charset="-128"/>
          <a:cs typeface="Arial" panose="020B0604020202020204" pitchFamily="34" charset="0"/>
        </a:defRPr>
      </a:lvl4pPr>
      <a:lvl5pPr marL="2171700" marR="0" indent="-3429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+mj-lt"/>
        <a:buAutoNum type="arabicPeriod"/>
        <a:tabLst/>
        <a:defRPr lang="en-US" sz="1600" b="0" i="0" kern="1200" dirty="0">
          <a:solidFill>
            <a:srgbClr val="595959"/>
          </a:solidFill>
          <a:latin typeface="Arial" panose="020B0604020202020204" pitchFamily="34" charset="0"/>
          <a:ea typeface="ヒラギノ角ゴ Pro W3" pitchFamily="126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923" y="1506215"/>
            <a:ext cx="7043349" cy="207786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Potential </a:t>
            </a:r>
            <a:r>
              <a:rPr lang="en-CA" dirty="0"/>
              <a:t>for </a:t>
            </a:r>
            <a:r>
              <a:rPr lang="en-CA" dirty="0" err="1" smtClean="0"/>
              <a:t>Blockchain</a:t>
            </a:r>
            <a:r>
              <a:rPr lang="en-CA" dirty="0" smtClean="0"/>
              <a:t>-based </a:t>
            </a:r>
            <a:r>
              <a:rPr lang="en-CA" dirty="0"/>
              <a:t>Innovations in a Post-COVID World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921" y="3722161"/>
            <a:ext cx="7043351" cy="581633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Department of Innovation, Science and Economic Development, Government of Canada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793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495"/>
            <a:ext cx="8229600" cy="739378"/>
          </a:xfrm>
        </p:spPr>
        <p:txBody>
          <a:bodyPr>
            <a:normAutofit/>
          </a:bodyPr>
          <a:lstStyle/>
          <a:p>
            <a:r>
              <a:rPr lang="en-CA" sz="2800" dirty="0" smtClean="0"/>
              <a:t>Key Issues facing </a:t>
            </a:r>
            <a:r>
              <a:rPr lang="en-CA" sz="2800" dirty="0" err="1" smtClean="0"/>
              <a:t>Blockchain</a:t>
            </a:r>
            <a:r>
              <a:rPr lang="en-CA" sz="2800" dirty="0" smtClean="0"/>
              <a:t>-based Innovations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2821" y="861117"/>
            <a:ext cx="842210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Technology Maturity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: Identifying the approach to assess and conduct due diligence on the digital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Iinfrastructure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and relying applications*.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500" b="1" dirty="0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Ecosystem: </a:t>
            </a:r>
            <a:r>
              <a:rPr lang="en-US" altLang="en-US" sz="1500" dirty="0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Identify approaches to establish an ecosystem of issuers and consumers</a:t>
            </a:r>
            <a:endParaRPr kumimoji="0" lang="en-US" altLang="en-US" sz="150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Century Gothic Regular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Governance: </a:t>
            </a:r>
            <a:r>
              <a:rPr kumimoji="0" lang="en-US" altLang="en-US" sz="150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Identifying</a:t>
            </a:r>
            <a:r>
              <a:rPr kumimoji="0" lang="en-US" altLang="en-US" sz="1500" i="0" u="none" strike="noStrike" cap="none" normalizeH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</a:t>
            </a:r>
            <a:r>
              <a:rPr lang="en-US" altLang="en-US" sz="1500" dirty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takeholders to govern the infrastructure and relying applications.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Interoperability: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Developing standards to ensure interoperability between digital infrastructure technologies, relying applications and legacy systems.</a:t>
            </a:r>
          </a:p>
          <a:p>
            <a:pPr lvl="0" defTabSz="91440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Security and Privacy: </a:t>
            </a:r>
            <a:r>
              <a:rPr lang="en-CA" sz="16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Approaches to ensuring ongoing security and protection of </a:t>
            </a:r>
            <a:r>
              <a:rPr lang="en-CA" sz="1600" dirty="0" smtClean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privacy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Operations: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Whether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the digital infrastructure and relying applications should be operated by government, by the private sector or jointly.</a:t>
            </a:r>
          </a:p>
          <a:p>
            <a:pPr lvl="0" defTabSz="91440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Education and Training: </a:t>
            </a:r>
            <a:r>
              <a:rPr lang="en-US" sz="16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Approaches to </a:t>
            </a:r>
            <a:r>
              <a:rPr lang="en-US" sz="1600" dirty="0" smtClean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ensuring </a:t>
            </a:r>
            <a:r>
              <a:rPr lang="en-US" sz="16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sufficient skill-sets and capacity within government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International Cooperation: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Identifying opportunities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for 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ollaboration with other countries and international fora on digital </a:t>
            </a:r>
            <a:r>
              <a:rPr lang="en-US" altLang="en-US" sz="1500" dirty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nfrastructure and relying applications.</a:t>
            </a:r>
          </a:p>
          <a:p>
            <a:pPr lvl="0" defTabSz="91440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Policy and Regulatory Alignment: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</a:t>
            </a:r>
            <a:r>
              <a:rPr lang="en-CA" sz="16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Identifying the policy or regulatory alignment that could be </a:t>
            </a:r>
            <a:r>
              <a:rPr lang="en-CA" sz="1600" dirty="0" smtClean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required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.</a:t>
            </a:r>
            <a:endParaRPr lang="en-US" altLang="en-US" sz="1500" dirty="0">
              <a:solidFill>
                <a:srgbClr val="595959"/>
              </a:solidFill>
              <a:latin typeface="Century Gothic Regular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Action Plan: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Proposing an action plan to support establishment of the digital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dirty="0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* relying applications refers to solutions built on </a:t>
            </a:r>
            <a:r>
              <a:rPr lang="en-US" altLang="en-US" sz="1100" dirty="0" err="1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blockchain</a:t>
            </a:r>
            <a:r>
              <a:rPr lang="en-US" altLang="en-US" sz="1100" dirty="0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 such as Digital Credentials, held in Digital Wallets and public repositories.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Century Gothi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9334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 smtClean="0">
                <a:ea typeface="Calibri" panose="020F0502020204030204" pitchFamily="34" charset="0"/>
              </a:rPr>
              <a:t>How are you approaching </a:t>
            </a:r>
            <a:r>
              <a:rPr lang="en-CA" sz="2200" dirty="0" err="1">
                <a:ea typeface="Calibri" panose="020F0502020204030204" pitchFamily="34" charset="0"/>
              </a:rPr>
              <a:t>b</a:t>
            </a:r>
            <a:r>
              <a:rPr lang="en-CA" sz="2200" dirty="0" err="1" smtClean="0">
                <a:ea typeface="Calibri" panose="020F0502020204030204" pitchFamily="34" charset="0"/>
              </a:rPr>
              <a:t>lockchain</a:t>
            </a:r>
            <a:r>
              <a:rPr lang="en-CA" sz="2200" dirty="0" smtClean="0">
                <a:ea typeface="Calibri" panose="020F0502020204030204" pitchFamily="34" charset="0"/>
              </a:rPr>
              <a:t>-based innovations?</a:t>
            </a:r>
          </a:p>
          <a:p>
            <a:endParaRPr lang="en-CA" sz="1600" dirty="0">
              <a:ea typeface="Calibri" panose="020F0502020204030204" pitchFamily="34" charset="0"/>
            </a:endParaRPr>
          </a:p>
          <a:p>
            <a:r>
              <a:rPr lang="en-CA" sz="2200" dirty="0"/>
              <a:t>Role of Government in establishing Digital Infrastructure, enabled by </a:t>
            </a:r>
            <a:r>
              <a:rPr lang="en-CA" sz="2200" dirty="0" err="1"/>
              <a:t>Blockchain</a:t>
            </a:r>
            <a:r>
              <a:rPr lang="en-CA" sz="2200" dirty="0"/>
              <a:t> </a:t>
            </a:r>
            <a:endParaRPr lang="en-CA" sz="1600" dirty="0"/>
          </a:p>
          <a:p>
            <a:endParaRPr lang="en-CA" sz="1600" dirty="0" smtClean="0">
              <a:ea typeface="Calibri" panose="020F0502020204030204" pitchFamily="34" charset="0"/>
            </a:endParaRPr>
          </a:p>
          <a:p>
            <a:r>
              <a:rPr lang="en-CA" sz="2200" dirty="0" smtClean="0">
                <a:ea typeface="Calibri" panose="020F0502020204030204" pitchFamily="34" charset="0"/>
              </a:rPr>
              <a:t>Welcome </a:t>
            </a:r>
            <a:r>
              <a:rPr lang="en-CA" sz="2200" dirty="0">
                <a:ea typeface="Calibri" panose="020F0502020204030204" pitchFamily="34" charset="0"/>
              </a:rPr>
              <a:t>your thoughts on how to kick-start the </a:t>
            </a:r>
            <a:r>
              <a:rPr lang="en-CA" sz="2200" dirty="0" smtClean="0">
                <a:ea typeface="Calibri" panose="020F0502020204030204" pitchFamily="34" charset="0"/>
              </a:rPr>
              <a:t>ecosystem</a:t>
            </a:r>
          </a:p>
          <a:p>
            <a:pPr marL="0" indent="0">
              <a:buNone/>
            </a:pPr>
            <a:endParaRPr lang="en-CA" sz="1600" dirty="0" smtClean="0"/>
          </a:p>
          <a:p>
            <a:r>
              <a:rPr lang="en-CA" sz="2200" dirty="0">
                <a:ea typeface="Calibri" panose="020F0502020204030204" pitchFamily="34" charset="0"/>
              </a:rPr>
              <a:t>Opportunities for collaboration</a:t>
            </a:r>
          </a:p>
          <a:p>
            <a:endParaRPr lang="en-CA" sz="1600" dirty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35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Annex: Pan-Canadian Trust Framework (PCTF)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7517"/>
            <a:ext cx="6148388" cy="3517106"/>
          </a:xfrm>
        </p:spPr>
        <p:txBody>
          <a:bodyPr/>
          <a:lstStyle/>
          <a:p>
            <a:endParaRPr lang="en-CA" altLang="en-US" sz="400" dirty="0" smtClean="0"/>
          </a:p>
          <a:p>
            <a:r>
              <a:rPr lang="en-CA" altLang="en-US" sz="1600" dirty="0"/>
              <a:t>PCTF is a set of criteria and specifications to ensure jurisdictions abide by a common, agreed-upon set of rules to trust and accept each other’s digital </a:t>
            </a:r>
            <a:r>
              <a:rPr lang="en-CA" altLang="en-US" sz="1600" dirty="0" smtClean="0"/>
              <a:t>identities </a:t>
            </a:r>
          </a:p>
          <a:p>
            <a:pPr marL="0" indent="0">
              <a:buNone/>
            </a:pPr>
            <a:endParaRPr lang="en-CA" altLang="en-US" sz="600" dirty="0"/>
          </a:p>
          <a:p>
            <a:r>
              <a:rPr lang="en-CA" sz="1600" dirty="0" smtClean="0"/>
              <a:t>The </a:t>
            </a:r>
            <a:r>
              <a:rPr lang="en-CA" sz="1600" dirty="0"/>
              <a:t>focus is Digital Identity to enable Canadians (i.e., individuals and  businesses) to have a trusted, streamlined, and secure way of transacting in a digital economy</a:t>
            </a:r>
            <a:endParaRPr lang="en-CA" altLang="en-US" sz="1600" dirty="0"/>
          </a:p>
          <a:p>
            <a:pPr marL="0" indent="0">
              <a:buNone/>
            </a:pPr>
            <a:endParaRPr lang="en-CA" altLang="en-US" sz="600" dirty="0" smtClean="0"/>
          </a:p>
          <a:p>
            <a:r>
              <a:rPr lang="en-CA" altLang="en-US" sz="1600" dirty="0" smtClean="0"/>
              <a:t>Benefits </a:t>
            </a:r>
            <a:r>
              <a:rPr lang="en-CA" altLang="en-US" sz="1600" dirty="0"/>
              <a:t>– improve trust and efficiency, while reducing </a:t>
            </a:r>
            <a:r>
              <a:rPr lang="en-CA" altLang="en-US" sz="1600" dirty="0" smtClean="0"/>
              <a:t>fraud</a:t>
            </a:r>
          </a:p>
          <a:p>
            <a:endParaRPr lang="en-CA" altLang="en-US" sz="600" dirty="0"/>
          </a:p>
          <a:p>
            <a:r>
              <a:rPr lang="en-CA" sz="1600" dirty="0" smtClean="0"/>
              <a:t>Guiding principles supporting the PCTF development</a:t>
            </a:r>
          </a:p>
          <a:p>
            <a:endParaRPr lang="en-CA" sz="400" dirty="0" smtClean="0"/>
          </a:p>
          <a:p>
            <a:pPr lvl="1"/>
            <a:r>
              <a:rPr lang="en-CA" sz="1400" dirty="0" smtClean="0"/>
              <a:t>Privacy and security respected </a:t>
            </a:r>
          </a:p>
          <a:p>
            <a:pPr lvl="1"/>
            <a:r>
              <a:rPr lang="en-CA" sz="1400" dirty="0" smtClean="0"/>
              <a:t>Convenience and choice for citizen sharing identity information</a:t>
            </a:r>
          </a:p>
          <a:p>
            <a:pPr lvl="1"/>
            <a:endParaRPr lang="en-CA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81023" y="1264328"/>
            <a:ext cx="1917290" cy="29045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altLang="en-US" sz="1400" dirty="0" smtClean="0"/>
              <a:t>“</a:t>
            </a:r>
            <a:r>
              <a:rPr lang="en-CA" altLang="en-US" sz="1400" i="1" dirty="0" smtClean="0"/>
              <a:t>Economic opportunities conservatively estimated at $15+ Billion </a:t>
            </a:r>
            <a:r>
              <a:rPr lang="en-CA" altLang="en-US" sz="1400" i="1" dirty="0"/>
              <a:t>(1% of GDP) </a:t>
            </a:r>
            <a:r>
              <a:rPr lang="en-CA" altLang="en-US" sz="1400" i="1" dirty="0" smtClean="0"/>
              <a:t>if Trusted Digital Identity is enabled in Canada”</a:t>
            </a:r>
          </a:p>
          <a:p>
            <a:endParaRPr lang="en-CA" altLang="en-US" sz="1000" dirty="0"/>
          </a:p>
          <a:p>
            <a:r>
              <a:rPr lang="en-CA" altLang="en-US" sz="900" dirty="0" smtClean="0"/>
              <a:t>(Digital Identification and Authentication Council of Canada CIOSC Presentation Nov. 2018)</a:t>
            </a:r>
            <a:endParaRPr lang="en-CA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8852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57CD-46FF-419B-BF1D-D332CEB4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3114-0039-4FC3-93FC-657AEF20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CA" sz="2000" dirty="0"/>
              <a:t>COVID-19 has surfaced the risk of relying on in-person and paper based processes to conduct transactions.</a:t>
            </a:r>
          </a:p>
          <a:p>
            <a:pPr>
              <a:spcBef>
                <a:spcPts val="480"/>
              </a:spcBef>
              <a:spcAft>
                <a:spcPts val="0"/>
              </a:spcAft>
            </a:pPr>
            <a:endParaRPr lang="en-CA" sz="200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CA" sz="2000" dirty="0"/>
              <a:t>Governments and organizations that rely largely on these processes have been either unable to or delayed in delivering services.</a:t>
            </a:r>
          </a:p>
          <a:p>
            <a:pPr>
              <a:spcBef>
                <a:spcPts val="480"/>
              </a:spcBef>
              <a:spcAft>
                <a:spcPts val="0"/>
              </a:spcAft>
            </a:pPr>
            <a:endParaRPr lang="en-CA" sz="200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CA" sz="2000" dirty="0"/>
              <a:t>In the post-COVID world, individuals and businesses will likely expect faster responses from governments and organizations, and want to transact digitally across the economy.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700CB-F771-4A46-9C4C-3FE693B21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30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Trust and </a:t>
            </a:r>
            <a:r>
              <a:rPr lang="en-CA" dirty="0" err="1" smtClean="0"/>
              <a:t>Blockchain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The essential part of any transaction is trust, or in other words, being assured that any claim made by a transacting party is true. </a:t>
            </a:r>
            <a:endParaRPr lang="en-CA" sz="2000" dirty="0" smtClean="0"/>
          </a:p>
          <a:p>
            <a:endParaRPr lang="en-CA" sz="1600" dirty="0"/>
          </a:p>
          <a:p>
            <a:r>
              <a:rPr lang="en-CA" sz="2000" dirty="0" smtClean="0"/>
              <a:t>Government </a:t>
            </a:r>
            <a:r>
              <a:rPr lang="en-CA" sz="2000" dirty="0"/>
              <a:t>is a trust anchor in society and facilitates trust in society and the economy through various means, such as issuing individual and business identity, licences and permits </a:t>
            </a:r>
            <a:r>
              <a:rPr lang="en-CA" sz="2000" dirty="0" smtClean="0"/>
              <a:t>and making </a:t>
            </a:r>
            <a:r>
              <a:rPr lang="en-CA" sz="2000" dirty="0"/>
              <a:t>information publicly available to support the public good. </a:t>
            </a:r>
            <a:endParaRPr lang="en-CA" sz="2000" dirty="0" smtClean="0"/>
          </a:p>
          <a:p>
            <a:endParaRPr lang="en-CA" sz="1600" dirty="0"/>
          </a:p>
          <a:p>
            <a:r>
              <a:rPr lang="en-CA" sz="2000" dirty="0" smtClean="0"/>
              <a:t>Governments </a:t>
            </a:r>
            <a:r>
              <a:rPr lang="en-CA" sz="2000" dirty="0"/>
              <a:t>can enable trust online by providing digital versions of these </a:t>
            </a:r>
            <a:r>
              <a:rPr lang="en-CA" sz="2000" dirty="0" smtClean="0"/>
              <a:t>documents, </a:t>
            </a:r>
            <a:r>
              <a:rPr lang="en-CA" sz="2000" dirty="0"/>
              <a:t>that could be verified through </a:t>
            </a:r>
            <a:r>
              <a:rPr lang="en-CA" sz="2000" dirty="0" err="1" smtClean="0"/>
              <a:t>Blockchain</a:t>
            </a:r>
            <a:r>
              <a:rPr lang="en-CA" sz="2000" dirty="0"/>
              <a:t>, to support the COVID-19 response and </a:t>
            </a:r>
            <a:r>
              <a:rPr lang="en-CA" sz="2000" dirty="0" smtClean="0"/>
              <a:t>enable a digital society</a:t>
            </a:r>
            <a:r>
              <a:rPr lang="en-CA" sz="2000" dirty="0"/>
              <a:t>. </a:t>
            </a:r>
          </a:p>
          <a:p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021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Priorities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18146" y="1408497"/>
            <a:ext cx="1919973" cy="6416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entury Gothic Regular"/>
              </a:rPr>
              <a:t>Digital Economy</a:t>
            </a:r>
            <a:endParaRPr lang="en-CA" dirty="0">
              <a:latin typeface="Century Gothic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53746" y="1413577"/>
            <a:ext cx="1919973" cy="6416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entury Gothic Regular"/>
              </a:rPr>
              <a:t>Digital and Open Society</a:t>
            </a:r>
            <a:endParaRPr lang="en-CA" dirty="0">
              <a:latin typeface="Century Gothic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51186" y="1408497"/>
            <a:ext cx="1919973" cy="6416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entury Gothic Regular"/>
              </a:rPr>
              <a:t>COVID-19 Response</a:t>
            </a:r>
            <a:endParaRPr lang="en-CA" dirty="0">
              <a:latin typeface="Century Gothic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2426" y="2535468"/>
            <a:ext cx="7457174" cy="6416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entury Gothic Regular"/>
              </a:rPr>
              <a:t>Digital Credentials (Identity, licences and permits, claims)</a:t>
            </a:r>
            <a:endParaRPr lang="en-CA" dirty="0">
              <a:latin typeface="Century Gothic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585" y="3670772"/>
            <a:ext cx="7457174" cy="6416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entury Gothic Regular"/>
              </a:rPr>
              <a:t>Digital Infrastructure, enabled by </a:t>
            </a:r>
            <a:r>
              <a:rPr lang="en-CA" dirty="0" err="1" smtClean="0">
                <a:latin typeface="Century Gothic Regular"/>
              </a:rPr>
              <a:t>Blockchain</a:t>
            </a:r>
            <a:endParaRPr lang="en-CA" dirty="0">
              <a:latin typeface="Century Gothic Regular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4376552" y="3192151"/>
            <a:ext cx="269240" cy="43980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Up Arrow 16"/>
          <p:cNvSpPr/>
          <p:nvPr/>
        </p:nvSpPr>
        <p:spPr>
          <a:xfrm>
            <a:off x="1546861" y="2068754"/>
            <a:ext cx="269240" cy="43980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Up Arrow 17"/>
          <p:cNvSpPr/>
          <p:nvPr/>
        </p:nvSpPr>
        <p:spPr>
          <a:xfrm>
            <a:off x="4366393" y="2060110"/>
            <a:ext cx="269240" cy="43980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Up Arrow 18"/>
          <p:cNvSpPr/>
          <p:nvPr/>
        </p:nvSpPr>
        <p:spPr>
          <a:xfrm>
            <a:off x="7206244" y="2065180"/>
            <a:ext cx="269240" cy="43980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7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Potential High-level Use Cases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989410"/>
            <a:ext cx="809897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Responding to COVID-19</a:t>
            </a:r>
            <a:endParaRPr lang="en-US" altLang="en-US" sz="1200" dirty="0">
              <a:solidFill>
                <a:srgbClr val="595959"/>
              </a:solidFill>
              <a:latin typeface="Century Gothic Regular"/>
              <a:cs typeface="Times New Roman" panose="02020603050405020304" pitchFamily="18" charset="0"/>
            </a:endParaRPr>
          </a:p>
          <a:p>
            <a:pPr defTabSz="914400">
              <a:spcBef>
                <a:spcPct val="0"/>
              </a:spcBef>
              <a:buClrTx/>
              <a:buSz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Supporting re-opening of businesses (</a:t>
            </a:r>
            <a:r>
              <a:rPr lang="en-US" altLang="en-US" sz="1200" dirty="0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e.g.,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start or close operations as warranted by the health crisis).</a:t>
            </a:r>
          </a:p>
          <a:p>
            <a:pPr defTabSz="914400">
              <a:spcBef>
                <a:spcPct val="0"/>
              </a:spcBef>
              <a:buClrTx/>
              <a:buSz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Supporting movement of individuals and businesses providing “essential” goods and services across     provincial and national borders (</a:t>
            </a:r>
            <a:r>
              <a:rPr lang="en-US" altLang="en-US" sz="1200" dirty="0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e.g.,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activities deemed to be essential).</a:t>
            </a:r>
          </a:p>
          <a:p>
            <a:pPr defTabSz="914400">
              <a:spcBef>
                <a:spcPct val="0"/>
              </a:spcBef>
              <a:buClrTx/>
              <a:buSz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Supporting return to work (</a:t>
            </a:r>
            <a:r>
              <a:rPr lang="en-US" altLang="en-US" sz="1200" dirty="0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e.g.,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</a:t>
            </a:r>
            <a:r>
              <a:rPr lang="en-US" altLang="en-US" sz="1200" dirty="0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proof of vaccination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or negative testing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result 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to COVID-19)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Century Gothic Regular"/>
              <a:cs typeface="Times New Roman" panose="02020603050405020304" pitchFamily="18" charset="0"/>
            </a:endParaRPr>
          </a:p>
          <a:p>
            <a:pPr mar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Century Gothic Regular"/>
            </a:endParaRPr>
          </a:p>
          <a:p>
            <a:pPr mar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Enabling a digital economy</a:t>
            </a:r>
          </a:p>
          <a:p>
            <a:pPr defTabSz="914400">
              <a:spcBef>
                <a:spcPct val="0"/>
              </a:spcBef>
              <a:buClrTx/>
              <a:buSz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Easing regulatory compliance by making it quicker and easier for individuals and businesses to prove their authority to conduct activities  (e.g., liquor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licence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) and comply with regulations (e.g., Know Your Clients (KYC),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Anti-Money Laundering (AML))</a:t>
            </a:r>
          </a:p>
          <a:p>
            <a:pPr defTabSz="914400">
              <a:spcBef>
                <a:spcPct val="0"/>
              </a:spcBef>
              <a:buClrTx/>
              <a:buSz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Facilitating trading of goods and services across international borders (e.g., import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licences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)</a:t>
            </a:r>
          </a:p>
          <a:p>
            <a:pPr defTabSz="914400">
              <a:spcBef>
                <a:spcPct val="0"/>
              </a:spcBef>
              <a:buClrTx/>
              <a:buSz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Identifying proof of origin and verifying product claims (e.g., environmental and social criteria)</a:t>
            </a:r>
          </a:p>
          <a:p>
            <a:pPr defTabSz="914400">
              <a:spcBef>
                <a:spcPct val="0"/>
              </a:spcBef>
              <a:buClrTx/>
              <a:buSz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Facilitating </a:t>
            </a:r>
            <a:r>
              <a:rPr lang="en-US" altLang="en-US" sz="1200" dirty="0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individual-to-business and business-to-business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digital transactions.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Century Gothic Regular"/>
              <a:cs typeface="Times New Roman" panose="02020603050405020304" pitchFamily="18" charset="0"/>
            </a:endParaRPr>
          </a:p>
          <a:p>
            <a:pPr mar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Supporting a Digital and Open Society</a:t>
            </a:r>
            <a:endParaRPr lang="en-US" altLang="en-US" sz="1200" dirty="0">
              <a:solidFill>
                <a:srgbClr val="595959"/>
              </a:solidFill>
              <a:latin typeface="Century Gothic Regular"/>
              <a:cs typeface="Times New Roman" panose="02020603050405020304" pitchFamily="18" charset="0"/>
            </a:endParaRPr>
          </a:p>
          <a:p>
            <a:pPr defTabSz="914400">
              <a:spcBef>
                <a:spcPct val="0"/>
              </a:spcBef>
              <a:buClrTx/>
              <a:buSz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Establishing digital identity for individuals and businesses (e.g., identity, qualifications)</a:t>
            </a:r>
          </a:p>
          <a:p>
            <a:pPr defTabSz="914400">
              <a:spcBef>
                <a:spcPct val="0"/>
              </a:spcBef>
              <a:buClrTx/>
              <a:buSz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Enabling international travel (e.g., digital passports)</a:t>
            </a:r>
          </a:p>
          <a:p>
            <a:pPr defTabSz="914400">
              <a:spcBef>
                <a:spcPct val="0"/>
              </a:spcBef>
              <a:buClrTx/>
              <a:buSzTx/>
            </a:pPr>
            <a:r>
              <a:rPr lang="en-US" altLang="en-US" sz="1200" dirty="0" smtClean="0">
                <a:solidFill>
                  <a:srgbClr val="595959"/>
                </a:solidFill>
                <a:latin typeface="Century Gothic Regular"/>
                <a:cs typeface="Calibri" panose="020F0502020204030204" pitchFamily="34" charset="0"/>
              </a:rPr>
              <a:t>Making it quicker and easier to obtain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social and economic benefits from governments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 (e.g., auto-completing applications and real-time validation)</a:t>
            </a:r>
            <a:endParaRPr lang="en-US" altLang="en-US" sz="1200" dirty="0">
              <a:solidFill>
                <a:srgbClr val="595959"/>
              </a:solidFill>
              <a:latin typeface="Century Gothic Regular"/>
              <a:cs typeface="Calibri" panose="020F0502020204030204" pitchFamily="34" charset="0"/>
            </a:endParaRPr>
          </a:p>
          <a:p>
            <a:pPr defTabSz="914400">
              <a:spcBef>
                <a:spcPct val="0"/>
              </a:spcBef>
              <a:buClrTx/>
              <a:buSzTx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entury Gothic Regular"/>
                <a:cs typeface="Calibri" panose="020F0502020204030204" pitchFamily="34" charset="0"/>
              </a:rPr>
              <a:t>Supporting transparency (e.g., government contracts)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Century Gothic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1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57CD-46FF-419B-BF1D-D332CEB4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Sample Use Case 1: Opening a Bank Account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3114-0039-4FC3-93FC-657AEF20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/>
            <a:r>
              <a:rPr lang="en-CA" dirty="0"/>
              <a:t>Transactions with governments and other businesses </a:t>
            </a:r>
            <a:br>
              <a:rPr lang="en-CA" dirty="0"/>
            </a:br>
            <a:r>
              <a:rPr lang="en-CA" dirty="0"/>
              <a:t>(e.g. banks) can be costly and time-consuming for SMEs</a:t>
            </a:r>
            <a:r>
              <a:rPr lang="en-CA" dirty="0" smtClean="0"/>
              <a:t>.</a:t>
            </a:r>
          </a:p>
          <a:p>
            <a:pPr marL="0" lvl="1" indent="0">
              <a:buNone/>
            </a:pPr>
            <a:endParaRPr lang="en-CA" sz="1000" dirty="0"/>
          </a:p>
          <a:p>
            <a:pPr marL="800100" lvl="3" indent="-342900"/>
            <a:r>
              <a:rPr lang="en-CA" sz="1800" dirty="0"/>
              <a:t>Many of the transactions involve slow and manual processes with the added burden of paper-based documents</a:t>
            </a:r>
            <a:r>
              <a:rPr lang="en-CA" sz="1800" dirty="0" smtClean="0"/>
              <a:t>.</a:t>
            </a:r>
          </a:p>
          <a:p>
            <a:pPr marL="457200" lvl="3" indent="0">
              <a:buNone/>
            </a:pPr>
            <a:endParaRPr lang="en-CA" sz="1800" dirty="0"/>
          </a:p>
          <a:p>
            <a:pPr marL="342900" lvl="1"/>
            <a:r>
              <a:rPr lang="en-CA" dirty="0"/>
              <a:t>Verifying the authenticity of paper-based documents and manually-inputted information is costly and time-consuming for service providers</a:t>
            </a:r>
            <a:r>
              <a:rPr lang="en-CA" dirty="0" smtClean="0"/>
              <a:t>.</a:t>
            </a:r>
          </a:p>
          <a:p>
            <a:pPr marL="0" lvl="1" indent="0">
              <a:buNone/>
            </a:pPr>
            <a:endParaRPr lang="en-CA" sz="1000" dirty="0"/>
          </a:p>
          <a:p>
            <a:pPr marL="800100" lvl="3" indent="-342900"/>
            <a:r>
              <a:rPr lang="en-CA" sz="1800" dirty="0"/>
              <a:t>Makes it challenging for service providers to meet Canadian KYC and AML requirements.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700CB-F771-4A46-9C4C-3FE693B21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38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28" y="3444728"/>
            <a:ext cx="612000" cy="612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97" y="2103478"/>
            <a:ext cx="612000" cy="6120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55" y="2102400"/>
            <a:ext cx="619200" cy="6192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00" y="2102400"/>
            <a:ext cx="619200" cy="6192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2102400"/>
            <a:ext cx="619200" cy="6192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12" y="2102400"/>
            <a:ext cx="612000" cy="612000"/>
          </a:xfrm>
          <a:prstGeom prst="rect">
            <a:avLst/>
          </a:prstGeom>
        </p:spPr>
      </p:pic>
      <p:sp>
        <p:nvSpPr>
          <p:cNvPr id="438" name="Oval Callout 437"/>
          <p:cNvSpPr/>
          <p:nvPr/>
        </p:nvSpPr>
        <p:spPr>
          <a:xfrm>
            <a:off x="3753548" y="1060460"/>
            <a:ext cx="1442093" cy="561609"/>
          </a:xfrm>
          <a:prstGeom prst="wedgeEllipseCallout">
            <a:avLst>
              <a:gd name="adj1" fmla="val -7270"/>
              <a:gd name="adj2" fmla="val 11473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Callout 6"/>
          <p:cNvSpPr/>
          <p:nvPr/>
        </p:nvSpPr>
        <p:spPr>
          <a:xfrm>
            <a:off x="315532" y="1111823"/>
            <a:ext cx="1504430" cy="633290"/>
          </a:xfrm>
          <a:prstGeom prst="wedgeEllipseCallout">
            <a:avLst>
              <a:gd name="adj1" fmla="val -2572"/>
              <a:gd name="adj2" fmla="val 9072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9" name="Oval Callout 438"/>
          <p:cNvSpPr/>
          <p:nvPr/>
        </p:nvSpPr>
        <p:spPr>
          <a:xfrm>
            <a:off x="5427455" y="916859"/>
            <a:ext cx="1974380" cy="795752"/>
          </a:xfrm>
          <a:prstGeom prst="wedgeEllipseCallout">
            <a:avLst>
              <a:gd name="adj1" fmla="val 5866"/>
              <a:gd name="adj2" fmla="val 88324"/>
            </a:avLst>
          </a:prstGeom>
          <a:solidFill>
            <a:srgbClr val="E7EFF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7" name="Oval Callout 436"/>
          <p:cNvSpPr/>
          <p:nvPr/>
        </p:nvSpPr>
        <p:spPr>
          <a:xfrm>
            <a:off x="1840789" y="786088"/>
            <a:ext cx="1897323" cy="850294"/>
          </a:xfrm>
          <a:prstGeom prst="wedgeEllipseCallout">
            <a:avLst>
              <a:gd name="adj1" fmla="val 6101"/>
              <a:gd name="adj2" fmla="val 947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9" y="99602"/>
            <a:ext cx="8361514" cy="739378"/>
          </a:xfrm>
        </p:spPr>
        <p:txBody>
          <a:bodyPr>
            <a:noAutofit/>
          </a:bodyPr>
          <a:lstStyle/>
          <a:p>
            <a:r>
              <a:rPr lang="en-CA" sz="2400" dirty="0" smtClean="0"/>
              <a:t>Sample Use Case 1: Opening a Bank Account </a:t>
            </a:r>
            <a:br>
              <a:rPr lang="en-CA" sz="2400" dirty="0" smtClean="0"/>
            </a:br>
            <a:r>
              <a:rPr lang="en-CA" sz="2400" dirty="0" smtClean="0"/>
              <a:t>(concept diagram under development)</a:t>
            </a:r>
            <a:endParaRPr lang="en-CA" sz="2400" dirty="0"/>
          </a:p>
        </p:txBody>
      </p:sp>
      <p:sp>
        <p:nvSpPr>
          <p:cNvPr id="633" name="TextBox 632"/>
          <p:cNvSpPr txBox="1"/>
          <p:nvPr/>
        </p:nvSpPr>
        <p:spPr>
          <a:xfrm>
            <a:off x="5546606" y="977184"/>
            <a:ext cx="1748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Century Gothic" panose="020B0502020202020204" pitchFamily="34" charset="0"/>
              </a:rPr>
              <a:t>We </a:t>
            </a:r>
            <a:r>
              <a:rPr lang="en-CA" sz="800" dirty="0" smtClean="0">
                <a:latin typeface="Century Gothic" panose="020B0502020202020204" pitchFamily="34" charset="0"/>
              </a:rPr>
              <a:t>used your provincial </a:t>
            </a:r>
            <a:br>
              <a:rPr lang="en-CA" sz="800" dirty="0" smtClean="0">
                <a:latin typeface="Century Gothic" panose="020B0502020202020204" pitchFamily="34" charset="0"/>
              </a:rPr>
            </a:br>
            <a:r>
              <a:rPr lang="en-CA" sz="800" dirty="0" smtClean="0">
                <a:latin typeface="Century Gothic" panose="020B0502020202020204" pitchFamily="34" charset="0"/>
              </a:rPr>
              <a:t>and federal digital credentials to verify you and your corporation and to open your new bank account.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sp>
        <p:nvSpPr>
          <p:cNvPr id="634" name="TextBox 633"/>
          <p:cNvSpPr txBox="1"/>
          <p:nvPr/>
        </p:nvSpPr>
        <p:spPr>
          <a:xfrm>
            <a:off x="384729" y="2699413"/>
            <a:ext cx="124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latin typeface="Century Gothic" panose="020B0502020202020204" pitchFamily="34" charset="0"/>
              </a:rPr>
              <a:t>Business Owner</a:t>
            </a:r>
            <a:endParaRPr lang="en-CA" sz="10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811" y="1200166"/>
            <a:ext cx="163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I want to incorporate my business federally and operate in my province.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cxnSp>
        <p:nvCxnSpPr>
          <p:cNvPr id="323" name="Straight Arrow Connector 322"/>
          <p:cNvCxnSpPr/>
          <p:nvPr/>
        </p:nvCxnSpPr>
        <p:spPr>
          <a:xfrm flipH="1">
            <a:off x="520167" y="3151235"/>
            <a:ext cx="802214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Slide Number Placeholder 150"/>
          <p:cNvSpPr>
            <a:spLocks noGrp="1"/>
          </p:cNvSpPr>
          <p:nvPr>
            <p:ph type="sldNum" sz="quarter" idx="10"/>
          </p:nvPr>
        </p:nvSpPr>
        <p:spPr>
          <a:xfrm>
            <a:off x="457201" y="4645592"/>
            <a:ext cx="982663" cy="273844"/>
          </a:xfrm>
        </p:spPr>
        <p:txBody>
          <a:bodyPr/>
          <a:lstStyle/>
          <a:p>
            <a:fld id="{78075564-AF6E-40FC-905A-F6C5E8D29614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492627" y="2700000"/>
            <a:ext cx="1737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latin typeface="Century Gothic" panose="020B0502020202020204" pitchFamily="34" charset="0"/>
              </a:rPr>
              <a:t>Business Owner</a:t>
            </a:r>
            <a:endParaRPr lang="en-CA" sz="1000" dirty="0"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2109" y="4645592"/>
            <a:ext cx="778192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latin typeface="Century Gothic" panose="020B0502020202020204" pitchFamily="34" charset="0"/>
              </a:rPr>
              <a:t>Businesses save time when transacting with government and other businesses</a:t>
            </a:r>
            <a:endParaRPr lang="en-CA" sz="1600" dirty="0">
              <a:latin typeface="Century Gothic" panose="020B0502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133241" y="1957410"/>
            <a:ext cx="107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Shares individual and business digital credentials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3414402" y="2464391"/>
            <a:ext cx="512784" cy="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Image result for digital wallet icon col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726" y="2080800"/>
            <a:ext cx="492401" cy="49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Image result for digital wallet icon col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37" y="2079859"/>
            <a:ext cx="453844" cy="4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949073" y="2628555"/>
            <a:ext cx="203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latin typeface="Century Gothic" panose="020B0502020202020204" pitchFamily="34" charset="0"/>
              </a:rPr>
              <a:t>Corporations </a:t>
            </a:r>
            <a:r>
              <a:rPr lang="en-CA" sz="1000" dirty="0" smtClean="0">
                <a:latin typeface="Century Gothic" panose="020B0502020202020204" pitchFamily="34" charset="0"/>
              </a:rPr>
              <a:t>Canada and </a:t>
            </a:r>
            <a:r>
              <a:rPr lang="en-CA" sz="1000" dirty="0">
                <a:latin typeface="Century Gothic" panose="020B0502020202020204" pitchFamily="34" charset="0"/>
              </a:rPr>
              <a:t>p</a:t>
            </a:r>
            <a:r>
              <a:rPr lang="en-CA" sz="1000" dirty="0" smtClean="0">
                <a:latin typeface="Century Gothic" panose="020B0502020202020204" pitchFamily="34" charset="0"/>
              </a:rPr>
              <a:t>rovincial corporate registry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55122" y="2466183"/>
            <a:ext cx="561029" cy="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44050" y="1603223"/>
            <a:ext cx="114802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Century Gothic" panose="020B0502020202020204" pitchFamily="34" charset="0"/>
              </a:rPr>
              <a:t> </a:t>
            </a:r>
            <a:r>
              <a:rPr lang="en-CA" sz="800" dirty="0" smtClean="0">
                <a:latin typeface="Century Gothic" panose="020B0502020202020204" pitchFamily="34" charset="0"/>
              </a:rPr>
              <a:t>Shares provincial individual digital credential and provides  registration information. 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47803" y="857028"/>
            <a:ext cx="1711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We used your provincial </a:t>
            </a:r>
            <a:br>
              <a:rPr lang="en-CA" sz="800" dirty="0" smtClean="0">
                <a:latin typeface="Century Gothic" panose="020B0502020202020204" pitchFamily="34" charset="0"/>
              </a:rPr>
            </a:br>
            <a:r>
              <a:rPr lang="en-CA" sz="800" dirty="0" smtClean="0">
                <a:latin typeface="Century Gothic" panose="020B0502020202020204" pitchFamily="34" charset="0"/>
              </a:rPr>
              <a:t>digital credential to verify your identity, incorporate your business federally and then register in your province.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96518" y="2700000"/>
            <a:ext cx="1737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latin typeface="Century Gothic" panose="020B0502020202020204" pitchFamily="34" charset="0"/>
              </a:rPr>
              <a:t>Business Owner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4022" y="4074949"/>
            <a:ext cx="2478857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Century Gothic" panose="020B0502020202020204" pitchFamily="34" charset="0"/>
              </a:rPr>
              <a:t>Credential Issuers</a:t>
            </a:r>
          </a:p>
          <a:p>
            <a:pPr algn="ctr"/>
            <a:r>
              <a:rPr lang="en-CA" sz="650" dirty="0" smtClean="0">
                <a:latin typeface="Century Gothic" panose="020B0502020202020204" pitchFamily="34" charset="0"/>
              </a:rPr>
              <a:t>(i.e., </a:t>
            </a:r>
            <a:r>
              <a:rPr lang="en-CA" sz="650" dirty="0">
                <a:latin typeface="Century Gothic" panose="020B0502020202020204" pitchFamily="34" charset="0"/>
              </a:rPr>
              <a:t>p</a:t>
            </a:r>
            <a:r>
              <a:rPr lang="en-CA" sz="650" dirty="0" smtClean="0">
                <a:latin typeface="Century Gothic" panose="020B0502020202020204" pitchFamily="34" charset="0"/>
              </a:rPr>
              <a:t>rovincial issuer)</a:t>
            </a:r>
            <a:endParaRPr lang="en-CA" sz="650" dirty="0">
              <a:latin typeface="Century Gothic" panose="020B0502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8955" y="3162580"/>
            <a:ext cx="129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Digital Credentials (previously issued)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611728" y="2882314"/>
            <a:ext cx="0" cy="450092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9355" y="2499333"/>
            <a:ext cx="1737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Digital </a:t>
            </a:r>
          </a:p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Wallet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05128" y="1115789"/>
            <a:ext cx="13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I want to open a bank account for my new federal corporation.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69475" y="2700000"/>
            <a:ext cx="1737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latin typeface="Century Gothic" panose="020B0502020202020204" pitchFamily="34" charset="0"/>
              </a:rPr>
              <a:t>Bank Representative</a:t>
            </a:r>
          </a:p>
        </p:txBody>
      </p:sp>
      <p:sp>
        <p:nvSpPr>
          <p:cNvPr id="54" name="Oval Callout 53"/>
          <p:cNvSpPr/>
          <p:nvPr/>
        </p:nvSpPr>
        <p:spPr>
          <a:xfrm>
            <a:off x="7401835" y="1244350"/>
            <a:ext cx="1340398" cy="737339"/>
          </a:xfrm>
          <a:prstGeom prst="wedgeEllipseCallout">
            <a:avLst>
              <a:gd name="adj1" fmla="val 4757"/>
              <a:gd name="adj2" fmla="val 628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TextBox 54"/>
          <p:cNvSpPr txBox="1"/>
          <p:nvPr/>
        </p:nvSpPr>
        <p:spPr>
          <a:xfrm>
            <a:off x="7435176" y="1349958"/>
            <a:ext cx="129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Thank you for making this quick and easy so I can focus more on my business.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919095" y="2478852"/>
            <a:ext cx="634163" cy="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67971" y="1954598"/>
            <a:ext cx="934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Century Gothic" panose="020B0502020202020204" pitchFamily="34" charset="0"/>
              </a:rPr>
              <a:t> </a:t>
            </a:r>
            <a:r>
              <a:rPr lang="en-CA" sz="800" dirty="0" smtClean="0">
                <a:latin typeface="Century Gothic" panose="020B0502020202020204" pitchFamily="34" charset="0"/>
              </a:rPr>
              <a:t>Issues business digital credentials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22784" y="1960880"/>
            <a:ext cx="1168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Century Gothic" panose="020B0502020202020204" pitchFamily="34" charset="0"/>
              </a:rPr>
              <a:t> </a:t>
            </a:r>
            <a:r>
              <a:rPr lang="en-CA" sz="800" dirty="0" smtClean="0">
                <a:latin typeface="Century Gothic" panose="020B0502020202020204" pitchFamily="34" charset="0"/>
              </a:rPr>
              <a:t>Issues bank account digital credentials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204973" y="2464391"/>
            <a:ext cx="958678" cy="1792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27278" y="3535284"/>
            <a:ext cx="3049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Century Gothic" panose="020B0502020202020204" pitchFamily="34" charset="0"/>
              </a:rPr>
              <a:t>Verifies </a:t>
            </a:r>
            <a:r>
              <a:rPr lang="en-CA" sz="800" dirty="0" smtClean="0">
                <a:latin typeface="Century Gothic" panose="020B0502020202020204" pitchFamily="34" charset="0"/>
              </a:rPr>
              <a:t>authenticity of </a:t>
            </a:r>
            <a:r>
              <a:rPr lang="en-CA" sz="800" dirty="0">
                <a:latin typeface="Century Gothic" panose="020B0502020202020204" pitchFamily="34" charset="0"/>
              </a:rPr>
              <a:t>the information </a:t>
            </a:r>
            <a:r>
              <a:rPr lang="en-CA" sz="800" dirty="0" smtClean="0">
                <a:latin typeface="Century Gothic" panose="020B0502020202020204" pitchFamily="34" charset="0"/>
              </a:rPr>
              <a:t>and </a:t>
            </a:r>
            <a:r>
              <a:rPr lang="en-CA" sz="800" dirty="0">
                <a:latin typeface="Century Gothic" panose="020B0502020202020204" pitchFamily="34" charset="0"/>
              </a:rPr>
              <a:t>the issuer</a:t>
            </a:r>
          </a:p>
        </p:txBody>
      </p:sp>
      <p:cxnSp>
        <p:nvCxnSpPr>
          <p:cNvPr id="77" name="Elbow Connector 76"/>
          <p:cNvCxnSpPr/>
          <p:nvPr/>
        </p:nvCxnSpPr>
        <p:spPr>
          <a:xfrm rot="16200000" flipH="1">
            <a:off x="4344357" y="1608161"/>
            <a:ext cx="792000" cy="3528000"/>
          </a:xfrm>
          <a:prstGeom prst="bentConnector2">
            <a:avLst/>
          </a:prstGeom>
          <a:ln>
            <a:prstDash val="sysDot"/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6200000" flipH="1">
            <a:off x="6339358" y="3157368"/>
            <a:ext cx="792000" cy="432000"/>
          </a:xfrm>
          <a:prstGeom prst="bentConnector2">
            <a:avLst/>
          </a:prstGeom>
          <a:ln>
            <a:prstDash val="sysDot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31566" y="4079387"/>
            <a:ext cx="520806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50" dirty="0">
                <a:latin typeface="Century Gothic" panose="020B0502020202020204" pitchFamily="34" charset="0"/>
              </a:rPr>
              <a:t>Writes information used to verify the </a:t>
            </a:r>
            <a:r>
              <a:rPr lang="en-CA" sz="850" dirty="0" smtClean="0">
                <a:latin typeface="Century Gothic" panose="020B0502020202020204" pitchFamily="34" charset="0"/>
              </a:rPr>
              <a:t>authenticity </a:t>
            </a:r>
            <a:r>
              <a:rPr lang="en-CA" sz="850" dirty="0">
                <a:latin typeface="Century Gothic" panose="020B0502020202020204" pitchFamily="34" charset="0"/>
              </a:rPr>
              <a:t>of the information and the </a:t>
            </a:r>
            <a:r>
              <a:rPr lang="en-CA" sz="850" dirty="0" smtClean="0">
                <a:latin typeface="Century Gothic" panose="020B0502020202020204" pitchFamily="34" charset="0"/>
              </a:rPr>
              <a:t>issuer</a:t>
            </a:r>
          </a:p>
          <a:p>
            <a:pPr algn="ctr"/>
            <a:r>
              <a:rPr lang="en-CA" sz="850" dirty="0" smtClean="0"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CA" sz="850" b="1" dirty="0" smtClean="0">
                <a:latin typeface="Century Gothic" panose="020B0502020202020204" pitchFamily="34" charset="0"/>
              </a:rPr>
              <a:t>Client </a:t>
            </a:r>
            <a:r>
              <a:rPr lang="en-CA" sz="850" b="1" dirty="0">
                <a:latin typeface="Century Gothic" panose="020B0502020202020204" pitchFamily="34" charset="0"/>
              </a:rPr>
              <a:t>information is stored in the </a:t>
            </a:r>
            <a:r>
              <a:rPr lang="en-CA" sz="850" b="1" dirty="0" smtClean="0">
                <a:latin typeface="Century Gothic" panose="020B0502020202020204" pitchFamily="34" charset="0"/>
              </a:rPr>
              <a:t>client’s </a:t>
            </a:r>
            <a:r>
              <a:rPr lang="en-CA" sz="850" b="1" dirty="0">
                <a:latin typeface="Century Gothic" panose="020B0502020202020204" pitchFamily="34" charset="0"/>
              </a:rPr>
              <a:t>digital wallet, not on the Blockchain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63" y="3342656"/>
            <a:ext cx="1090755" cy="1090755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016069" y="4141670"/>
            <a:ext cx="99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entury Gothic" panose="020B0502020202020204" pitchFamily="34" charset="0"/>
              </a:rPr>
              <a:t>Blockchain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200666" y="4296262"/>
            <a:ext cx="4744800" cy="1563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6" descr="Image result for digital wallet icon col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92" y="2103478"/>
            <a:ext cx="453844" cy="4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81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91"/>
    </mc:Choice>
    <mc:Fallback xmlns="">
      <p:transition spd="slow" advTm="3359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16" y="786021"/>
            <a:ext cx="8427381" cy="4134326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000" dirty="0"/>
              <a:t>A federally incorporated natural gas operator in B.C. wants to sell natural gas in California. </a:t>
            </a:r>
            <a:endParaRPr lang="en-CA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sz="1800" dirty="0" smtClean="0"/>
              <a:t>Potential </a:t>
            </a:r>
            <a:r>
              <a:rPr lang="en-CA" sz="1800" dirty="0"/>
              <a:t>purchasers in California only want to buy gas that meets or exceeds Environmental, Social and Governance (ESG) benchmarks. </a:t>
            </a:r>
            <a:endParaRPr lang="en-CA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sz="1800" dirty="0" smtClean="0"/>
              <a:t>In </a:t>
            </a:r>
            <a:r>
              <a:rPr lang="en-CA" sz="1800" dirty="0"/>
              <a:t>addition, U.S. Customs and Border Protection wants to know the point of origin and purchaser/destination of any goods entering the U.S. to determine what (if any) tariffs to apply. </a:t>
            </a:r>
            <a:endParaRPr lang="en-CA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sz="1800" dirty="0"/>
              <a:t>Engaging in cross-border trade can be costly and time-consuming for </a:t>
            </a:r>
            <a:r>
              <a:rPr lang="en-CA" sz="1800" dirty="0" smtClean="0"/>
              <a:t>SMEs </a:t>
            </a:r>
            <a:r>
              <a:rPr lang="en-CA" sz="1800" dirty="0"/>
              <a:t>and government </a:t>
            </a:r>
            <a:r>
              <a:rPr lang="en-CA" sz="1800" dirty="0" smtClean="0"/>
              <a:t>entities, often requiring businesses to provide paper-based documents.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CA" sz="14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000" dirty="0" smtClean="0"/>
              <a:t>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CA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CA" sz="2500" dirty="0"/>
          </a:p>
          <a:p>
            <a:pPr marL="0" indent="0">
              <a:buNone/>
            </a:pPr>
            <a:endParaRPr lang="en-CA" sz="1400" b="1" dirty="0" smtClean="0"/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endParaRPr lang="en-CA" sz="1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564-AF6E-40FC-905A-F6C5E8D29614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419"/>
            <a:ext cx="8229600" cy="739378"/>
          </a:xfrm>
        </p:spPr>
        <p:txBody>
          <a:bodyPr>
            <a:noAutofit/>
          </a:bodyPr>
          <a:lstStyle/>
          <a:p>
            <a:r>
              <a:rPr lang="en-CA" sz="2800" dirty="0" smtClean="0"/>
              <a:t>Sample Use Case 2: Natural Gas Sold Directly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631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/>
          <p:cNvCxnSpPr/>
          <p:nvPr/>
        </p:nvCxnSpPr>
        <p:spPr>
          <a:xfrm flipV="1">
            <a:off x="3005051" y="2597162"/>
            <a:ext cx="5326" cy="65160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22899" y="4264108"/>
            <a:ext cx="52080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Issuers write </a:t>
            </a:r>
            <a:r>
              <a:rPr lang="en-CA" sz="800" dirty="0">
                <a:latin typeface="Century Gothic" panose="020B0502020202020204" pitchFamily="34" charset="0"/>
              </a:rPr>
              <a:t>information </a:t>
            </a:r>
            <a:r>
              <a:rPr lang="en-CA" sz="800" dirty="0" smtClean="0">
                <a:latin typeface="Century Gothic" panose="020B0502020202020204" pitchFamily="34" charset="0"/>
              </a:rPr>
              <a:t>to a </a:t>
            </a:r>
            <a:r>
              <a:rPr lang="en-CA" sz="800" dirty="0" err="1" smtClean="0">
                <a:latin typeface="Century Gothic" panose="020B0502020202020204" pitchFamily="34" charset="0"/>
              </a:rPr>
              <a:t>Blockchain</a:t>
            </a:r>
            <a:r>
              <a:rPr lang="en-CA" sz="800" dirty="0" smtClean="0">
                <a:latin typeface="Century Gothic" panose="020B0502020202020204" pitchFamily="34" charset="0"/>
              </a:rPr>
              <a:t> to </a:t>
            </a:r>
            <a:r>
              <a:rPr lang="en-CA" sz="800" dirty="0">
                <a:latin typeface="Century Gothic" panose="020B0502020202020204" pitchFamily="34" charset="0"/>
              </a:rPr>
              <a:t>verify the </a:t>
            </a:r>
            <a:r>
              <a:rPr lang="en-CA" sz="800" dirty="0" smtClean="0">
                <a:latin typeface="Century Gothic" panose="020B0502020202020204" pitchFamily="34" charset="0"/>
              </a:rPr>
              <a:t>authenticity of </a:t>
            </a:r>
            <a:r>
              <a:rPr lang="en-CA" sz="800" dirty="0">
                <a:latin typeface="Century Gothic" panose="020B0502020202020204" pitchFamily="34" charset="0"/>
              </a:rPr>
              <a:t>the information and the </a:t>
            </a:r>
            <a:r>
              <a:rPr lang="en-CA" sz="800" dirty="0" smtClean="0">
                <a:latin typeface="Century Gothic" panose="020B0502020202020204" pitchFamily="34" charset="0"/>
              </a:rPr>
              <a:t>issuer</a:t>
            </a:r>
          </a:p>
          <a:p>
            <a:pPr algn="ctr"/>
            <a:r>
              <a:rPr lang="en-CA" sz="800" dirty="0">
                <a:latin typeface="Century Gothic" panose="020B0502020202020204" pitchFamily="34" charset="0"/>
              </a:rPr>
              <a:t>Consumers </a:t>
            </a:r>
            <a:r>
              <a:rPr lang="en-CA" sz="800" dirty="0" smtClean="0">
                <a:latin typeface="Century Gothic" panose="020B0502020202020204" pitchFamily="34" charset="0"/>
              </a:rPr>
              <a:t>use the </a:t>
            </a:r>
            <a:r>
              <a:rPr lang="en-CA" sz="800" dirty="0" err="1" smtClean="0">
                <a:latin typeface="Century Gothic" panose="020B0502020202020204" pitchFamily="34" charset="0"/>
              </a:rPr>
              <a:t>Blockchain</a:t>
            </a:r>
            <a:r>
              <a:rPr lang="en-CA" sz="800" dirty="0" smtClean="0">
                <a:latin typeface="Century Gothic" panose="020B0502020202020204" pitchFamily="34" charset="0"/>
              </a:rPr>
              <a:t> to verify </a:t>
            </a:r>
            <a:r>
              <a:rPr lang="en-CA" sz="800" dirty="0">
                <a:latin typeface="Century Gothic" panose="020B0502020202020204" pitchFamily="34" charset="0"/>
              </a:rPr>
              <a:t>authenticity of the credential and the issuer</a:t>
            </a:r>
          </a:p>
          <a:p>
            <a:pPr algn="ctr"/>
            <a:endParaRPr lang="en-CA" sz="700" dirty="0" smtClean="0">
              <a:latin typeface="Century Gothic" panose="020B0502020202020204" pitchFamily="34" charset="0"/>
            </a:endParaRPr>
          </a:p>
          <a:p>
            <a:pPr algn="ctr"/>
            <a:r>
              <a:rPr lang="en-CA" sz="850" b="1" dirty="0" smtClean="0">
                <a:latin typeface="Century Gothic" panose="020B0502020202020204" pitchFamily="34" charset="0"/>
              </a:rPr>
              <a:t>Client </a:t>
            </a:r>
            <a:r>
              <a:rPr lang="en-CA" sz="850" b="1" dirty="0">
                <a:latin typeface="Century Gothic" panose="020B0502020202020204" pitchFamily="34" charset="0"/>
              </a:rPr>
              <a:t>information is stored in the </a:t>
            </a:r>
            <a:r>
              <a:rPr lang="en-CA" sz="850" b="1" dirty="0" smtClean="0">
                <a:latin typeface="Century Gothic" panose="020B0502020202020204" pitchFamily="34" charset="0"/>
              </a:rPr>
              <a:t>client’s </a:t>
            </a:r>
            <a:r>
              <a:rPr lang="en-CA" sz="850" b="1" dirty="0">
                <a:latin typeface="Century Gothic" panose="020B0502020202020204" pitchFamily="34" charset="0"/>
              </a:rPr>
              <a:t>digital wallet, not on the Blockchain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7146" y="3798000"/>
            <a:ext cx="16682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>
                <a:latin typeface="Century Gothic" panose="020B0502020202020204" pitchFamily="34" charset="0"/>
              </a:rPr>
              <a:t>Credential </a:t>
            </a:r>
            <a:r>
              <a:rPr lang="en-CA" sz="700" dirty="0" smtClean="0">
                <a:latin typeface="Century Gothic" panose="020B0502020202020204" pitchFamily="34" charset="0"/>
              </a:rPr>
              <a:t>Issuers </a:t>
            </a:r>
          </a:p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(e.g., Provincial Government, </a:t>
            </a:r>
          </a:p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Corporations Canada, </a:t>
            </a:r>
            <a:br>
              <a:rPr lang="en-CA" sz="700" dirty="0" smtClean="0">
                <a:latin typeface="Century Gothic" panose="020B0502020202020204" pitchFamily="34" charset="0"/>
              </a:rPr>
            </a:br>
            <a:r>
              <a:rPr lang="en-CA" sz="700" dirty="0" smtClean="0">
                <a:latin typeface="Century Gothic" panose="020B0502020202020204" pitchFamily="34" charset="0"/>
              </a:rPr>
              <a:t>ESG Assessment Entity, </a:t>
            </a:r>
          </a:p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Canada Energy Regulator)</a:t>
            </a:r>
            <a:endParaRPr lang="en-CA" sz="700" dirty="0">
              <a:latin typeface="Century Gothic" panose="020B0502020202020204" pitchFamily="34" charset="0"/>
            </a:endParaRPr>
          </a:p>
        </p:txBody>
      </p:sp>
      <p:sp>
        <p:nvSpPr>
          <p:cNvPr id="81" name="Oval Callout 80"/>
          <p:cNvSpPr/>
          <p:nvPr/>
        </p:nvSpPr>
        <p:spPr>
          <a:xfrm flipH="1">
            <a:off x="5252375" y="791243"/>
            <a:ext cx="2102691" cy="717094"/>
          </a:xfrm>
          <a:prstGeom prst="wedgeEllipseCallout">
            <a:avLst>
              <a:gd name="adj1" fmla="val -937"/>
              <a:gd name="adj2" fmla="val 11386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9" y="2152800"/>
            <a:ext cx="540000" cy="5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19" y="4024328"/>
            <a:ext cx="772246" cy="772246"/>
          </a:xfrm>
          <a:prstGeom prst="rect">
            <a:avLst/>
          </a:prstGeom>
        </p:spPr>
      </p:pic>
      <p:sp>
        <p:nvSpPr>
          <p:cNvPr id="438" name="Oval Callout 437"/>
          <p:cNvSpPr/>
          <p:nvPr/>
        </p:nvSpPr>
        <p:spPr>
          <a:xfrm>
            <a:off x="3741838" y="1229884"/>
            <a:ext cx="1176082" cy="564545"/>
          </a:xfrm>
          <a:prstGeom prst="wedgeEllipseCallout">
            <a:avLst>
              <a:gd name="adj1" fmla="val 6054"/>
              <a:gd name="adj2" fmla="val 987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Callout 6"/>
          <p:cNvSpPr/>
          <p:nvPr/>
        </p:nvSpPr>
        <p:spPr>
          <a:xfrm>
            <a:off x="412399" y="1229884"/>
            <a:ext cx="919055" cy="581177"/>
          </a:xfrm>
          <a:prstGeom prst="wedgeEllipseCallout">
            <a:avLst>
              <a:gd name="adj1" fmla="val -12250"/>
              <a:gd name="adj2" fmla="val 9291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7" name="Oval Callout 436"/>
          <p:cNvSpPr/>
          <p:nvPr/>
        </p:nvSpPr>
        <p:spPr>
          <a:xfrm>
            <a:off x="1442942" y="782399"/>
            <a:ext cx="2260766" cy="795473"/>
          </a:xfrm>
          <a:prstGeom prst="wedgeEllipseCallout">
            <a:avLst>
              <a:gd name="adj1" fmla="val -1196"/>
              <a:gd name="adj2" fmla="val 10806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52" y="76637"/>
            <a:ext cx="8361514" cy="739378"/>
          </a:xfrm>
        </p:spPr>
        <p:txBody>
          <a:bodyPr>
            <a:noAutofit/>
          </a:bodyPr>
          <a:lstStyle/>
          <a:p>
            <a:r>
              <a:rPr lang="en-CA" sz="2400" dirty="0" smtClean="0"/>
              <a:t>Sample Use Case 2: Natural Gas Sold Directly </a:t>
            </a:r>
            <a:br>
              <a:rPr lang="en-CA" sz="2400" dirty="0" smtClean="0"/>
            </a:br>
            <a:r>
              <a:rPr lang="en-CA" sz="2400" dirty="0" smtClean="0"/>
              <a:t>(concept diagram under development)</a:t>
            </a:r>
            <a:endParaRPr lang="en-CA" sz="2400" dirty="0"/>
          </a:p>
        </p:txBody>
      </p:sp>
      <p:sp>
        <p:nvSpPr>
          <p:cNvPr id="634" name="TextBox 633"/>
          <p:cNvSpPr txBox="1"/>
          <p:nvPr/>
        </p:nvSpPr>
        <p:spPr>
          <a:xfrm>
            <a:off x="159293" y="2678400"/>
            <a:ext cx="10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Canadian Natural </a:t>
            </a:r>
            <a:r>
              <a:rPr lang="en-CA" sz="800" dirty="0">
                <a:latin typeface="Century Gothic" panose="020B0502020202020204" pitchFamily="34" charset="0"/>
              </a:rPr>
              <a:t>Gas </a:t>
            </a:r>
            <a:r>
              <a:rPr lang="en-CA" sz="800" dirty="0" smtClean="0">
                <a:latin typeface="Century Gothic" panose="020B0502020202020204" pitchFamily="34" charset="0"/>
              </a:rPr>
              <a:t>Producer &amp; Seller 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907" y="1301368"/>
            <a:ext cx="9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I want to sell </a:t>
            </a:r>
          </a:p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natural gas in the U.S.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cxnSp>
        <p:nvCxnSpPr>
          <p:cNvPr id="323" name="Straight Arrow Connector 322"/>
          <p:cNvCxnSpPr/>
          <p:nvPr/>
        </p:nvCxnSpPr>
        <p:spPr>
          <a:xfrm flipH="1">
            <a:off x="472793" y="3124233"/>
            <a:ext cx="802214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855303" y="1931117"/>
            <a:ext cx="1337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Shares digital credentials </a:t>
            </a:r>
          </a:p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(e.g., Identity, </a:t>
            </a:r>
            <a:br>
              <a:rPr lang="en-CA" sz="700" dirty="0" smtClean="0">
                <a:latin typeface="Century Gothic" panose="020B0502020202020204" pitchFamily="34" charset="0"/>
              </a:rPr>
            </a:br>
            <a:r>
              <a:rPr lang="en-CA" sz="700" dirty="0" smtClean="0">
                <a:latin typeface="Century Gothic" panose="020B0502020202020204" pitchFamily="34" charset="0"/>
              </a:rPr>
              <a:t>export licence, GPA) </a:t>
            </a:r>
            <a:endParaRPr lang="en-CA" sz="700" dirty="0">
              <a:latin typeface="Century Gothic" panose="020B0502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659967" y="4519575"/>
            <a:ext cx="99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entury Gothic" panose="020B0502020202020204" pitchFamily="34" charset="0"/>
              </a:rPr>
              <a:t>Blockchain</a:t>
            </a:r>
          </a:p>
        </p:txBody>
      </p:sp>
      <p:pic>
        <p:nvPicPr>
          <p:cNvPr id="2054" name="Picture 6" descr="Image result for digital wallet icon col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32" y="2177277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1245145" y="4607015"/>
            <a:ext cx="6354762" cy="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6" descr="Image result for digital wallet icon col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98" y="2181246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83313" y="1886589"/>
            <a:ext cx="1400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Century Gothic" panose="020B0502020202020204" pitchFamily="34" charset="0"/>
              </a:rPr>
              <a:t> </a:t>
            </a:r>
            <a:r>
              <a:rPr lang="en-CA" sz="700" dirty="0" smtClean="0">
                <a:latin typeface="Century Gothic" panose="020B0502020202020204" pitchFamily="34" charset="0"/>
              </a:rPr>
              <a:t>Shares digital credentials (e.g., identity, ESG ratings, point of origin, </a:t>
            </a:r>
            <a:br>
              <a:rPr lang="en-CA" sz="700" dirty="0" smtClean="0">
                <a:latin typeface="Century Gothic" panose="020B0502020202020204" pitchFamily="34" charset="0"/>
              </a:rPr>
            </a:br>
            <a:r>
              <a:rPr lang="en-CA" sz="700" dirty="0" smtClean="0">
                <a:latin typeface="Century Gothic" panose="020B0502020202020204" pitchFamily="34" charset="0"/>
              </a:rPr>
              <a:t>export licence)</a:t>
            </a:r>
            <a:endParaRPr lang="en-CA" sz="700" dirty="0"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30985" y="864422"/>
            <a:ext cx="2110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I want to purchase natural </a:t>
            </a:r>
            <a:r>
              <a:rPr lang="en-CA" sz="800" dirty="0">
                <a:latin typeface="Century Gothic" panose="020B0502020202020204" pitchFamily="34" charset="0"/>
              </a:rPr>
              <a:t>g</a:t>
            </a:r>
            <a:r>
              <a:rPr lang="en-CA" sz="800" dirty="0" smtClean="0">
                <a:latin typeface="Century Gothic" panose="020B0502020202020204" pitchFamily="34" charset="0"/>
              </a:rPr>
              <a:t>as </a:t>
            </a:r>
          </a:p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that exceeds global ESG benchmarks. Your product meets our needs. </a:t>
            </a:r>
          </a:p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Terms are in the Gas Purchase Agreement (GPA).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148432" y="2827833"/>
            <a:ext cx="0" cy="42480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6673" y="2498192"/>
            <a:ext cx="1737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Digital </a:t>
            </a:r>
          </a:p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Wallet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92" y="2135253"/>
            <a:ext cx="540000" cy="540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706154" y="1297139"/>
            <a:ext cx="12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I need to transport the natural gas to the purchaser.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5066" y="2141403"/>
            <a:ext cx="120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Issues GPA </a:t>
            </a:r>
          </a:p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credential</a:t>
            </a:r>
            <a:endParaRPr lang="en-CA" sz="700" dirty="0">
              <a:latin typeface="Century Gothic" panose="020B0502020202020204" pitchFamily="34" charset="0"/>
            </a:endParaRPr>
          </a:p>
        </p:txBody>
      </p:sp>
      <p:sp>
        <p:nvSpPr>
          <p:cNvPr id="633" name="TextBox 632"/>
          <p:cNvSpPr txBox="1"/>
          <p:nvPr/>
        </p:nvSpPr>
        <p:spPr>
          <a:xfrm>
            <a:off x="5355877" y="861342"/>
            <a:ext cx="193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We can transport the </a:t>
            </a:r>
          </a:p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natural gas on our pipeline system. </a:t>
            </a:r>
          </a:p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Terms are in the Firm Transportation Service Agreement (FTSA). 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93948" y="4817921"/>
            <a:ext cx="67282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Selling and Exporting Natural Gas </a:t>
            </a:r>
            <a:r>
              <a:rPr lang="en-CA" sz="1400" dirty="0"/>
              <a:t>to the United States</a:t>
            </a:r>
            <a:endParaRPr lang="en-CA" sz="1300" dirty="0">
              <a:latin typeface="Century Gothic" panose="020B0502020202020204" pitchFamily="34" charset="0"/>
            </a:endParaRPr>
          </a:p>
        </p:txBody>
      </p:sp>
      <p:pic>
        <p:nvPicPr>
          <p:cNvPr id="67" name="Picture 6" descr="Image result for digital wallet icon col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99" y="2181600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683398" y="2670016"/>
            <a:ext cx="1737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U.S. Natural Gas </a:t>
            </a:r>
          </a:p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Purchaser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80" y="2148623"/>
            <a:ext cx="540000" cy="5400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811412" y="2496524"/>
            <a:ext cx="11672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Century Gothic" panose="020B0502020202020204" pitchFamily="34" charset="0"/>
              </a:rPr>
              <a:t> </a:t>
            </a:r>
            <a:r>
              <a:rPr lang="en-CA" sz="700" dirty="0">
                <a:latin typeface="Century Gothic" panose="020B0502020202020204" pitchFamily="34" charset="0"/>
              </a:rPr>
              <a:t>I</a:t>
            </a:r>
            <a:r>
              <a:rPr lang="en-CA" sz="700" dirty="0" smtClean="0">
                <a:latin typeface="Century Gothic" panose="020B0502020202020204" pitchFamily="34" charset="0"/>
              </a:rPr>
              <a:t>ssues FTSA credential and provides access to the natural gas</a:t>
            </a:r>
            <a:endParaRPr lang="en-CA" sz="700" dirty="0">
              <a:latin typeface="Century Gothic" panose="020B0502020202020204" pitchFamily="34" charset="0"/>
            </a:endParaRPr>
          </a:p>
        </p:txBody>
      </p:sp>
      <p:sp>
        <p:nvSpPr>
          <p:cNvPr id="79" name="Oval Callout 78"/>
          <p:cNvSpPr/>
          <p:nvPr/>
        </p:nvSpPr>
        <p:spPr>
          <a:xfrm>
            <a:off x="7508493" y="1142455"/>
            <a:ext cx="1118225" cy="565258"/>
          </a:xfrm>
          <a:prstGeom prst="wedgeEllipseCallout">
            <a:avLst>
              <a:gd name="adj1" fmla="val 7498"/>
              <a:gd name="adj2" fmla="val 1128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0" name="TextBox 79"/>
          <p:cNvSpPr txBox="1"/>
          <p:nvPr/>
        </p:nvSpPr>
        <p:spPr>
          <a:xfrm>
            <a:off x="7280335" y="1193044"/>
            <a:ext cx="157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I want to receive </a:t>
            </a:r>
          </a:p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the natural gas that </a:t>
            </a:r>
          </a:p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was purchased.</a:t>
            </a:r>
            <a:endParaRPr lang="en-CA" sz="800" dirty="0">
              <a:latin typeface="Century Gothic" panose="020B0502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60030" y="2648465"/>
            <a:ext cx="125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entury Gothic" panose="020B0502020202020204" pitchFamily="34" charset="0"/>
              </a:rPr>
              <a:t>Natural Gas Transporter</a:t>
            </a:r>
          </a:p>
          <a:p>
            <a:pPr algn="ctr"/>
            <a:r>
              <a:rPr lang="en-CA" sz="800" dirty="0">
                <a:latin typeface="Century Gothic" panose="020B0502020202020204" pitchFamily="34" charset="0"/>
              </a:rPr>
              <a:t>(</a:t>
            </a:r>
            <a:r>
              <a:rPr lang="en-CA" sz="800" dirty="0" smtClean="0">
                <a:latin typeface="Century Gothic" panose="020B0502020202020204" pitchFamily="34" charset="0"/>
              </a:rPr>
              <a:t>Pipeline Owner)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67734" y="3798000"/>
            <a:ext cx="1726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Credential issuers</a:t>
            </a:r>
          </a:p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(e.g., State-Level Public Utilities Regulator, Department of Energy)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47" y="3308400"/>
            <a:ext cx="540000" cy="540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21" y="2152800"/>
            <a:ext cx="540000" cy="540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87" y="3308400"/>
            <a:ext cx="540000" cy="540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79" y="3303940"/>
            <a:ext cx="540000" cy="5400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7508493" y="3793540"/>
            <a:ext cx="1275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U.S. Regulatory Credential Consumers (e.g., CBP, FERC)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253551" y="3150000"/>
            <a:ext cx="16245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Century Gothic" panose="020B0502020202020204" pitchFamily="34" charset="0"/>
              </a:rPr>
              <a:t> </a:t>
            </a:r>
            <a:r>
              <a:rPr lang="en-CA" sz="700" dirty="0" smtClean="0">
                <a:latin typeface="Century Gothic" panose="020B0502020202020204" pitchFamily="34" charset="0"/>
              </a:rPr>
              <a:t>Shares digital credentials for tariffs and reporting (e.g., point of origin, GPA, FTSA)</a:t>
            </a:r>
            <a:endParaRPr lang="en-CA" sz="700" dirty="0">
              <a:latin typeface="Century Gothic" panose="020B0502020202020204" pitchFamily="34" charset="0"/>
            </a:endParaRPr>
          </a:p>
        </p:txBody>
      </p:sp>
      <p:cxnSp>
        <p:nvCxnSpPr>
          <p:cNvPr id="27" name="Elbow Connector 26"/>
          <p:cNvCxnSpPr>
            <a:stCxn id="84" idx="2"/>
          </p:cNvCxnSpPr>
          <p:nvPr/>
        </p:nvCxnSpPr>
        <p:spPr>
          <a:xfrm rot="16200000" flipH="1">
            <a:off x="6822381" y="2575157"/>
            <a:ext cx="486540" cy="1556486"/>
          </a:xfrm>
          <a:prstGeom prst="bentConnector2">
            <a:avLst/>
          </a:prstGeom>
          <a:ln>
            <a:prstDash val="sysDot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36" y="3309965"/>
            <a:ext cx="540000" cy="5400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375402" y="3798000"/>
            <a:ext cx="1632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Canadian Regulatory Credential Consumers (e.g., CER, CBSA, provincial regulator)</a:t>
            </a:r>
          </a:p>
        </p:txBody>
      </p:sp>
      <p:cxnSp>
        <p:nvCxnSpPr>
          <p:cNvPr id="112" name="Elbow Connector 111"/>
          <p:cNvCxnSpPr/>
          <p:nvPr/>
        </p:nvCxnSpPr>
        <p:spPr>
          <a:xfrm rot="16200000" flipH="1">
            <a:off x="4246485" y="2936432"/>
            <a:ext cx="803836" cy="483229"/>
          </a:xfrm>
          <a:prstGeom prst="bentConnector3">
            <a:avLst>
              <a:gd name="adj1" fmla="val 99386"/>
            </a:avLst>
          </a:prstGeom>
          <a:ln>
            <a:prstDash val="sysDot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412368" y="3150000"/>
            <a:ext cx="110315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Century Gothic" panose="020B0502020202020204" pitchFamily="34" charset="0"/>
              </a:rPr>
              <a:t> </a:t>
            </a:r>
            <a:r>
              <a:rPr lang="en-CA" sz="700" dirty="0" smtClean="0">
                <a:latin typeface="Century Gothic" panose="020B0502020202020204" pitchFamily="34" charset="0"/>
              </a:rPr>
              <a:t>Shares digital credentials for reporting (e.g., identity, GPA, </a:t>
            </a:r>
          </a:p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export licence)</a:t>
            </a:r>
            <a:endParaRPr lang="en-CA" sz="700" dirty="0">
              <a:latin typeface="Century Gothic" panose="020B0502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88351" y="1910114"/>
            <a:ext cx="1834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Shares digital credentials </a:t>
            </a:r>
          </a:p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(e.g., Identity, operating </a:t>
            </a:r>
          </a:p>
          <a:p>
            <a:pPr algn="ctr"/>
            <a:r>
              <a:rPr lang="en-CA" sz="700" dirty="0" smtClean="0">
                <a:latin typeface="Century Gothic" panose="020B0502020202020204" pitchFamily="34" charset="0"/>
              </a:rPr>
              <a:t>licence, GPA) </a:t>
            </a:r>
            <a:endParaRPr lang="en-CA" sz="700" dirty="0">
              <a:latin typeface="Century Gothic" panose="020B0502020202020204" pitchFamily="34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66" y="2152800"/>
            <a:ext cx="540000" cy="540000"/>
          </a:xfrm>
          <a:prstGeom prst="rect">
            <a:avLst/>
          </a:prstGeom>
        </p:spPr>
      </p:pic>
      <p:pic>
        <p:nvPicPr>
          <p:cNvPr id="96" name="Picture 6" descr="Image result for digital wallet icon col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0" y="2181600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5020607" y="2497107"/>
            <a:ext cx="98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>
                <a:latin typeface="Century Gothic" panose="020B0502020202020204" pitchFamily="34" charset="0"/>
              </a:rPr>
              <a:t> </a:t>
            </a:r>
            <a:r>
              <a:rPr lang="en-CA" sz="700" dirty="0">
                <a:latin typeface="Century Gothic" panose="020B0502020202020204" pitchFamily="34" charset="0"/>
              </a:rPr>
              <a:t>I</a:t>
            </a:r>
            <a:r>
              <a:rPr lang="en-CA" sz="700" dirty="0" smtClean="0">
                <a:latin typeface="Century Gothic" panose="020B0502020202020204" pitchFamily="34" charset="0"/>
              </a:rPr>
              <a:t>ssues FTSA credential</a:t>
            </a:r>
            <a:endParaRPr lang="en-CA" sz="700" dirty="0">
              <a:latin typeface="Century Gothic" panose="020B050202020202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124805" y="2366277"/>
            <a:ext cx="810000" cy="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17792" y="2476816"/>
            <a:ext cx="810000" cy="0"/>
          </a:xfrm>
          <a:prstGeom prst="straightConnector1">
            <a:avLst/>
          </a:prstGeom>
          <a:ln>
            <a:prstDash val="sysDot"/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378487" y="2454522"/>
            <a:ext cx="846000" cy="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27012" y="2455552"/>
            <a:ext cx="810000" cy="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010045" y="2467895"/>
            <a:ext cx="810000" cy="0"/>
          </a:xfrm>
          <a:prstGeom prst="straightConnector1">
            <a:avLst/>
          </a:prstGeom>
          <a:ln>
            <a:prstDash val="sysDot"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995338" y="2354137"/>
            <a:ext cx="810000" cy="0"/>
          </a:xfrm>
          <a:prstGeom prst="straightConnector1">
            <a:avLst/>
          </a:prstGeom>
          <a:ln>
            <a:prstDash val="sysDot"/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6" descr="Image result for digital wallet icon col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51" y="2178098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09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91"/>
    </mc:Choice>
    <mc:Fallback xmlns="">
      <p:transition spd="slow" advTm="3359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"/>
</p:tagLst>
</file>

<file path=ppt/theme/theme1.xml><?xml version="1.0" encoding="utf-8"?>
<a:theme xmlns:a="http://schemas.openxmlformats.org/drawingml/2006/main" name="Office Theme">
  <a:themeElements>
    <a:clrScheme name="Custom 4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5A041"/>
      </a:accent1>
      <a:accent2>
        <a:srgbClr val="6FBD44"/>
      </a:accent2>
      <a:accent3>
        <a:srgbClr val="1226AA"/>
      </a:accent3>
      <a:accent4>
        <a:srgbClr val="3CB3E5"/>
      </a:accent4>
      <a:accent5>
        <a:srgbClr val="F3E500"/>
      </a:accent5>
      <a:accent6>
        <a:srgbClr val="F88D2B"/>
      </a:accent6>
      <a:hlink>
        <a:srgbClr val="0000FF"/>
      </a:hlink>
      <a:folHlink>
        <a:srgbClr val="80008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6" id="{D82ED439-BB64-F74C-81EA-B2368D98A3E0}" vid="{BEB3E783-62CA-8246-9784-7098AC92E5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ISED_Triangles_Blue_EN</Template>
  <TotalTime>15345</TotalTime>
  <Words>1535</Words>
  <Application>Microsoft Office PowerPoint</Application>
  <PresentationFormat>On-screen Show (16:9)</PresentationFormat>
  <Paragraphs>180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Century Gothic Regular</vt:lpstr>
      <vt:lpstr>Gill Sans Light</vt:lpstr>
      <vt:lpstr>Times New Roman</vt:lpstr>
      <vt:lpstr>ヒラギノ角ゴ Pro W3</vt:lpstr>
      <vt:lpstr>Office Theme</vt:lpstr>
      <vt:lpstr>Potential for Blockchain-based Innovations in a Post-COVID World </vt:lpstr>
      <vt:lpstr>Context</vt:lpstr>
      <vt:lpstr>Trust and Blockchain</vt:lpstr>
      <vt:lpstr>Key Priorities</vt:lpstr>
      <vt:lpstr>Potential High-level Use Cases</vt:lpstr>
      <vt:lpstr>Sample Use Case 1: Opening a Bank Account</vt:lpstr>
      <vt:lpstr>Sample Use Case 1: Opening a Bank Account  (concept diagram under development)</vt:lpstr>
      <vt:lpstr>Sample Use Case 2: Natural Gas Sold Directly</vt:lpstr>
      <vt:lpstr>Sample Use Case 2: Natural Gas Sold Directly  (concept diagram under development)</vt:lpstr>
      <vt:lpstr>Key Issues facing Blockchain-based Innovations</vt:lpstr>
      <vt:lpstr>Open Discussion</vt:lpstr>
      <vt:lpstr>Annex: Pan-Canadian Trust Framework (PCTF)</vt:lpstr>
    </vt:vector>
  </TitlesOfParts>
  <Company>ISED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ID for Business</dc:title>
  <dc:creator>Black, Adam: DTSS-SSTN</dc:creator>
  <cp:lastModifiedBy>Singh, Pirthipa (IC)</cp:lastModifiedBy>
  <cp:revision>1456</cp:revision>
  <cp:lastPrinted>2020-03-06T17:03:12Z</cp:lastPrinted>
  <dcterms:created xsi:type="dcterms:W3CDTF">2019-11-13T20:40:25Z</dcterms:created>
  <dcterms:modified xsi:type="dcterms:W3CDTF">2020-06-01T14:55:43Z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-1066344483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isabelle.dube@sct.gouv.qc.ca</vt:lpwstr>
  </property>
  <property fmtid="{D5CDD505-2E9C-101B-9397-08002B2CF9AE}" pid="6" name="_AuthorEmailDisplayName">
    <vt:lpwstr>Isabelle Dubé</vt:lpwstr>
  </property>
</Properties>
</file>