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3"/>
  </p:notesMasterIdLst>
  <p:sldIdLst>
    <p:sldId id="257" r:id="rId2"/>
    <p:sldId id="260" r:id="rId3"/>
    <p:sldId id="272" r:id="rId4"/>
    <p:sldId id="261" r:id="rId5"/>
    <p:sldId id="262" r:id="rId6"/>
    <p:sldId id="273" r:id="rId7"/>
    <p:sldId id="265" r:id="rId8"/>
    <p:sldId id="275" r:id="rId9"/>
    <p:sldId id="276" r:id="rId10"/>
    <p:sldId id="277" r:id="rId11"/>
    <p:sldId id="267" r:id="rId12"/>
    <p:sldId id="278" r:id="rId13"/>
    <p:sldId id="266" r:id="rId14"/>
    <p:sldId id="279" r:id="rId15"/>
    <p:sldId id="263" r:id="rId16"/>
    <p:sldId id="280" r:id="rId17"/>
    <p:sldId id="281" r:id="rId18"/>
    <p:sldId id="269" r:id="rId19"/>
    <p:sldId id="282" r:id="rId20"/>
    <p:sldId id="270"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23" autoAdjust="0"/>
    <p:restoredTop sz="69682" autoAdjust="0"/>
  </p:normalViewPr>
  <p:slideViewPr>
    <p:cSldViewPr snapToGrid="0">
      <p:cViewPr varScale="1">
        <p:scale>
          <a:sx n="111" d="100"/>
          <a:sy n="111" d="100"/>
        </p:scale>
        <p:origin x="26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BE39B6-173C-44EC-86C6-14DA405AABD3}" type="datetimeFigureOut">
              <a:rPr lang="en-GB" smtClean="0"/>
              <a:t>07/08/2024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226A5-FC2B-4848-90EE-F7D5A3308521}" type="slidenum">
              <a:rPr lang="en-GB" smtClean="0"/>
              <a:t>‹#›</a:t>
            </a:fld>
            <a:endParaRPr lang="en-GB"/>
          </a:p>
        </p:txBody>
      </p:sp>
    </p:spTree>
    <p:extLst>
      <p:ext uri="{BB962C8B-B14F-4D97-AF65-F5344CB8AC3E}">
        <p14:creationId xmlns:p14="http://schemas.microsoft.com/office/powerpoint/2010/main" val="1406358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2</a:t>
            </a:fld>
            <a:endParaRPr lang="en-GB"/>
          </a:p>
        </p:txBody>
      </p:sp>
    </p:spTree>
    <p:extLst>
      <p:ext uri="{BB962C8B-B14F-4D97-AF65-F5344CB8AC3E}">
        <p14:creationId xmlns:p14="http://schemas.microsoft.com/office/powerpoint/2010/main" val="4292179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11</a:t>
            </a:fld>
            <a:endParaRPr lang="en-GB"/>
          </a:p>
        </p:txBody>
      </p:sp>
    </p:spTree>
    <p:extLst>
      <p:ext uri="{BB962C8B-B14F-4D97-AF65-F5344CB8AC3E}">
        <p14:creationId xmlns:p14="http://schemas.microsoft.com/office/powerpoint/2010/main" val="570294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12</a:t>
            </a:fld>
            <a:endParaRPr lang="en-GB"/>
          </a:p>
        </p:txBody>
      </p:sp>
    </p:spTree>
    <p:extLst>
      <p:ext uri="{BB962C8B-B14F-4D97-AF65-F5344CB8AC3E}">
        <p14:creationId xmlns:p14="http://schemas.microsoft.com/office/powerpoint/2010/main" val="2690269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13</a:t>
            </a:fld>
            <a:endParaRPr lang="en-GB"/>
          </a:p>
        </p:txBody>
      </p:sp>
    </p:spTree>
    <p:extLst>
      <p:ext uri="{BB962C8B-B14F-4D97-AF65-F5344CB8AC3E}">
        <p14:creationId xmlns:p14="http://schemas.microsoft.com/office/powerpoint/2010/main" val="3583184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14</a:t>
            </a:fld>
            <a:endParaRPr lang="en-GB"/>
          </a:p>
        </p:txBody>
      </p:sp>
    </p:spTree>
    <p:extLst>
      <p:ext uri="{BB962C8B-B14F-4D97-AF65-F5344CB8AC3E}">
        <p14:creationId xmlns:p14="http://schemas.microsoft.com/office/powerpoint/2010/main" val="1399516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15</a:t>
            </a:fld>
            <a:endParaRPr lang="en-GB"/>
          </a:p>
        </p:txBody>
      </p:sp>
    </p:spTree>
    <p:extLst>
      <p:ext uri="{BB962C8B-B14F-4D97-AF65-F5344CB8AC3E}">
        <p14:creationId xmlns:p14="http://schemas.microsoft.com/office/powerpoint/2010/main" val="4277559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16</a:t>
            </a:fld>
            <a:endParaRPr lang="en-GB"/>
          </a:p>
        </p:txBody>
      </p:sp>
    </p:spTree>
    <p:extLst>
      <p:ext uri="{BB962C8B-B14F-4D97-AF65-F5344CB8AC3E}">
        <p14:creationId xmlns:p14="http://schemas.microsoft.com/office/powerpoint/2010/main" val="3732644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17</a:t>
            </a:fld>
            <a:endParaRPr lang="en-GB"/>
          </a:p>
        </p:txBody>
      </p:sp>
    </p:spTree>
    <p:extLst>
      <p:ext uri="{BB962C8B-B14F-4D97-AF65-F5344CB8AC3E}">
        <p14:creationId xmlns:p14="http://schemas.microsoft.com/office/powerpoint/2010/main" val="3933167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18</a:t>
            </a:fld>
            <a:endParaRPr lang="en-GB"/>
          </a:p>
        </p:txBody>
      </p:sp>
    </p:spTree>
    <p:extLst>
      <p:ext uri="{BB962C8B-B14F-4D97-AF65-F5344CB8AC3E}">
        <p14:creationId xmlns:p14="http://schemas.microsoft.com/office/powerpoint/2010/main" val="318266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19</a:t>
            </a:fld>
            <a:endParaRPr lang="en-GB"/>
          </a:p>
        </p:txBody>
      </p:sp>
    </p:spTree>
    <p:extLst>
      <p:ext uri="{BB962C8B-B14F-4D97-AF65-F5344CB8AC3E}">
        <p14:creationId xmlns:p14="http://schemas.microsoft.com/office/powerpoint/2010/main" val="3610692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20</a:t>
            </a:fld>
            <a:endParaRPr lang="en-GB"/>
          </a:p>
        </p:txBody>
      </p:sp>
    </p:spTree>
    <p:extLst>
      <p:ext uri="{BB962C8B-B14F-4D97-AF65-F5344CB8AC3E}">
        <p14:creationId xmlns:p14="http://schemas.microsoft.com/office/powerpoint/2010/main" val="222881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3</a:t>
            </a:fld>
            <a:endParaRPr lang="en-GB"/>
          </a:p>
        </p:txBody>
      </p:sp>
    </p:spTree>
    <p:extLst>
      <p:ext uri="{BB962C8B-B14F-4D97-AF65-F5344CB8AC3E}">
        <p14:creationId xmlns:p14="http://schemas.microsoft.com/office/powerpoint/2010/main" val="3032137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21</a:t>
            </a:fld>
            <a:endParaRPr lang="en-GB"/>
          </a:p>
        </p:txBody>
      </p:sp>
    </p:spTree>
    <p:extLst>
      <p:ext uri="{BB962C8B-B14F-4D97-AF65-F5344CB8AC3E}">
        <p14:creationId xmlns:p14="http://schemas.microsoft.com/office/powerpoint/2010/main" val="176996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4</a:t>
            </a:fld>
            <a:endParaRPr lang="en-GB"/>
          </a:p>
        </p:txBody>
      </p:sp>
    </p:spTree>
    <p:extLst>
      <p:ext uri="{BB962C8B-B14F-4D97-AF65-F5344CB8AC3E}">
        <p14:creationId xmlns:p14="http://schemas.microsoft.com/office/powerpoint/2010/main" val="524374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5</a:t>
            </a:fld>
            <a:endParaRPr lang="en-GB"/>
          </a:p>
        </p:txBody>
      </p:sp>
    </p:spTree>
    <p:extLst>
      <p:ext uri="{BB962C8B-B14F-4D97-AF65-F5344CB8AC3E}">
        <p14:creationId xmlns:p14="http://schemas.microsoft.com/office/powerpoint/2010/main" val="1439757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6</a:t>
            </a:fld>
            <a:endParaRPr lang="en-GB"/>
          </a:p>
        </p:txBody>
      </p:sp>
    </p:spTree>
    <p:extLst>
      <p:ext uri="{BB962C8B-B14F-4D97-AF65-F5344CB8AC3E}">
        <p14:creationId xmlns:p14="http://schemas.microsoft.com/office/powerpoint/2010/main" val="3664119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7</a:t>
            </a:fld>
            <a:endParaRPr lang="en-GB"/>
          </a:p>
        </p:txBody>
      </p:sp>
    </p:spTree>
    <p:extLst>
      <p:ext uri="{BB962C8B-B14F-4D97-AF65-F5344CB8AC3E}">
        <p14:creationId xmlns:p14="http://schemas.microsoft.com/office/powerpoint/2010/main" val="1760332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8</a:t>
            </a:fld>
            <a:endParaRPr lang="en-GB"/>
          </a:p>
        </p:txBody>
      </p:sp>
    </p:spTree>
    <p:extLst>
      <p:ext uri="{BB962C8B-B14F-4D97-AF65-F5344CB8AC3E}">
        <p14:creationId xmlns:p14="http://schemas.microsoft.com/office/powerpoint/2010/main" val="1516294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9</a:t>
            </a:fld>
            <a:endParaRPr lang="en-GB"/>
          </a:p>
        </p:txBody>
      </p:sp>
    </p:spTree>
    <p:extLst>
      <p:ext uri="{BB962C8B-B14F-4D97-AF65-F5344CB8AC3E}">
        <p14:creationId xmlns:p14="http://schemas.microsoft.com/office/powerpoint/2010/main" val="841575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4226A5-FC2B-4848-90EE-F7D5A3308521}" type="slidenum">
              <a:rPr lang="en-GB" smtClean="0"/>
              <a:t>10</a:t>
            </a:fld>
            <a:endParaRPr lang="en-GB"/>
          </a:p>
        </p:txBody>
      </p:sp>
    </p:spTree>
    <p:extLst>
      <p:ext uri="{BB962C8B-B14F-4D97-AF65-F5344CB8AC3E}">
        <p14:creationId xmlns:p14="http://schemas.microsoft.com/office/powerpoint/2010/main" val="2484367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BEF823-48A5-43FC-BE03-E79964288B41}" type="datetimeFigureOut">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53751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4550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83082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1452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90681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34558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6871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42428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920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8224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40137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4645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93754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70156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2173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48106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74052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algn="r"/>
            <a:fld id="{53BEF823-48A5-43FC-BE03-E79964288B41}" type="datetimeFigureOut">
              <a:rPr lang="en-US" smtClean="0"/>
              <a:pPr algn="r"/>
              <a:t>8/7/2024</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pPr algn="l"/>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54092420"/>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3.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hyperlink" Target="https://steamcommunity.com/sharedfiles/filedetails/?id=2935985690" TargetMode="External"/><Relationship Id="rId3" Type="http://schemas.openxmlformats.org/officeDocument/2006/relationships/image" Target="../media/image1.jpeg"/><Relationship Id="rId7" Type="http://schemas.openxmlformats.org/officeDocument/2006/relationships/hyperlink" Target="https://steamcommunity.com/sharedfiles/filedetails/?id=3029240588"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steamcommunity.com/sharedfiles/filedetails/?id=3051276857" TargetMode="External"/><Relationship Id="rId5" Type="http://schemas.openxmlformats.org/officeDocument/2006/relationships/image" Target="../media/image27.png"/><Relationship Id="rId10" Type="http://schemas.openxmlformats.org/officeDocument/2006/relationships/image" Target="../media/image7.png"/><Relationship Id="rId4" Type="http://schemas.openxmlformats.org/officeDocument/2006/relationships/image" Target="../media/image8.png"/><Relationship Id="rId9" Type="http://schemas.openxmlformats.org/officeDocument/2006/relationships/hyperlink" Target="https://www.linkedin.com/feed/update/urn:li:activity:7175397382472253440/"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3.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hyperlink" Target="https://www.linkedin.com/feed/update/urn:li:activity:7009474719515082752/" TargetMode="Externa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6.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7.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7" name="Picture 6" descr="A green text with a black background&#10;&#10;Description automatically generated">
            <a:extLst>
              <a:ext uri="{FF2B5EF4-FFF2-40B4-BE49-F238E27FC236}">
                <a16:creationId xmlns:a16="http://schemas.microsoft.com/office/drawing/2014/main" id="{DD015ED6-EB36-5D7E-8BB2-C004C9DB0A50}"/>
              </a:ext>
            </a:extLst>
          </p:cNvPr>
          <p:cNvPicPr>
            <a:picLocks noChangeAspect="1"/>
          </p:cNvPicPr>
          <p:nvPr/>
        </p:nvPicPr>
        <p:blipFill rotWithShape="1">
          <a:blip r:embed="rId3">
            <a:duotone>
              <a:prstClr val="black"/>
              <a:schemeClr val="tx2">
                <a:tint val="45000"/>
                <a:satMod val="400000"/>
              </a:schemeClr>
            </a:duotone>
            <a:alphaModFix amt="13000"/>
            <a:extLst>
              <a:ext uri="{28A0092B-C50C-407E-A947-70E740481C1C}">
                <a14:useLocalDpi xmlns:a14="http://schemas.microsoft.com/office/drawing/2010/main" val="0"/>
              </a:ext>
            </a:extLst>
          </a:blip>
          <a:srcRect t="20756" b="22994"/>
          <a:stretch/>
        </p:blipFill>
        <p:spPr>
          <a:xfrm>
            <a:off x="20" y="10"/>
            <a:ext cx="12191980" cy="6857990"/>
          </a:xfrm>
          <a:prstGeom prst="rect">
            <a:avLst/>
          </a:prstGeom>
        </p:spPr>
      </p:pic>
      <p:sp>
        <p:nvSpPr>
          <p:cNvPr id="2" name="Title 1">
            <a:extLst>
              <a:ext uri="{FF2B5EF4-FFF2-40B4-BE49-F238E27FC236}">
                <a16:creationId xmlns:a16="http://schemas.microsoft.com/office/drawing/2014/main" id="{1F4EC2E4-D8AA-AA59-7180-9D5511B326A6}"/>
              </a:ext>
            </a:extLst>
          </p:cNvPr>
          <p:cNvSpPr>
            <a:spLocks noGrp="1"/>
          </p:cNvSpPr>
          <p:nvPr>
            <p:ph type="ctrTitle"/>
          </p:nvPr>
        </p:nvSpPr>
        <p:spPr>
          <a:xfrm>
            <a:off x="1370693" y="1769540"/>
            <a:ext cx="9440034" cy="1828801"/>
          </a:xfrm>
        </p:spPr>
        <p:txBody>
          <a:bodyPr>
            <a:normAutofit/>
          </a:bodyPr>
          <a:lstStyle/>
          <a:p>
            <a:r>
              <a:rPr lang="en-GB" dirty="0"/>
              <a:t>The [KYR] Project</a:t>
            </a:r>
          </a:p>
        </p:txBody>
      </p:sp>
      <p:sp>
        <p:nvSpPr>
          <p:cNvPr id="3" name="Subtitle 2">
            <a:extLst>
              <a:ext uri="{FF2B5EF4-FFF2-40B4-BE49-F238E27FC236}">
                <a16:creationId xmlns:a16="http://schemas.microsoft.com/office/drawing/2014/main" id="{12AF3A72-E01C-557B-B942-06DFDFFC3BB8}"/>
              </a:ext>
            </a:extLst>
          </p:cNvPr>
          <p:cNvSpPr>
            <a:spLocks noGrp="1"/>
          </p:cNvSpPr>
          <p:nvPr>
            <p:ph type="subTitle" idx="1"/>
          </p:nvPr>
        </p:nvSpPr>
        <p:spPr>
          <a:xfrm>
            <a:off x="1370693" y="3598339"/>
            <a:ext cx="9440034" cy="1049867"/>
          </a:xfrm>
        </p:spPr>
        <p:txBody>
          <a:bodyPr>
            <a:normAutofit/>
          </a:bodyPr>
          <a:lstStyle/>
          <a:p>
            <a:r>
              <a:rPr lang="en-GB" dirty="0"/>
              <a:t>A detailed look of the project to date</a:t>
            </a:r>
          </a:p>
        </p:txBody>
      </p:sp>
      <p:pic>
        <p:nvPicPr>
          <p:cNvPr id="4" name="Picture 3" descr="A green text with a green line&#10;&#10;Description automatically generated">
            <a:extLst>
              <a:ext uri="{FF2B5EF4-FFF2-40B4-BE49-F238E27FC236}">
                <a16:creationId xmlns:a16="http://schemas.microsoft.com/office/drawing/2014/main" id="{AE3980E1-80B3-FF15-599B-3E3F368346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266168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26B0-C823-00C5-0EF7-2BD699FFEDD0}"/>
              </a:ext>
            </a:extLst>
          </p:cNvPr>
          <p:cNvSpPr>
            <a:spLocks noGrp="1"/>
          </p:cNvSpPr>
          <p:nvPr>
            <p:ph type="title"/>
          </p:nvPr>
        </p:nvSpPr>
        <p:spPr>
          <a:xfrm>
            <a:off x="919119" y="0"/>
            <a:ext cx="10353762" cy="970450"/>
          </a:xfrm>
        </p:spPr>
        <p:txBody>
          <a:bodyPr/>
          <a:lstStyle/>
          <a:p>
            <a:r>
              <a:rPr lang="en-GB" dirty="0"/>
              <a:t>servers.py &amp; auto_services.py</a:t>
            </a:r>
          </a:p>
        </p:txBody>
      </p:sp>
      <p:pic>
        <p:nvPicPr>
          <p:cNvPr id="9" name="Picture 8">
            <a:extLst>
              <a:ext uri="{FF2B5EF4-FFF2-40B4-BE49-F238E27FC236}">
                <a16:creationId xmlns:a16="http://schemas.microsoft.com/office/drawing/2014/main" id="{661BCDF1-CBD7-2C22-C3FA-92D9DD22D88A}"/>
              </a:ext>
            </a:extLst>
          </p:cNvPr>
          <p:cNvPicPr>
            <a:picLocks noChangeAspect="1"/>
          </p:cNvPicPr>
          <p:nvPr/>
        </p:nvPicPr>
        <p:blipFill>
          <a:blip r:embed="rId3"/>
          <a:stretch>
            <a:fillRect/>
          </a:stretch>
        </p:blipFill>
        <p:spPr>
          <a:xfrm>
            <a:off x="767778" y="970450"/>
            <a:ext cx="2742834" cy="5437062"/>
          </a:xfrm>
          <a:prstGeom prst="rect">
            <a:avLst/>
          </a:prstGeom>
        </p:spPr>
      </p:pic>
      <p:pic>
        <p:nvPicPr>
          <p:cNvPr id="13" name="Picture 12">
            <a:extLst>
              <a:ext uri="{FF2B5EF4-FFF2-40B4-BE49-F238E27FC236}">
                <a16:creationId xmlns:a16="http://schemas.microsoft.com/office/drawing/2014/main" id="{0A7031F7-B888-DDE5-8A10-F36B05F1A4AB}"/>
              </a:ext>
            </a:extLst>
          </p:cNvPr>
          <p:cNvPicPr>
            <a:picLocks noChangeAspect="1"/>
          </p:cNvPicPr>
          <p:nvPr/>
        </p:nvPicPr>
        <p:blipFill>
          <a:blip r:embed="rId4"/>
          <a:stretch>
            <a:fillRect/>
          </a:stretch>
        </p:blipFill>
        <p:spPr>
          <a:xfrm>
            <a:off x="8300497" y="965752"/>
            <a:ext cx="3520103" cy="5446458"/>
          </a:xfrm>
          <a:prstGeom prst="rect">
            <a:avLst/>
          </a:prstGeom>
        </p:spPr>
      </p:pic>
      <p:pic>
        <p:nvPicPr>
          <p:cNvPr id="15" name="Picture 14">
            <a:extLst>
              <a:ext uri="{FF2B5EF4-FFF2-40B4-BE49-F238E27FC236}">
                <a16:creationId xmlns:a16="http://schemas.microsoft.com/office/drawing/2014/main" id="{46D2FDC3-34E4-DDE0-C37E-731F65B9A4B9}"/>
              </a:ext>
            </a:extLst>
          </p:cNvPr>
          <p:cNvPicPr>
            <a:picLocks noChangeAspect="1"/>
          </p:cNvPicPr>
          <p:nvPr/>
        </p:nvPicPr>
        <p:blipFill>
          <a:blip r:embed="rId5"/>
          <a:stretch>
            <a:fillRect/>
          </a:stretch>
        </p:blipFill>
        <p:spPr>
          <a:xfrm>
            <a:off x="3615670" y="965752"/>
            <a:ext cx="4579768" cy="5446458"/>
          </a:xfrm>
          <a:prstGeom prst="rect">
            <a:avLst/>
          </a:prstGeom>
        </p:spPr>
      </p:pic>
      <p:pic>
        <p:nvPicPr>
          <p:cNvPr id="3" name="Picture 2" descr="A green text with a green line&#10;&#10;Description automatically generated">
            <a:extLst>
              <a:ext uri="{FF2B5EF4-FFF2-40B4-BE49-F238E27FC236}">
                <a16:creationId xmlns:a16="http://schemas.microsoft.com/office/drawing/2014/main" id="{32B4C06F-48FD-C995-25E5-2BBE7079E8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2652389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913795" y="609600"/>
            <a:ext cx="4333632"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API in Depth</a:t>
            </a: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659307" y="1094825"/>
            <a:ext cx="5546272" cy="2206667"/>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API  Routes &amp; Security</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My API is also written in Python using Flask as a Webservice running on </a:t>
            </a:r>
            <a:r>
              <a:rPr lang="en-US" sz="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GUunicorn</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The API has its own DB for sensitive passwords etc. as it doesn’t face users directly like the bots.</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Core Functionality</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Dictionary of Key “Triggers” and “Docker Command” value arrays.</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Adds sensitive information when authorized command received</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Passes to Docker Daemon.</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No Raw Command or Raw User Input Allowed!</a:t>
            </a:r>
            <a:endParaRPr lang="en-US" sz="10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3" name="TextBox 2">
            <a:extLst>
              <a:ext uri="{FF2B5EF4-FFF2-40B4-BE49-F238E27FC236}">
                <a16:creationId xmlns:a16="http://schemas.microsoft.com/office/drawing/2014/main" id="{6955DDE4-61FC-6824-87CF-7D9F6846D583}"/>
              </a:ext>
            </a:extLst>
          </p:cNvPr>
          <p:cNvSpPr txBox="1"/>
          <p:nvPr/>
        </p:nvSpPr>
        <p:spPr>
          <a:xfrm>
            <a:off x="5829299" y="3260745"/>
            <a:ext cx="6096000" cy="1938992"/>
          </a:xfrm>
          <a:prstGeom prst="rect">
            <a:avLst/>
          </a:prstGeom>
          <a:noFill/>
        </p:spPr>
        <p:txBody>
          <a:bodyPr wrap="square">
            <a:spAutoFit/>
          </a:bodyPr>
          <a:lstStyle/>
          <a:p>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My API Routes are broken down into small manageable paths to allow for easier request routing and debugging. I’ve also tried to use all the traditional HTTP Error Codes for Server Requests such as 400, 401 etc.</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All API Data is sent and received in JSON format.</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API allows for full container control via Docker and also direct App control within the containers via smaller API’s built within the container startup scripts.</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API is also used to write files out to the mounted Docker Volumes on Boot/Update for certain ‘</a:t>
            </a:r>
            <a:r>
              <a:rPr lang="en-US" sz="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cfg’s</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endParaRPr lang="en-GB" sz="1200" dirty="0"/>
          </a:p>
        </p:txBody>
      </p:sp>
      <p:sp>
        <p:nvSpPr>
          <p:cNvPr id="2" name="Oval 1">
            <a:extLst>
              <a:ext uri="{FF2B5EF4-FFF2-40B4-BE49-F238E27FC236}">
                <a16:creationId xmlns:a16="http://schemas.microsoft.com/office/drawing/2014/main" id="{CC9ECD19-497E-F8EE-202F-52B9B2A05218}"/>
              </a:ext>
            </a:extLst>
          </p:cNvPr>
          <p:cNvSpPr/>
          <p:nvPr/>
        </p:nvSpPr>
        <p:spPr>
          <a:xfrm>
            <a:off x="2562224" y="2087343"/>
            <a:ext cx="895350"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Users</a:t>
            </a:r>
            <a:endParaRPr lang="en-GB" dirty="0"/>
          </a:p>
        </p:txBody>
      </p:sp>
      <p:sp>
        <p:nvSpPr>
          <p:cNvPr id="4" name="Oval 3">
            <a:extLst>
              <a:ext uri="{FF2B5EF4-FFF2-40B4-BE49-F238E27FC236}">
                <a16:creationId xmlns:a16="http://schemas.microsoft.com/office/drawing/2014/main" id="{5FC816D7-274F-8A09-03C8-59FF56CF8BDE}"/>
              </a:ext>
            </a:extLst>
          </p:cNvPr>
          <p:cNvSpPr/>
          <p:nvPr/>
        </p:nvSpPr>
        <p:spPr>
          <a:xfrm>
            <a:off x="1114668" y="3212813"/>
            <a:ext cx="1174750" cy="266700"/>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S.C.A.R.S</a:t>
            </a:r>
            <a:endParaRPr lang="en-GB" dirty="0"/>
          </a:p>
        </p:txBody>
      </p:sp>
      <p:sp>
        <p:nvSpPr>
          <p:cNvPr id="5" name="Oval 4">
            <a:extLst>
              <a:ext uri="{FF2B5EF4-FFF2-40B4-BE49-F238E27FC236}">
                <a16:creationId xmlns:a16="http://schemas.microsoft.com/office/drawing/2014/main" id="{17FE5F9B-5661-E134-F04F-B1346AD6FA83}"/>
              </a:ext>
            </a:extLst>
          </p:cNvPr>
          <p:cNvSpPr/>
          <p:nvPr/>
        </p:nvSpPr>
        <p:spPr>
          <a:xfrm>
            <a:off x="2349500" y="3260745"/>
            <a:ext cx="1327150" cy="394271"/>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Community Manager</a:t>
            </a:r>
            <a:endParaRPr lang="en-GB" dirty="0"/>
          </a:p>
        </p:txBody>
      </p:sp>
      <p:sp>
        <p:nvSpPr>
          <p:cNvPr id="7" name="Oval 6">
            <a:extLst>
              <a:ext uri="{FF2B5EF4-FFF2-40B4-BE49-F238E27FC236}">
                <a16:creationId xmlns:a16="http://schemas.microsoft.com/office/drawing/2014/main" id="{1685043D-252B-837E-3A3A-AC573274BE21}"/>
              </a:ext>
            </a:extLst>
          </p:cNvPr>
          <p:cNvSpPr/>
          <p:nvPr/>
        </p:nvSpPr>
        <p:spPr>
          <a:xfrm>
            <a:off x="3736732" y="3208335"/>
            <a:ext cx="1327150" cy="266701"/>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Productions</a:t>
            </a:r>
            <a:endParaRPr lang="en-GB" dirty="0"/>
          </a:p>
        </p:txBody>
      </p:sp>
      <p:cxnSp>
        <p:nvCxnSpPr>
          <p:cNvPr id="9" name="Straight Arrow Connector 8">
            <a:extLst>
              <a:ext uri="{FF2B5EF4-FFF2-40B4-BE49-F238E27FC236}">
                <a16:creationId xmlns:a16="http://schemas.microsoft.com/office/drawing/2014/main" id="{1D79D2BB-D7B8-B452-23D3-29444A8C5075}"/>
              </a:ext>
            </a:extLst>
          </p:cNvPr>
          <p:cNvCxnSpPr>
            <a:cxnSpLocks/>
          </p:cNvCxnSpPr>
          <p:nvPr/>
        </p:nvCxnSpPr>
        <p:spPr>
          <a:xfrm flipH="1">
            <a:off x="1904926" y="2925522"/>
            <a:ext cx="603324" cy="223506"/>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5A30A25-0A33-598B-D7F5-509A2D7BFC68}"/>
              </a:ext>
            </a:extLst>
          </p:cNvPr>
          <p:cNvCxnSpPr>
            <a:cxnSpLocks/>
          </p:cNvCxnSpPr>
          <p:nvPr/>
        </p:nvCxnSpPr>
        <p:spPr>
          <a:xfrm flipH="1" flipV="1">
            <a:off x="3517900" y="2914614"/>
            <a:ext cx="723900" cy="234414"/>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5EA9F4A-C162-60F2-9FD5-B2AD3FB426DE}"/>
              </a:ext>
            </a:extLst>
          </p:cNvPr>
          <p:cNvCxnSpPr>
            <a:cxnSpLocks/>
          </p:cNvCxnSpPr>
          <p:nvPr/>
        </p:nvCxnSpPr>
        <p:spPr>
          <a:xfrm flipV="1">
            <a:off x="3013075" y="2931433"/>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94FBC4B-AEFA-C325-70B5-1CAB96B67252}"/>
              </a:ext>
            </a:extLst>
          </p:cNvPr>
          <p:cNvSpPr/>
          <p:nvPr/>
        </p:nvSpPr>
        <p:spPr>
          <a:xfrm>
            <a:off x="2425700" y="3930650"/>
            <a:ext cx="1174750" cy="266700"/>
          </a:xfrm>
          <a:prstGeom prst="ellipse">
            <a:avLst/>
          </a:prstGeom>
          <a:ln>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KYR API</a:t>
            </a:r>
            <a:endParaRPr lang="en-GB" dirty="0"/>
          </a:p>
        </p:txBody>
      </p:sp>
      <p:cxnSp>
        <p:nvCxnSpPr>
          <p:cNvPr id="14" name="Straight Arrow Connector 13">
            <a:extLst>
              <a:ext uri="{FF2B5EF4-FFF2-40B4-BE49-F238E27FC236}">
                <a16:creationId xmlns:a16="http://schemas.microsoft.com/office/drawing/2014/main" id="{EE3BBBCD-50F7-5A90-26B1-7D6E828CF412}"/>
              </a:ext>
            </a:extLst>
          </p:cNvPr>
          <p:cNvCxnSpPr>
            <a:cxnSpLocks/>
          </p:cNvCxnSpPr>
          <p:nvPr/>
        </p:nvCxnSpPr>
        <p:spPr>
          <a:xfrm flipV="1">
            <a:off x="3009900" y="3655016"/>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2561CB9-73BC-9243-988B-93F5554504EA}"/>
              </a:ext>
            </a:extLst>
          </p:cNvPr>
          <p:cNvCxnSpPr>
            <a:cxnSpLocks/>
          </p:cNvCxnSpPr>
          <p:nvPr/>
        </p:nvCxnSpPr>
        <p:spPr>
          <a:xfrm flipH="1" flipV="1">
            <a:off x="1904926" y="3560729"/>
            <a:ext cx="540282" cy="369921"/>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3FA68890-A195-C597-ECF4-385BF1EA934A}"/>
              </a:ext>
            </a:extLst>
          </p:cNvPr>
          <p:cNvSpPr/>
          <p:nvPr/>
        </p:nvSpPr>
        <p:spPr>
          <a:xfrm>
            <a:off x="2422525" y="4478316"/>
            <a:ext cx="1174750"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Docker</a:t>
            </a:r>
            <a:endParaRPr lang="en-GB" dirty="0"/>
          </a:p>
        </p:txBody>
      </p:sp>
      <p:sp>
        <p:nvSpPr>
          <p:cNvPr id="17" name="Oval 16">
            <a:extLst>
              <a:ext uri="{FF2B5EF4-FFF2-40B4-BE49-F238E27FC236}">
                <a16:creationId xmlns:a16="http://schemas.microsoft.com/office/drawing/2014/main" id="{8DF8BFC2-B6BE-E57B-82E9-6CBCFF2FBFFB}"/>
              </a:ext>
            </a:extLst>
          </p:cNvPr>
          <p:cNvSpPr/>
          <p:nvPr/>
        </p:nvSpPr>
        <p:spPr>
          <a:xfrm>
            <a:off x="1247775"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sp>
        <p:nvSpPr>
          <p:cNvPr id="18" name="Oval 17">
            <a:extLst>
              <a:ext uri="{FF2B5EF4-FFF2-40B4-BE49-F238E27FC236}">
                <a16:creationId xmlns:a16="http://schemas.microsoft.com/office/drawing/2014/main" id="{DD9D885F-EB3B-1E88-13A6-3999B27429D6}"/>
              </a:ext>
            </a:extLst>
          </p:cNvPr>
          <p:cNvSpPr/>
          <p:nvPr/>
        </p:nvSpPr>
        <p:spPr>
          <a:xfrm>
            <a:off x="2422525"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sp>
        <p:nvSpPr>
          <p:cNvPr id="19" name="Oval 18">
            <a:extLst>
              <a:ext uri="{FF2B5EF4-FFF2-40B4-BE49-F238E27FC236}">
                <a16:creationId xmlns:a16="http://schemas.microsoft.com/office/drawing/2014/main" id="{48602642-4C8A-A559-6D21-6737F2F63B0C}"/>
              </a:ext>
            </a:extLst>
          </p:cNvPr>
          <p:cNvSpPr/>
          <p:nvPr/>
        </p:nvSpPr>
        <p:spPr>
          <a:xfrm>
            <a:off x="3597733"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cxnSp>
        <p:nvCxnSpPr>
          <p:cNvPr id="20" name="Straight Arrow Connector 19">
            <a:extLst>
              <a:ext uri="{FF2B5EF4-FFF2-40B4-BE49-F238E27FC236}">
                <a16:creationId xmlns:a16="http://schemas.microsoft.com/office/drawing/2014/main" id="{6B12CC41-0268-A400-743A-1E4C01BC83A0}"/>
              </a:ext>
            </a:extLst>
          </p:cNvPr>
          <p:cNvCxnSpPr>
            <a:cxnSpLocks/>
          </p:cNvCxnSpPr>
          <p:nvPr/>
        </p:nvCxnSpPr>
        <p:spPr>
          <a:xfrm flipH="1">
            <a:off x="1904926" y="4739105"/>
            <a:ext cx="603324" cy="223506"/>
          </a:xfrm>
          <a:prstGeom prst="straightConnector1">
            <a:avLst/>
          </a:prstGeom>
          <a:ln>
            <a:solidFill>
              <a:srgbClr val="00B050"/>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8933056-CFDF-7D26-5DC1-CF3500B7F68F}"/>
              </a:ext>
            </a:extLst>
          </p:cNvPr>
          <p:cNvCxnSpPr>
            <a:cxnSpLocks/>
          </p:cNvCxnSpPr>
          <p:nvPr/>
        </p:nvCxnSpPr>
        <p:spPr>
          <a:xfrm flipH="1" flipV="1">
            <a:off x="3517900" y="4728197"/>
            <a:ext cx="723900" cy="234414"/>
          </a:xfrm>
          <a:prstGeom prst="straightConnector1">
            <a:avLst/>
          </a:prstGeom>
          <a:ln>
            <a:solidFill>
              <a:srgbClr val="00B050"/>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10E0672-9585-AA5F-ACF3-7B7214E5E7EE}"/>
              </a:ext>
            </a:extLst>
          </p:cNvPr>
          <p:cNvCxnSpPr>
            <a:cxnSpLocks/>
          </p:cNvCxnSpPr>
          <p:nvPr/>
        </p:nvCxnSpPr>
        <p:spPr>
          <a:xfrm flipV="1">
            <a:off x="3013075" y="4745016"/>
            <a:ext cx="0" cy="276902"/>
          </a:xfrm>
          <a:prstGeom prst="straightConnector1">
            <a:avLst/>
          </a:prstGeom>
          <a:ln>
            <a:solidFill>
              <a:srgbClr val="00B050"/>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57319B2-14A1-B020-D2A6-DA87479826E6}"/>
              </a:ext>
            </a:extLst>
          </p:cNvPr>
          <p:cNvSpPr/>
          <p:nvPr/>
        </p:nvSpPr>
        <p:spPr>
          <a:xfrm>
            <a:off x="3736732" y="3774640"/>
            <a:ext cx="1327150" cy="26670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Products?</a:t>
            </a:r>
            <a:endParaRPr lang="en-GB" dirty="0"/>
          </a:p>
        </p:txBody>
      </p:sp>
      <p:cxnSp>
        <p:nvCxnSpPr>
          <p:cNvPr id="24" name="Straight Arrow Connector 23">
            <a:extLst>
              <a:ext uri="{FF2B5EF4-FFF2-40B4-BE49-F238E27FC236}">
                <a16:creationId xmlns:a16="http://schemas.microsoft.com/office/drawing/2014/main" id="{69720558-0B13-815E-5C3A-4AE6969EBEB2}"/>
              </a:ext>
            </a:extLst>
          </p:cNvPr>
          <p:cNvCxnSpPr>
            <a:cxnSpLocks/>
          </p:cNvCxnSpPr>
          <p:nvPr/>
        </p:nvCxnSpPr>
        <p:spPr>
          <a:xfrm flipV="1">
            <a:off x="4400307" y="3482298"/>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64A2B81E-A2D1-7D06-7BFA-CEB016E89284}"/>
              </a:ext>
            </a:extLst>
          </p:cNvPr>
          <p:cNvSpPr/>
          <p:nvPr/>
        </p:nvSpPr>
        <p:spPr>
          <a:xfrm>
            <a:off x="922866" y="2047656"/>
            <a:ext cx="1174750" cy="544016"/>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i="1" dirty="0"/>
              <a:t>#Monit Service Tracking</a:t>
            </a:r>
            <a:endParaRPr lang="en-GB" i="1" dirty="0"/>
          </a:p>
        </p:txBody>
      </p:sp>
      <p:sp>
        <p:nvSpPr>
          <p:cNvPr id="26" name="Oval 25">
            <a:extLst>
              <a:ext uri="{FF2B5EF4-FFF2-40B4-BE49-F238E27FC236}">
                <a16:creationId xmlns:a16="http://schemas.microsoft.com/office/drawing/2014/main" id="{DB11F923-E660-3B07-3B7D-537B1C16293E}"/>
              </a:ext>
            </a:extLst>
          </p:cNvPr>
          <p:cNvSpPr/>
          <p:nvPr/>
        </p:nvSpPr>
        <p:spPr>
          <a:xfrm>
            <a:off x="2532062" y="2639793"/>
            <a:ext cx="955675"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Discord</a:t>
            </a:r>
            <a:endParaRPr lang="en-GB" dirty="0"/>
          </a:p>
        </p:txBody>
      </p:sp>
      <p:cxnSp>
        <p:nvCxnSpPr>
          <p:cNvPr id="27" name="Straight Arrow Connector 26">
            <a:extLst>
              <a:ext uri="{FF2B5EF4-FFF2-40B4-BE49-F238E27FC236}">
                <a16:creationId xmlns:a16="http://schemas.microsoft.com/office/drawing/2014/main" id="{B4E6CF33-13D4-44B9-A18B-0E83540223A7}"/>
              </a:ext>
            </a:extLst>
          </p:cNvPr>
          <p:cNvCxnSpPr>
            <a:cxnSpLocks/>
          </p:cNvCxnSpPr>
          <p:nvPr/>
        </p:nvCxnSpPr>
        <p:spPr>
          <a:xfrm flipV="1">
            <a:off x="3022599" y="2354043"/>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D1D00BF-6244-002D-420E-45047A34A3ED}"/>
              </a:ext>
            </a:extLst>
          </p:cNvPr>
          <p:cNvSpPr/>
          <p:nvPr/>
        </p:nvSpPr>
        <p:spPr>
          <a:xfrm>
            <a:off x="1114668" y="3939328"/>
            <a:ext cx="1174750" cy="348640"/>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Data Services</a:t>
            </a:r>
            <a:endParaRPr lang="en-GB" dirty="0"/>
          </a:p>
        </p:txBody>
      </p:sp>
      <p:cxnSp>
        <p:nvCxnSpPr>
          <p:cNvPr id="30" name="Straight Arrow Connector 29">
            <a:extLst>
              <a:ext uri="{FF2B5EF4-FFF2-40B4-BE49-F238E27FC236}">
                <a16:creationId xmlns:a16="http://schemas.microsoft.com/office/drawing/2014/main" id="{E39F71E4-0F3D-F2EB-8B90-AE30E8C12E0D}"/>
              </a:ext>
            </a:extLst>
          </p:cNvPr>
          <p:cNvCxnSpPr>
            <a:cxnSpLocks/>
          </p:cNvCxnSpPr>
          <p:nvPr/>
        </p:nvCxnSpPr>
        <p:spPr>
          <a:xfrm flipH="1">
            <a:off x="1904926" y="3661854"/>
            <a:ext cx="603324" cy="223506"/>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6F9E5C6-B70F-44EA-2F91-67E6678F3662}"/>
              </a:ext>
            </a:extLst>
          </p:cNvPr>
          <p:cNvCxnSpPr>
            <a:cxnSpLocks/>
          </p:cNvCxnSpPr>
          <p:nvPr/>
        </p:nvCxnSpPr>
        <p:spPr>
          <a:xfrm flipV="1">
            <a:off x="1679818" y="3560729"/>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530FB12-9D7A-F5EB-BC73-7814B9DF9B02}"/>
              </a:ext>
            </a:extLst>
          </p:cNvPr>
          <p:cNvCxnSpPr>
            <a:cxnSpLocks/>
          </p:cNvCxnSpPr>
          <p:nvPr/>
        </p:nvCxnSpPr>
        <p:spPr>
          <a:xfrm flipV="1">
            <a:off x="3006967" y="4201414"/>
            <a:ext cx="0" cy="276902"/>
          </a:xfrm>
          <a:prstGeom prst="straightConnector1">
            <a:avLst/>
          </a:prstGeom>
          <a:ln>
            <a:solidFill>
              <a:srgbClr val="00B050"/>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8" name="Picture 27" descr="A green text with a green line&#10;&#10;Description automatically generated">
            <a:extLst>
              <a:ext uri="{FF2B5EF4-FFF2-40B4-BE49-F238E27FC236}">
                <a16:creationId xmlns:a16="http://schemas.microsoft.com/office/drawing/2014/main" id="{334ADFA1-40A8-DC50-B034-847F6729FC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130189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par>
                                <p:cTn id="65" presetID="10" presetClass="entr" presetSubtype="0"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par>
                                <p:cTn id="74" presetID="10" presetClass="entr" presetSubtype="0" fill="hold"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par>
                                <p:cTn id="83" presetID="10" presetClass="entr" presetSubtype="0" fill="hold"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500"/>
                                        <p:tgtEl>
                                          <p:spTgt spid="2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par>
                                <p:cTn id="89" presetID="10" presetClass="entr" presetSubtype="0" fill="hold" nodeType="with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par>
                                <p:cTn id="92" presetID="10" presetClass="entr" presetSubtype="0" fill="hold"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500"/>
                                        <p:tgtEl>
                                          <p:spTgt spid="31"/>
                                        </p:tgtEl>
                                      </p:cBhvr>
                                    </p:animEffect>
                                  </p:childTnLst>
                                </p:cTn>
                              </p:par>
                              <p:par>
                                <p:cTn id="95" presetID="10" presetClass="entr" presetSubtype="0" fill="hold"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3" grpId="0"/>
      <p:bldP spid="2" grpId="0" animBg="1"/>
      <p:bldP spid="4" grpId="0" animBg="1"/>
      <p:bldP spid="5" grpId="0" animBg="1"/>
      <p:bldP spid="7" grpId="0" animBg="1"/>
      <p:bldP spid="12" grpId="0" animBg="1"/>
      <p:bldP spid="16" grpId="0" animBg="1"/>
      <p:bldP spid="17" grpId="0" animBg="1"/>
      <p:bldP spid="18" grpId="0" animBg="1"/>
      <p:bldP spid="19" grpId="0" animBg="1"/>
      <p:bldP spid="23" grpId="0" animBg="1"/>
      <p:bldP spid="25" grpId="0" animBg="1"/>
      <p:bldP spid="26"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6A9E-54AC-E879-124C-71C5C13A1E6B}"/>
              </a:ext>
            </a:extLst>
          </p:cNvPr>
          <p:cNvSpPr>
            <a:spLocks noGrp="1"/>
          </p:cNvSpPr>
          <p:nvPr>
            <p:ph type="title"/>
          </p:nvPr>
        </p:nvSpPr>
        <p:spPr>
          <a:xfrm>
            <a:off x="919119" y="0"/>
            <a:ext cx="10353762" cy="970450"/>
          </a:xfrm>
        </p:spPr>
        <p:txBody>
          <a:bodyPr/>
          <a:lstStyle/>
          <a:p>
            <a:r>
              <a:rPr lang="en-GB" dirty="0"/>
              <a:t>API1.py</a:t>
            </a:r>
          </a:p>
        </p:txBody>
      </p:sp>
      <p:pic>
        <p:nvPicPr>
          <p:cNvPr id="4" name="Picture 3">
            <a:extLst>
              <a:ext uri="{FF2B5EF4-FFF2-40B4-BE49-F238E27FC236}">
                <a16:creationId xmlns:a16="http://schemas.microsoft.com/office/drawing/2014/main" id="{23DCEABC-0687-46AB-CF11-DABACA05857B}"/>
              </a:ext>
            </a:extLst>
          </p:cNvPr>
          <p:cNvPicPr>
            <a:picLocks noChangeAspect="1"/>
          </p:cNvPicPr>
          <p:nvPr/>
        </p:nvPicPr>
        <p:blipFill>
          <a:blip r:embed="rId3"/>
          <a:stretch>
            <a:fillRect/>
          </a:stretch>
        </p:blipFill>
        <p:spPr>
          <a:xfrm>
            <a:off x="183674" y="970449"/>
            <a:ext cx="4693126" cy="2982363"/>
          </a:xfrm>
          <a:prstGeom prst="rect">
            <a:avLst/>
          </a:prstGeom>
        </p:spPr>
      </p:pic>
      <p:pic>
        <p:nvPicPr>
          <p:cNvPr id="10" name="Picture 9">
            <a:extLst>
              <a:ext uri="{FF2B5EF4-FFF2-40B4-BE49-F238E27FC236}">
                <a16:creationId xmlns:a16="http://schemas.microsoft.com/office/drawing/2014/main" id="{47B7F441-DF30-BA81-FF51-16C925A68BFD}"/>
              </a:ext>
            </a:extLst>
          </p:cNvPr>
          <p:cNvPicPr>
            <a:picLocks noChangeAspect="1"/>
          </p:cNvPicPr>
          <p:nvPr/>
        </p:nvPicPr>
        <p:blipFill>
          <a:blip r:embed="rId4"/>
          <a:stretch>
            <a:fillRect/>
          </a:stretch>
        </p:blipFill>
        <p:spPr>
          <a:xfrm>
            <a:off x="6298072" y="970450"/>
            <a:ext cx="5313919" cy="4388950"/>
          </a:xfrm>
          <a:prstGeom prst="rect">
            <a:avLst/>
          </a:prstGeom>
        </p:spPr>
      </p:pic>
      <p:pic>
        <p:nvPicPr>
          <p:cNvPr id="12" name="Picture 11">
            <a:extLst>
              <a:ext uri="{FF2B5EF4-FFF2-40B4-BE49-F238E27FC236}">
                <a16:creationId xmlns:a16="http://schemas.microsoft.com/office/drawing/2014/main" id="{DBC1E396-F000-1FEC-B0C9-67AAF9759F82}"/>
              </a:ext>
            </a:extLst>
          </p:cNvPr>
          <p:cNvPicPr>
            <a:picLocks noChangeAspect="1"/>
          </p:cNvPicPr>
          <p:nvPr/>
        </p:nvPicPr>
        <p:blipFill>
          <a:blip r:embed="rId5"/>
          <a:stretch>
            <a:fillRect/>
          </a:stretch>
        </p:blipFill>
        <p:spPr>
          <a:xfrm>
            <a:off x="183674" y="4066958"/>
            <a:ext cx="5378953" cy="2319495"/>
          </a:xfrm>
          <a:prstGeom prst="rect">
            <a:avLst/>
          </a:prstGeom>
        </p:spPr>
      </p:pic>
      <p:pic>
        <p:nvPicPr>
          <p:cNvPr id="3" name="Picture 2" descr="A green text with a green line&#10;&#10;Description automatically generated">
            <a:extLst>
              <a:ext uri="{FF2B5EF4-FFF2-40B4-BE49-F238E27FC236}">
                <a16:creationId xmlns:a16="http://schemas.microsoft.com/office/drawing/2014/main" id="{BCF49570-369D-2CBE-FD2F-393CB026EF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286136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913795" y="609600"/>
            <a:ext cx="4250261"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Containers</a:t>
            </a: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684761" y="1215495"/>
            <a:ext cx="6307213" cy="2543175"/>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Server Containers</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All My live servers operate from independent docker containers. </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These are all detached from ‘host networking’ and have ports etc. determined in script to ensure my main box is not exposed by any weakness in the mainstream software being run. </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Strict access from either root, or through the API with authorization, and then from the API to the Mini-Container API with further authorization.</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Varied container construction including older 32bit library support.</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Mounted Volumes in use for non-stateless apps/data persistence.</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Originally run through Docker Compose and YAML files but scrapped.</a:t>
            </a:r>
            <a:endParaRPr lang="en-US" sz="10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26" name="Picture 25">
            <a:extLst>
              <a:ext uri="{FF2B5EF4-FFF2-40B4-BE49-F238E27FC236}">
                <a16:creationId xmlns:a16="http://schemas.microsoft.com/office/drawing/2014/main" id="{D5D45D00-803F-B5C8-A670-D1B8C2D4B957}"/>
              </a:ext>
            </a:extLst>
          </p:cNvPr>
          <p:cNvPicPr>
            <a:picLocks noChangeAspect="1"/>
          </p:cNvPicPr>
          <p:nvPr/>
        </p:nvPicPr>
        <p:blipFill>
          <a:blip r:embed="rId5"/>
          <a:stretch>
            <a:fillRect/>
          </a:stretch>
        </p:blipFill>
        <p:spPr>
          <a:xfrm>
            <a:off x="998375" y="2639908"/>
            <a:ext cx="4165681" cy="2237524"/>
          </a:xfrm>
          <a:prstGeom prst="rect">
            <a:avLst/>
          </a:prstGeom>
          <a:effectLst>
            <a:softEdge rad="63500"/>
          </a:effectLst>
        </p:spPr>
      </p:pic>
      <p:sp>
        <p:nvSpPr>
          <p:cNvPr id="3" name="TextBox 2">
            <a:extLst>
              <a:ext uri="{FF2B5EF4-FFF2-40B4-BE49-F238E27FC236}">
                <a16:creationId xmlns:a16="http://schemas.microsoft.com/office/drawing/2014/main" id="{CF1C4128-29B5-70A3-71FD-FA4599627109}"/>
              </a:ext>
            </a:extLst>
          </p:cNvPr>
          <p:cNvSpPr txBox="1"/>
          <p:nvPr/>
        </p:nvSpPr>
        <p:spPr>
          <a:xfrm>
            <a:off x="5857874" y="3907936"/>
            <a:ext cx="6096000" cy="1938992"/>
          </a:xfrm>
          <a:prstGeom prst="rect">
            <a:avLst/>
          </a:prstGeom>
          <a:noFill/>
        </p:spPr>
        <p:txBody>
          <a:bodyPr wrap="square">
            <a:spAutoFit/>
          </a:bodyPr>
          <a:lstStyle/>
          <a:p>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Entrypoint Scripts and Testing</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For all the software we run the entry-point scripts are constructed in Python. Mini-APIs are built inside the containers as part of these scripts as mentioned. This allows a further layer of security between the API and the Containers themselves as each Container API also has its own 256bit Random Hex Key. </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Each software container and its entry-point script has a matching “test” version stored next to it in the repo. There are also “test containers” running through all the same code and logic as the live ones. This allow us to test changes to container builds, environment variables and other things without affect live services until we’re ready for deployment.</a:t>
            </a:r>
            <a:endParaRPr lang="en-GB" sz="1200" dirty="0"/>
          </a:p>
        </p:txBody>
      </p:sp>
      <p:pic>
        <p:nvPicPr>
          <p:cNvPr id="2" name="Picture 1" descr="A green text with a green line&#10;&#10;Description automatically generated">
            <a:extLst>
              <a:ext uri="{FF2B5EF4-FFF2-40B4-BE49-F238E27FC236}">
                <a16:creationId xmlns:a16="http://schemas.microsoft.com/office/drawing/2014/main" id="{E59B154E-B62B-5D2D-1EA1-4281D05FF6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59998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6A9E-54AC-E879-124C-71C5C13A1E6B}"/>
              </a:ext>
            </a:extLst>
          </p:cNvPr>
          <p:cNvSpPr>
            <a:spLocks noGrp="1"/>
          </p:cNvSpPr>
          <p:nvPr>
            <p:ph type="title"/>
          </p:nvPr>
        </p:nvSpPr>
        <p:spPr>
          <a:xfrm>
            <a:off x="919119" y="0"/>
            <a:ext cx="10353762" cy="970450"/>
          </a:xfrm>
        </p:spPr>
        <p:txBody>
          <a:bodyPr>
            <a:normAutofit/>
          </a:bodyPr>
          <a:lstStyle/>
          <a:p>
            <a:r>
              <a:rPr lang="en-GB" dirty="0" err="1"/>
              <a:t>DockerScripts</a:t>
            </a:r>
            <a:endParaRPr lang="en-GB" dirty="0"/>
          </a:p>
        </p:txBody>
      </p:sp>
      <p:pic>
        <p:nvPicPr>
          <p:cNvPr id="7" name="Picture 6">
            <a:extLst>
              <a:ext uri="{FF2B5EF4-FFF2-40B4-BE49-F238E27FC236}">
                <a16:creationId xmlns:a16="http://schemas.microsoft.com/office/drawing/2014/main" id="{2B9E74AD-4453-20C1-E50E-A430EF5859B1}"/>
              </a:ext>
            </a:extLst>
          </p:cNvPr>
          <p:cNvPicPr>
            <a:picLocks noChangeAspect="1"/>
          </p:cNvPicPr>
          <p:nvPr/>
        </p:nvPicPr>
        <p:blipFill>
          <a:blip r:embed="rId3"/>
          <a:stretch>
            <a:fillRect/>
          </a:stretch>
        </p:blipFill>
        <p:spPr>
          <a:xfrm>
            <a:off x="164871" y="1753718"/>
            <a:ext cx="2672087" cy="4629546"/>
          </a:xfrm>
          <a:prstGeom prst="rect">
            <a:avLst/>
          </a:prstGeom>
        </p:spPr>
      </p:pic>
      <p:pic>
        <p:nvPicPr>
          <p:cNvPr id="9" name="Picture 8">
            <a:extLst>
              <a:ext uri="{FF2B5EF4-FFF2-40B4-BE49-F238E27FC236}">
                <a16:creationId xmlns:a16="http://schemas.microsoft.com/office/drawing/2014/main" id="{D3476D22-EF49-4BA7-FD0A-7DEE9C785365}"/>
              </a:ext>
            </a:extLst>
          </p:cNvPr>
          <p:cNvPicPr>
            <a:picLocks noChangeAspect="1"/>
          </p:cNvPicPr>
          <p:nvPr/>
        </p:nvPicPr>
        <p:blipFill>
          <a:blip r:embed="rId4"/>
          <a:stretch>
            <a:fillRect/>
          </a:stretch>
        </p:blipFill>
        <p:spPr>
          <a:xfrm>
            <a:off x="2836958" y="1753718"/>
            <a:ext cx="4174813" cy="4634382"/>
          </a:xfrm>
          <a:prstGeom prst="rect">
            <a:avLst/>
          </a:prstGeom>
        </p:spPr>
      </p:pic>
      <p:pic>
        <p:nvPicPr>
          <p:cNvPr id="13" name="Picture 12">
            <a:extLst>
              <a:ext uri="{FF2B5EF4-FFF2-40B4-BE49-F238E27FC236}">
                <a16:creationId xmlns:a16="http://schemas.microsoft.com/office/drawing/2014/main" id="{B9ABA8B7-486B-EF77-B6D1-762805A5E85B}"/>
              </a:ext>
            </a:extLst>
          </p:cNvPr>
          <p:cNvPicPr>
            <a:picLocks noChangeAspect="1"/>
          </p:cNvPicPr>
          <p:nvPr/>
        </p:nvPicPr>
        <p:blipFill>
          <a:blip r:embed="rId5"/>
          <a:stretch>
            <a:fillRect/>
          </a:stretch>
        </p:blipFill>
        <p:spPr>
          <a:xfrm>
            <a:off x="7011771" y="1753718"/>
            <a:ext cx="5077479" cy="4629546"/>
          </a:xfrm>
          <a:prstGeom prst="rect">
            <a:avLst/>
          </a:prstGeom>
        </p:spPr>
      </p:pic>
      <p:pic>
        <p:nvPicPr>
          <p:cNvPr id="3" name="Picture 2" descr="A green text with a green line&#10;&#10;Description automatically generated">
            <a:extLst>
              <a:ext uri="{FF2B5EF4-FFF2-40B4-BE49-F238E27FC236}">
                <a16:creationId xmlns:a16="http://schemas.microsoft.com/office/drawing/2014/main" id="{15CF8AC4-25CD-14A9-C47B-A87FC5437D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2287620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913795" y="609600"/>
            <a:ext cx="4333632"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Internal Projects</a:t>
            </a: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638799" y="1048467"/>
            <a:ext cx="5838825" cy="162488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Steam Game Modifications</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My Data Manipulation Projects for the community has involved writing modifications in LUA for some of the most popular video games out there. Working from LUA to Java does present some interesting challenges when you only have de-compiled Java to read from! (CFR).</a:t>
            </a:r>
            <a:endPar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4" name="Picture 3">
            <a:extLst>
              <a:ext uri="{FF2B5EF4-FFF2-40B4-BE49-F238E27FC236}">
                <a16:creationId xmlns:a16="http://schemas.microsoft.com/office/drawing/2014/main" id="{41BB318B-BAD8-1662-5BF7-46B3501D0310}"/>
              </a:ext>
            </a:extLst>
          </p:cNvPr>
          <p:cNvPicPr>
            <a:picLocks noChangeAspect="1"/>
          </p:cNvPicPr>
          <p:nvPr/>
        </p:nvPicPr>
        <p:blipFill>
          <a:blip r:embed="rId5"/>
          <a:stretch>
            <a:fillRect/>
          </a:stretch>
        </p:blipFill>
        <p:spPr>
          <a:xfrm>
            <a:off x="1098530" y="2355475"/>
            <a:ext cx="3965371" cy="2597525"/>
          </a:xfrm>
          <a:prstGeom prst="rect">
            <a:avLst/>
          </a:prstGeom>
        </p:spPr>
      </p:pic>
      <p:sp>
        <p:nvSpPr>
          <p:cNvPr id="3" name="TextBox 2">
            <a:extLst>
              <a:ext uri="{FF2B5EF4-FFF2-40B4-BE49-F238E27FC236}">
                <a16:creationId xmlns:a16="http://schemas.microsoft.com/office/drawing/2014/main" id="{9130215E-A6BA-BC82-A189-11E1E3361E7F}"/>
              </a:ext>
            </a:extLst>
          </p:cNvPr>
          <p:cNvSpPr txBox="1"/>
          <p:nvPr/>
        </p:nvSpPr>
        <p:spPr>
          <a:xfrm>
            <a:off x="5819775" y="2500075"/>
            <a:ext cx="6096000" cy="2308324"/>
          </a:xfrm>
          <a:prstGeom prst="rect">
            <a:avLst/>
          </a:prstGeom>
          <a:noFill/>
        </p:spPr>
        <p:txBody>
          <a:bodyPr wrap="square">
            <a:spAutoFit/>
          </a:bodyPr>
          <a:lstStyle/>
          <a:p>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Success</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 was extremely successful in my attempt to create not only good working modifications, but something that actual users would want. I’m very proud to say I now have over 100,000 subscribers to these through the largest online gaming platform in the World – Steam:</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hlinkClick r:id="rId6"/>
              </a:rPr>
              <a:t>Steam Workshop::[KYR] Real Weather Mod (steamcommunity.com)</a:t>
            </a:r>
            <a:br>
              <a:rPr lang="en-GB" sz="1200" dirty="0"/>
            </a:br>
            <a:r>
              <a:rPr lang="en-GB" sz="1200" dirty="0">
                <a:hlinkClick r:id="rId7"/>
              </a:rPr>
              <a:t>Steam Workshop::[KYR] Meds, Cures and Delays (steamcommunity.com)</a:t>
            </a:r>
            <a:br>
              <a:rPr lang="en-GB" sz="1200" dirty="0"/>
            </a:br>
            <a:r>
              <a:rPr lang="en-GB" sz="1200" dirty="0">
                <a:hlinkClick r:id="rId8"/>
              </a:rPr>
              <a:t>Steam Workshop::[KYR] Survival &amp; Crafting (steamcommunity.com)</a:t>
            </a:r>
            <a:br>
              <a:rPr lang="en-GB" sz="1200" dirty="0"/>
            </a:br>
            <a:br>
              <a:rPr lang="en-GB" sz="1200" dirty="0"/>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As visible through the links above, to date I have received 100’s of donations and awards for my work. The modifications we’re so popular the developers of the original software have joined my community and requested my input on future releases. </a:t>
            </a:r>
            <a:endParaRPr lang="en-GB" sz="1200" dirty="0"/>
          </a:p>
        </p:txBody>
      </p:sp>
      <p:sp>
        <p:nvSpPr>
          <p:cNvPr id="7" name="TextBox 6">
            <a:extLst>
              <a:ext uri="{FF2B5EF4-FFF2-40B4-BE49-F238E27FC236}">
                <a16:creationId xmlns:a16="http://schemas.microsoft.com/office/drawing/2014/main" id="{FB4900BA-29C8-3456-BD2A-1DD916EB23AC}"/>
              </a:ext>
            </a:extLst>
          </p:cNvPr>
          <p:cNvSpPr txBox="1"/>
          <p:nvPr/>
        </p:nvSpPr>
        <p:spPr>
          <a:xfrm>
            <a:off x="5819775" y="4871472"/>
            <a:ext cx="6096000" cy="1015663"/>
          </a:xfrm>
          <a:prstGeom prst="rect">
            <a:avLst/>
          </a:prstGeom>
          <a:noFill/>
        </p:spPr>
        <p:txBody>
          <a:bodyPr wrap="square">
            <a:spAutoFit/>
          </a:bodyPr>
          <a:lstStyle/>
          <a:p>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This same software recently became a hotly debated topic on </a:t>
            </a:r>
            <a:r>
              <a:rPr lang="en-GB" sz="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LinkedIN</a:t>
            </a: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due to its controversial technology choices and application of OO techniques such as Polymorphism and Inheritance:</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hlinkClick r:id="rId9"/>
              </a:rPr>
              <a:t>Post | Feed | LinkedIn</a:t>
            </a:r>
            <a:endParaRPr lang="en-GB" sz="1200" dirty="0"/>
          </a:p>
        </p:txBody>
      </p:sp>
      <p:pic>
        <p:nvPicPr>
          <p:cNvPr id="2" name="Picture 1" descr="A green text with a green line&#10;&#10;Description automatically generated">
            <a:extLst>
              <a:ext uri="{FF2B5EF4-FFF2-40B4-BE49-F238E27FC236}">
                <a16:creationId xmlns:a16="http://schemas.microsoft.com/office/drawing/2014/main" id="{7391262B-A97C-9690-753A-A23C07E5CFD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382968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3"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6A9E-54AC-E879-124C-71C5C13A1E6B}"/>
              </a:ext>
            </a:extLst>
          </p:cNvPr>
          <p:cNvSpPr>
            <a:spLocks noGrp="1"/>
          </p:cNvSpPr>
          <p:nvPr>
            <p:ph type="title"/>
          </p:nvPr>
        </p:nvSpPr>
        <p:spPr>
          <a:xfrm>
            <a:off x="919119" y="0"/>
            <a:ext cx="10353762" cy="970450"/>
          </a:xfrm>
        </p:spPr>
        <p:txBody>
          <a:bodyPr>
            <a:normAutofit/>
          </a:bodyPr>
          <a:lstStyle/>
          <a:p>
            <a:r>
              <a:rPr lang="en-GB" dirty="0"/>
              <a:t>LUA/</a:t>
            </a:r>
            <a:r>
              <a:rPr lang="en-GB" dirty="0" err="1"/>
              <a:t>Khalua</a:t>
            </a:r>
            <a:r>
              <a:rPr lang="en-GB" dirty="0"/>
              <a:t>/Java Projects</a:t>
            </a:r>
          </a:p>
        </p:txBody>
      </p:sp>
      <p:pic>
        <p:nvPicPr>
          <p:cNvPr id="4" name="Picture 3">
            <a:extLst>
              <a:ext uri="{FF2B5EF4-FFF2-40B4-BE49-F238E27FC236}">
                <a16:creationId xmlns:a16="http://schemas.microsoft.com/office/drawing/2014/main" id="{1DB624C8-C155-3E3A-5D47-B4D31EFAB8FB}"/>
              </a:ext>
            </a:extLst>
          </p:cNvPr>
          <p:cNvPicPr>
            <a:picLocks noChangeAspect="1"/>
          </p:cNvPicPr>
          <p:nvPr/>
        </p:nvPicPr>
        <p:blipFill>
          <a:blip r:embed="rId3"/>
          <a:stretch>
            <a:fillRect/>
          </a:stretch>
        </p:blipFill>
        <p:spPr>
          <a:xfrm>
            <a:off x="281061" y="1346200"/>
            <a:ext cx="4070856" cy="4781550"/>
          </a:xfrm>
          <a:prstGeom prst="rect">
            <a:avLst/>
          </a:prstGeom>
        </p:spPr>
      </p:pic>
      <p:pic>
        <p:nvPicPr>
          <p:cNvPr id="6" name="Picture 5">
            <a:extLst>
              <a:ext uri="{FF2B5EF4-FFF2-40B4-BE49-F238E27FC236}">
                <a16:creationId xmlns:a16="http://schemas.microsoft.com/office/drawing/2014/main" id="{7B4D22F9-5E68-68DD-8F9A-48E3D1C8D0AB}"/>
              </a:ext>
            </a:extLst>
          </p:cNvPr>
          <p:cNvPicPr>
            <a:picLocks noChangeAspect="1"/>
          </p:cNvPicPr>
          <p:nvPr/>
        </p:nvPicPr>
        <p:blipFill>
          <a:blip r:embed="rId4"/>
          <a:stretch>
            <a:fillRect/>
          </a:stretch>
        </p:blipFill>
        <p:spPr>
          <a:xfrm>
            <a:off x="4458816" y="1346200"/>
            <a:ext cx="6515519" cy="4781550"/>
          </a:xfrm>
          <a:prstGeom prst="rect">
            <a:avLst/>
          </a:prstGeom>
        </p:spPr>
      </p:pic>
      <p:pic>
        <p:nvPicPr>
          <p:cNvPr id="3" name="Picture 2" descr="A green text with a green line&#10;&#10;Description automatically generated">
            <a:extLst>
              <a:ext uri="{FF2B5EF4-FFF2-40B4-BE49-F238E27FC236}">
                <a16:creationId xmlns:a16="http://schemas.microsoft.com/office/drawing/2014/main" id="{ED5D2749-7779-71DA-56AA-C5D47BF992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4219521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6A9E-54AC-E879-124C-71C5C13A1E6B}"/>
              </a:ext>
            </a:extLst>
          </p:cNvPr>
          <p:cNvSpPr>
            <a:spLocks noGrp="1"/>
          </p:cNvSpPr>
          <p:nvPr>
            <p:ph type="title"/>
          </p:nvPr>
        </p:nvSpPr>
        <p:spPr>
          <a:xfrm>
            <a:off x="919119" y="0"/>
            <a:ext cx="10353762" cy="970450"/>
          </a:xfrm>
        </p:spPr>
        <p:txBody>
          <a:bodyPr>
            <a:normAutofit/>
          </a:bodyPr>
          <a:lstStyle/>
          <a:p>
            <a:r>
              <a:rPr lang="en-GB" dirty="0"/>
              <a:t>LUA/</a:t>
            </a:r>
            <a:r>
              <a:rPr lang="en-GB" dirty="0" err="1"/>
              <a:t>Khalua</a:t>
            </a:r>
            <a:r>
              <a:rPr lang="en-GB" dirty="0"/>
              <a:t>/Java Projects</a:t>
            </a:r>
          </a:p>
        </p:txBody>
      </p:sp>
      <p:pic>
        <p:nvPicPr>
          <p:cNvPr id="5" name="Picture 4">
            <a:extLst>
              <a:ext uri="{FF2B5EF4-FFF2-40B4-BE49-F238E27FC236}">
                <a16:creationId xmlns:a16="http://schemas.microsoft.com/office/drawing/2014/main" id="{D8113D72-8D6D-A59B-0113-0408A255EDD5}"/>
              </a:ext>
            </a:extLst>
          </p:cNvPr>
          <p:cNvPicPr>
            <a:picLocks noChangeAspect="1"/>
          </p:cNvPicPr>
          <p:nvPr/>
        </p:nvPicPr>
        <p:blipFill>
          <a:blip r:embed="rId3"/>
          <a:stretch>
            <a:fillRect/>
          </a:stretch>
        </p:blipFill>
        <p:spPr>
          <a:xfrm>
            <a:off x="0" y="970450"/>
            <a:ext cx="4159250" cy="5707241"/>
          </a:xfrm>
          <a:prstGeom prst="rect">
            <a:avLst/>
          </a:prstGeom>
        </p:spPr>
      </p:pic>
      <p:pic>
        <p:nvPicPr>
          <p:cNvPr id="8" name="Picture 7">
            <a:extLst>
              <a:ext uri="{FF2B5EF4-FFF2-40B4-BE49-F238E27FC236}">
                <a16:creationId xmlns:a16="http://schemas.microsoft.com/office/drawing/2014/main" id="{33C8B8C3-8A5F-0483-2CFD-5FEFD87DA47F}"/>
              </a:ext>
            </a:extLst>
          </p:cNvPr>
          <p:cNvPicPr>
            <a:picLocks noChangeAspect="1"/>
          </p:cNvPicPr>
          <p:nvPr/>
        </p:nvPicPr>
        <p:blipFill>
          <a:blip r:embed="rId4"/>
          <a:stretch>
            <a:fillRect/>
          </a:stretch>
        </p:blipFill>
        <p:spPr>
          <a:xfrm>
            <a:off x="4159250" y="966571"/>
            <a:ext cx="3731993" cy="5715000"/>
          </a:xfrm>
          <a:prstGeom prst="rect">
            <a:avLst/>
          </a:prstGeom>
        </p:spPr>
      </p:pic>
      <p:pic>
        <p:nvPicPr>
          <p:cNvPr id="14" name="Picture 13">
            <a:extLst>
              <a:ext uri="{FF2B5EF4-FFF2-40B4-BE49-F238E27FC236}">
                <a16:creationId xmlns:a16="http://schemas.microsoft.com/office/drawing/2014/main" id="{65462B64-3606-5602-957A-B1A5FAA60699}"/>
              </a:ext>
            </a:extLst>
          </p:cNvPr>
          <p:cNvPicPr>
            <a:picLocks noChangeAspect="1"/>
          </p:cNvPicPr>
          <p:nvPr/>
        </p:nvPicPr>
        <p:blipFill>
          <a:blip r:embed="rId5"/>
          <a:stretch>
            <a:fillRect/>
          </a:stretch>
        </p:blipFill>
        <p:spPr>
          <a:xfrm>
            <a:off x="7891243" y="966571"/>
            <a:ext cx="4275453" cy="4818279"/>
          </a:xfrm>
          <a:prstGeom prst="rect">
            <a:avLst/>
          </a:prstGeom>
        </p:spPr>
      </p:pic>
      <p:pic>
        <p:nvPicPr>
          <p:cNvPr id="3" name="Picture 2" descr="A green text with a green line&#10;&#10;Description automatically generated">
            <a:extLst>
              <a:ext uri="{FF2B5EF4-FFF2-40B4-BE49-F238E27FC236}">
                <a16:creationId xmlns:a16="http://schemas.microsoft.com/office/drawing/2014/main" id="{0EBFE478-9F86-E818-3500-CB82E57366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4014286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913795" y="609600"/>
            <a:ext cx="4333632"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Products</a:t>
            </a: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597998" y="1445154"/>
            <a:ext cx="5546272" cy="3752850"/>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Godot</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Trying to keep myself challenged and keep my knowledge moving forward in as many directions as possible I’ve started to try my hand at writing a Video Game using the Godot Engine and heavily OO C# (not it’s native GD script).</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I’ve made some great progress here and this element of the project has forced me to learn in more depth more advanced OO techniques and principles from this such as Inheritance and their pro’s/con’s.</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Math</a:t>
            </a:r>
            <a:br>
              <a:rPr lang="en-GB"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This project has involved handling not only new skills around 3d/2d modelling and things like Inverse Kinematics, but also required a great deal of refresh on Math Skills. When handling objects/interactions, 2D Vectors and Everything that goes with that become key:</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- 2D Vector Calculations</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Trig</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Float, Int, Double</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Circles (</a:t>
            </a:r>
            <a:r>
              <a:rPr lang="el-GR" sz="1200" dirty="0"/>
              <a:t>π</a:t>
            </a:r>
            <a:r>
              <a:rPr lang="en-GB" sz="1200" dirty="0"/>
              <a:t>)</a:t>
            </a:r>
            <a:endPar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026" name="Picture 2">
            <a:extLst>
              <a:ext uri="{FF2B5EF4-FFF2-40B4-BE49-F238E27FC236}">
                <a16:creationId xmlns:a16="http://schemas.microsoft.com/office/drawing/2014/main" id="{688EBED9-6D34-27B9-D670-D20FCA96F6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6577" y="2319335"/>
            <a:ext cx="2828067" cy="2878669"/>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2" name="Picture 1" descr="A green text with a green line&#10;&#10;Description automatically generated">
            <a:extLst>
              <a:ext uri="{FF2B5EF4-FFF2-40B4-BE49-F238E27FC236}">
                <a16:creationId xmlns:a16="http://schemas.microsoft.com/office/drawing/2014/main" id="{04E2DB20-ADDF-8112-9D4C-EB2BDFB00E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235410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6A9E-54AC-E879-124C-71C5C13A1E6B}"/>
              </a:ext>
            </a:extLst>
          </p:cNvPr>
          <p:cNvSpPr>
            <a:spLocks noGrp="1"/>
          </p:cNvSpPr>
          <p:nvPr>
            <p:ph type="title"/>
          </p:nvPr>
        </p:nvSpPr>
        <p:spPr>
          <a:xfrm>
            <a:off x="919119" y="0"/>
            <a:ext cx="10353762" cy="970450"/>
          </a:xfrm>
        </p:spPr>
        <p:txBody>
          <a:bodyPr>
            <a:normAutofit/>
          </a:bodyPr>
          <a:lstStyle/>
          <a:p>
            <a:r>
              <a:rPr lang="en-GB" dirty="0"/>
              <a:t>Godot</a:t>
            </a:r>
          </a:p>
        </p:txBody>
      </p:sp>
      <p:pic>
        <p:nvPicPr>
          <p:cNvPr id="3" name="Picture 2" descr="A green text with a green line&#10;&#10;Description automatically generated">
            <a:extLst>
              <a:ext uri="{FF2B5EF4-FFF2-40B4-BE49-F238E27FC236}">
                <a16:creationId xmlns:a16="http://schemas.microsoft.com/office/drawing/2014/main" id="{16F43CAF-2437-895E-7ED9-EC42A147E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pic>
        <p:nvPicPr>
          <p:cNvPr id="1026" name="Picture 2">
            <a:extLst>
              <a:ext uri="{FF2B5EF4-FFF2-40B4-BE49-F238E27FC236}">
                <a16:creationId xmlns:a16="http://schemas.microsoft.com/office/drawing/2014/main" id="{BB933D80-23B8-AAEA-403A-BF7B372CAE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 y="970450"/>
            <a:ext cx="5766177" cy="46884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D382DEE-302C-A955-8C8B-8BD0618028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2934" y="970450"/>
            <a:ext cx="6061426" cy="479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531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2095668" y="368341"/>
            <a:ext cx="10353762"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Overview</a:t>
            </a: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710289" y="586316"/>
            <a:ext cx="6231013" cy="2280709"/>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Start</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This project began around 10/23 where I decided after 10+ years of technical recruitment and a strong passion for technology, to try my hand at the development myself. I invested in a Dedicated Linux Server running Ubuntu 18.04 (The Bionic Beaver)… </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 managed to get an old, simple CMS up and running and a few bash scripts. At this point I started to realize the scale and mass of information heading in this direction and sent a plea to my well-developed Linked-IN network for assistance!</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Link: </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5">
                  <a:extLst>
                    <a:ext uri="{A12FA001-AC4F-418D-AE19-62706E023703}">
                      <ahyp:hlinkClr xmlns:ahyp="http://schemas.microsoft.com/office/drawing/2018/hyperlinkcolor" val="tx"/>
                    </a:ext>
                  </a:extLst>
                </a:hlinkClick>
              </a:rPr>
              <a:t>Post | Feed | LinkedIn</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endParaRPr lang="en-US" sz="105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3" name="Picture 2" descr="A screen shot of a computer&#10;&#10;Description automatically generated">
            <a:extLst>
              <a:ext uri="{FF2B5EF4-FFF2-40B4-BE49-F238E27FC236}">
                <a16:creationId xmlns:a16="http://schemas.microsoft.com/office/drawing/2014/main" id="{965FF696-B86E-DE06-D1E6-E51B81C1F6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6447" y="2389274"/>
            <a:ext cx="2329532" cy="945317"/>
          </a:xfrm>
          <a:prstGeom prst="rect">
            <a:avLst/>
          </a:prstGeom>
          <a:effectLst>
            <a:softEdge rad="63500"/>
          </a:effectLst>
        </p:spPr>
      </p:pic>
      <p:pic>
        <p:nvPicPr>
          <p:cNvPr id="14" name="Picture 13">
            <a:extLst>
              <a:ext uri="{FF2B5EF4-FFF2-40B4-BE49-F238E27FC236}">
                <a16:creationId xmlns:a16="http://schemas.microsoft.com/office/drawing/2014/main" id="{A9E913FB-9A66-A29A-1666-6DE1625BF72D}"/>
              </a:ext>
            </a:extLst>
          </p:cNvPr>
          <p:cNvPicPr>
            <a:picLocks noChangeAspect="1"/>
          </p:cNvPicPr>
          <p:nvPr/>
        </p:nvPicPr>
        <p:blipFill rotWithShape="1">
          <a:blip r:embed="rId7"/>
          <a:srcRect b="12737"/>
          <a:stretch/>
        </p:blipFill>
        <p:spPr>
          <a:xfrm>
            <a:off x="968730" y="3429000"/>
            <a:ext cx="4224967" cy="1695450"/>
          </a:xfrm>
          <a:prstGeom prst="rect">
            <a:avLst/>
          </a:prstGeom>
          <a:effectLst>
            <a:softEdge rad="63500"/>
          </a:effectLst>
        </p:spPr>
      </p:pic>
      <p:sp>
        <p:nvSpPr>
          <p:cNvPr id="4" name="TextBox 3">
            <a:extLst>
              <a:ext uri="{FF2B5EF4-FFF2-40B4-BE49-F238E27FC236}">
                <a16:creationId xmlns:a16="http://schemas.microsoft.com/office/drawing/2014/main" id="{D1C5974A-6254-451A-A1B1-0220EC596520}"/>
              </a:ext>
            </a:extLst>
          </p:cNvPr>
          <p:cNvSpPr txBox="1"/>
          <p:nvPr/>
        </p:nvSpPr>
        <p:spPr>
          <a:xfrm>
            <a:off x="5895975" y="2652148"/>
            <a:ext cx="6045327" cy="1015663"/>
          </a:xfrm>
          <a:prstGeom prst="rect">
            <a:avLst/>
          </a:prstGeom>
          <a:noFill/>
        </p:spPr>
        <p:txBody>
          <a:bodyPr wrap="square">
            <a:spAutoFit/>
          </a:bodyPr>
          <a:lstStyle/>
          <a:p>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followed was completely unexpected and grew beyond any initial expectation. Guided voluntarily by a Polish CTO - Mariusz </a:t>
            </a:r>
            <a:r>
              <a:rPr lang="en-US" sz="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Wyrozebski</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and a Family Member (My Cousin is a Senior Developer for a Defense Consultancy in Bristol), I began writing my first lines of Python, inside what I would refer to back then as a mystical thing… a “</a:t>
            </a:r>
            <a:r>
              <a:rPr lang="en-US" sz="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venv</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endParaRPr lang="en-GB" sz="1200" dirty="0"/>
          </a:p>
        </p:txBody>
      </p:sp>
      <p:sp>
        <p:nvSpPr>
          <p:cNvPr id="7" name="TextBox 6">
            <a:extLst>
              <a:ext uri="{FF2B5EF4-FFF2-40B4-BE49-F238E27FC236}">
                <a16:creationId xmlns:a16="http://schemas.microsoft.com/office/drawing/2014/main" id="{D3D3411E-77D2-C035-9325-426DC1EA8BF8}"/>
              </a:ext>
            </a:extLst>
          </p:cNvPr>
          <p:cNvSpPr txBox="1"/>
          <p:nvPr/>
        </p:nvSpPr>
        <p:spPr>
          <a:xfrm>
            <a:off x="5895975" y="3794651"/>
            <a:ext cx="6045327" cy="830997"/>
          </a:xfrm>
          <a:prstGeom prst="rect">
            <a:avLst/>
          </a:prstGeom>
          <a:noFill/>
        </p:spPr>
        <p:txBody>
          <a:bodyPr wrap="square">
            <a:spAutoFit/>
          </a:bodyPr>
          <a:lstStyle/>
          <a:p>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Goal</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Being a very driven person, I decided to settle on a project to focus my efforts and give me some direction in my learning. After many discussions with Mariusz and Richard… The project was set!</a:t>
            </a:r>
            <a:endParaRPr lang="en-GB" sz="1200" dirty="0"/>
          </a:p>
        </p:txBody>
      </p:sp>
      <p:pic>
        <p:nvPicPr>
          <p:cNvPr id="5" name="Picture 4" descr="A green text with a green line&#10;&#10;Description automatically generated">
            <a:extLst>
              <a:ext uri="{FF2B5EF4-FFF2-40B4-BE49-F238E27FC236}">
                <a16:creationId xmlns:a16="http://schemas.microsoft.com/office/drawing/2014/main" id="{294D9CE4-4CE7-83C9-E3CD-CCEB41FC0A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238484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4"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913795" y="609600"/>
            <a:ext cx="4333632" cy="97045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Experiments &amp; Repo</a:t>
            </a: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431593" y="1295693"/>
            <a:ext cx="5797551" cy="1113325"/>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Haskell and Functional Languages</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 major area of interest for me is functional languages. Seeing how differently they are structured and operate to some of the more traditional options I’m use to is amazing. I’ve used Cabal and other tools to create an experimental Haskell environment to start playing with simple data structures as shown to the left.</a:t>
            </a:r>
            <a:endPar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3" name="Picture 2">
            <a:extLst>
              <a:ext uri="{FF2B5EF4-FFF2-40B4-BE49-F238E27FC236}">
                <a16:creationId xmlns:a16="http://schemas.microsoft.com/office/drawing/2014/main" id="{D3741ADA-4F2C-4DE2-5D0B-C5C990C56623}"/>
              </a:ext>
            </a:extLst>
          </p:cNvPr>
          <p:cNvPicPr>
            <a:picLocks noChangeAspect="1"/>
          </p:cNvPicPr>
          <p:nvPr/>
        </p:nvPicPr>
        <p:blipFill>
          <a:blip r:embed="rId5"/>
          <a:stretch>
            <a:fillRect/>
          </a:stretch>
        </p:blipFill>
        <p:spPr>
          <a:xfrm>
            <a:off x="1283132" y="2256618"/>
            <a:ext cx="3594958" cy="3004104"/>
          </a:xfrm>
          <a:prstGeom prst="rect">
            <a:avLst/>
          </a:prstGeom>
          <a:effectLst>
            <a:softEdge rad="63500"/>
          </a:effectLst>
        </p:spPr>
      </p:pic>
      <p:sp>
        <p:nvSpPr>
          <p:cNvPr id="4" name="TextBox 3">
            <a:extLst>
              <a:ext uri="{FF2B5EF4-FFF2-40B4-BE49-F238E27FC236}">
                <a16:creationId xmlns:a16="http://schemas.microsoft.com/office/drawing/2014/main" id="{AD96A441-1147-9EDF-3215-C604D3024D0A}"/>
              </a:ext>
            </a:extLst>
          </p:cNvPr>
          <p:cNvSpPr txBox="1"/>
          <p:nvPr/>
        </p:nvSpPr>
        <p:spPr>
          <a:xfrm>
            <a:off x="5616159" y="2409018"/>
            <a:ext cx="6096000" cy="830997"/>
          </a:xfrm>
          <a:prstGeom prst="rect">
            <a:avLst/>
          </a:prstGeom>
          <a:noFill/>
        </p:spPr>
        <p:txBody>
          <a:bodyPr wrap="square">
            <a:spAutoFit/>
          </a:bodyPr>
          <a:lstStyle/>
          <a:p>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Repo - GitHub</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Unfortunately, when starting the project, several security keys etc. were committed to the repo, meaning I am unable to make all of it public. I am more than happy to share it in personally though and talk through any elements of it.</a:t>
            </a:r>
            <a:endParaRPr lang="en-GB" sz="1200" dirty="0"/>
          </a:p>
        </p:txBody>
      </p:sp>
      <p:pic>
        <p:nvPicPr>
          <p:cNvPr id="2" name="Picture 1" descr="A green text with a green line&#10;&#10;Description automatically generated">
            <a:extLst>
              <a:ext uri="{FF2B5EF4-FFF2-40B4-BE49-F238E27FC236}">
                <a16:creationId xmlns:a16="http://schemas.microsoft.com/office/drawing/2014/main" id="{58608065-62E6-F700-D7F0-90748D2F68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382284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913795" y="609600"/>
            <a:ext cx="4333632"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Summary</a:t>
            </a: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624994" y="661988"/>
            <a:ext cx="5546272" cy="165258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GB"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Skills</a:t>
            </a:r>
            <a:br>
              <a:rPr lang="en-GB"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 summary this project gained momentum and complexity at a rate I couldn’t imagine. I’ve developed an even greater interest and passion for technology of all forms/languages since starting this. The Video Games industry proved to be an excellent choice of starter market as the demands are huge. Zero downtime, zero latency, zero bugs.</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An overview of my exposure below:</a:t>
            </a:r>
          </a:p>
        </p:txBody>
      </p:sp>
      <p:pic>
        <p:nvPicPr>
          <p:cNvPr id="3" name="Picture 2">
            <a:extLst>
              <a:ext uri="{FF2B5EF4-FFF2-40B4-BE49-F238E27FC236}">
                <a16:creationId xmlns:a16="http://schemas.microsoft.com/office/drawing/2014/main" id="{4E45432F-D598-B67B-0944-F0A6594A37C4}"/>
              </a:ext>
            </a:extLst>
          </p:cNvPr>
          <p:cNvPicPr>
            <a:picLocks noChangeAspect="1"/>
          </p:cNvPicPr>
          <p:nvPr/>
        </p:nvPicPr>
        <p:blipFill>
          <a:blip r:embed="rId5"/>
          <a:stretch>
            <a:fillRect/>
          </a:stretch>
        </p:blipFill>
        <p:spPr>
          <a:xfrm>
            <a:off x="1291967" y="2122569"/>
            <a:ext cx="3577288" cy="3272201"/>
          </a:xfrm>
          <a:prstGeom prst="rect">
            <a:avLst/>
          </a:prstGeom>
          <a:effectLst>
            <a:softEdge rad="63500"/>
          </a:effectLst>
        </p:spPr>
      </p:pic>
      <p:sp>
        <p:nvSpPr>
          <p:cNvPr id="4" name="TextBox 3">
            <a:extLst>
              <a:ext uri="{FF2B5EF4-FFF2-40B4-BE49-F238E27FC236}">
                <a16:creationId xmlns:a16="http://schemas.microsoft.com/office/drawing/2014/main" id="{33392642-D84C-9F4A-8006-F38D5B4A3851}"/>
              </a:ext>
            </a:extLst>
          </p:cNvPr>
          <p:cNvSpPr txBox="1"/>
          <p:nvPr/>
        </p:nvSpPr>
        <p:spPr>
          <a:xfrm>
            <a:off x="5791200" y="2405866"/>
            <a:ext cx="6096000" cy="2492990"/>
          </a:xfrm>
          <a:prstGeom prst="rect">
            <a:avLst/>
          </a:prstGeom>
          <a:noFill/>
        </p:spPr>
        <p:txBody>
          <a:bodyPr wrap="square">
            <a:spAutoFit/>
          </a:bodyPr>
          <a:lstStyle/>
          <a:p>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OS: Ubuntu 18.04 / 22.04</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Languages: Python, Typescript, JavaScript, Java, C#, SQL, Haskell</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Scripts: LUA, Bash, Regex</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Structured Data: DBM, JSON, YAML</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ORM Layer: SQL Alchemy, PRISMA</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Database: SQLite, MYSQL</a:t>
            </a: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GB"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Containers: Docker, Docker Compose</a:t>
            </a:r>
            <a:endParaRPr lang="en-GB" sz="1200" dirty="0"/>
          </a:p>
        </p:txBody>
      </p:sp>
      <p:pic>
        <p:nvPicPr>
          <p:cNvPr id="2" name="Picture 1" descr="A green text with a green line&#10;&#10;Description automatically generated">
            <a:extLst>
              <a:ext uri="{FF2B5EF4-FFF2-40B4-BE49-F238E27FC236}">
                <a16:creationId xmlns:a16="http://schemas.microsoft.com/office/drawing/2014/main" id="{4D167DE2-6F9A-0B0A-6BF5-BEEB8987BA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399272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2095668" y="368341"/>
            <a:ext cx="10353762"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Project</a:t>
            </a:r>
            <a:endPar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710289" y="586317"/>
            <a:ext cx="6231013" cy="1856346"/>
          </a:xfrm>
          <a:prstGeom prst="rect">
            <a:avLst/>
          </a:prstGeom>
        </p:spPr>
        <p:txBody>
          <a:bodyPr vert="horz" lIns="91440" tIns="45720" rIns="91440" bIns="45720" rtlCol="0" anchor="ctr">
            <a:normAutofit lnSpcReduction="10000"/>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Background</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Giving some serious consideration, it was decided that attempting to impact the video games industry in someway would be an excellent entry point. The industry has interesting demands in terms of its software and general online services supplied to users:</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Minimal Latency</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Minimal Downtime</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Minimal Bugs</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industry also has a reputation for feeding back very quickly also making this a very interesting challenge.</a:t>
            </a:r>
            <a:endParaRPr lang="en-US" sz="105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3" name="Picture 2" descr="A screen shot of a computer&#10;&#10;Description automatically generated">
            <a:extLst>
              <a:ext uri="{FF2B5EF4-FFF2-40B4-BE49-F238E27FC236}">
                <a16:creationId xmlns:a16="http://schemas.microsoft.com/office/drawing/2014/main" id="{965FF696-B86E-DE06-D1E6-E51B81C1F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6447" y="2389274"/>
            <a:ext cx="2329532" cy="945317"/>
          </a:xfrm>
          <a:prstGeom prst="rect">
            <a:avLst/>
          </a:prstGeom>
          <a:effectLst>
            <a:softEdge rad="63500"/>
          </a:effectLst>
        </p:spPr>
      </p:pic>
      <p:pic>
        <p:nvPicPr>
          <p:cNvPr id="14" name="Picture 13">
            <a:extLst>
              <a:ext uri="{FF2B5EF4-FFF2-40B4-BE49-F238E27FC236}">
                <a16:creationId xmlns:a16="http://schemas.microsoft.com/office/drawing/2014/main" id="{A9E913FB-9A66-A29A-1666-6DE1625BF72D}"/>
              </a:ext>
            </a:extLst>
          </p:cNvPr>
          <p:cNvPicPr>
            <a:picLocks noChangeAspect="1"/>
          </p:cNvPicPr>
          <p:nvPr/>
        </p:nvPicPr>
        <p:blipFill rotWithShape="1">
          <a:blip r:embed="rId6"/>
          <a:srcRect b="12737"/>
          <a:stretch/>
        </p:blipFill>
        <p:spPr>
          <a:xfrm>
            <a:off x="968730" y="3429000"/>
            <a:ext cx="4224967" cy="1695450"/>
          </a:xfrm>
          <a:prstGeom prst="rect">
            <a:avLst/>
          </a:prstGeom>
          <a:effectLst>
            <a:softEdge rad="63500"/>
          </a:effectLst>
        </p:spPr>
      </p:pic>
      <p:sp>
        <p:nvSpPr>
          <p:cNvPr id="4" name="TextBox 3">
            <a:extLst>
              <a:ext uri="{FF2B5EF4-FFF2-40B4-BE49-F238E27FC236}">
                <a16:creationId xmlns:a16="http://schemas.microsoft.com/office/drawing/2014/main" id="{D1C5974A-6254-451A-A1B1-0220EC596520}"/>
              </a:ext>
            </a:extLst>
          </p:cNvPr>
          <p:cNvSpPr txBox="1"/>
          <p:nvPr/>
        </p:nvSpPr>
        <p:spPr>
          <a:xfrm>
            <a:off x="5895975" y="2652148"/>
            <a:ext cx="6045327" cy="1938992"/>
          </a:xfrm>
          <a:prstGeom prst="rect">
            <a:avLst/>
          </a:prstGeom>
          <a:noFill/>
        </p:spPr>
        <p:txBody>
          <a:bodyPr wrap="square">
            <a:spAutoFit/>
          </a:bodyPr>
          <a:lstStyle/>
          <a:p>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Detail</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 set out to create a safe gaming space online for ND members. The space protected by bots and admins, with a plan to branch into Video Game software itself more directly in due course. Loosely I wanted to achieve:</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Strong Online Community with Branded Bot Admins (API Experience)</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Template/CMS Website</a:t>
            </a:r>
          </a:p>
          <a:p>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Containerized Gaming Server (Docker/Container Experience)</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Some Game/Data Specific Content Managed by our Bots </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Release some of my own Content/Video Game Software via Steam</a:t>
            </a:r>
            <a:endParaRPr lang="en-GB" sz="1200" dirty="0"/>
          </a:p>
        </p:txBody>
      </p:sp>
      <p:pic>
        <p:nvPicPr>
          <p:cNvPr id="2" name="Picture 1" descr="A green text with a green line&#10;&#10;Description automatically generated">
            <a:extLst>
              <a:ext uri="{FF2B5EF4-FFF2-40B4-BE49-F238E27FC236}">
                <a16:creationId xmlns:a16="http://schemas.microsoft.com/office/drawing/2014/main" id="{BAAEB2C0-0275-CC60-5D80-FCF1AE6B2A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162363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364359" y="637577"/>
            <a:ext cx="5291080"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Service</a:t>
            </a:r>
            <a:r>
              <a:rPr lang="en-US" sz="4000" i="1" spc="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Architecture</a:t>
            </a: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731328" y="969888"/>
            <a:ext cx="5546272" cy="1117455"/>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Users &amp; Components</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My users are finding me from Website links, Discord itself, and through my public game servers. Quickly ramping up to 100,000 users required a more mature approach to the project, involving things like automation of Server health and source control (Git). Here is a breakdown of the components used in My Community Network and the automation elements:</a:t>
            </a:r>
            <a:endParaRPr lang="en-US" sz="11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2" name="Oval 1">
            <a:extLst>
              <a:ext uri="{FF2B5EF4-FFF2-40B4-BE49-F238E27FC236}">
                <a16:creationId xmlns:a16="http://schemas.microsoft.com/office/drawing/2014/main" id="{E52A9D56-5710-6E6B-31DC-1B015FF2664D}"/>
              </a:ext>
            </a:extLst>
          </p:cNvPr>
          <p:cNvSpPr/>
          <p:nvPr/>
        </p:nvSpPr>
        <p:spPr>
          <a:xfrm>
            <a:off x="2562224" y="2087343"/>
            <a:ext cx="895350"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Users</a:t>
            </a:r>
            <a:endParaRPr lang="en-GB" dirty="0"/>
          </a:p>
        </p:txBody>
      </p:sp>
      <p:sp>
        <p:nvSpPr>
          <p:cNvPr id="5" name="Oval 4">
            <a:extLst>
              <a:ext uri="{FF2B5EF4-FFF2-40B4-BE49-F238E27FC236}">
                <a16:creationId xmlns:a16="http://schemas.microsoft.com/office/drawing/2014/main" id="{E55D83FE-5DAA-1F72-182D-CCBACDF281E3}"/>
              </a:ext>
            </a:extLst>
          </p:cNvPr>
          <p:cNvSpPr/>
          <p:nvPr/>
        </p:nvSpPr>
        <p:spPr>
          <a:xfrm>
            <a:off x="1114668" y="3212813"/>
            <a:ext cx="1174750" cy="266700"/>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S.C.A.R.S</a:t>
            </a:r>
            <a:endParaRPr lang="en-GB" dirty="0"/>
          </a:p>
        </p:txBody>
      </p:sp>
      <p:sp>
        <p:nvSpPr>
          <p:cNvPr id="9" name="Oval 8">
            <a:extLst>
              <a:ext uri="{FF2B5EF4-FFF2-40B4-BE49-F238E27FC236}">
                <a16:creationId xmlns:a16="http://schemas.microsoft.com/office/drawing/2014/main" id="{88EF843B-D4B0-E5B3-C0FE-F25385475C9D}"/>
              </a:ext>
            </a:extLst>
          </p:cNvPr>
          <p:cNvSpPr/>
          <p:nvPr/>
        </p:nvSpPr>
        <p:spPr>
          <a:xfrm>
            <a:off x="2349500" y="3260745"/>
            <a:ext cx="1327150" cy="394271"/>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Community Manager</a:t>
            </a:r>
            <a:endParaRPr lang="en-GB" dirty="0"/>
          </a:p>
        </p:txBody>
      </p:sp>
      <p:sp>
        <p:nvSpPr>
          <p:cNvPr id="11" name="Oval 10">
            <a:extLst>
              <a:ext uri="{FF2B5EF4-FFF2-40B4-BE49-F238E27FC236}">
                <a16:creationId xmlns:a16="http://schemas.microsoft.com/office/drawing/2014/main" id="{0900EFDB-52D9-8FB0-88D7-6D46AD77435B}"/>
              </a:ext>
            </a:extLst>
          </p:cNvPr>
          <p:cNvSpPr/>
          <p:nvPr/>
        </p:nvSpPr>
        <p:spPr>
          <a:xfrm>
            <a:off x="3736732" y="3208335"/>
            <a:ext cx="1327150" cy="266701"/>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Productions</a:t>
            </a:r>
            <a:endParaRPr lang="en-GB" dirty="0"/>
          </a:p>
        </p:txBody>
      </p:sp>
      <p:cxnSp>
        <p:nvCxnSpPr>
          <p:cNvPr id="17" name="Straight Arrow Connector 16">
            <a:extLst>
              <a:ext uri="{FF2B5EF4-FFF2-40B4-BE49-F238E27FC236}">
                <a16:creationId xmlns:a16="http://schemas.microsoft.com/office/drawing/2014/main" id="{26C18BFB-5BC9-056C-DDD2-647370E4738D}"/>
              </a:ext>
            </a:extLst>
          </p:cNvPr>
          <p:cNvCxnSpPr>
            <a:cxnSpLocks/>
          </p:cNvCxnSpPr>
          <p:nvPr/>
        </p:nvCxnSpPr>
        <p:spPr>
          <a:xfrm flipH="1">
            <a:off x="1904926" y="2925522"/>
            <a:ext cx="603324" cy="223506"/>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C3D1CE8-8763-6DF0-CBC4-73D5CC77B0B4}"/>
              </a:ext>
            </a:extLst>
          </p:cNvPr>
          <p:cNvCxnSpPr>
            <a:cxnSpLocks/>
          </p:cNvCxnSpPr>
          <p:nvPr/>
        </p:nvCxnSpPr>
        <p:spPr>
          <a:xfrm flipH="1" flipV="1">
            <a:off x="3517900" y="2914614"/>
            <a:ext cx="723900" cy="234414"/>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4E20083-FCA8-9198-B321-95847F9CB3AB}"/>
              </a:ext>
            </a:extLst>
          </p:cNvPr>
          <p:cNvCxnSpPr>
            <a:cxnSpLocks/>
          </p:cNvCxnSpPr>
          <p:nvPr/>
        </p:nvCxnSpPr>
        <p:spPr>
          <a:xfrm flipV="1">
            <a:off x="3013075" y="2931433"/>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24BBDD00-66D9-6046-D919-91EEE6AC8E53}"/>
              </a:ext>
            </a:extLst>
          </p:cNvPr>
          <p:cNvSpPr/>
          <p:nvPr/>
        </p:nvSpPr>
        <p:spPr>
          <a:xfrm>
            <a:off x="2425700" y="3930650"/>
            <a:ext cx="1174750" cy="266700"/>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KYR API</a:t>
            </a:r>
            <a:endParaRPr lang="en-GB" dirty="0"/>
          </a:p>
        </p:txBody>
      </p:sp>
      <p:cxnSp>
        <p:nvCxnSpPr>
          <p:cNvPr id="30" name="Straight Arrow Connector 29">
            <a:extLst>
              <a:ext uri="{FF2B5EF4-FFF2-40B4-BE49-F238E27FC236}">
                <a16:creationId xmlns:a16="http://schemas.microsoft.com/office/drawing/2014/main" id="{6475BF7E-4FB7-694F-6F16-EEB01FF3D17E}"/>
              </a:ext>
            </a:extLst>
          </p:cNvPr>
          <p:cNvCxnSpPr>
            <a:cxnSpLocks/>
          </p:cNvCxnSpPr>
          <p:nvPr/>
        </p:nvCxnSpPr>
        <p:spPr>
          <a:xfrm flipV="1">
            <a:off x="3009900" y="3655016"/>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186F42D-478B-4C59-1998-9707203413B9}"/>
              </a:ext>
            </a:extLst>
          </p:cNvPr>
          <p:cNvCxnSpPr>
            <a:cxnSpLocks/>
          </p:cNvCxnSpPr>
          <p:nvPr/>
        </p:nvCxnSpPr>
        <p:spPr>
          <a:xfrm flipH="1" flipV="1">
            <a:off x="1904926" y="3560729"/>
            <a:ext cx="540282" cy="369921"/>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993FD90A-C2CF-97CC-E578-761F5857E59A}"/>
              </a:ext>
            </a:extLst>
          </p:cNvPr>
          <p:cNvSpPr/>
          <p:nvPr/>
        </p:nvSpPr>
        <p:spPr>
          <a:xfrm>
            <a:off x="2422525" y="4478316"/>
            <a:ext cx="1174750"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Docker</a:t>
            </a:r>
            <a:endParaRPr lang="en-GB" dirty="0"/>
          </a:p>
        </p:txBody>
      </p:sp>
      <p:sp>
        <p:nvSpPr>
          <p:cNvPr id="40" name="Oval 39">
            <a:extLst>
              <a:ext uri="{FF2B5EF4-FFF2-40B4-BE49-F238E27FC236}">
                <a16:creationId xmlns:a16="http://schemas.microsoft.com/office/drawing/2014/main" id="{1D31F148-FA95-222D-0109-FA0C26D79E5E}"/>
              </a:ext>
            </a:extLst>
          </p:cNvPr>
          <p:cNvSpPr/>
          <p:nvPr/>
        </p:nvSpPr>
        <p:spPr>
          <a:xfrm>
            <a:off x="1247775"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cxnSp>
        <p:nvCxnSpPr>
          <p:cNvPr id="43" name="Straight Arrow Connector 42">
            <a:extLst>
              <a:ext uri="{FF2B5EF4-FFF2-40B4-BE49-F238E27FC236}">
                <a16:creationId xmlns:a16="http://schemas.microsoft.com/office/drawing/2014/main" id="{9ADF89FB-F67D-8B05-4850-42E0411B3517}"/>
              </a:ext>
            </a:extLst>
          </p:cNvPr>
          <p:cNvCxnSpPr>
            <a:cxnSpLocks/>
          </p:cNvCxnSpPr>
          <p:nvPr/>
        </p:nvCxnSpPr>
        <p:spPr>
          <a:xfrm flipV="1">
            <a:off x="3009900" y="4201414"/>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8181745-76A2-EB46-BCAB-4991E62BD0AD}"/>
              </a:ext>
            </a:extLst>
          </p:cNvPr>
          <p:cNvSpPr/>
          <p:nvPr/>
        </p:nvSpPr>
        <p:spPr>
          <a:xfrm>
            <a:off x="2422525"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sp>
        <p:nvSpPr>
          <p:cNvPr id="45" name="Oval 44">
            <a:extLst>
              <a:ext uri="{FF2B5EF4-FFF2-40B4-BE49-F238E27FC236}">
                <a16:creationId xmlns:a16="http://schemas.microsoft.com/office/drawing/2014/main" id="{12F3597E-F2F8-3E79-890E-D83F538DA9D7}"/>
              </a:ext>
            </a:extLst>
          </p:cNvPr>
          <p:cNvSpPr/>
          <p:nvPr/>
        </p:nvSpPr>
        <p:spPr>
          <a:xfrm>
            <a:off x="3597733"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cxnSp>
        <p:nvCxnSpPr>
          <p:cNvPr id="46" name="Straight Arrow Connector 45">
            <a:extLst>
              <a:ext uri="{FF2B5EF4-FFF2-40B4-BE49-F238E27FC236}">
                <a16:creationId xmlns:a16="http://schemas.microsoft.com/office/drawing/2014/main" id="{D5039B8A-99DA-01E3-B9D4-7F0E3EFC95AA}"/>
              </a:ext>
            </a:extLst>
          </p:cNvPr>
          <p:cNvCxnSpPr>
            <a:cxnSpLocks/>
          </p:cNvCxnSpPr>
          <p:nvPr/>
        </p:nvCxnSpPr>
        <p:spPr>
          <a:xfrm flipH="1">
            <a:off x="1904926" y="4739105"/>
            <a:ext cx="603324" cy="223506"/>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3D421BA-BCB8-EB6E-DAFF-96F8ECB655B5}"/>
              </a:ext>
            </a:extLst>
          </p:cNvPr>
          <p:cNvCxnSpPr>
            <a:cxnSpLocks/>
          </p:cNvCxnSpPr>
          <p:nvPr/>
        </p:nvCxnSpPr>
        <p:spPr>
          <a:xfrm flipH="1" flipV="1">
            <a:off x="3517900" y="4728197"/>
            <a:ext cx="723900" cy="234414"/>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53D455D-AA81-D548-DD09-C512E8736412}"/>
              </a:ext>
            </a:extLst>
          </p:cNvPr>
          <p:cNvCxnSpPr>
            <a:cxnSpLocks/>
          </p:cNvCxnSpPr>
          <p:nvPr/>
        </p:nvCxnSpPr>
        <p:spPr>
          <a:xfrm flipV="1">
            <a:off x="3013075" y="4745016"/>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5092B89C-48CA-06DC-08A9-D0A30AA61EDD}"/>
              </a:ext>
            </a:extLst>
          </p:cNvPr>
          <p:cNvSpPr/>
          <p:nvPr/>
        </p:nvSpPr>
        <p:spPr>
          <a:xfrm>
            <a:off x="3736732" y="3774640"/>
            <a:ext cx="1327150" cy="26670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Products?</a:t>
            </a:r>
            <a:endParaRPr lang="en-GB" dirty="0"/>
          </a:p>
        </p:txBody>
      </p:sp>
      <p:cxnSp>
        <p:nvCxnSpPr>
          <p:cNvPr id="51" name="Straight Arrow Connector 50">
            <a:extLst>
              <a:ext uri="{FF2B5EF4-FFF2-40B4-BE49-F238E27FC236}">
                <a16:creationId xmlns:a16="http://schemas.microsoft.com/office/drawing/2014/main" id="{3C60648E-517D-4FF9-D93D-73ADEF40924C}"/>
              </a:ext>
            </a:extLst>
          </p:cNvPr>
          <p:cNvCxnSpPr>
            <a:cxnSpLocks/>
          </p:cNvCxnSpPr>
          <p:nvPr/>
        </p:nvCxnSpPr>
        <p:spPr>
          <a:xfrm flipV="1">
            <a:off x="4400307" y="3482298"/>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71E173F1-382D-AEB5-D0D3-A48DC2F118C7}"/>
              </a:ext>
            </a:extLst>
          </p:cNvPr>
          <p:cNvSpPr/>
          <p:nvPr/>
        </p:nvSpPr>
        <p:spPr>
          <a:xfrm>
            <a:off x="922866" y="2047656"/>
            <a:ext cx="1174750" cy="544016"/>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i="1" dirty="0"/>
              <a:t>#Monit Service Tracking</a:t>
            </a:r>
            <a:endParaRPr lang="en-GB" i="1" dirty="0"/>
          </a:p>
        </p:txBody>
      </p:sp>
      <p:sp>
        <p:nvSpPr>
          <p:cNvPr id="53" name="Oval 52">
            <a:extLst>
              <a:ext uri="{FF2B5EF4-FFF2-40B4-BE49-F238E27FC236}">
                <a16:creationId xmlns:a16="http://schemas.microsoft.com/office/drawing/2014/main" id="{C0E9A3A9-271B-57E9-E8D9-607A4916FAB2}"/>
              </a:ext>
            </a:extLst>
          </p:cNvPr>
          <p:cNvSpPr/>
          <p:nvPr/>
        </p:nvSpPr>
        <p:spPr>
          <a:xfrm>
            <a:off x="2532062" y="2639793"/>
            <a:ext cx="955675"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Discord</a:t>
            </a:r>
            <a:endParaRPr lang="en-GB" dirty="0"/>
          </a:p>
        </p:txBody>
      </p:sp>
      <p:cxnSp>
        <p:nvCxnSpPr>
          <p:cNvPr id="54" name="Straight Arrow Connector 53">
            <a:extLst>
              <a:ext uri="{FF2B5EF4-FFF2-40B4-BE49-F238E27FC236}">
                <a16:creationId xmlns:a16="http://schemas.microsoft.com/office/drawing/2014/main" id="{FF4F2D7D-4C53-32A7-977D-189FD14BE3C7}"/>
              </a:ext>
            </a:extLst>
          </p:cNvPr>
          <p:cNvCxnSpPr>
            <a:cxnSpLocks/>
          </p:cNvCxnSpPr>
          <p:nvPr/>
        </p:nvCxnSpPr>
        <p:spPr>
          <a:xfrm flipV="1">
            <a:off x="3022599" y="2354043"/>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AB0388BF-52A6-07F6-C225-042104EA8D37}"/>
              </a:ext>
            </a:extLst>
          </p:cNvPr>
          <p:cNvSpPr/>
          <p:nvPr/>
        </p:nvSpPr>
        <p:spPr>
          <a:xfrm>
            <a:off x="1114668" y="3939328"/>
            <a:ext cx="1174750" cy="348640"/>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Data Services</a:t>
            </a:r>
            <a:endParaRPr lang="en-GB" dirty="0"/>
          </a:p>
        </p:txBody>
      </p:sp>
      <p:cxnSp>
        <p:nvCxnSpPr>
          <p:cNvPr id="57" name="Straight Arrow Connector 56">
            <a:extLst>
              <a:ext uri="{FF2B5EF4-FFF2-40B4-BE49-F238E27FC236}">
                <a16:creationId xmlns:a16="http://schemas.microsoft.com/office/drawing/2014/main" id="{2290E735-7BF1-CA65-5108-8BAFE0D2B0F2}"/>
              </a:ext>
            </a:extLst>
          </p:cNvPr>
          <p:cNvCxnSpPr>
            <a:cxnSpLocks/>
          </p:cNvCxnSpPr>
          <p:nvPr/>
        </p:nvCxnSpPr>
        <p:spPr>
          <a:xfrm flipH="1">
            <a:off x="1904926" y="3661854"/>
            <a:ext cx="603324" cy="223506"/>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CB0DCC4-C075-AD09-859A-D2FB3D6DFBBC}"/>
              </a:ext>
            </a:extLst>
          </p:cNvPr>
          <p:cNvCxnSpPr>
            <a:cxnSpLocks/>
          </p:cNvCxnSpPr>
          <p:nvPr/>
        </p:nvCxnSpPr>
        <p:spPr>
          <a:xfrm flipV="1">
            <a:off x="1679818" y="3560729"/>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7B7F53-C629-29DF-1FD8-5941E948112B}"/>
              </a:ext>
            </a:extLst>
          </p:cNvPr>
          <p:cNvSpPr txBox="1"/>
          <p:nvPr/>
        </p:nvSpPr>
        <p:spPr>
          <a:xfrm>
            <a:off x="5917701" y="2049433"/>
            <a:ext cx="6096000" cy="646331"/>
          </a:xfrm>
          <a:prstGeom prst="rect">
            <a:avLst/>
          </a:prstGeom>
          <a:noFill/>
        </p:spPr>
        <p:txBody>
          <a:bodyPr wrap="square">
            <a:spAutoFit/>
          </a:bodyPr>
          <a:lstStyle/>
          <a:p>
            <a:r>
              <a:rPr lang="en-US" sz="12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S.C.A.R.S </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Server Control and Response System – Python Bot via Discords API. SQLite and MYSQL DB’s using SQL Alchemy. Provides Remote Container Controls through my API and then Docker to Users. User specific Data Services Supplied Directly.</a:t>
            </a:r>
            <a:endParaRPr lang="en-GB" sz="1200" dirty="0"/>
          </a:p>
        </p:txBody>
      </p:sp>
      <p:sp>
        <p:nvSpPr>
          <p:cNvPr id="10" name="TextBox 9">
            <a:extLst>
              <a:ext uri="{FF2B5EF4-FFF2-40B4-BE49-F238E27FC236}">
                <a16:creationId xmlns:a16="http://schemas.microsoft.com/office/drawing/2014/main" id="{0C28A36E-82A6-CBF1-8030-4E4D53DA8001}"/>
              </a:ext>
            </a:extLst>
          </p:cNvPr>
          <p:cNvSpPr txBox="1"/>
          <p:nvPr/>
        </p:nvSpPr>
        <p:spPr>
          <a:xfrm>
            <a:off x="5917707" y="2729732"/>
            <a:ext cx="6095994" cy="830997"/>
          </a:xfrm>
          <a:prstGeom prst="rect">
            <a:avLst/>
          </a:prstGeom>
          <a:noFill/>
        </p:spPr>
        <p:txBody>
          <a:bodyPr wrap="square">
            <a:spAutoFit/>
          </a:bodyPr>
          <a:lstStyle/>
          <a:p>
            <a:r>
              <a:rPr lang="en-US" sz="12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Community Manager</a:t>
            </a:r>
            <a:r>
              <a:rPr lang="en-US" sz="12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 </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Community/Channel Service and Moderator Bot – Typescript Bot via Discords API using Node. MYSQL DB using Prisma Obj Rel. Mapping. Provides Community specific Services such as Admin alerts, channel moderation, privilege management, announcements/news etc.</a:t>
            </a:r>
            <a:endParaRPr lang="en-GB" sz="1200" dirty="0"/>
          </a:p>
        </p:txBody>
      </p:sp>
      <p:sp>
        <p:nvSpPr>
          <p:cNvPr id="14" name="TextBox 13">
            <a:extLst>
              <a:ext uri="{FF2B5EF4-FFF2-40B4-BE49-F238E27FC236}">
                <a16:creationId xmlns:a16="http://schemas.microsoft.com/office/drawing/2014/main" id="{89E9930E-340A-F987-4CBA-07B4782B8770}"/>
              </a:ext>
            </a:extLst>
          </p:cNvPr>
          <p:cNvSpPr txBox="1"/>
          <p:nvPr/>
        </p:nvSpPr>
        <p:spPr>
          <a:xfrm>
            <a:off x="5917701" y="3594697"/>
            <a:ext cx="6096000" cy="646331"/>
          </a:xfrm>
          <a:prstGeom prst="rect">
            <a:avLst/>
          </a:prstGeom>
          <a:noFill/>
        </p:spPr>
        <p:txBody>
          <a:bodyPr wrap="square">
            <a:spAutoFit/>
          </a:bodyPr>
          <a:lstStyle/>
          <a:p>
            <a:r>
              <a:rPr lang="en-US" sz="12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Productions</a:t>
            </a:r>
            <a:r>
              <a:rPr lang="en-US" sz="12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 </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New Discord Bot written in C#/</a:t>
            </a:r>
            <a:r>
              <a:rPr lang="en-US" sz="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.Net</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to manage user interactions including transactions around the productions side of my network. I’ve started building my own video games using </a:t>
            </a:r>
            <a:r>
              <a:rPr lang="en-US" sz="1200"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Godot</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and OO C#.</a:t>
            </a:r>
            <a:endParaRPr lang="en-GB" sz="1200" dirty="0"/>
          </a:p>
        </p:txBody>
      </p:sp>
      <p:sp>
        <p:nvSpPr>
          <p:cNvPr id="16" name="TextBox 15">
            <a:extLst>
              <a:ext uri="{FF2B5EF4-FFF2-40B4-BE49-F238E27FC236}">
                <a16:creationId xmlns:a16="http://schemas.microsoft.com/office/drawing/2014/main" id="{599F340B-FA5B-127D-CFD5-1392DDEC812D}"/>
              </a:ext>
            </a:extLst>
          </p:cNvPr>
          <p:cNvSpPr txBox="1"/>
          <p:nvPr/>
        </p:nvSpPr>
        <p:spPr>
          <a:xfrm>
            <a:off x="5917701" y="4274996"/>
            <a:ext cx="6096000" cy="646331"/>
          </a:xfrm>
          <a:prstGeom prst="rect">
            <a:avLst/>
          </a:prstGeom>
          <a:noFill/>
        </p:spPr>
        <p:txBody>
          <a:bodyPr wrap="square">
            <a:spAutoFit/>
          </a:bodyPr>
          <a:lstStyle/>
          <a:p>
            <a:r>
              <a:rPr lang="en-US" sz="12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API</a:t>
            </a:r>
            <a:r>
              <a:rPr lang="en-US" sz="12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 </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Written in Python using </a:t>
            </a:r>
            <a:r>
              <a:rPr lang="en-US" sz="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aiohttp</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library, this API services requests to the Community Manager and mainly S.C.A.R.S to control server containers through the Docker Daemon and Mini-APIs within the containers.</a:t>
            </a:r>
            <a:endParaRPr lang="en-GB" sz="1200" dirty="0"/>
          </a:p>
        </p:txBody>
      </p:sp>
      <p:sp>
        <p:nvSpPr>
          <p:cNvPr id="19" name="TextBox 18">
            <a:extLst>
              <a:ext uri="{FF2B5EF4-FFF2-40B4-BE49-F238E27FC236}">
                <a16:creationId xmlns:a16="http://schemas.microsoft.com/office/drawing/2014/main" id="{799E3B5A-D45D-26A9-22A6-0DAC94EF3919}"/>
              </a:ext>
            </a:extLst>
          </p:cNvPr>
          <p:cNvSpPr txBox="1"/>
          <p:nvPr/>
        </p:nvSpPr>
        <p:spPr>
          <a:xfrm>
            <a:off x="5917701" y="4955295"/>
            <a:ext cx="6096000" cy="646331"/>
          </a:xfrm>
          <a:prstGeom prst="rect">
            <a:avLst/>
          </a:prstGeom>
          <a:noFill/>
        </p:spPr>
        <p:txBody>
          <a:bodyPr wrap="square">
            <a:spAutoFit/>
          </a:bodyPr>
          <a:lstStyle/>
          <a:p>
            <a:r>
              <a:rPr lang="en-US" sz="12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Monit Service Tracking </a:t>
            </a:r>
            <a:r>
              <a:rPr lang="en-US" sz="12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 </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To ensure as close to 100% uptime as possible. I migrated the user facing services onto Monit Service Monitoring for auto-restarts, logging and other features.</a:t>
            </a:r>
            <a:endParaRPr lang="en-GB" sz="1200" dirty="0"/>
          </a:p>
        </p:txBody>
      </p:sp>
      <p:pic>
        <p:nvPicPr>
          <p:cNvPr id="3" name="Picture 2" descr="A green text with a green line&#10;&#10;Description automatically generated">
            <a:extLst>
              <a:ext uri="{FF2B5EF4-FFF2-40B4-BE49-F238E27FC236}">
                <a16:creationId xmlns:a16="http://schemas.microsoft.com/office/drawing/2014/main" id="{D90C5C7C-ED7E-E54F-3BEF-D61564A069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167601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fade">
                                      <p:cBhvr>
                                        <p:cTn id="54" dur="500"/>
                                        <p:tgtEl>
                                          <p:spTgt spid="45"/>
                                        </p:tgtEl>
                                      </p:cBhvr>
                                    </p:animEffect>
                                  </p:childTnLst>
                                </p:cTn>
                              </p:par>
                              <p:par>
                                <p:cTn id="55" presetID="10" presetClass="entr" presetSubtype="0"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par>
                                <p:cTn id="58" presetID="10" presetClass="entr" presetSubtype="0" fill="hold"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fade">
                                      <p:cBhvr>
                                        <p:cTn id="60" dur="500"/>
                                        <p:tgtEl>
                                          <p:spTgt spid="47"/>
                                        </p:tgtEl>
                                      </p:cBhvr>
                                    </p:animEffect>
                                  </p:childTnLst>
                                </p:cTn>
                              </p:par>
                              <p:par>
                                <p:cTn id="61" presetID="10" presetClass="entr" presetSubtype="0" fill="hold"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par>
                                <p:cTn id="67" presetID="10" presetClass="entr" presetSubtype="0" fill="hold"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par>
                                <p:cTn id="76" presetID="10" presetClass="entr" presetSubtype="0" fill="hold" nodeType="with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fade">
                                      <p:cBhvr>
                                        <p:cTn id="78" dur="500"/>
                                        <p:tgtEl>
                                          <p:spTgt spid="5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fade">
                                      <p:cBhvr>
                                        <p:cTn id="81" dur="500"/>
                                        <p:tgtEl>
                                          <p:spTgt spid="56"/>
                                        </p:tgtEl>
                                      </p:cBhvr>
                                    </p:animEffect>
                                  </p:childTnLst>
                                </p:cTn>
                              </p:par>
                              <p:par>
                                <p:cTn id="82" presetID="10" presetClass="entr" presetSubtype="0" fill="hold" nodeType="with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fade">
                                      <p:cBhvr>
                                        <p:cTn id="84" dur="500"/>
                                        <p:tgtEl>
                                          <p:spTgt spid="57"/>
                                        </p:tgtEl>
                                      </p:cBhvr>
                                    </p:animEffect>
                                  </p:childTnLst>
                                </p:cTn>
                              </p:par>
                              <p:par>
                                <p:cTn id="85" presetID="10" presetClass="entr" presetSubtype="0" fill="hold" nodeType="with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fade">
                                      <p:cBhvr>
                                        <p:cTn id="87" dur="500"/>
                                        <p:tgtEl>
                                          <p:spTgt spid="5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8"/>
                                        </p:tgtEl>
                                        <p:attrNameLst>
                                          <p:attrName>style.visibility</p:attrName>
                                        </p:attrNameLst>
                                      </p:cBhvr>
                                      <p:to>
                                        <p:strVal val="visible"/>
                                      </p:to>
                                    </p:set>
                                    <p:animEffect transition="in" filter="fade">
                                      <p:cBhvr>
                                        <p:cTn id="92" dur="500"/>
                                        <p:tgtEl>
                                          <p:spTgt spid="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fade">
                                      <p:cBhvr>
                                        <p:cTn id="97" dur="500"/>
                                        <p:tgtEl>
                                          <p:spTgt spid="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0"/>
                                        </p:tgtEl>
                                        <p:attrNameLst>
                                          <p:attrName>style.visibility</p:attrName>
                                        </p:attrNameLst>
                                      </p:cBhvr>
                                      <p:to>
                                        <p:strVal val="visible"/>
                                      </p:to>
                                    </p:set>
                                    <p:animEffect transition="in" filter="fade">
                                      <p:cBhvr>
                                        <p:cTn id="102" dur="500"/>
                                        <p:tgtEl>
                                          <p:spTgt spid="1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fade">
                                      <p:cBhvr>
                                        <p:cTn id="107" dur="500"/>
                                        <p:tgtEl>
                                          <p:spTgt spid="1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6"/>
                                        </p:tgtEl>
                                        <p:attrNameLst>
                                          <p:attrName>style.visibility</p:attrName>
                                        </p:attrNameLst>
                                      </p:cBhvr>
                                      <p:to>
                                        <p:strVal val="visible"/>
                                      </p:to>
                                    </p:set>
                                    <p:animEffect transition="in" filter="fade">
                                      <p:cBhvr>
                                        <p:cTn id="112" dur="500"/>
                                        <p:tgtEl>
                                          <p:spTgt spid="1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9"/>
                                        </p:tgtEl>
                                        <p:attrNameLst>
                                          <p:attrName>style.visibility</p:attrName>
                                        </p:attrNameLst>
                                      </p:cBhvr>
                                      <p:to>
                                        <p:strVal val="visible"/>
                                      </p:to>
                                    </p:set>
                                    <p:animEffect transition="in" filter="fade">
                                      <p:cBhvr>
                                        <p:cTn id="1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2" grpId="0" animBg="1"/>
      <p:bldP spid="5" grpId="0" animBg="1"/>
      <p:bldP spid="9" grpId="0" animBg="1"/>
      <p:bldP spid="11" grpId="0" animBg="1"/>
      <p:bldP spid="29" grpId="0" animBg="1"/>
      <p:bldP spid="39" grpId="0" animBg="1"/>
      <p:bldP spid="40" grpId="0" animBg="1"/>
      <p:bldP spid="44" grpId="0" animBg="1"/>
      <p:bldP spid="45" grpId="0" animBg="1"/>
      <p:bldP spid="50" grpId="0" animBg="1"/>
      <p:bldP spid="52" grpId="0" animBg="1"/>
      <p:bldP spid="53" grpId="0" animBg="1"/>
      <p:bldP spid="56" grpId="0" animBg="1"/>
      <p:bldP spid="4" grpId="0"/>
      <p:bldP spid="10" grpId="0"/>
      <p:bldP spid="14" grpId="0"/>
      <p:bldP spid="16"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492775" y="552812"/>
            <a:ext cx="5176881"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Data</a:t>
            </a:r>
            <a:r>
              <a:rPr lang="en-US" sz="4000" i="1" spc="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Architecture</a:t>
            </a: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643319" y="1221755"/>
            <a:ext cx="5489772" cy="1917461"/>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Data </a:t>
            </a:r>
            <a:r>
              <a:rPr lang="en-US" sz="1200" b="1" u="sng" dirty="0">
                <a:ln>
                  <a:solidFill>
                    <a:schemeClr val="bg1">
                      <a:lumMod val="75000"/>
                      <a:lumOff val="25000"/>
                      <a:alpha val="10000"/>
                    </a:schemeClr>
                  </a:solidFill>
                </a:ln>
                <a:solidFill>
                  <a:schemeClr val="tx2"/>
                </a:solidFill>
              </a:rPr>
              <a:t>Services</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 started using DBM, a small lightweight Python module that works much like JSON data. I’m now capable of basic query tuning (index’s etc.), writing complex manual SQL queries (including left joins), and ORM tools such as SQL Alchemy (Python) and PRISMA (JavaScript) are both actively in use on the project.</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 have 3 Primary Databases running, 2 in MYSQL and 1 in SQLite. The Server Containers relay Data back to the Databases that are used by the S.C.A.R.S Bot to provide the user specific Data Services previously mentioned. </a:t>
            </a:r>
            <a:endPar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2" name="Oval 1">
            <a:extLst>
              <a:ext uri="{FF2B5EF4-FFF2-40B4-BE49-F238E27FC236}">
                <a16:creationId xmlns:a16="http://schemas.microsoft.com/office/drawing/2014/main" id="{E52A9D56-5710-6E6B-31DC-1B015FF2664D}"/>
              </a:ext>
            </a:extLst>
          </p:cNvPr>
          <p:cNvSpPr/>
          <p:nvPr/>
        </p:nvSpPr>
        <p:spPr>
          <a:xfrm>
            <a:off x="3895724" y="2087343"/>
            <a:ext cx="895350"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Users</a:t>
            </a:r>
            <a:endParaRPr lang="en-GB" dirty="0"/>
          </a:p>
        </p:txBody>
      </p:sp>
      <p:sp>
        <p:nvSpPr>
          <p:cNvPr id="5" name="Oval 4">
            <a:extLst>
              <a:ext uri="{FF2B5EF4-FFF2-40B4-BE49-F238E27FC236}">
                <a16:creationId xmlns:a16="http://schemas.microsoft.com/office/drawing/2014/main" id="{E55D83FE-5DAA-1F72-182D-CCBACDF281E3}"/>
              </a:ext>
            </a:extLst>
          </p:cNvPr>
          <p:cNvSpPr/>
          <p:nvPr/>
        </p:nvSpPr>
        <p:spPr>
          <a:xfrm>
            <a:off x="2448168" y="3212813"/>
            <a:ext cx="1174750" cy="266700"/>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S.C.A.R.S</a:t>
            </a:r>
            <a:endParaRPr lang="en-GB" dirty="0"/>
          </a:p>
        </p:txBody>
      </p:sp>
      <p:sp>
        <p:nvSpPr>
          <p:cNvPr id="9" name="Oval 8">
            <a:extLst>
              <a:ext uri="{FF2B5EF4-FFF2-40B4-BE49-F238E27FC236}">
                <a16:creationId xmlns:a16="http://schemas.microsoft.com/office/drawing/2014/main" id="{88EF843B-D4B0-E5B3-C0FE-F25385475C9D}"/>
              </a:ext>
            </a:extLst>
          </p:cNvPr>
          <p:cNvSpPr/>
          <p:nvPr/>
        </p:nvSpPr>
        <p:spPr>
          <a:xfrm>
            <a:off x="3683000" y="3260745"/>
            <a:ext cx="1327150" cy="394271"/>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Community Manager</a:t>
            </a:r>
            <a:endParaRPr lang="en-GB" dirty="0"/>
          </a:p>
        </p:txBody>
      </p:sp>
      <p:cxnSp>
        <p:nvCxnSpPr>
          <p:cNvPr id="17" name="Straight Arrow Connector 16">
            <a:extLst>
              <a:ext uri="{FF2B5EF4-FFF2-40B4-BE49-F238E27FC236}">
                <a16:creationId xmlns:a16="http://schemas.microsoft.com/office/drawing/2014/main" id="{26C18BFB-5BC9-056C-DDD2-647370E4738D}"/>
              </a:ext>
            </a:extLst>
          </p:cNvPr>
          <p:cNvCxnSpPr>
            <a:cxnSpLocks/>
          </p:cNvCxnSpPr>
          <p:nvPr/>
        </p:nvCxnSpPr>
        <p:spPr>
          <a:xfrm flipH="1">
            <a:off x="3238426" y="2925522"/>
            <a:ext cx="603324" cy="223506"/>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C3D1CE8-8763-6DF0-CBC4-73D5CC77B0B4}"/>
              </a:ext>
            </a:extLst>
          </p:cNvPr>
          <p:cNvCxnSpPr>
            <a:cxnSpLocks/>
          </p:cNvCxnSpPr>
          <p:nvPr/>
        </p:nvCxnSpPr>
        <p:spPr>
          <a:xfrm flipH="1" flipV="1">
            <a:off x="4851400" y="2906493"/>
            <a:ext cx="287095" cy="87245"/>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4E20083-FCA8-9198-B321-95847F9CB3AB}"/>
              </a:ext>
            </a:extLst>
          </p:cNvPr>
          <p:cNvCxnSpPr>
            <a:cxnSpLocks/>
          </p:cNvCxnSpPr>
          <p:nvPr/>
        </p:nvCxnSpPr>
        <p:spPr>
          <a:xfrm flipV="1">
            <a:off x="4346575" y="2931433"/>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24BBDD00-66D9-6046-D919-91EEE6AC8E53}"/>
              </a:ext>
            </a:extLst>
          </p:cNvPr>
          <p:cNvSpPr/>
          <p:nvPr/>
        </p:nvSpPr>
        <p:spPr>
          <a:xfrm>
            <a:off x="3759200" y="3930650"/>
            <a:ext cx="1174750" cy="266700"/>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KYR API</a:t>
            </a:r>
            <a:endParaRPr lang="en-GB" dirty="0"/>
          </a:p>
        </p:txBody>
      </p:sp>
      <p:cxnSp>
        <p:nvCxnSpPr>
          <p:cNvPr id="30" name="Straight Arrow Connector 29">
            <a:extLst>
              <a:ext uri="{FF2B5EF4-FFF2-40B4-BE49-F238E27FC236}">
                <a16:creationId xmlns:a16="http://schemas.microsoft.com/office/drawing/2014/main" id="{6475BF7E-4FB7-694F-6F16-EEB01FF3D17E}"/>
              </a:ext>
            </a:extLst>
          </p:cNvPr>
          <p:cNvCxnSpPr>
            <a:cxnSpLocks/>
          </p:cNvCxnSpPr>
          <p:nvPr/>
        </p:nvCxnSpPr>
        <p:spPr>
          <a:xfrm flipV="1">
            <a:off x="4343400" y="3655016"/>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186F42D-478B-4C59-1998-9707203413B9}"/>
              </a:ext>
            </a:extLst>
          </p:cNvPr>
          <p:cNvCxnSpPr>
            <a:cxnSpLocks/>
          </p:cNvCxnSpPr>
          <p:nvPr/>
        </p:nvCxnSpPr>
        <p:spPr>
          <a:xfrm flipH="1" flipV="1">
            <a:off x="3238426" y="3560729"/>
            <a:ext cx="540282" cy="369921"/>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993FD90A-C2CF-97CC-E578-761F5857E59A}"/>
              </a:ext>
            </a:extLst>
          </p:cNvPr>
          <p:cNvSpPr/>
          <p:nvPr/>
        </p:nvSpPr>
        <p:spPr>
          <a:xfrm>
            <a:off x="3756025" y="4478316"/>
            <a:ext cx="1174750"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Docker</a:t>
            </a:r>
            <a:endParaRPr lang="en-GB" dirty="0"/>
          </a:p>
        </p:txBody>
      </p:sp>
      <p:sp>
        <p:nvSpPr>
          <p:cNvPr id="40" name="Oval 39">
            <a:extLst>
              <a:ext uri="{FF2B5EF4-FFF2-40B4-BE49-F238E27FC236}">
                <a16:creationId xmlns:a16="http://schemas.microsoft.com/office/drawing/2014/main" id="{1D31F148-FA95-222D-0109-FA0C26D79E5E}"/>
              </a:ext>
            </a:extLst>
          </p:cNvPr>
          <p:cNvSpPr/>
          <p:nvPr/>
        </p:nvSpPr>
        <p:spPr>
          <a:xfrm>
            <a:off x="2581275"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cxnSp>
        <p:nvCxnSpPr>
          <p:cNvPr id="43" name="Straight Arrow Connector 42">
            <a:extLst>
              <a:ext uri="{FF2B5EF4-FFF2-40B4-BE49-F238E27FC236}">
                <a16:creationId xmlns:a16="http://schemas.microsoft.com/office/drawing/2014/main" id="{9ADF89FB-F67D-8B05-4850-42E0411B3517}"/>
              </a:ext>
            </a:extLst>
          </p:cNvPr>
          <p:cNvCxnSpPr>
            <a:cxnSpLocks/>
          </p:cNvCxnSpPr>
          <p:nvPr/>
        </p:nvCxnSpPr>
        <p:spPr>
          <a:xfrm flipV="1">
            <a:off x="4343400" y="4201414"/>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8181745-76A2-EB46-BCAB-4991E62BD0AD}"/>
              </a:ext>
            </a:extLst>
          </p:cNvPr>
          <p:cNvSpPr/>
          <p:nvPr/>
        </p:nvSpPr>
        <p:spPr>
          <a:xfrm>
            <a:off x="3756025"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cxnSp>
        <p:nvCxnSpPr>
          <p:cNvPr id="46" name="Straight Arrow Connector 45">
            <a:extLst>
              <a:ext uri="{FF2B5EF4-FFF2-40B4-BE49-F238E27FC236}">
                <a16:creationId xmlns:a16="http://schemas.microsoft.com/office/drawing/2014/main" id="{D5039B8A-99DA-01E3-B9D4-7F0E3EFC95AA}"/>
              </a:ext>
            </a:extLst>
          </p:cNvPr>
          <p:cNvCxnSpPr>
            <a:cxnSpLocks/>
          </p:cNvCxnSpPr>
          <p:nvPr/>
        </p:nvCxnSpPr>
        <p:spPr>
          <a:xfrm flipH="1">
            <a:off x="3238426" y="4739105"/>
            <a:ext cx="603324" cy="223506"/>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3D421BA-BCB8-EB6E-DAFF-96F8ECB655B5}"/>
              </a:ext>
            </a:extLst>
          </p:cNvPr>
          <p:cNvCxnSpPr>
            <a:cxnSpLocks/>
          </p:cNvCxnSpPr>
          <p:nvPr/>
        </p:nvCxnSpPr>
        <p:spPr>
          <a:xfrm flipH="1" flipV="1">
            <a:off x="4851400" y="4728197"/>
            <a:ext cx="272097" cy="98824"/>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53D455D-AA81-D548-DD09-C512E8736412}"/>
              </a:ext>
            </a:extLst>
          </p:cNvPr>
          <p:cNvCxnSpPr>
            <a:cxnSpLocks/>
          </p:cNvCxnSpPr>
          <p:nvPr/>
        </p:nvCxnSpPr>
        <p:spPr>
          <a:xfrm flipV="1">
            <a:off x="4346575" y="4745016"/>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C0E9A3A9-271B-57E9-E8D9-607A4916FAB2}"/>
              </a:ext>
            </a:extLst>
          </p:cNvPr>
          <p:cNvSpPr/>
          <p:nvPr/>
        </p:nvSpPr>
        <p:spPr>
          <a:xfrm>
            <a:off x="3865562" y="2639793"/>
            <a:ext cx="955675"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Discord</a:t>
            </a:r>
            <a:endParaRPr lang="en-GB" dirty="0"/>
          </a:p>
        </p:txBody>
      </p:sp>
      <p:cxnSp>
        <p:nvCxnSpPr>
          <p:cNvPr id="54" name="Straight Arrow Connector 53">
            <a:extLst>
              <a:ext uri="{FF2B5EF4-FFF2-40B4-BE49-F238E27FC236}">
                <a16:creationId xmlns:a16="http://schemas.microsoft.com/office/drawing/2014/main" id="{FF4F2D7D-4C53-32A7-977D-189FD14BE3C7}"/>
              </a:ext>
            </a:extLst>
          </p:cNvPr>
          <p:cNvCxnSpPr>
            <a:cxnSpLocks/>
          </p:cNvCxnSpPr>
          <p:nvPr/>
        </p:nvCxnSpPr>
        <p:spPr>
          <a:xfrm flipV="1">
            <a:off x="4356099" y="2354043"/>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AB0388BF-52A6-07F6-C225-042104EA8D37}"/>
              </a:ext>
            </a:extLst>
          </p:cNvPr>
          <p:cNvSpPr/>
          <p:nvPr/>
        </p:nvSpPr>
        <p:spPr>
          <a:xfrm>
            <a:off x="2448168" y="3939328"/>
            <a:ext cx="1174750" cy="348640"/>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Data Services</a:t>
            </a:r>
            <a:endParaRPr lang="en-GB" dirty="0"/>
          </a:p>
        </p:txBody>
      </p:sp>
      <p:cxnSp>
        <p:nvCxnSpPr>
          <p:cNvPr id="58" name="Straight Arrow Connector 57">
            <a:extLst>
              <a:ext uri="{FF2B5EF4-FFF2-40B4-BE49-F238E27FC236}">
                <a16:creationId xmlns:a16="http://schemas.microsoft.com/office/drawing/2014/main" id="{CCB0DCC4-C075-AD09-859A-D2FB3D6DFBBC}"/>
              </a:ext>
            </a:extLst>
          </p:cNvPr>
          <p:cNvCxnSpPr>
            <a:cxnSpLocks/>
          </p:cNvCxnSpPr>
          <p:nvPr/>
        </p:nvCxnSpPr>
        <p:spPr>
          <a:xfrm flipV="1">
            <a:off x="3013318" y="3560729"/>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44E6FCE-33AD-BC0D-0BAC-00F380ED7977}"/>
              </a:ext>
            </a:extLst>
          </p:cNvPr>
          <p:cNvCxnSpPr>
            <a:cxnSpLocks/>
          </p:cNvCxnSpPr>
          <p:nvPr/>
        </p:nvCxnSpPr>
        <p:spPr>
          <a:xfrm flipH="1">
            <a:off x="2211518" y="4088491"/>
            <a:ext cx="236650" cy="0"/>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5A5962-0208-B388-A2BA-6B90B5BFC82B}"/>
              </a:ext>
            </a:extLst>
          </p:cNvPr>
          <p:cNvCxnSpPr>
            <a:cxnSpLocks/>
          </p:cNvCxnSpPr>
          <p:nvPr/>
        </p:nvCxnSpPr>
        <p:spPr>
          <a:xfrm flipH="1" flipV="1">
            <a:off x="2082800" y="4611666"/>
            <a:ext cx="546100" cy="41025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DB2417D8-924A-9C29-BD1F-B1FE0E075436}"/>
              </a:ext>
            </a:extLst>
          </p:cNvPr>
          <p:cNvSpPr/>
          <p:nvPr/>
        </p:nvSpPr>
        <p:spPr>
          <a:xfrm>
            <a:off x="991072" y="3914171"/>
            <a:ext cx="1174750" cy="348640"/>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MYSQL</a:t>
            </a:r>
          </a:p>
        </p:txBody>
      </p:sp>
      <p:sp>
        <p:nvSpPr>
          <p:cNvPr id="20" name="Oval 19">
            <a:extLst>
              <a:ext uri="{FF2B5EF4-FFF2-40B4-BE49-F238E27FC236}">
                <a16:creationId xmlns:a16="http://schemas.microsoft.com/office/drawing/2014/main" id="{5C22D3FA-BD99-5A56-554A-38390326200A}"/>
              </a:ext>
            </a:extLst>
          </p:cNvPr>
          <p:cNvSpPr/>
          <p:nvPr/>
        </p:nvSpPr>
        <p:spPr>
          <a:xfrm>
            <a:off x="991072" y="4305472"/>
            <a:ext cx="1174750" cy="348640"/>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SQLite</a:t>
            </a:r>
          </a:p>
        </p:txBody>
      </p:sp>
      <p:cxnSp>
        <p:nvCxnSpPr>
          <p:cNvPr id="22" name="Straight Arrow Connector 21">
            <a:extLst>
              <a:ext uri="{FF2B5EF4-FFF2-40B4-BE49-F238E27FC236}">
                <a16:creationId xmlns:a16="http://schemas.microsoft.com/office/drawing/2014/main" id="{DD8AAF15-4555-C58F-CB95-00B0F93BE08B}"/>
              </a:ext>
            </a:extLst>
          </p:cNvPr>
          <p:cNvCxnSpPr>
            <a:cxnSpLocks/>
          </p:cNvCxnSpPr>
          <p:nvPr/>
        </p:nvCxnSpPr>
        <p:spPr>
          <a:xfrm flipH="1" flipV="1">
            <a:off x="2211518" y="4301448"/>
            <a:ext cx="707894" cy="661163"/>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A5BC475-81DF-0499-F269-018391772431}"/>
              </a:ext>
            </a:extLst>
          </p:cNvPr>
          <p:cNvCxnSpPr>
            <a:cxnSpLocks/>
          </p:cNvCxnSpPr>
          <p:nvPr/>
        </p:nvCxnSpPr>
        <p:spPr>
          <a:xfrm flipH="1">
            <a:off x="2260600" y="4339865"/>
            <a:ext cx="305893" cy="138451"/>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EF173A8-8676-CE1F-1178-209B3FE48E70}"/>
              </a:ext>
            </a:extLst>
          </p:cNvPr>
          <p:cNvSpPr txBox="1"/>
          <p:nvPr/>
        </p:nvSpPr>
        <p:spPr>
          <a:xfrm>
            <a:off x="5832232" y="4478316"/>
            <a:ext cx="6096000" cy="1754326"/>
          </a:xfrm>
          <a:prstGeom prst="rect">
            <a:avLst/>
          </a:prstGeom>
          <a:noFill/>
        </p:spPr>
        <p:txBody>
          <a:bodyPr wrap="square">
            <a:spAutoFit/>
          </a:bodyPr>
          <a:lstStyle/>
          <a:p>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Data Manipulation</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I’m using LUA script planted in a modification for a JVM app, working through an interpreter called “Kahlua”. The data is then stored in SQLite temporarily, accessed by the bots, manipulated/updated based on Server States and User Inputs, and then stored in MYSQL (Additional Functionality and easier use with SQL Alchemy).</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This presents interesting challenges that one would never consider until attacking the project. For example, when requesting a table through the interpreter, you’re presented with something that has an index from 0… which LUA does not. </a:t>
            </a:r>
            <a:endParaRPr lang="en-GB" sz="1200" dirty="0"/>
          </a:p>
        </p:txBody>
      </p:sp>
      <p:sp>
        <p:nvSpPr>
          <p:cNvPr id="3" name="Subtitle 2">
            <a:extLst>
              <a:ext uri="{FF2B5EF4-FFF2-40B4-BE49-F238E27FC236}">
                <a16:creationId xmlns:a16="http://schemas.microsoft.com/office/drawing/2014/main" id="{5DBE503C-DC2A-09FA-81C8-C7D3296723A0}"/>
              </a:ext>
            </a:extLst>
          </p:cNvPr>
          <p:cNvSpPr txBox="1">
            <a:spLocks/>
          </p:cNvSpPr>
          <p:nvPr/>
        </p:nvSpPr>
        <p:spPr>
          <a:xfrm>
            <a:off x="5643319" y="3062963"/>
            <a:ext cx="5489772" cy="1346127"/>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Data Management</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rPr>
              <a:t>S.C.A.R.S self-managed Data. Capable of working from a “default” state and updating itself in real time, the system will run visual checks on boot. If any of the data tables/data is missing or corrupted, it’ll rebuild the table and default state data automatically, making it immune to several data corruption issues.</a:t>
            </a:r>
            <a:endPar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0" name="Picture 9" descr="A green text with a green line&#10;&#10;Description automatically generated">
            <a:extLst>
              <a:ext uri="{FF2B5EF4-FFF2-40B4-BE49-F238E27FC236}">
                <a16:creationId xmlns:a16="http://schemas.microsoft.com/office/drawing/2014/main" id="{74E28BEB-CEA1-2631-7859-825B6E7839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343128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500"/>
                                        <p:tgtEl>
                                          <p:spTgt spid="4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par>
                                <p:cTn id="49" presetID="10" presetClass="entr" presetSubtype="0" fill="hold" nodeType="with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500"/>
                                        <p:tgtEl>
                                          <p:spTgt spid="46"/>
                                        </p:tgtEl>
                                      </p:cBhvr>
                                    </p:animEffect>
                                  </p:childTnLst>
                                </p:cTn>
                              </p:par>
                              <p:par>
                                <p:cTn id="52" presetID="10" presetClass="entr" presetSubtype="0" fill="hold" nodeType="with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500"/>
                                        <p:tgtEl>
                                          <p:spTgt spid="47"/>
                                        </p:tgtEl>
                                      </p:cBhvr>
                                    </p:animEffect>
                                  </p:childTnLst>
                                </p:cTn>
                              </p:par>
                              <p:par>
                                <p:cTn id="55" presetID="10"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500"/>
                                        <p:tgtEl>
                                          <p:spTgt spid="4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par>
                                <p:cTn id="61" presetID="10"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fade">
                                      <p:cBhvr>
                                        <p:cTn id="63" dur="500"/>
                                        <p:tgtEl>
                                          <p:spTgt spid="5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500"/>
                                        <p:tgtEl>
                                          <p:spTgt spid="56"/>
                                        </p:tgtEl>
                                      </p:cBhvr>
                                    </p:animEffect>
                                  </p:childTnLst>
                                </p:cTn>
                              </p:par>
                              <p:par>
                                <p:cTn id="67" presetID="10" presetClass="entr" presetSubtype="0" fill="hold"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par>
                                <p:cTn id="70" presetID="10" presetClass="entr" presetSubtype="0" fill="hold"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par>
                                <p:cTn id="73" presetID="10" presetClass="entr" presetSubtype="0" fill="hold" nodeType="with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500"/>
                                        <p:tgtEl>
                                          <p:spTgt spid="1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fade">
                                      <p:cBhvr>
                                        <p:cTn id="81" dur="500"/>
                                        <p:tgtEl>
                                          <p:spTgt spid="20"/>
                                        </p:tgtEl>
                                      </p:cBhvr>
                                    </p:animEffect>
                                  </p:childTnLst>
                                </p:cTn>
                              </p:par>
                              <p:par>
                                <p:cTn id="82" presetID="10" presetClass="entr" presetSubtype="0" fill="hold"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par>
                                <p:cTn id="85" presetID="10" presetClass="entr" presetSubtype="0" fill="hold"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8"/>
                                        </p:tgtEl>
                                        <p:attrNameLst>
                                          <p:attrName>style.visibility</p:attrName>
                                        </p:attrNameLst>
                                      </p:cBhvr>
                                      <p:to>
                                        <p:strVal val="visible"/>
                                      </p:to>
                                    </p:set>
                                    <p:animEffect transition="in" filter="fade">
                                      <p:cBhvr>
                                        <p:cTn id="92" dur="500"/>
                                        <p:tgtEl>
                                          <p:spTgt spid="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fade">
                                      <p:cBhvr>
                                        <p:cTn id="97" dur="500"/>
                                        <p:tgtEl>
                                          <p:spTgt spid="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
                                        </p:tgtEl>
                                        <p:attrNameLst>
                                          <p:attrName>style.visibility</p:attrName>
                                        </p:attrNameLst>
                                      </p:cBhvr>
                                      <p:to>
                                        <p:strVal val="visible"/>
                                      </p:to>
                                    </p:set>
                                    <p:animEffect transition="in" filter="fade">
                                      <p:cBhvr>
                                        <p:cTn id="10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2" grpId="0" animBg="1"/>
      <p:bldP spid="5" grpId="0" animBg="1"/>
      <p:bldP spid="9" grpId="0" animBg="1"/>
      <p:bldP spid="29" grpId="0" animBg="1"/>
      <p:bldP spid="39" grpId="0" animBg="1"/>
      <p:bldP spid="40" grpId="0" animBg="1"/>
      <p:bldP spid="44" grpId="0" animBg="1"/>
      <p:bldP spid="53" grpId="0" animBg="1"/>
      <p:bldP spid="56" grpId="0" animBg="1"/>
      <p:bldP spid="18" grpId="0" animBg="1"/>
      <p:bldP spid="20" grpId="0" animBg="1"/>
      <p:bldP spid="4"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492775" y="552812"/>
            <a:ext cx="5176881"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Security</a:t>
            </a:r>
            <a:endParaRPr lang="en-US" sz="4000" b="1"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669656" y="1247796"/>
            <a:ext cx="5546272" cy="2265687"/>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System Security</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Considering factors such as having several public facing services, through to Docker Daemon (essentially route access) also involved in the network, security was a serious concern. Several steps were taken in architecting the system to ensure unnecessary risks weren’t taken. These include:</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API Between Docker and User Facing Services</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Docker Commands accepted are chosen from a pre-determined dictionary (Python)</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- 2x 256Bit Random Hex Key Passwords (Main API &amp; Container API’s)</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All Database queries and Bot Controls omit free user input, force string conversion before evaluation and are protected against basic SQL Injection etc.</a:t>
            </a:r>
          </a:p>
        </p:txBody>
      </p:sp>
      <p:sp>
        <p:nvSpPr>
          <p:cNvPr id="11" name="TextBox 10">
            <a:extLst>
              <a:ext uri="{FF2B5EF4-FFF2-40B4-BE49-F238E27FC236}">
                <a16:creationId xmlns:a16="http://schemas.microsoft.com/office/drawing/2014/main" id="{FB3A86A2-DD4B-9B89-B72E-8ECAC83D6054}"/>
              </a:ext>
            </a:extLst>
          </p:cNvPr>
          <p:cNvSpPr txBox="1"/>
          <p:nvPr/>
        </p:nvSpPr>
        <p:spPr>
          <a:xfrm>
            <a:off x="5669656" y="3739700"/>
            <a:ext cx="6096000" cy="1200329"/>
          </a:xfrm>
          <a:prstGeom prst="rect">
            <a:avLst/>
          </a:prstGeom>
          <a:noFill/>
        </p:spPr>
        <p:txBody>
          <a:bodyPr wrap="square">
            <a:spAutoFit/>
          </a:bodyPr>
          <a:lstStyle/>
          <a:p>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Data Security</a:t>
            </a:r>
            <a:br>
              <a:rPr lang="en-US" sz="12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Coming from an IT recruitment background in the Defense space, and working with SC Clearance, I’m extremely aware of IT security as a subject. More specifically, Data Security. The only data we store on users (by direct request) is their Discord ID (a unique 64bit int), which is publicly available and assigned after 2FA login to Discord. I simply link services to the 64bit int </a:t>
            </a:r>
            <a:r>
              <a:rPr lang="en-US" sz="1200"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after </a:t>
            </a: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login. Nothing in the way of sensitive data is stored.</a:t>
            </a:r>
            <a:endParaRPr lang="en-GB" sz="1200" dirty="0"/>
          </a:p>
        </p:txBody>
      </p:sp>
      <p:sp>
        <p:nvSpPr>
          <p:cNvPr id="10" name="Oval 9">
            <a:extLst>
              <a:ext uri="{FF2B5EF4-FFF2-40B4-BE49-F238E27FC236}">
                <a16:creationId xmlns:a16="http://schemas.microsoft.com/office/drawing/2014/main" id="{19C0939A-2A76-7517-72F1-1EEAC9462C32}"/>
              </a:ext>
            </a:extLst>
          </p:cNvPr>
          <p:cNvSpPr/>
          <p:nvPr/>
        </p:nvSpPr>
        <p:spPr>
          <a:xfrm>
            <a:off x="2562224" y="2087343"/>
            <a:ext cx="895350"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Users</a:t>
            </a:r>
            <a:endParaRPr lang="en-GB" dirty="0"/>
          </a:p>
        </p:txBody>
      </p:sp>
      <p:sp>
        <p:nvSpPr>
          <p:cNvPr id="14" name="Oval 13">
            <a:extLst>
              <a:ext uri="{FF2B5EF4-FFF2-40B4-BE49-F238E27FC236}">
                <a16:creationId xmlns:a16="http://schemas.microsoft.com/office/drawing/2014/main" id="{B5EC8FC3-02F1-A198-3099-C55EA5363E62}"/>
              </a:ext>
            </a:extLst>
          </p:cNvPr>
          <p:cNvSpPr/>
          <p:nvPr/>
        </p:nvSpPr>
        <p:spPr>
          <a:xfrm>
            <a:off x="1114668" y="3212813"/>
            <a:ext cx="1174750" cy="266700"/>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S.C.A.R.S</a:t>
            </a:r>
            <a:endParaRPr lang="en-GB" dirty="0"/>
          </a:p>
        </p:txBody>
      </p:sp>
      <p:sp>
        <p:nvSpPr>
          <p:cNvPr id="15" name="Oval 14">
            <a:extLst>
              <a:ext uri="{FF2B5EF4-FFF2-40B4-BE49-F238E27FC236}">
                <a16:creationId xmlns:a16="http://schemas.microsoft.com/office/drawing/2014/main" id="{CC9C65AB-BC2E-9521-3008-5AD6B5143ADE}"/>
              </a:ext>
            </a:extLst>
          </p:cNvPr>
          <p:cNvSpPr/>
          <p:nvPr/>
        </p:nvSpPr>
        <p:spPr>
          <a:xfrm>
            <a:off x="2349500" y="3260745"/>
            <a:ext cx="1327150" cy="394271"/>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Community Manager</a:t>
            </a:r>
            <a:endParaRPr lang="en-GB" dirty="0"/>
          </a:p>
        </p:txBody>
      </p:sp>
      <p:sp>
        <p:nvSpPr>
          <p:cNvPr id="16" name="Oval 15">
            <a:extLst>
              <a:ext uri="{FF2B5EF4-FFF2-40B4-BE49-F238E27FC236}">
                <a16:creationId xmlns:a16="http://schemas.microsoft.com/office/drawing/2014/main" id="{27A6CC47-BB9B-F373-8CEA-14AE8BFAF463}"/>
              </a:ext>
            </a:extLst>
          </p:cNvPr>
          <p:cNvSpPr/>
          <p:nvPr/>
        </p:nvSpPr>
        <p:spPr>
          <a:xfrm>
            <a:off x="3736732" y="3208335"/>
            <a:ext cx="1327150" cy="266701"/>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Productions</a:t>
            </a:r>
            <a:endParaRPr lang="en-GB" dirty="0"/>
          </a:p>
        </p:txBody>
      </p:sp>
      <p:cxnSp>
        <p:nvCxnSpPr>
          <p:cNvPr id="19" name="Straight Arrow Connector 18">
            <a:extLst>
              <a:ext uri="{FF2B5EF4-FFF2-40B4-BE49-F238E27FC236}">
                <a16:creationId xmlns:a16="http://schemas.microsoft.com/office/drawing/2014/main" id="{26CC5348-213E-8D61-FB41-19E808BD4B2E}"/>
              </a:ext>
            </a:extLst>
          </p:cNvPr>
          <p:cNvCxnSpPr>
            <a:cxnSpLocks/>
          </p:cNvCxnSpPr>
          <p:nvPr/>
        </p:nvCxnSpPr>
        <p:spPr>
          <a:xfrm flipH="1">
            <a:off x="1904926" y="2925522"/>
            <a:ext cx="603324" cy="223506"/>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19FBAEA-712C-A648-CA81-CA444F6D7676}"/>
              </a:ext>
            </a:extLst>
          </p:cNvPr>
          <p:cNvCxnSpPr>
            <a:cxnSpLocks/>
          </p:cNvCxnSpPr>
          <p:nvPr/>
        </p:nvCxnSpPr>
        <p:spPr>
          <a:xfrm flipH="1" flipV="1">
            <a:off x="3517900" y="2914614"/>
            <a:ext cx="723900" cy="234414"/>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7C467C4-FB3C-F5BE-3626-3AC9D953A651}"/>
              </a:ext>
            </a:extLst>
          </p:cNvPr>
          <p:cNvCxnSpPr>
            <a:cxnSpLocks/>
          </p:cNvCxnSpPr>
          <p:nvPr/>
        </p:nvCxnSpPr>
        <p:spPr>
          <a:xfrm flipV="1">
            <a:off x="3013075" y="2931433"/>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C9E4E9A-A90D-B3EB-2469-00AEB6893702}"/>
              </a:ext>
            </a:extLst>
          </p:cNvPr>
          <p:cNvSpPr/>
          <p:nvPr/>
        </p:nvSpPr>
        <p:spPr>
          <a:xfrm>
            <a:off x="2425700" y="3930650"/>
            <a:ext cx="1174750" cy="266700"/>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KYR API</a:t>
            </a:r>
            <a:endParaRPr lang="en-GB" dirty="0"/>
          </a:p>
        </p:txBody>
      </p:sp>
      <p:cxnSp>
        <p:nvCxnSpPr>
          <p:cNvPr id="28" name="Straight Arrow Connector 27">
            <a:extLst>
              <a:ext uri="{FF2B5EF4-FFF2-40B4-BE49-F238E27FC236}">
                <a16:creationId xmlns:a16="http://schemas.microsoft.com/office/drawing/2014/main" id="{3CFBAD04-C18E-B672-4412-22BB0676D0CE}"/>
              </a:ext>
            </a:extLst>
          </p:cNvPr>
          <p:cNvCxnSpPr>
            <a:cxnSpLocks/>
          </p:cNvCxnSpPr>
          <p:nvPr/>
        </p:nvCxnSpPr>
        <p:spPr>
          <a:xfrm flipV="1">
            <a:off x="3009900" y="3655016"/>
            <a:ext cx="0" cy="276902"/>
          </a:xfrm>
          <a:prstGeom prst="straightConnector1">
            <a:avLst/>
          </a:prstGeom>
          <a:ln>
            <a:solidFill>
              <a:srgbClr val="00B050"/>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819967-FA9C-C6E8-DF81-81ACAF8F91F8}"/>
              </a:ext>
            </a:extLst>
          </p:cNvPr>
          <p:cNvCxnSpPr>
            <a:cxnSpLocks/>
          </p:cNvCxnSpPr>
          <p:nvPr/>
        </p:nvCxnSpPr>
        <p:spPr>
          <a:xfrm flipH="1" flipV="1">
            <a:off x="1904926" y="3560729"/>
            <a:ext cx="540282" cy="369921"/>
          </a:xfrm>
          <a:prstGeom prst="straightConnector1">
            <a:avLst/>
          </a:prstGeom>
          <a:ln>
            <a:solidFill>
              <a:srgbClr val="00B050"/>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B486C4B5-B8DE-77CB-FDB3-1E6D879E0D0C}"/>
              </a:ext>
            </a:extLst>
          </p:cNvPr>
          <p:cNvSpPr/>
          <p:nvPr/>
        </p:nvSpPr>
        <p:spPr>
          <a:xfrm>
            <a:off x="2422525" y="4478316"/>
            <a:ext cx="1174750"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Docker</a:t>
            </a:r>
            <a:endParaRPr lang="en-GB" dirty="0"/>
          </a:p>
        </p:txBody>
      </p:sp>
      <p:sp>
        <p:nvSpPr>
          <p:cNvPr id="34" name="Oval 33">
            <a:extLst>
              <a:ext uri="{FF2B5EF4-FFF2-40B4-BE49-F238E27FC236}">
                <a16:creationId xmlns:a16="http://schemas.microsoft.com/office/drawing/2014/main" id="{AF5F0E9A-7E66-97DB-56E7-980151696870}"/>
              </a:ext>
            </a:extLst>
          </p:cNvPr>
          <p:cNvSpPr/>
          <p:nvPr/>
        </p:nvSpPr>
        <p:spPr>
          <a:xfrm>
            <a:off x="1247775"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sp>
        <p:nvSpPr>
          <p:cNvPr id="36" name="Oval 35">
            <a:extLst>
              <a:ext uri="{FF2B5EF4-FFF2-40B4-BE49-F238E27FC236}">
                <a16:creationId xmlns:a16="http://schemas.microsoft.com/office/drawing/2014/main" id="{BF70B0D7-ADE1-8DF6-9131-41BDCC8289C4}"/>
              </a:ext>
            </a:extLst>
          </p:cNvPr>
          <p:cNvSpPr/>
          <p:nvPr/>
        </p:nvSpPr>
        <p:spPr>
          <a:xfrm>
            <a:off x="2422525"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sp>
        <p:nvSpPr>
          <p:cNvPr id="37" name="Oval 36">
            <a:extLst>
              <a:ext uri="{FF2B5EF4-FFF2-40B4-BE49-F238E27FC236}">
                <a16:creationId xmlns:a16="http://schemas.microsoft.com/office/drawing/2014/main" id="{7F1D1F11-DF47-F484-E6D8-496C7587F5C1}"/>
              </a:ext>
            </a:extLst>
          </p:cNvPr>
          <p:cNvSpPr/>
          <p:nvPr/>
        </p:nvSpPr>
        <p:spPr>
          <a:xfrm>
            <a:off x="3597733"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cxnSp>
        <p:nvCxnSpPr>
          <p:cNvPr id="38" name="Straight Arrow Connector 37">
            <a:extLst>
              <a:ext uri="{FF2B5EF4-FFF2-40B4-BE49-F238E27FC236}">
                <a16:creationId xmlns:a16="http://schemas.microsoft.com/office/drawing/2014/main" id="{BA2443D5-BDF8-FBFF-14A1-B42E29ACC344}"/>
              </a:ext>
            </a:extLst>
          </p:cNvPr>
          <p:cNvCxnSpPr>
            <a:cxnSpLocks/>
          </p:cNvCxnSpPr>
          <p:nvPr/>
        </p:nvCxnSpPr>
        <p:spPr>
          <a:xfrm flipH="1">
            <a:off x="1904926" y="4739105"/>
            <a:ext cx="603324" cy="223506"/>
          </a:xfrm>
          <a:prstGeom prst="straightConnector1">
            <a:avLst/>
          </a:prstGeom>
          <a:ln>
            <a:solidFill>
              <a:srgbClr val="00B050"/>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4DBEC5B-1243-4B4B-FDA6-0CA090F10B36}"/>
              </a:ext>
            </a:extLst>
          </p:cNvPr>
          <p:cNvCxnSpPr>
            <a:cxnSpLocks/>
          </p:cNvCxnSpPr>
          <p:nvPr/>
        </p:nvCxnSpPr>
        <p:spPr>
          <a:xfrm flipH="1" flipV="1">
            <a:off x="3517900" y="4728197"/>
            <a:ext cx="723900" cy="234414"/>
          </a:xfrm>
          <a:prstGeom prst="straightConnector1">
            <a:avLst/>
          </a:prstGeom>
          <a:ln>
            <a:solidFill>
              <a:srgbClr val="00B050"/>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75B1619-F1D9-9F73-259D-578A92ABB215}"/>
              </a:ext>
            </a:extLst>
          </p:cNvPr>
          <p:cNvCxnSpPr>
            <a:cxnSpLocks/>
          </p:cNvCxnSpPr>
          <p:nvPr/>
        </p:nvCxnSpPr>
        <p:spPr>
          <a:xfrm flipV="1">
            <a:off x="3013075" y="4745016"/>
            <a:ext cx="0" cy="276902"/>
          </a:xfrm>
          <a:prstGeom prst="straightConnector1">
            <a:avLst/>
          </a:prstGeom>
          <a:ln>
            <a:solidFill>
              <a:srgbClr val="00B050"/>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4C81A62-DC85-9E40-5584-6495012E3E0A}"/>
              </a:ext>
            </a:extLst>
          </p:cNvPr>
          <p:cNvSpPr/>
          <p:nvPr/>
        </p:nvSpPr>
        <p:spPr>
          <a:xfrm>
            <a:off x="3736732" y="3774640"/>
            <a:ext cx="1327150" cy="26670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Products?</a:t>
            </a:r>
            <a:endParaRPr lang="en-GB" dirty="0"/>
          </a:p>
        </p:txBody>
      </p:sp>
      <p:cxnSp>
        <p:nvCxnSpPr>
          <p:cNvPr id="49" name="Straight Arrow Connector 48">
            <a:extLst>
              <a:ext uri="{FF2B5EF4-FFF2-40B4-BE49-F238E27FC236}">
                <a16:creationId xmlns:a16="http://schemas.microsoft.com/office/drawing/2014/main" id="{2B72E51B-0C1B-2EE3-21B7-D0418418CE16}"/>
              </a:ext>
            </a:extLst>
          </p:cNvPr>
          <p:cNvCxnSpPr>
            <a:cxnSpLocks/>
          </p:cNvCxnSpPr>
          <p:nvPr/>
        </p:nvCxnSpPr>
        <p:spPr>
          <a:xfrm flipV="1">
            <a:off x="4400307" y="3482298"/>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7E94841B-555F-DFE5-C924-353925869B90}"/>
              </a:ext>
            </a:extLst>
          </p:cNvPr>
          <p:cNvSpPr/>
          <p:nvPr/>
        </p:nvSpPr>
        <p:spPr>
          <a:xfrm>
            <a:off x="922866" y="2047656"/>
            <a:ext cx="1174750" cy="544016"/>
          </a:xfrm>
          <a:prstGeom prst="ellipse">
            <a:avLst/>
          </a:prstGeom>
          <a:ln>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i="1" dirty="0"/>
              <a:t>#Monit Service Tracking</a:t>
            </a:r>
            <a:endParaRPr lang="en-GB" i="1" dirty="0"/>
          </a:p>
        </p:txBody>
      </p:sp>
      <p:sp>
        <p:nvSpPr>
          <p:cNvPr id="51" name="Oval 50">
            <a:extLst>
              <a:ext uri="{FF2B5EF4-FFF2-40B4-BE49-F238E27FC236}">
                <a16:creationId xmlns:a16="http://schemas.microsoft.com/office/drawing/2014/main" id="{667E85AD-93BC-4E35-D85F-5A1805E336E0}"/>
              </a:ext>
            </a:extLst>
          </p:cNvPr>
          <p:cNvSpPr/>
          <p:nvPr/>
        </p:nvSpPr>
        <p:spPr>
          <a:xfrm>
            <a:off x="2532062" y="2639793"/>
            <a:ext cx="955675"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Discord</a:t>
            </a:r>
            <a:endParaRPr lang="en-GB" dirty="0"/>
          </a:p>
        </p:txBody>
      </p:sp>
      <p:cxnSp>
        <p:nvCxnSpPr>
          <p:cNvPr id="52" name="Straight Arrow Connector 51">
            <a:extLst>
              <a:ext uri="{FF2B5EF4-FFF2-40B4-BE49-F238E27FC236}">
                <a16:creationId xmlns:a16="http://schemas.microsoft.com/office/drawing/2014/main" id="{FD816C77-C734-4FE4-93CE-45C5B09F3EEA}"/>
              </a:ext>
            </a:extLst>
          </p:cNvPr>
          <p:cNvCxnSpPr>
            <a:cxnSpLocks/>
          </p:cNvCxnSpPr>
          <p:nvPr/>
        </p:nvCxnSpPr>
        <p:spPr>
          <a:xfrm flipV="1">
            <a:off x="3022599" y="2354043"/>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8833A5B-535D-E3CB-6ACF-570B78C39E45}"/>
              </a:ext>
            </a:extLst>
          </p:cNvPr>
          <p:cNvSpPr/>
          <p:nvPr/>
        </p:nvSpPr>
        <p:spPr>
          <a:xfrm>
            <a:off x="1114668" y="3939328"/>
            <a:ext cx="1174750" cy="348640"/>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Data Services</a:t>
            </a:r>
            <a:endParaRPr lang="en-GB" dirty="0"/>
          </a:p>
        </p:txBody>
      </p:sp>
      <p:cxnSp>
        <p:nvCxnSpPr>
          <p:cNvPr id="57" name="Straight Arrow Connector 56">
            <a:extLst>
              <a:ext uri="{FF2B5EF4-FFF2-40B4-BE49-F238E27FC236}">
                <a16:creationId xmlns:a16="http://schemas.microsoft.com/office/drawing/2014/main" id="{132E6739-691F-C09E-F8BA-E57A7338EE7F}"/>
              </a:ext>
            </a:extLst>
          </p:cNvPr>
          <p:cNvCxnSpPr>
            <a:cxnSpLocks/>
          </p:cNvCxnSpPr>
          <p:nvPr/>
        </p:nvCxnSpPr>
        <p:spPr>
          <a:xfrm flipH="1">
            <a:off x="1904926" y="3661854"/>
            <a:ext cx="603324" cy="223506"/>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2E179DC-A138-3A51-8DF7-D4996EA2B2B8}"/>
              </a:ext>
            </a:extLst>
          </p:cNvPr>
          <p:cNvCxnSpPr>
            <a:cxnSpLocks/>
          </p:cNvCxnSpPr>
          <p:nvPr/>
        </p:nvCxnSpPr>
        <p:spPr>
          <a:xfrm flipV="1">
            <a:off x="1679818" y="3560729"/>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D49707D-1D7A-55CC-D573-EE3CB4297697}"/>
              </a:ext>
            </a:extLst>
          </p:cNvPr>
          <p:cNvCxnSpPr>
            <a:cxnSpLocks/>
          </p:cNvCxnSpPr>
          <p:nvPr/>
        </p:nvCxnSpPr>
        <p:spPr>
          <a:xfrm flipV="1">
            <a:off x="3006967" y="4201414"/>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 name="Picture 1" descr="A green text with a green line&#10;&#10;Description automatically generated">
            <a:extLst>
              <a:ext uri="{FF2B5EF4-FFF2-40B4-BE49-F238E27FC236}">
                <a16:creationId xmlns:a16="http://schemas.microsoft.com/office/drawing/2014/main" id="{4F2083F8-73C7-4B20-5F1A-CC292FFBAE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386639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par>
                                <p:cTn id="65" presetID="10" presetClass="entr" presetSubtype="0" fill="hold"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500"/>
                                        <p:tgtEl>
                                          <p:spTgt spid="41"/>
                                        </p:tgtEl>
                                      </p:cBhvr>
                                    </p:animEffect>
                                  </p:childTnLst>
                                </p:cTn>
                              </p:par>
                              <p:par>
                                <p:cTn id="68" presetID="10" presetClass="entr" presetSubtype="0" fill="hold"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500"/>
                                        <p:tgtEl>
                                          <p:spTgt spid="45"/>
                                        </p:tgtEl>
                                      </p:cBhvr>
                                    </p:animEffect>
                                  </p:childTnLst>
                                </p:cTn>
                              </p:par>
                              <p:par>
                                <p:cTn id="74" presetID="10" presetClass="entr" presetSubtype="0" fill="hold"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fade">
                                      <p:cBhvr>
                                        <p:cTn id="76" dur="500"/>
                                        <p:tgtEl>
                                          <p:spTgt spid="4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500"/>
                                        <p:tgtEl>
                                          <p:spTgt spid="5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500"/>
                                        <p:tgtEl>
                                          <p:spTgt spid="51"/>
                                        </p:tgtEl>
                                      </p:cBhvr>
                                    </p:animEffect>
                                  </p:childTnLst>
                                </p:cTn>
                              </p:par>
                              <p:par>
                                <p:cTn id="83" presetID="10" presetClass="entr" presetSubtype="0" fill="hold" nodeType="with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fade">
                                      <p:cBhvr>
                                        <p:cTn id="85" dur="500"/>
                                        <p:tgtEl>
                                          <p:spTgt spid="5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par>
                                <p:cTn id="89" presetID="10" presetClass="entr" presetSubtype="0" fill="hold" nodeType="with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fade">
                                      <p:cBhvr>
                                        <p:cTn id="91" dur="500"/>
                                        <p:tgtEl>
                                          <p:spTgt spid="57"/>
                                        </p:tgtEl>
                                      </p:cBhvr>
                                    </p:animEffect>
                                  </p:childTnLst>
                                </p:cTn>
                              </p:par>
                              <p:par>
                                <p:cTn id="92" presetID="10" presetClass="entr" presetSubtype="0" fill="hold" nodeType="with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fade">
                                      <p:cBhvr>
                                        <p:cTn id="94" dur="500"/>
                                        <p:tgtEl>
                                          <p:spTgt spid="59"/>
                                        </p:tgtEl>
                                      </p:cBhvr>
                                    </p:animEffect>
                                  </p:childTnLst>
                                </p:cTn>
                              </p:par>
                              <p:par>
                                <p:cTn id="95" presetID="10" presetClass="entr" presetSubtype="0" fill="hold" nodeType="with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fade">
                                      <p:cBhvr>
                                        <p:cTn id="9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P spid="10" grpId="0" animBg="1"/>
      <p:bldP spid="14" grpId="0" animBg="1"/>
      <p:bldP spid="15" grpId="0" animBg="1"/>
      <p:bldP spid="16" grpId="0" animBg="1"/>
      <p:bldP spid="27" grpId="0" animBg="1"/>
      <p:bldP spid="33" grpId="0" animBg="1"/>
      <p:bldP spid="34" grpId="0" animBg="1"/>
      <p:bldP spid="36" grpId="0" animBg="1"/>
      <p:bldP spid="37" grpId="0" animBg="1"/>
      <p:bldP spid="45" grpId="0" animBg="1"/>
      <p:bldP spid="50" grpId="0" animBg="1"/>
      <p:bldP spid="51" grpId="0" animBg="1"/>
      <p:bldP spid="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E993D7B-A904-591E-8F07-91023E5A7FAE}"/>
              </a:ext>
            </a:extLst>
          </p:cNvPr>
          <p:cNvSpPr txBox="1">
            <a:spLocks/>
          </p:cNvSpPr>
          <p:nvPr/>
        </p:nvSpPr>
        <p:spPr>
          <a:xfrm>
            <a:off x="913795" y="609600"/>
            <a:ext cx="4333632"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i="1" kern="1200" spc="100" baseline="0">
                <a:solidFill>
                  <a:schemeClr val="tx1">
                    <a:lumMod val="85000"/>
                    <a:lumOff val="15000"/>
                  </a:schemeClr>
                </a:solidFill>
                <a:latin typeface="+mj-lt"/>
                <a:ea typeface="+mj-ea"/>
                <a:cs typeface="+mj-cs"/>
              </a:defRPr>
            </a:lvl1pPr>
          </a:lstStyle>
          <a:p>
            <a:pPr algn="ctr" defTabSz="457200">
              <a:spcAft>
                <a:spcPts val="600"/>
              </a:spcAft>
            </a:pPr>
            <a:r>
              <a:rPr lang="en-US" sz="4000" i="1" spc="10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S.C.A.R.S in Depth </a:t>
            </a:r>
          </a:p>
        </p:txBody>
      </p:sp>
      <p:pic>
        <p:nvPicPr>
          <p:cNvPr id="13" name="Picture 12">
            <a:extLst>
              <a:ext uri="{FF2B5EF4-FFF2-40B4-BE49-F238E27FC236}">
                <a16:creationId xmlns:a16="http://schemas.microsoft.com/office/drawing/2014/main" id="{735BA0CD-DB6C-46FF-A87B-5CC07703ED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8" name="Subtitle 2">
            <a:extLst>
              <a:ext uri="{FF2B5EF4-FFF2-40B4-BE49-F238E27FC236}">
                <a16:creationId xmlns:a16="http://schemas.microsoft.com/office/drawing/2014/main" id="{E94A1CC0-5DE9-C947-3707-323D5C118444}"/>
              </a:ext>
            </a:extLst>
          </p:cNvPr>
          <p:cNvSpPr txBox="1">
            <a:spLocks/>
          </p:cNvSpPr>
          <p:nvPr/>
        </p:nvSpPr>
        <p:spPr>
          <a:xfrm>
            <a:off x="5613017" y="1045577"/>
            <a:ext cx="5546272" cy="1754326"/>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User Services</a:t>
            </a:r>
            <a:b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My Server Control and Response System is probably the most complicated piece of software in the Network. Working now primarily from OO Python, this app offers quite a range of services such as:</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Complete Container and Software Rebuilds/Downloads from a single menu</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Real-Time Statistics tracking for Players</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Container App interaction via mini container APIs</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Unique Stats Challenges etc. for Players with Monitoring and Rewards.</a:t>
            </a:r>
          </a:p>
        </p:txBody>
      </p:sp>
      <p:sp>
        <p:nvSpPr>
          <p:cNvPr id="3" name="TextBox 2">
            <a:extLst>
              <a:ext uri="{FF2B5EF4-FFF2-40B4-BE49-F238E27FC236}">
                <a16:creationId xmlns:a16="http://schemas.microsoft.com/office/drawing/2014/main" id="{8A473BB8-95F9-30B0-B488-51AC616ADEB1}"/>
              </a:ext>
            </a:extLst>
          </p:cNvPr>
          <p:cNvSpPr txBox="1"/>
          <p:nvPr/>
        </p:nvSpPr>
        <p:spPr>
          <a:xfrm>
            <a:off x="5613017" y="2905492"/>
            <a:ext cx="6096000" cy="1369606"/>
          </a:xfrm>
          <a:prstGeom prst="rect">
            <a:avLst/>
          </a:prstGeom>
          <a:noFill/>
        </p:spPr>
        <p:txBody>
          <a:bodyPr wrap="square">
            <a:spAutoFit/>
          </a:bodyPr>
          <a:lstStyle/>
          <a:p>
            <a:pPr marL="182880" defTabSz="457200">
              <a:lnSpc>
                <a:spcPct val="90000"/>
              </a:lnSpc>
              <a:spcBef>
                <a:spcPct val="20000"/>
              </a:spcBef>
              <a:spcAft>
                <a:spcPts val="600"/>
              </a:spcAft>
              <a:buClr>
                <a:schemeClr val="tx2"/>
              </a:buClr>
              <a:buSzPct val="70000"/>
              <a:buFont typeface="Wingdings 2" charset="2"/>
            </a:pPr>
            <a:r>
              <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Core Functionality</a:t>
            </a:r>
          </a:p>
          <a:p>
            <a:pPr marL="182880" defTabSz="457200">
              <a:lnSpc>
                <a:spcPct val="90000"/>
              </a:lnSpc>
              <a:spcBef>
                <a:spcPct val="20000"/>
              </a:spcBef>
              <a:spcAft>
                <a:spcPts val="600"/>
              </a:spcAft>
              <a:buClr>
                <a:schemeClr val="tx2"/>
              </a:buClr>
              <a:buSzPct val="70000"/>
            </a:pP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List of ‘Message Handlers’ that cycle received messages under rules until one accepts.</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Builds Menu’s from Dictionaries and Key’s using Discord APIs Embedded Message. </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Uses Regex Patterns to match the users input and then respond accordingly.</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All Reponses and Services mapped through a clean “Services Manager Architecture”.</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Reads User Service Data from SQLite, manipulates data, Saves to MYSQL.</a:t>
            </a:r>
            <a:b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Automatically maintains all servers in a courteous manner to users using OO methods.</a:t>
            </a:r>
            <a:endParaRPr lang="en-US" sz="1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2" name="Oval 1">
            <a:extLst>
              <a:ext uri="{FF2B5EF4-FFF2-40B4-BE49-F238E27FC236}">
                <a16:creationId xmlns:a16="http://schemas.microsoft.com/office/drawing/2014/main" id="{3B7E0427-C4E3-3C06-FD1C-711C8E8EFBBC}"/>
              </a:ext>
            </a:extLst>
          </p:cNvPr>
          <p:cNvSpPr/>
          <p:nvPr/>
        </p:nvSpPr>
        <p:spPr>
          <a:xfrm>
            <a:off x="2562224" y="2087343"/>
            <a:ext cx="895350"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Users</a:t>
            </a:r>
            <a:endParaRPr lang="en-GB" dirty="0"/>
          </a:p>
        </p:txBody>
      </p:sp>
      <p:sp>
        <p:nvSpPr>
          <p:cNvPr id="4" name="Oval 3">
            <a:extLst>
              <a:ext uri="{FF2B5EF4-FFF2-40B4-BE49-F238E27FC236}">
                <a16:creationId xmlns:a16="http://schemas.microsoft.com/office/drawing/2014/main" id="{54399762-08F8-FACA-4F58-CF4CA43B2E3D}"/>
              </a:ext>
            </a:extLst>
          </p:cNvPr>
          <p:cNvSpPr/>
          <p:nvPr/>
        </p:nvSpPr>
        <p:spPr>
          <a:xfrm>
            <a:off x="1114668" y="3212813"/>
            <a:ext cx="1174750" cy="266700"/>
          </a:xfrm>
          <a:prstGeom prst="ellipse">
            <a:avLst/>
          </a:prstGeom>
          <a:ln>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S.C.A.R.S</a:t>
            </a:r>
            <a:endParaRPr lang="en-GB" dirty="0"/>
          </a:p>
        </p:txBody>
      </p:sp>
      <p:sp>
        <p:nvSpPr>
          <p:cNvPr id="5" name="Oval 4">
            <a:extLst>
              <a:ext uri="{FF2B5EF4-FFF2-40B4-BE49-F238E27FC236}">
                <a16:creationId xmlns:a16="http://schemas.microsoft.com/office/drawing/2014/main" id="{C0FDD0B9-0468-89C4-DC2A-17A8B17604CF}"/>
              </a:ext>
            </a:extLst>
          </p:cNvPr>
          <p:cNvSpPr/>
          <p:nvPr/>
        </p:nvSpPr>
        <p:spPr>
          <a:xfrm>
            <a:off x="2349500" y="3260745"/>
            <a:ext cx="1327150" cy="394271"/>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Community Manager</a:t>
            </a:r>
            <a:endParaRPr lang="en-GB" dirty="0"/>
          </a:p>
        </p:txBody>
      </p:sp>
      <p:sp>
        <p:nvSpPr>
          <p:cNvPr id="7" name="Oval 6">
            <a:extLst>
              <a:ext uri="{FF2B5EF4-FFF2-40B4-BE49-F238E27FC236}">
                <a16:creationId xmlns:a16="http://schemas.microsoft.com/office/drawing/2014/main" id="{A0F11C8A-239E-3D17-42F5-01A8086E322C}"/>
              </a:ext>
            </a:extLst>
          </p:cNvPr>
          <p:cNvSpPr/>
          <p:nvPr/>
        </p:nvSpPr>
        <p:spPr>
          <a:xfrm>
            <a:off x="3736732" y="3208335"/>
            <a:ext cx="1327150" cy="266701"/>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Productions</a:t>
            </a:r>
            <a:endParaRPr lang="en-GB" dirty="0"/>
          </a:p>
        </p:txBody>
      </p:sp>
      <p:cxnSp>
        <p:nvCxnSpPr>
          <p:cNvPr id="9" name="Straight Arrow Connector 8">
            <a:extLst>
              <a:ext uri="{FF2B5EF4-FFF2-40B4-BE49-F238E27FC236}">
                <a16:creationId xmlns:a16="http://schemas.microsoft.com/office/drawing/2014/main" id="{92499841-04B7-6863-BB56-6E4D63D71EF9}"/>
              </a:ext>
            </a:extLst>
          </p:cNvPr>
          <p:cNvCxnSpPr>
            <a:cxnSpLocks/>
          </p:cNvCxnSpPr>
          <p:nvPr/>
        </p:nvCxnSpPr>
        <p:spPr>
          <a:xfrm flipH="1">
            <a:off x="1904926" y="2925522"/>
            <a:ext cx="603324" cy="223506"/>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D639F53-9819-D0A7-4E95-F47388DA8402}"/>
              </a:ext>
            </a:extLst>
          </p:cNvPr>
          <p:cNvCxnSpPr>
            <a:cxnSpLocks/>
          </p:cNvCxnSpPr>
          <p:nvPr/>
        </p:nvCxnSpPr>
        <p:spPr>
          <a:xfrm flipH="1" flipV="1">
            <a:off x="3517900" y="2914614"/>
            <a:ext cx="723900" cy="234414"/>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B3579C3-11F1-CD51-EDDF-DD26D7638BBB}"/>
              </a:ext>
            </a:extLst>
          </p:cNvPr>
          <p:cNvCxnSpPr>
            <a:cxnSpLocks/>
          </p:cNvCxnSpPr>
          <p:nvPr/>
        </p:nvCxnSpPr>
        <p:spPr>
          <a:xfrm flipV="1">
            <a:off x="3013075" y="2931433"/>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310F7D07-803B-9D0F-E7D9-EED4D9F9051B}"/>
              </a:ext>
            </a:extLst>
          </p:cNvPr>
          <p:cNvSpPr/>
          <p:nvPr/>
        </p:nvSpPr>
        <p:spPr>
          <a:xfrm>
            <a:off x="2425700" y="3930650"/>
            <a:ext cx="1174750" cy="266700"/>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KYR API</a:t>
            </a:r>
            <a:endParaRPr lang="en-GB" dirty="0"/>
          </a:p>
        </p:txBody>
      </p:sp>
      <p:cxnSp>
        <p:nvCxnSpPr>
          <p:cNvPr id="14" name="Straight Arrow Connector 13">
            <a:extLst>
              <a:ext uri="{FF2B5EF4-FFF2-40B4-BE49-F238E27FC236}">
                <a16:creationId xmlns:a16="http://schemas.microsoft.com/office/drawing/2014/main" id="{73214EFE-1B5D-08A4-5F9E-9B501FDE5082}"/>
              </a:ext>
            </a:extLst>
          </p:cNvPr>
          <p:cNvCxnSpPr>
            <a:cxnSpLocks/>
          </p:cNvCxnSpPr>
          <p:nvPr/>
        </p:nvCxnSpPr>
        <p:spPr>
          <a:xfrm flipV="1">
            <a:off x="3009900" y="3655016"/>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DA2FC8C-A556-4F45-6953-6CBE3ABE950D}"/>
              </a:ext>
            </a:extLst>
          </p:cNvPr>
          <p:cNvCxnSpPr>
            <a:cxnSpLocks/>
          </p:cNvCxnSpPr>
          <p:nvPr/>
        </p:nvCxnSpPr>
        <p:spPr>
          <a:xfrm flipH="1" flipV="1">
            <a:off x="1904926" y="3560729"/>
            <a:ext cx="540282" cy="369921"/>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3AFD2DF-5B2E-C076-FFF4-94B0270C88E9}"/>
              </a:ext>
            </a:extLst>
          </p:cNvPr>
          <p:cNvSpPr/>
          <p:nvPr/>
        </p:nvSpPr>
        <p:spPr>
          <a:xfrm>
            <a:off x="2422525" y="4478316"/>
            <a:ext cx="1174750"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Docker</a:t>
            </a:r>
            <a:endParaRPr lang="en-GB" dirty="0"/>
          </a:p>
        </p:txBody>
      </p:sp>
      <p:sp>
        <p:nvSpPr>
          <p:cNvPr id="17" name="Oval 16">
            <a:extLst>
              <a:ext uri="{FF2B5EF4-FFF2-40B4-BE49-F238E27FC236}">
                <a16:creationId xmlns:a16="http://schemas.microsoft.com/office/drawing/2014/main" id="{0584EAB7-6C92-59F8-B382-BF803827FDCB}"/>
              </a:ext>
            </a:extLst>
          </p:cNvPr>
          <p:cNvSpPr/>
          <p:nvPr/>
        </p:nvSpPr>
        <p:spPr>
          <a:xfrm>
            <a:off x="1247775"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sp>
        <p:nvSpPr>
          <p:cNvPr id="18" name="Oval 17">
            <a:extLst>
              <a:ext uri="{FF2B5EF4-FFF2-40B4-BE49-F238E27FC236}">
                <a16:creationId xmlns:a16="http://schemas.microsoft.com/office/drawing/2014/main" id="{6C7B4058-A54C-A354-92CA-39633894F8D6}"/>
              </a:ext>
            </a:extLst>
          </p:cNvPr>
          <p:cNvSpPr/>
          <p:nvPr/>
        </p:nvSpPr>
        <p:spPr>
          <a:xfrm>
            <a:off x="2422525"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sp>
        <p:nvSpPr>
          <p:cNvPr id="19" name="Oval 18">
            <a:extLst>
              <a:ext uri="{FF2B5EF4-FFF2-40B4-BE49-F238E27FC236}">
                <a16:creationId xmlns:a16="http://schemas.microsoft.com/office/drawing/2014/main" id="{B1842A8B-6494-0D4D-FB2E-4A8A095822CC}"/>
              </a:ext>
            </a:extLst>
          </p:cNvPr>
          <p:cNvSpPr/>
          <p:nvPr/>
        </p:nvSpPr>
        <p:spPr>
          <a:xfrm>
            <a:off x="3597733" y="5044616"/>
            <a:ext cx="1174750" cy="3699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Server Container</a:t>
            </a:r>
            <a:endParaRPr lang="en-GB" dirty="0"/>
          </a:p>
        </p:txBody>
      </p:sp>
      <p:cxnSp>
        <p:nvCxnSpPr>
          <p:cNvPr id="20" name="Straight Arrow Connector 19">
            <a:extLst>
              <a:ext uri="{FF2B5EF4-FFF2-40B4-BE49-F238E27FC236}">
                <a16:creationId xmlns:a16="http://schemas.microsoft.com/office/drawing/2014/main" id="{AEFCCA9E-CBBC-C330-4C26-B8D1D8CEDAA7}"/>
              </a:ext>
            </a:extLst>
          </p:cNvPr>
          <p:cNvCxnSpPr>
            <a:cxnSpLocks/>
          </p:cNvCxnSpPr>
          <p:nvPr/>
        </p:nvCxnSpPr>
        <p:spPr>
          <a:xfrm flipH="1">
            <a:off x="1904926" y="4739105"/>
            <a:ext cx="603324" cy="223506"/>
          </a:xfrm>
          <a:prstGeom prst="straightConnector1">
            <a:avLst/>
          </a:prstGeom>
          <a:ln>
            <a:solidFill>
              <a:schemeClr val="bg1"/>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679A931-5DC2-1554-2761-6466EC6A5D8D}"/>
              </a:ext>
            </a:extLst>
          </p:cNvPr>
          <p:cNvCxnSpPr>
            <a:cxnSpLocks/>
          </p:cNvCxnSpPr>
          <p:nvPr/>
        </p:nvCxnSpPr>
        <p:spPr>
          <a:xfrm flipH="1" flipV="1">
            <a:off x="3517900" y="4728197"/>
            <a:ext cx="723900" cy="234414"/>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5C4BD4-B67C-1EC3-E306-52993BB9AA41}"/>
              </a:ext>
            </a:extLst>
          </p:cNvPr>
          <p:cNvCxnSpPr>
            <a:cxnSpLocks/>
          </p:cNvCxnSpPr>
          <p:nvPr/>
        </p:nvCxnSpPr>
        <p:spPr>
          <a:xfrm flipV="1">
            <a:off x="3013075" y="4745016"/>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042EE7D-BDEF-CC5F-9565-A8CBF799035A}"/>
              </a:ext>
            </a:extLst>
          </p:cNvPr>
          <p:cNvSpPr/>
          <p:nvPr/>
        </p:nvSpPr>
        <p:spPr>
          <a:xfrm>
            <a:off x="3736732" y="3774640"/>
            <a:ext cx="1327150" cy="26670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Products?</a:t>
            </a:r>
            <a:endParaRPr lang="en-GB" dirty="0"/>
          </a:p>
        </p:txBody>
      </p:sp>
      <p:cxnSp>
        <p:nvCxnSpPr>
          <p:cNvPr id="24" name="Straight Arrow Connector 23">
            <a:extLst>
              <a:ext uri="{FF2B5EF4-FFF2-40B4-BE49-F238E27FC236}">
                <a16:creationId xmlns:a16="http://schemas.microsoft.com/office/drawing/2014/main" id="{F5E203CB-978A-965B-70B9-C465864E14C2}"/>
              </a:ext>
            </a:extLst>
          </p:cNvPr>
          <p:cNvCxnSpPr>
            <a:cxnSpLocks/>
          </p:cNvCxnSpPr>
          <p:nvPr/>
        </p:nvCxnSpPr>
        <p:spPr>
          <a:xfrm flipV="1">
            <a:off x="4400307" y="3482298"/>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F65F0D75-E182-9151-F056-95D21A8C53D1}"/>
              </a:ext>
            </a:extLst>
          </p:cNvPr>
          <p:cNvSpPr/>
          <p:nvPr/>
        </p:nvSpPr>
        <p:spPr>
          <a:xfrm>
            <a:off x="922866" y="2047656"/>
            <a:ext cx="1174750" cy="544016"/>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i="1" dirty="0"/>
              <a:t>#Monit Service Tracking</a:t>
            </a:r>
            <a:endParaRPr lang="en-GB" i="1" dirty="0"/>
          </a:p>
        </p:txBody>
      </p:sp>
      <p:sp>
        <p:nvSpPr>
          <p:cNvPr id="26" name="Oval 25">
            <a:extLst>
              <a:ext uri="{FF2B5EF4-FFF2-40B4-BE49-F238E27FC236}">
                <a16:creationId xmlns:a16="http://schemas.microsoft.com/office/drawing/2014/main" id="{F7725169-845B-CEA2-9B92-ADD3026E7F4B}"/>
              </a:ext>
            </a:extLst>
          </p:cNvPr>
          <p:cNvSpPr/>
          <p:nvPr/>
        </p:nvSpPr>
        <p:spPr>
          <a:xfrm>
            <a:off x="2532062" y="2639793"/>
            <a:ext cx="955675" cy="2667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Discord</a:t>
            </a:r>
            <a:endParaRPr lang="en-GB" dirty="0"/>
          </a:p>
        </p:txBody>
      </p:sp>
      <p:cxnSp>
        <p:nvCxnSpPr>
          <p:cNvPr id="27" name="Straight Arrow Connector 26">
            <a:extLst>
              <a:ext uri="{FF2B5EF4-FFF2-40B4-BE49-F238E27FC236}">
                <a16:creationId xmlns:a16="http://schemas.microsoft.com/office/drawing/2014/main" id="{11BD3427-7130-E979-6855-DCDEA43FF261}"/>
              </a:ext>
            </a:extLst>
          </p:cNvPr>
          <p:cNvCxnSpPr>
            <a:cxnSpLocks/>
          </p:cNvCxnSpPr>
          <p:nvPr/>
        </p:nvCxnSpPr>
        <p:spPr>
          <a:xfrm flipV="1">
            <a:off x="3022599" y="2354043"/>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BFC3172-E6F6-B5A8-8758-E8DCEE0A5CDF}"/>
              </a:ext>
            </a:extLst>
          </p:cNvPr>
          <p:cNvSpPr/>
          <p:nvPr/>
        </p:nvSpPr>
        <p:spPr>
          <a:xfrm>
            <a:off x="1114668" y="3939328"/>
            <a:ext cx="1174750" cy="348640"/>
          </a:xfrm>
          <a:prstGeom prst="ellipse">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100" dirty="0"/>
              <a:t>Data Services</a:t>
            </a:r>
            <a:endParaRPr lang="en-GB" dirty="0"/>
          </a:p>
        </p:txBody>
      </p:sp>
      <p:cxnSp>
        <p:nvCxnSpPr>
          <p:cNvPr id="29" name="Straight Arrow Connector 28">
            <a:extLst>
              <a:ext uri="{FF2B5EF4-FFF2-40B4-BE49-F238E27FC236}">
                <a16:creationId xmlns:a16="http://schemas.microsoft.com/office/drawing/2014/main" id="{138E23CB-52F1-4C7B-0965-44D428F2ADDC}"/>
              </a:ext>
            </a:extLst>
          </p:cNvPr>
          <p:cNvCxnSpPr>
            <a:cxnSpLocks/>
          </p:cNvCxnSpPr>
          <p:nvPr/>
        </p:nvCxnSpPr>
        <p:spPr>
          <a:xfrm flipH="1">
            <a:off x="1904926" y="3661854"/>
            <a:ext cx="603324" cy="223506"/>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0035A8B-33E3-A7DB-5D16-7029230D15B2}"/>
              </a:ext>
            </a:extLst>
          </p:cNvPr>
          <p:cNvCxnSpPr>
            <a:cxnSpLocks/>
          </p:cNvCxnSpPr>
          <p:nvPr/>
        </p:nvCxnSpPr>
        <p:spPr>
          <a:xfrm flipV="1">
            <a:off x="1679818" y="3560729"/>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79BCA94-8836-6084-E86A-DEA2AAFC621B}"/>
              </a:ext>
            </a:extLst>
          </p:cNvPr>
          <p:cNvCxnSpPr>
            <a:cxnSpLocks/>
          </p:cNvCxnSpPr>
          <p:nvPr/>
        </p:nvCxnSpPr>
        <p:spPr>
          <a:xfrm flipV="1">
            <a:off x="3006967" y="4201414"/>
            <a:ext cx="0" cy="276902"/>
          </a:xfrm>
          <a:prstGeom prst="straightConnector1">
            <a:avLst/>
          </a:prstGeom>
          <a:ln>
            <a:solidFill>
              <a:schemeClr val="bg2"/>
            </a:solidFill>
            <a:headEnd type="triangle"/>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32" name="Picture 31" descr="A green text with a green line&#10;&#10;Description automatically generated">
            <a:extLst>
              <a:ext uri="{FF2B5EF4-FFF2-40B4-BE49-F238E27FC236}">
                <a16:creationId xmlns:a16="http://schemas.microsoft.com/office/drawing/2014/main" id="{EB3B7282-0B51-D32D-429A-6136DC5986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267676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par>
                                <p:cTn id="65" presetID="10" presetClass="entr" presetSubtype="0"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par>
                                <p:cTn id="74" presetID="10" presetClass="entr" presetSubtype="0" fill="hold"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par>
                                <p:cTn id="83" presetID="10" presetClass="entr" presetSubtype="0" fill="hold"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500"/>
                                        <p:tgtEl>
                                          <p:spTgt spid="2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par>
                                <p:cTn id="89" presetID="10" presetClass="entr" presetSubtype="0"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par>
                                <p:cTn id="92" presetID="10" presetClass="entr" presetSubtype="0" fill="hold"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500"/>
                                        <p:tgtEl>
                                          <p:spTgt spid="30"/>
                                        </p:tgtEl>
                                      </p:cBhvr>
                                    </p:animEffect>
                                  </p:childTnLst>
                                </p:cTn>
                              </p:par>
                              <p:par>
                                <p:cTn id="95" presetID="10" presetClass="entr" presetSubtype="0" fill="hold"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3" grpId="0"/>
      <p:bldP spid="2" grpId="0" animBg="1"/>
      <p:bldP spid="4" grpId="0" animBg="1"/>
      <p:bldP spid="5" grpId="0" animBg="1"/>
      <p:bldP spid="7" grpId="0" animBg="1"/>
      <p:bldP spid="12" grpId="0" animBg="1"/>
      <p:bldP spid="16" grpId="0" animBg="1"/>
      <p:bldP spid="17" grpId="0" animBg="1"/>
      <p:bldP spid="18" grpId="0" animBg="1"/>
      <p:bldP spid="19" grpId="0" animBg="1"/>
      <p:bldP spid="23" grpId="0" animBg="1"/>
      <p:bldP spid="25" grpId="0" animBg="1"/>
      <p:bldP spid="26"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6A9E-54AC-E879-124C-71C5C13A1E6B}"/>
              </a:ext>
            </a:extLst>
          </p:cNvPr>
          <p:cNvSpPr>
            <a:spLocks noGrp="1"/>
          </p:cNvSpPr>
          <p:nvPr>
            <p:ph type="title"/>
          </p:nvPr>
        </p:nvSpPr>
        <p:spPr>
          <a:xfrm>
            <a:off x="919119" y="0"/>
            <a:ext cx="10353762" cy="970450"/>
          </a:xfrm>
        </p:spPr>
        <p:txBody>
          <a:bodyPr/>
          <a:lstStyle/>
          <a:p>
            <a:r>
              <a:rPr lang="en-GB" dirty="0"/>
              <a:t>db_manager.py</a:t>
            </a:r>
          </a:p>
        </p:txBody>
      </p:sp>
      <p:pic>
        <p:nvPicPr>
          <p:cNvPr id="5" name="Picture 4">
            <a:extLst>
              <a:ext uri="{FF2B5EF4-FFF2-40B4-BE49-F238E27FC236}">
                <a16:creationId xmlns:a16="http://schemas.microsoft.com/office/drawing/2014/main" id="{BA8B9B01-AA03-EB03-F78B-411FD2FEDB41}"/>
              </a:ext>
            </a:extLst>
          </p:cNvPr>
          <p:cNvPicPr>
            <a:picLocks noChangeAspect="1"/>
          </p:cNvPicPr>
          <p:nvPr/>
        </p:nvPicPr>
        <p:blipFill>
          <a:blip r:embed="rId3"/>
          <a:stretch>
            <a:fillRect/>
          </a:stretch>
        </p:blipFill>
        <p:spPr>
          <a:xfrm>
            <a:off x="3947324" y="3797392"/>
            <a:ext cx="8096471" cy="2919172"/>
          </a:xfrm>
          <a:prstGeom prst="rect">
            <a:avLst/>
          </a:prstGeom>
        </p:spPr>
      </p:pic>
      <p:pic>
        <p:nvPicPr>
          <p:cNvPr id="1026" name="Picture 2">
            <a:extLst>
              <a:ext uri="{FF2B5EF4-FFF2-40B4-BE49-F238E27FC236}">
                <a16:creationId xmlns:a16="http://schemas.microsoft.com/office/drawing/2014/main" id="{A30645BE-FFE3-7B7C-C3C0-9E95E55F41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109" y="401284"/>
            <a:ext cx="3121972" cy="61584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7EBDCE6-A05D-1916-8022-E194346D0D63}"/>
              </a:ext>
            </a:extLst>
          </p:cNvPr>
          <p:cNvPicPr>
            <a:picLocks noChangeAspect="1"/>
          </p:cNvPicPr>
          <p:nvPr/>
        </p:nvPicPr>
        <p:blipFill>
          <a:blip r:embed="rId5"/>
          <a:stretch>
            <a:fillRect/>
          </a:stretch>
        </p:blipFill>
        <p:spPr>
          <a:xfrm>
            <a:off x="5437869" y="1269635"/>
            <a:ext cx="5330875" cy="2369875"/>
          </a:xfrm>
          <a:prstGeom prst="rect">
            <a:avLst/>
          </a:prstGeom>
        </p:spPr>
      </p:pic>
      <p:pic>
        <p:nvPicPr>
          <p:cNvPr id="3" name="Picture 2" descr="A green text with a green line&#10;&#10;Description automatically generated">
            <a:extLst>
              <a:ext uri="{FF2B5EF4-FFF2-40B4-BE49-F238E27FC236}">
                <a16:creationId xmlns:a16="http://schemas.microsoft.com/office/drawing/2014/main" id="{0DD852B5-A74B-D10A-C5B9-AAD7D7882C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465868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26B0-C823-00C5-0EF7-2BD699FFEDD0}"/>
              </a:ext>
            </a:extLst>
          </p:cNvPr>
          <p:cNvSpPr>
            <a:spLocks noGrp="1"/>
          </p:cNvSpPr>
          <p:nvPr>
            <p:ph type="title"/>
          </p:nvPr>
        </p:nvSpPr>
        <p:spPr>
          <a:xfrm>
            <a:off x="919119" y="0"/>
            <a:ext cx="10353762" cy="970450"/>
          </a:xfrm>
        </p:spPr>
        <p:txBody>
          <a:bodyPr/>
          <a:lstStyle/>
          <a:p>
            <a:r>
              <a:rPr lang="en-GB" dirty="0"/>
              <a:t>event_handlers.py</a:t>
            </a:r>
          </a:p>
        </p:txBody>
      </p:sp>
      <p:pic>
        <p:nvPicPr>
          <p:cNvPr id="5" name="Content Placeholder 4">
            <a:extLst>
              <a:ext uri="{FF2B5EF4-FFF2-40B4-BE49-F238E27FC236}">
                <a16:creationId xmlns:a16="http://schemas.microsoft.com/office/drawing/2014/main" id="{72C16A3C-1BFC-C085-BF59-7415ADA7C9C8}"/>
              </a:ext>
            </a:extLst>
          </p:cNvPr>
          <p:cNvPicPr>
            <a:picLocks noGrp="1" noChangeAspect="1"/>
          </p:cNvPicPr>
          <p:nvPr>
            <p:ph idx="1"/>
          </p:nvPr>
        </p:nvPicPr>
        <p:blipFill>
          <a:blip r:embed="rId3"/>
          <a:stretch>
            <a:fillRect/>
          </a:stretch>
        </p:blipFill>
        <p:spPr>
          <a:xfrm>
            <a:off x="6679508" y="1138236"/>
            <a:ext cx="4500551" cy="5719764"/>
          </a:xfrm>
        </p:spPr>
      </p:pic>
      <p:pic>
        <p:nvPicPr>
          <p:cNvPr id="7" name="Picture 6">
            <a:extLst>
              <a:ext uri="{FF2B5EF4-FFF2-40B4-BE49-F238E27FC236}">
                <a16:creationId xmlns:a16="http://schemas.microsoft.com/office/drawing/2014/main" id="{E5E6EAD3-1C81-AA64-B14E-394BDD1EB2F0}"/>
              </a:ext>
            </a:extLst>
          </p:cNvPr>
          <p:cNvPicPr>
            <a:picLocks noChangeAspect="1"/>
          </p:cNvPicPr>
          <p:nvPr/>
        </p:nvPicPr>
        <p:blipFill>
          <a:blip r:embed="rId4"/>
          <a:stretch>
            <a:fillRect/>
          </a:stretch>
        </p:blipFill>
        <p:spPr>
          <a:xfrm>
            <a:off x="323326" y="1240168"/>
            <a:ext cx="6103578" cy="2282156"/>
          </a:xfrm>
          <a:prstGeom prst="rect">
            <a:avLst/>
          </a:prstGeom>
        </p:spPr>
      </p:pic>
      <p:pic>
        <p:nvPicPr>
          <p:cNvPr id="4" name="Picture 3">
            <a:extLst>
              <a:ext uri="{FF2B5EF4-FFF2-40B4-BE49-F238E27FC236}">
                <a16:creationId xmlns:a16="http://schemas.microsoft.com/office/drawing/2014/main" id="{DDD8B5B5-9C7E-4697-7BDC-BB141F4BA1EE}"/>
              </a:ext>
            </a:extLst>
          </p:cNvPr>
          <p:cNvPicPr>
            <a:picLocks noChangeAspect="1"/>
          </p:cNvPicPr>
          <p:nvPr/>
        </p:nvPicPr>
        <p:blipFill>
          <a:blip r:embed="rId5"/>
          <a:stretch>
            <a:fillRect/>
          </a:stretch>
        </p:blipFill>
        <p:spPr>
          <a:xfrm>
            <a:off x="1011941" y="3602776"/>
            <a:ext cx="4941527" cy="3179117"/>
          </a:xfrm>
          <a:prstGeom prst="rect">
            <a:avLst/>
          </a:prstGeom>
        </p:spPr>
      </p:pic>
      <p:pic>
        <p:nvPicPr>
          <p:cNvPr id="3" name="Picture 2" descr="A green text with a green line&#10;&#10;Description automatically generated">
            <a:extLst>
              <a:ext uri="{FF2B5EF4-FFF2-40B4-BE49-F238E27FC236}">
                <a16:creationId xmlns:a16="http://schemas.microsoft.com/office/drawing/2014/main" id="{CA93D570-3A4A-98BC-EDB2-010B92D7A4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67640" cy="167640"/>
          </a:xfrm>
          <a:prstGeom prst="rect">
            <a:avLst/>
          </a:prstGeom>
        </p:spPr>
      </p:pic>
    </p:spTree>
    <p:extLst>
      <p:ext uri="{BB962C8B-B14F-4D97-AF65-F5344CB8AC3E}">
        <p14:creationId xmlns:p14="http://schemas.microsoft.com/office/powerpoint/2010/main" val="2291801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826F61"/>
      </a:accent1>
      <a:accent2>
        <a:srgbClr val="A19C7F"/>
      </a:accent2>
      <a:accent3>
        <a:srgbClr val="9AA489"/>
      </a:accent3>
      <a:accent4>
        <a:srgbClr val="7C938B"/>
      </a:accent4>
      <a:accent5>
        <a:srgbClr val="7C7D92"/>
      </a:accent5>
      <a:accent6>
        <a:srgbClr val="897376"/>
      </a:accent6>
      <a:hlink>
        <a:srgbClr val="D29B73"/>
      </a:hlink>
      <a:folHlink>
        <a:srgbClr val="F4C5A4"/>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FF747C5C-A8E8-4833-9E55-3D08FE4E4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TM04033929[[fn=Slate]]</Template>
  <TotalTime>1364</TotalTime>
  <Words>2690</Words>
  <Application>Microsoft Office PowerPoint</Application>
  <PresentationFormat>Widescreen</PresentationFormat>
  <Paragraphs>137</Paragraphs>
  <Slides>21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Calisto MT</vt:lpstr>
      <vt:lpstr>Wingdings 2</vt:lpstr>
      <vt:lpstr>Slate</vt:lpstr>
      <vt:lpstr>The [KYR] Project</vt:lpstr>
      <vt:lpstr>PowerPoint Presentation</vt:lpstr>
      <vt:lpstr>PowerPoint Presentation</vt:lpstr>
      <vt:lpstr>PowerPoint Presentation</vt:lpstr>
      <vt:lpstr>PowerPoint Presentation</vt:lpstr>
      <vt:lpstr>PowerPoint Presentation</vt:lpstr>
      <vt:lpstr>PowerPoint Presentation</vt:lpstr>
      <vt:lpstr>db_manager.py</vt:lpstr>
      <vt:lpstr>event_handlers.py</vt:lpstr>
      <vt:lpstr>servers.py &amp; auto_services.py</vt:lpstr>
      <vt:lpstr>PowerPoint Presentation</vt:lpstr>
      <vt:lpstr>API1.py</vt:lpstr>
      <vt:lpstr>PowerPoint Presentation</vt:lpstr>
      <vt:lpstr>DockerScripts</vt:lpstr>
      <vt:lpstr>PowerPoint Presentation</vt:lpstr>
      <vt:lpstr>LUA/Khalua/Java Projects</vt:lpstr>
      <vt:lpstr>LUA/Khalua/Java Projects</vt:lpstr>
      <vt:lpstr>PowerPoint Presentation</vt:lpstr>
      <vt:lpstr>Godot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[KYR] Project</dc:title>
  <dc:creator>Adam Rees</dc:creator>
  <cp:lastModifiedBy>Adam Rees</cp:lastModifiedBy>
  <cp:revision>317</cp:revision>
  <dcterms:created xsi:type="dcterms:W3CDTF">2024-05-27T13:18:31Z</dcterms:created>
  <dcterms:modified xsi:type="dcterms:W3CDTF">2024-08-07T15:03:34Z</dcterms:modified>
</cp:coreProperties>
</file>