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E9AC43F-9F10-48A1-AF8C-C84EABB76D7A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5B5E1D3D-0BE4-4628-8DDE-9F88D84882A7}" type="slidenum"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31083372-1F79-44BA-BC66-D24E129E000C}" type="slidenum"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EAD32DAA-7878-42F7-B559-3D3F5D455760}" type="slidenum"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E4064A3C-EFDB-4F38-82FB-089285484686}" type="slidenum"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4400">
                <a:solidFill>
                  <a:srgbClr val="000000"/>
                </a:solidFill>
                <a:latin typeface="Arial"/>
                <a:ea typeface="Noto Sans CJK SC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DE85A710-64FF-4542-B578-76B6F526752D}" type="slidenum"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4400">
                <a:solidFill>
                  <a:srgbClr val="000000"/>
                </a:solidFill>
                <a:latin typeface="Arial"/>
                <a:ea typeface="Noto Sans CJK SC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Arial"/>
                <a:ea typeface="Noto Sans CJK SC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Arial"/>
                <a:ea typeface="Noto Sans CJK SC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Arial"/>
                <a:ea typeface="Noto Sans CJK SC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Arial"/>
                <a:ea typeface="Noto Sans CJK SC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Arial"/>
                <a:ea typeface="Noto Sans CJK SC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Arial"/>
                <a:ea typeface="Noto Sans CJK SC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Noto Sans CJK SC Regular"/>
              </a:rPr>
              <a:t>Seventh Outline LevelClick to edit Master text styles</a:t>
            </a:r>
            <a:endParaRPr/>
          </a:p>
          <a:p>
            <a:r>
              <a:rPr lang="en-GB" sz="2800">
                <a:solidFill>
                  <a:srgbClr val="000000"/>
                </a:solidFill>
                <a:latin typeface="Arial"/>
                <a:ea typeface="Noto Sans CJK SC Regular"/>
              </a:rPr>
              <a:t>Second level</a:t>
            </a:r>
            <a:endParaRPr/>
          </a:p>
          <a:p>
            <a:r>
              <a:rPr lang="en-GB" sz="2400">
                <a:solidFill>
                  <a:srgbClr val="000000"/>
                </a:solidFill>
                <a:latin typeface="Arial"/>
                <a:ea typeface="Noto Sans CJK SC Regular"/>
              </a:rPr>
              <a:t>Third level</a:t>
            </a:r>
            <a:endParaRPr/>
          </a:p>
          <a:p>
            <a:r>
              <a:rPr lang="en-GB" sz="2000">
                <a:solidFill>
                  <a:srgbClr val="000000"/>
                </a:solidFill>
                <a:latin typeface="Arial"/>
                <a:ea typeface="Noto Sans CJK SC Regular"/>
              </a:rPr>
              <a:t>Fourth level</a:t>
            </a:r>
            <a:endParaRPr/>
          </a:p>
          <a:p>
            <a:r>
              <a:rPr lang="en-GB" sz="2000">
                <a:solidFill>
                  <a:srgbClr val="000000"/>
                </a:solidFill>
                <a:latin typeface="Arial"/>
                <a:ea typeface="Noto Sans CJK SC Regular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6FA86E85-3567-4545-B53E-6520BAD9289C}" type="slidenum"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</p:spPr>
        <p:txBody>
          <a:bodyPr lIns="0" rIns="0" tIns="39240" bIns="0" anchor="ctr"/>
          <a:p>
            <a:pPr>
              <a:lnSpc>
                <a:spcPct val="100000"/>
              </a:lnSpc>
            </a:pPr>
            <a:r>
              <a:rPr lang="en-GB" sz="4400">
                <a:solidFill>
                  <a:srgbClr val="800000"/>
                </a:solidFill>
                <a:latin typeface="Arial"/>
                <a:ea typeface="Noto Sans CJK SC Regular"/>
              </a:rPr>
              <a:t>NeuroNLP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Arial"/>
                <a:ea typeface="Noto Sans CJK SC Regular"/>
              </a:rPr>
              <a:t>https://neuronlp.fruitflybrain.org/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>
                <a:solidFill>
                  <a:srgbClr val="808080"/>
                </a:solidFill>
                <a:latin typeface="Arial"/>
                <a:ea typeface="Noto Sans CJK SC Regular"/>
              </a:rPr>
              <a:t>Neuroinformatics tutorial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1295280" y="4284360"/>
            <a:ext cx="7488000" cy="125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lang="en-GB">
                <a:latin typeface="Arial"/>
                <a:ea typeface="Noto Sans CJK SC Regular"/>
              </a:rPr>
              <a:t>NeuroNLP, is a key application on the Fruit Fly Brain Observatory platform that provides a modern web-based portal for exploring fruit fly brain circuit data. </a:t>
            </a:r>
            <a:endParaRPr/>
          </a:p>
          <a:p>
            <a:pPr algn="just">
              <a:lnSpc>
                <a:spcPct val="93000"/>
              </a:lnSpc>
            </a:pPr>
            <a:endParaRPr/>
          </a:p>
          <a:p>
            <a:pPr algn="just">
              <a:lnSpc>
                <a:spcPct val="93000"/>
              </a:lnSpc>
            </a:pPr>
            <a:r>
              <a:rPr lang="en-GB">
                <a:latin typeface="Arial"/>
                <a:ea typeface="Noto Sans CJK SC Regular"/>
              </a:rPr>
              <a:t>Using Natural language, NeuroNLP allows users to construct intricate circuits from multiple data sources, to gain novel insights into brain structure and function.</a:t>
            </a:r>
            <a:endParaRPr/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0"/>
          </a:xfrm>
          <a:prstGeom prst="line">
            <a:avLst/>
          </a:prstGeom>
          <a:ln w="15840">
            <a:solidFill>
              <a:srgbClr val="808080"/>
            </a:solidFill>
            <a:round/>
          </a:ln>
        </p:spPr>
      </p:sp>
      <p:sp>
        <p:nvSpPr>
          <p:cNvPr id="88" name="CustomShape 6"/>
          <p:cNvSpPr/>
          <p:nvPr/>
        </p:nvSpPr>
        <p:spPr>
          <a:xfrm>
            <a:off x="6985080" y="7020000"/>
            <a:ext cx="2879280" cy="396360"/>
          </a:xfrm>
          <a:prstGeom prst="rect">
            <a:avLst/>
          </a:prstGeom>
          <a:noFill/>
          <a:ln>
            <a:noFill/>
          </a:ln>
        </p:spPr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lang="en-GB">
                <a:solidFill>
                  <a:srgbClr val="808080"/>
                </a:solidFill>
                <a:latin typeface="Arial"/>
                <a:ea typeface="Noto Sans CJK SC Regular"/>
              </a:rPr>
              <a:t>1.7 Open source initiatives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8000" y="216000"/>
            <a:ext cx="1008000" cy="10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67800" y="1449360"/>
            <a:ext cx="3868200" cy="125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i="1" lang="en-GB">
                <a:solidFill>
                  <a:srgbClr val="666666"/>
                </a:solidFill>
                <a:latin typeface="Arial"/>
                <a:ea typeface="Noto Sans CJK SC Regular"/>
              </a:rPr>
              <a:t>NeuroNLP runs upon the NeuroArch database, which codifies fly connectome data from both the </a:t>
            </a:r>
            <a:r>
              <a:rPr i="1" lang="en-GB">
                <a:solidFill>
                  <a:srgbClr val="666666"/>
                </a:solidFill>
                <a:latin typeface="Arial"/>
                <a:ea typeface="Noto Sans CJK SC Regular"/>
              </a:rPr>
              <a:t>meso-scale connectome data </a:t>
            </a:r>
            <a:r>
              <a:rPr i="1" lang="en-GB">
                <a:solidFill>
                  <a:srgbClr val="666666"/>
                </a:solidFill>
                <a:latin typeface="Arial"/>
                <a:ea typeface="Noto Sans CJK SC Regular"/>
              </a:rPr>
              <a:t>FlyCircuit database (B) and the </a:t>
            </a:r>
            <a:r>
              <a:rPr i="1" lang="en-GB">
                <a:solidFill>
                  <a:srgbClr val="666666"/>
                </a:solidFill>
                <a:latin typeface="Arial"/>
                <a:ea typeface="Noto Sans CJK SC Regular"/>
              </a:rPr>
              <a:t>micro-scale synaptic</a:t>
            </a:r>
            <a:r>
              <a:rPr i="1" lang="en-GB">
                <a:solidFill>
                  <a:srgbClr val="666666"/>
                </a:solidFill>
                <a:latin typeface="Arial"/>
                <a:ea typeface="Noto Sans CJK SC Regular"/>
              </a:rPr>
              <a:t> Janelia Fly Medulla data (C).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i="1" lang="en-GB">
                <a:solidFill>
                  <a:srgbClr val="666666"/>
                </a:solidFill>
                <a:latin typeface="Arial"/>
                <a:ea typeface="Noto Sans CJK SC Regular"/>
              </a:rPr>
              <a:t> 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080" y="3843000"/>
            <a:ext cx="4680000" cy="26010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00" y="3852000"/>
            <a:ext cx="4608000" cy="25920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04080" y="1188000"/>
            <a:ext cx="4608000" cy="259200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5112000" y="6516000"/>
            <a:ext cx="4680000" cy="318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i="1" lang="en-GB" sz="1600">
                <a:solidFill>
                  <a:srgbClr val="666666"/>
                </a:solidFill>
                <a:latin typeface="Arial"/>
                <a:ea typeface="Noto Sans CJK SC Regular"/>
              </a:rPr>
              <a:t>C) “Show neurons in a single cartridge in lamina”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360000" y="6529680"/>
            <a:ext cx="4680000" cy="318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i="1" lang="en-GB" sz="1600">
                <a:solidFill>
                  <a:srgbClr val="666666"/>
                </a:solidFill>
                <a:latin typeface="Arial"/>
                <a:ea typeface="Noto Sans CJK SC Regular"/>
              </a:rPr>
              <a:t>A) Exploring neuron data sources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5112000" y="769680"/>
            <a:ext cx="4680000" cy="318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i="1" lang="en-GB" sz="1600">
                <a:solidFill>
                  <a:srgbClr val="666666"/>
                </a:solidFill>
                <a:latin typeface="Arial"/>
                <a:ea typeface="Noto Sans CJK SC Regular"/>
              </a:rPr>
              <a:t>B) “Show Dopaminergic Neurons”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11800" y="576000"/>
            <a:ext cx="8476200" cy="13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i="1" lang="en-GB">
                <a:solidFill>
                  <a:srgbClr val="808080"/>
                </a:solidFill>
                <a:latin typeface="Arial"/>
                <a:ea typeface="Noto Sans CJK SC Regular"/>
              </a:rPr>
              <a:t>NeuroNLP allows for both complex single queries, as well as chaining multiple queries using stateful workspaces, to create intricate circuits.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i="1" lang="en-GB">
                <a:solidFill>
                  <a:srgbClr val="808080"/>
                </a:solidFill>
                <a:latin typeface="Arial"/>
                <a:ea typeface="Noto Sans CJK SC Regular"/>
              </a:rPr>
              <a:t> </a:t>
            </a:r>
            <a:r>
              <a:rPr i="1" lang="en-GB">
                <a:solidFill>
                  <a:srgbClr val="808080"/>
                </a:solidFill>
                <a:latin typeface="Arial"/>
                <a:ea typeface="Noto Sans CJK SC Regular"/>
              </a:rPr>
              <a:t>Circuits can be queried by Parent LPU, neuron types, Tracts and Projections, Putative Neurotransmitters,  Innervations and axonal and Dendritic arbourizations and Pre-synaptic and Post-synaptic connections.    </a:t>
            </a:r>
            <a:endParaRPr/>
          </a:p>
          <a:p>
            <a:pPr>
              <a:lnSpc>
                <a:spcPct val="93000"/>
              </a:lnSpc>
            </a:pPr>
            <a:r>
              <a:rPr i="1" lang="en-GB">
                <a:solidFill>
                  <a:srgbClr val="808080"/>
                </a:solidFill>
                <a:latin typeface="Arial"/>
                <a:ea typeface="Noto Sans CJK SC Regular"/>
              </a:rPr>
              <a:t>  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2520000"/>
            <a:ext cx="7424280" cy="41756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296000" y="6813360"/>
            <a:ext cx="7416000" cy="125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i="1" lang="en-GB">
                <a:solidFill>
                  <a:srgbClr val="808080"/>
                </a:solidFill>
                <a:latin typeface="Arial"/>
                <a:ea typeface="Noto Sans CJK SC Regular"/>
              </a:rPr>
              <a:t>Show neurons having dendrites in the right antenal lobe and axons in both right lateral horn and left lateral horn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39800" y="693720"/>
            <a:ext cx="8548200" cy="342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i="1" lang="en-GB">
                <a:solidFill>
                  <a:srgbClr val="808080"/>
                </a:solidFill>
                <a:latin typeface="Arial"/>
                <a:ea typeface="Noto Sans CJK SC Regular"/>
              </a:rPr>
              <a:t>Exploring and Enriching Research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GB">
                <a:solidFill>
                  <a:srgbClr val="808080"/>
                </a:solidFill>
                <a:latin typeface="Arial"/>
                <a:ea typeface="Noto Sans CJK SC Regular"/>
              </a:rPr>
              <a:t>NeuroNLP can be used to recreate drosophila circuits from the literature, in order to more deeply explore the research.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GB">
                <a:solidFill>
                  <a:srgbClr val="808080"/>
                </a:solidFill>
                <a:latin typeface="Arial"/>
                <a:ea typeface="Noto Sans CJK SC Regular"/>
              </a:rPr>
              <a:t>Below we see a reconstruction of the a  a feedforward visual pathway from the medulla to the central complex, as reported in Sun Yi et. al. (2017).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360" y="2884680"/>
            <a:ext cx="7424280" cy="41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