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BF26B-9B4E-1A45-A86B-4ACC25013311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FEFC3-E093-C94D-B794-A76C5E15FC0E}">
      <dgm:prSet custT="1"/>
      <dgm:spPr/>
      <dgm:t>
        <a:bodyPr/>
        <a:lstStyle/>
        <a:p>
          <a:pPr rtl="0"/>
          <a:r>
            <a:rPr lang="en-US" sz="2900" dirty="0" smtClean="0"/>
            <a:t>Perceptron</a:t>
          </a:r>
        </a:p>
        <a:p>
          <a:pPr rtl="0"/>
          <a:r>
            <a:rPr lang="en-US" sz="1800" dirty="0" smtClean="0"/>
            <a:t>1950s</a:t>
          </a:r>
          <a:endParaRPr lang="en-US" sz="1800" dirty="0"/>
        </a:p>
      </dgm:t>
    </dgm:pt>
    <dgm:pt modelId="{E6846314-A7EE-254E-9D6E-A0B2D0FEA841}" type="parTrans" cxnId="{B84A4E49-9266-F24A-9F38-A2352E19E8B0}">
      <dgm:prSet/>
      <dgm:spPr/>
      <dgm:t>
        <a:bodyPr/>
        <a:lstStyle/>
        <a:p>
          <a:endParaRPr lang="en-US"/>
        </a:p>
      </dgm:t>
    </dgm:pt>
    <dgm:pt modelId="{0AB25749-0206-4941-9D5C-2F77C941667C}" type="sibTrans" cxnId="{B84A4E49-9266-F24A-9F38-A2352E19E8B0}">
      <dgm:prSet/>
      <dgm:spPr/>
      <dgm:t>
        <a:bodyPr/>
        <a:lstStyle/>
        <a:p>
          <a:endParaRPr lang="en-US"/>
        </a:p>
      </dgm:t>
    </dgm:pt>
    <dgm:pt modelId="{E914CD3D-8CB8-374A-9AA2-53526461A0A1}">
      <dgm:prSet custT="1"/>
      <dgm:spPr/>
      <dgm:t>
        <a:bodyPr/>
        <a:lstStyle/>
        <a:p>
          <a:pPr rtl="0"/>
          <a:r>
            <a:rPr lang="en-US" sz="2400" dirty="0" err="1" smtClean="0"/>
            <a:t>Backprop</a:t>
          </a:r>
          <a:endParaRPr lang="en-US" sz="2400" dirty="0" smtClean="0"/>
        </a:p>
        <a:p>
          <a:pPr rtl="0"/>
          <a:r>
            <a:rPr lang="en-US" sz="1800" dirty="0" smtClean="0"/>
            <a:t>1970s</a:t>
          </a:r>
        </a:p>
        <a:p>
          <a:pPr rtl="0"/>
          <a:r>
            <a:rPr lang="en-US" sz="1800" dirty="0" smtClean="0"/>
            <a:t>Popularized by Hinton in 1980s</a:t>
          </a:r>
          <a:endParaRPr lang="en-US" sz="1800" dirty="0"/>
        </a:p>
      </dgm:t>
    </dgm:pt>
    <dgm:pt modelId="{936111F4-C472-2F40-AFCB-15B34FBF90B2}" type="parTrans" cxnId="{D114BE48-87BB-2847-BBD8-E6CAED1F35CE}">
      <dgm:prSet/>
      <dgm:spPr/>
      <dgm:t>
        <a:bodyPr/>
        <a:lstStyle/>
        <a:p>
          <a:endParaRPr lang="en-US"/>
        </a:p>
      </dgm:t>
    </dgm:pt>
    <dgm:pt modelId="{9EF0E7BA-4D1D-1345-B51A-9730E384F689}" type="sibTrans" cxnId="{D114BE48-87BB-2847-BBD8-E6CAED1F35CE}">
      <dgm:prSet/>
      <dgm:spPr/>
      <dgm:t>
        <a:bodyPr/>
        <a:lstStyle/>
        <a:p>
          <a:endParaRPr lang="en-US"/>
        </a:p>
      </dgm:t>
    </dgm:pt>
    <dgm:pt modelId="{A6906A45-4EF5-0D41-A625-1B54C46CBD5A}">
      <dgm:prSet custT="1"/>
      <dgm:spPr/>
      <dgm:t>
        <a:bodyPr/>
        <a:lstStyle/>
        <a:p>
          <a:pPr algn="ctr" rtl="0"/>
          <a:r>
            <a:rPr lang="en-US" sz="1800" dirty="0" err="1" smtClean="0"/>
            <a:t>LeNet</a:t>
          </a:r>
          <a:r>
            <a:rPr lang="en-US" sz="1800" dirty="0" smtClean="0"/>
            <a:t>: Conv Nets </a:t>
          </a:r>
        </a:p>
        <a:p>
          <a:pPr algn="ctr" rtl="0"/>
          <a:r>
            <a:rPr lang="en-US" sz="1800" dirty="0" smtClean="0"/>
            <a:t>1998</a:t>
          </a:r>
        </a:p>
        <a:p>
          <a:pPr algn="ctr" rtl="0"/>
          <a:r>
            <a:rPr lang="en-US" sz="1800" dirty="0" err="1" smtClean="0"/>
            <a:t>LeCun</a:t>
          </a:r>
          <a:r>
            <a:rPr lang="en-US" sz="1800" dirty="0" smtClean="0"/>
            <a:t> and </a:t>
          </a:r>
          <a:r>
            <a:rPr lang="en-US" sz="1800" dirty="0" err="1" smtClean="0"/>
            <a:t>Bengio</a:t>
          </a:r>
          <a:endParaRPr lang="en-US" sz="1800" dirty="0"/>
        </a:p>
      </dgm:t>
    </dgm:pt>
    <dgm:pt modelId="{BF13F304-7642-9C4C-BE2A-3BA0F87851E2}" type="parTrans" cxnId="{4F2D4942-8697-364D-AA26-9C3A19238E7F}">
      <dgm:prSet/>
      <dgm:spPr/>
      <dgm:t>
        <a:bodyPr/>
        <a:lstStyle/>
        <a:p>
          <a:endParaRPr lang="en-US"/>
        </a:p>
      </dgm:t>
    </dgm:pt>
    <dgm:pt modelId="{DCA3FB6D-21D6-5147-B7C6-237BB10FF141}" type="sibTrans" cxnId="{4F2D4942-8697-364D-AA26-9C3A19238E7F}">
      <dgm:prSet/>
      <dgm:spPr/>
      <dgm:t>
        <a:bodyPr/>
        <a:lstStyle/>
        <a:p>
          <a:endParaRPr lang="en-US"/>
        </a:p>
      </dgm:t>
    </dgm:pt>
    <dgm:pt modelId="{BA4DBE3E-E511-6448-8DC7-F6957C8EB55C}">
      <dgm:prSet custT="1"/>
      <dgm:spPr/>
      <dgm:t>
        <a:bodyPr/>
        <a:lstStyle/>
        <a:p>
          <a:pPr rtl="0"/>
          <a:r>
            <a:rPr lang="en-US" sz="2000" dirty="0" smtClean="0"/>
            <a:t>Deep Belief Nets</a:t>
          </a:r>
        </a:p>
        <a:p>
          <a:pPr rtl="0"/>
          <a:r>
            <a:rPr lang="is-IS" sz="2000" dirty="0" smtClean="0"/>
            <a:t>2006</a:t>
          </a:r>
        </a:p>
        <a:p>
          <a:pPr rtl="0"/>
          <a:r>
            <a:rPr lang="is-IS" sz="2000" dirty="0" smtClean="0"/>
            <a:t>Hinton</a:t>
          </a:r>
          <a:r>
            <a:rPr lang="en-US" sz="2000" dirty="0" smtClean="0"/>
            <a:t> </a:t>
          </a:r>
        </a:p>
      </dgm:t>
    </dgm:pt>
    <dgm:pt modelId="{A497D80F-AC41-EB4E-BB0D-35CA2D7C9EF8}" type="parTrans" cxnId="{70FB74DF-EB86-FD46-99CD-61D3D155FA8D}">
      <dgm:prSet/>
      <dgm:spPr/>
      <dgm:t>
        <a:bodyPr/>
        <a:lstStyle/>
        <a:p>
          <a:endParaRPr lang="en-US"/>
        </a:p>
      </dgm:t>
    </dgm:pt>
    <dgm:pt modelId="{6E805717-7D63-9045-A98A-0E45033A676B}" type="sibTrans" cxnId="{70FB74DF-EB86-FD46-99CD-61D3D155FA8D}">
      <dgm:prSet/>
      <dgm:spPr/>
      <dgm:t>
        <a:bodyPr/>
        <a:lstStyle/>
        <a:p>
          <a:endParaRPr lang="en-US"/>
        </a:p>
      </dgm:t>
    </dgm:pt>
    <dgm:pt modelId="{0BF5E326-55B3-C54B-BEB6-F5A9BCFC8362}" type="pres">
      <dgm:prSet presAssocID="{F43BF26B-9B4E-1A45-A86B-4ACC250133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A7C26-8BF7-6D4C-97A2-2F3514A4515C}" type="pres">
      <dgm:prSet presAssocID="{B01FEFC3-E093-C94D-B794-A76C5E15FC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8DAB2-2B9B-ED43-93B4-7CFEABF4735C}" type="pres">
      <dgm:prSet presAssocID="{0AB25749-0206-4941-9D5C-2F77C941667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A689E11-01D7-7448-A18A-2FF5136453B9}" type="pres">
      <dgm:prSet presAssocID="{0AB25749-0206-4941-9D5C-2F77C941667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4F2DA9-C18A-5644-9605-95469320FB8A}" type="pres">
      <dgm:prSet presAssocID="{E914CD3D-8CB8-374A-9AA2-53526461A0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397DE-4A88-D94F-AAD3-F4DC4B6538A3}" type="pres">
      <dgm:prSet presAssocID="{9EF0E7BA-4D1D-1345-B51A-9730E384F68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CF1D4C2-D161-1A4C-912A-D3FE1D9F9A8F}" type="pres">
      <dgm:prSet presAssocID="{9EF0E7BA-4D1D-1345-B51A-9730E384F68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0E1E92-76CD-D948-AE29-AE5CD1190EB8}" type="pres">
      <dgm:prSet presAssocID="{A6906A45-4EF5-0D41-A625-1B54C46CBD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E0AD3-C827-4E40-9517-64676541FF75}" type="pres">
      <dgm:prSet presAssocID="{DCA3FB6D-21D6-5147-B7C6-237BB10FF14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63E2C2F-4515-B442-A2AA-47606AD229A7}" type="pres">
      <dgm:prSet presAssocID="{DCA3FB6D-21D6-5147-B7C6-237BB10FF14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70C6FF1-0794-8341-A70E-7F446E84DE5E}" type="pres">
      <dgm:prSet presAssocID="{BA4DBE3E-E511-6448-8DC7-F6957C8EB5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3D77-CDF7-7546-81AA-C58494AB1DB6}" type="presOf" srcId="{A6906A45-4EF5-0D41-A625-1B54C46CBD5A}" destId="{9F0E1E92-76CD-D948-AE29-AE5CD1190EB8}" srcOrd="0" destOrd="0" presId="urn:microsoft.com/office/officeart/2005/8/layout/process1"/>
    <dgm:cxn modelId="{2B305672-B660-9A4E-91B9-ECD0D971B776}" type="presOf" srcId="{B01FEFC3-E093-C94D-B794-A76C5E15FC0E}" destId="{A0FA7C26-8BF7-6D4C-97A2-2F3514A4515C}" srcOrd="0" destOrd="0" presId="urn:microsoft.com/office/officeart/2005/8/layout/process1"/>
    <dgm:cxn modelId="{ECADB189-33B2-014F-99BF-7C1F675F75CC}" type="presOf" srcId="{E914CD3D-8CB8-374A-9AA2-53526461A0A1}" destId="{BE4F2DA9-C18A-5644-9605-95469320FB8A}" srcOrd="0" destOrd="0" presId="urn:microsoft.com/office/officeart/2005/8/layout/process1"/>
    <dgm:cxn modelId="{CC5899DA-3993-B844-B759-40B8CE0247AD}" type="presOf" srcId="{DCA3FB6D-21D6-5147-B7C6-237BB10FF141}" destId="{363E2C2F-4515-B442-A2AA-47606AD229A7}" srcOrd="1" destOrd="0" presId="urn:microsoft.com/office/officeart/2005/8/layout/process1"/>
    <dgm:cxn modelId="{A38E74A0-21AC-524A-9E9A-A5371F81BA1C}" type="presOf" srcId="{DCA3FB6D-21D6-5147-B7C6-237BB10FF141}" destId="{A09E0AD3-C827-4E40-9517-64676541FF75}" srcOrd="0" destOrd="0" presId="urn:microsoft.com/office/officeart/2005/8/layout/process1"/>
    <dgm:cxn modelId="{4448B26C-E747-784F-8BC9-87823235B567}" type="presOf" srcId="{0AB25749-0206-4941-9D5C-2F77C941667C}" destId="{A6A8DAB2-2B9B-ED43-93B4-7CFEABF4735C}" srcOrd="0" destOrd="0" presId="urn:microsoft.com/office/officeart/2005/8/layout/process1"/>
    <dgm:cxn modelId="{70FB74DF-EB86-FD46-99CD-61D3D155FA8D}" srcId="{F43BF26B-9B4E-1A45-A86B-4ACC25013311}" destId="{BA4DBE3E-E511-6448-8DC7-F6957C8EB55C}" srcOrd="3" destOrd="0" parTransId="{A497D80F-AC41-EB4E-BB0D-35CA2D7C9EF8}" sibTransId="{6E805717-7D63-9045-A98A-0E45033A676B}"/>
    <dgm:cxn modelId="{A076FC50-168C-9D4F-8846-E3DF4B4E02DF}" type="presOf" srcId="{F43BF26B-9B4E-1A45-A86B-4ACC25013311}" destId="{0BF5E326-55B3-C54B-BEB6-F5A9BCFC8362}" srcOrd="0" destOrd="0" presId="urn:microsoft.com/office/officeart/2005/8/layout/process1"/>
    <dgm:cxn modelId="{084D85A6-8210-DE4C-A282-BB874DDB1F5D}" type="presOf" srcId="{0AB25749-0206-4941-9D5C-2F77C941667C}" destId="{EA689E11-01D7-7448-A18A-2FF5136453B9}" srcOrd="1" destOrd="0" presId="urn:microsoft.com/office/officeart/2005/8/layout/process1"/>
    <dgm:cxn modelId="{7691FC45-F306-D347-83CA-5576EF9A08F3}" type="presOf" srcId="{9EF0E7BA-4D1D-1345-B51A-9730E384F689}" destId="{1CF1D4C2-D161-1A4C-912A-D3FE1D9F9A8F}" srcOrd="1" destOrd="0" presId="urn:microsoft.com/office/officeart/2005/8/layout/process1"/>
    <dgm:cxn modelId="{402ED936-70E9-6E4B-A5D3-1DE2B1A74221}" type="presOf" srcId="{9EF0E7BA-4D1D-1345-B51A-9730E384F689}" destId="{1EA397DE-4A88-D94F-AAD3-F4DC4B6538A3}" srcOrd="0" destOrd="0" presId="urn:microsoft.com/office/officeart/2005/8/layout/process1"/>
    <dgm:cxn modelId="{4F2D4942-8697-364D-AA26-9C3A19238E7F}" srcId="{F43BF26B-9B4E-1A45-A86B-4ACC25013311}" destId="{A6906A45-4EF5-0D41-A625-1B54C46CBD5A}" srcOrd="2" destOrd="0" parTransId="{BF13F304-7642-9C4C-BE2A-3BA0F87851E2}" sibTransId="{DCA3FB6D-21D6-5147-B7C6-237BB10FF141}"/>
    <dgm:cxn modelId="{B84A4E49-9266-F24A-9F38-A2352E19E8B0}" srcId="{F43BF26B-9B4E-1A45-A86B-4ACC25013311}" destId="{B01FEFC3-E093-C94D-B794-A76C5E15FC0E}" srcOrd="0" destOrd="0" parTransId="{E6846314-A7EE-254E-9D6E-A0B2D0FEA841}" sibTransId="{0AB25749-0206-4941-9D5C-2F77C941667C}"/>
    <dgm:cxn modelId="{D114BE48-87BB-2847-BBD8-E6CAED1F35CE}" srcId="{F43BF26B-9B4E-1A45-A86B-4ACC25013311}" destId="{E914CD3D-8CB8-374A-9AA2-53526461A0A1}" srcOrd="1" destOrd="0" parTransId="{936111F4-C472-2F40-AFCB-15B34FBF90B2}" sibTransId="{9EF0E7BA-4D1D-1345-B51A-9730E384F689}"/>
    <dgm:cxn modelId="{B7C5E664-6C55-F44B-9246-8DF35E1F91CF}" type="presOf" srcId="{BA4DBE3E-E511-6448-8DC7-F6957C8EB55C}" destId="{B70C6FF1-0794-8341-A70E-7F446E84DE5E}" srcOrd="0" destOrd="0" presId="urn:microsoft.com/office/officeart/2005/8/layout/process1"/>
    <dgm:cxn modelId="{D9C9AF41-9857-A848-A798-180BC82373BF}" type="presParOf" srcId="{0BF5E326-55B3-C54B-BEB6-F5A9BCFC8362}" destId="{A0FA7C26-8BF7-6D4C-97A2-2F3514A4515C}" srcOrd="0" destOrd="0" presId="urn:microsoft.com/office/officeart/2005/8/layout/process1"/>
    <dgm:cxn modelId="{97BB3034-F218-084E-A0F8-C04F77FB460A}" type="presParOf" srcId="{0BF5E326-55B3-C54B-BEB6-F5A9BCFC8362}" destId="{A6A8DAB2-2B9B-ED43-93B4-7CFEABF4735C}" srcOrd="1" destOrd="0" presId="urn:microsoft.com/office/officeart/2005/8/layout/process1"/>
    <dgm:cxn modelId="{1FA1DC91-37EE-194A-A9F2-9CACDDDE4051}" type="presParOf" srcId="{A6A8DAB2-2B9B-ED43-93B4-7CFEABF4735C}" destId="{EA689E11-01D7-7448-A18A-2FF5136453B9}" srcOrd="0" destOrd="0" presId="urn:microsoft.com/office/officeart/2005/8/layout/process1"/>
    <dgm:cxn modelId="{09AC5E13-BB23-A947-948B-40080E476650}" type="presParOf" srcId="{0BF5E326-55B3-C54B-BEB6-F5A9BCFC8362}" destId="{BE4F2DA9-C18A-5644-9605-95469320FB8A}" srcOrd="2" destOrd="0" presId="urn:microsoft.com/office/officeart/2005/8/layout/process1"/>
    <dgm:cxn modelId="{9D0E8683-A37E-7242-A975-2AD83F7BF7BB}" type="presParOf" srcId="{0BF5E326-55B3-C54B-BEB6-F5A9BCFC8362}" destId="{1EA397DE-4A88-D94F-AAD3-F4DC4B6538A3}" srcOrd="3" destOrd="0" presId="urn:microsoft.com/office/officeart/2005/8/layout/process1"/>
    <dgm:cxn modelId="{5A9B8AE5-7C13-4346-AA92-5950711DF179}" type="presParOf" srcId="{1EA397DE-4A88-D94F-AAD3-F4DC4B6538A3}" destId="{1CF1D4C2-D161-1A4C-912A-D3FE1D9F9A8F}" srcOrd="0" destOrd="0" presId="urn:microsoft.com/office/officeart/2005/8/layout/process1"/>
    <dgm:cxn modelId="{B6EDC703-0B2E-7745-ACA8-01050921CD33}" type="presParOf" srcId="{0BF5E326-55B3-C54B-BEB6-F5A9BCFC8362}" destId="{9F0E1E92-76CD-D948-AE29-AE5CD1190EB8}" srcOrd="4" destOrd="0" presId="urn:microsoft.com/office/officeart/2005/8/layout/process1"/>
    <dgm:cxn modelId="{082F41A1-6A0D-EE4F-99B1-70B9BC0FFA48}" type="presParOf" srcId="{0BF5E326-55B3-C54B-BEB6-F5A9BCFC8362}" destId="{A09E0AD3-C827-4E40-9517-64676541FF75}" srcOrd="5" destOrd="0" presId="urn:microsoft.com/office/officeart/2005/8/layout/process1"/>
    <dgm:cxn modelId="{71481DC0-D297-FD41-9BAE-F1B60E365CDD}" type="presParOf" srcId="{A09E0AD3-C827-4E40-9517-64676541FF75}" destId="{363E2C2F-4515-B442-A2AA-47606AD229A7}" srcOrd="0" destOrd="0" presId="urn:microsoft.com/office/officeart/2005/8/layout/process1"/>
    <dgm:cxn modelId="{DC00EE5E-711F-5248-A876-50E52D92524E}" type="presParOf" srcId="{0BF5E326-55B3-C54B-BEB6-F5A9BCFC8362}" destId="{B70C6FF1-0794-8341-A70E-7F446E84DE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7C26-8BF7-6D4C-97A2-2F3514A4515C}">
      <dsp:nvSpPr>
        <dsp:cNvPr id="0" name=""/>
        <dsp:cNvSpPr/>
      </dsp:nvSpPr>
      <dsp:spPr>
        <a:xfrm>
          <a:off x="4792" y="250183"/>
          <a:ext cx="2095380" cy="1610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Perceptron</a:t>
          </a:r>
        </a:p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1950s</a:t>
          </a:r>
          <a:endParaRPr lang="en-US" sz="1800" kern="1200" dirty="0"/>
        </a:p>
      </dsp:txBody>
      <dsp:txXfrm>
        <a:off x="51971" y="297362"/>
        <a:ext cx="2001022" cy="1516465"/>
      </dsp:txXfrm>
    </dsp:sp>
    <dsp:sp modelId="{A6A8DAB2-2B9B-ED43-93B4-7CFEABF4735C}">
      <dsp:nvSpPr>
        <dsp:cNvPr id="0" name=""/>
        <dsp:cNvSpPr/>
      </dsp:nvSpPr>
      <dsp:spPr>
        <a:xfrm>
          <a:off x="2309711" y="795767"/>
          <a:ext cx="444220" cy="5196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09711" y="899698"/>
        <a:ext cx="310954" cy="311792"/>
      </dsp:txXfrm>
    </dsp:sp>
    <dsp:sp modelId="{BE4F2DA9-C18A-5644-9605-95469320FB8A}">
      <dsp:nvSpPr>
        <dsp:cNvPr id="0" name=""/>
        <dsp:cNvSpPr/>
      </dsp:nvSpPr>
      <dsp:spPr>
        <a:xfrm>
          <a:off x="2938325" y="250183"/>
          <a:ext cx="2095380" cy="1610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Backprop</a:t>
          </a:r>
          <a:endParaRPr lang="en-US" sz="2400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1970s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Popularized by Hinton in 1980s</a:t>
          </a:r>
          <a:endParaRPr lang="en-US" sz="1800" kern="1200" dirty="0"/>
        </a:p>
      </dsp:txBody>
      <dsp:txXfrm>
        <a:off x="2985504" y="297362"/>
        <a:ext cx="2001022" cy="1516465"/>
      </dsp:txXfrm>
    </dsp:sp>
    <dsp:sp modelId="{1EA397DE-4A88-D94F-AAD3-F4DC4B6538A3}">
      <dsp:nvSpPr>
        <dsp:cNvPr id="0" name=""/>
        <dsp:cNvSpPr/>
      </dsp:nvSpPr>
      <dsp:spPr>
        <a:xfrm>
          <a:off x="5243244" y="795767"/>
          <a:ext cx="444220" cy="5196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243244" y="899698"/>
        <a:ext cx="310954" cy="311792"/>
      </dsp:txXfrm>
    </dsp:sp>
    <dsp:sp modelId="{9F0E1E92-76CD-D948-AE29-AE5CD1190EB8}">
      <dsp:nvSpPr>
        <dsp:cNvPr id="0" name=""/>
        <dsp:cNvSpPr/>
      </dsp:nvSpPr>
      <dsp:spPr>
        <a:xfrm>
          <a:off x="5871858" y="250183"/>
          <a:ext cx="2095380" cy="1610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LeNet</a:t>
          </a:r>
          <a:r>
            <a:rPr lang="en-US" sz="1800" kern="1200" dirty="0" smtClean="0"/>
            <a:t>: Conv Nets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1998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LeCun</a:t>
          </a:r>
          <a:r>
            <a:rPr lang="en-US" sz="1800" kern="1200" dirty="0" smtClean="0"/>
            <a:t> and </a:t>
          </a:r>
          <a:r>
            <a:rPr lang="en-US" sz="1800" kern="1200" dirty="0" err="1" smtClean="0"/>
            <a:t>Bengio</a:t>
          </a:r>
          <a:endParaRPr lang="en-US" sz="1800" kern="1200" dirty="0"/>
        </a:p>
      </dsp:txBody>
      <dsp:txXfrm>
        <a:off x="5919037" y="297362"/>
        <a:ext cx="2001022" cy="1516465"/>
      </dsp:txXfrm>
    </dsp:sp>
    <dsp:sp modelId="{A09E0AD3-C827-4E40-9517-64676541FF75}">
      <dsp:nvSpPr>
        <dsp:cNvPr id="0" name=""/>
        <dsp:cNvSpPr/>
      </dsp:nvSpPr>
      <dsp:spPr>
        <a:xfrm>
          <a:off x="8176777" y="795767"/>
          <a:ext cx="444220" cy="5196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8176777" y="899698"/>
        <a:ext cx="310954" cy="311792"/>
      </dsp:txXfrm>
    </dsp:sp>
    <dsp:sp modelId="{B70C6FF1-0794-8341-A70E-7F446E84DE5E}">
      <dsp:nvSpPr>
        <dsp:cNvPr id="0" name=""/>
        <dsp:cNvSpPr/>
      </dsp:nvSpPr>
      <dsp:spPr>
        <a:xfrm>
          <a:off x="8805391" y="250183"/>
          <a:ext cx="2095380" cy="1610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Deep Belief Nets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2000" kern="1200" dirty="0" smtClean="0"/>
            <a:t>2006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sz="2000" kern="1200" dirty="0" smtClean="0"/>
            <a:t>Hinton</a:t>
          </a:r>
          <a:r>
            <a:rPr lang="en-US" sz="2000" kern="1200" dirty="0" smtClean="0"/>
            <a:t> </a:t>
          </a:r>
        </a:p>
      </dsp:txBody>
      <dsp:txXfrm>
        <a:off x="8852570" y="297362"/>
        <a:ext cx="2001022" cy="151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E65B-5AEA-C447-9A71-F29F45214F51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F866-A668-1D48-8F92-A1D20A802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AlexNet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8F866-A668-1D48-8F92-A1D20A802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Batch Gradient Descent and Stochastic Gradient Descent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8F866-A668-1D48-8F92-A1D20A8028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2447-EA26-9A4A-9151-B44BF28C03D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6739-C603-A34D-8638-42EF7EF2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914400"/>
          </a:xfrm>
        </p:spPr>
        <p:txBody>
          <a:bodyPr/>
          <a:lstStyle/>
          <a:p>
            <a:r>
              <a:rPr lang="en-US" dirty="0" smtClean="0"/>
              <a:t>Adam Rauff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1" y="297890"/>
            <a:ext cx="10515600" cy="885451"/>
          </a:xfrm>
        </p:spPr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pic>
        <p:nvPicPr>
          <p:cNvPr id="1025" name="Picture 1" descr="/Users/adamrauff/Library/Group Containers/UBF8T346G9.Office/msoclip1/01/3E076A9D-3C8B-9D4C-BB21-28A9FC5DA27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32" y="1949823"/>
            <a:ext cx="6093845" cy="38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" y="255122"/>
            <a:ext cx="10515600" cy="912346"/>
          </a:xfrm>
        </p:spPr>
        <p:txBody>
          <a:bodyPr/>
          <a:lstStyle/>
          <a:p>
            <a:r>
              <a:rPr lang="en-US" dirty="0" smtClean="0"/>
              <a:t>How long to repeat?</a:t>
            </a:r>
            <a:endParaRPr lang="en-US" dirty="0"/>
          </a:p>
        </p:txBody>
      </p:sp>
      <p:pic>
        <p:nvPicPr>
          <p:cNvPr id="2049" name="Picture 1" descr="/Users/adamrauff/Library/Group Containers/UBF8T346G9.Office/msoclip1/01/1522C884-3A64-8D4E-8A99-E1F0A17D6E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73" y="1690688"/>
            <a:ext cx="6100053" cy="35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5999" y="5205973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28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97891"/>
            <a:ext cx="10515600" cy="737534"/>
          </a:xfrm>
        </p:spPr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Train / Test split</a:t>
            </a:r>
          </a:p>
          <a:p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Normalize input data</a:t>
            </a:r>
          </a:p>
          <a:p>
            <a:pPr lvl="1"/>
            <a:r>
              <a:rPr lang="en-US" dirty="0" smtClean="0"/>
              <a:t>Batch Normalization</a:t>
            </a:r>
          </a:p>
          <a:p>
            <a:r>
              <a:rPr lang="en-US" dirty="0" smtClean="0"/>
              <a:t>Weight initialization</a:t>
            </a:r>
          </a:p>
          <a:p>
            <a:r>
              <a:rPr lang="en-US" dirty="0" smtClean="0"/>
              <a:t>Vectorization </a:t>
            </a:r>
            <a:r>
              <a:rPr lang="mr-IN" dirty="0" smtClean="0"/>
              <a:t>–</a:t>
            </a:r>
            <a:r>
              <a:rPr lang="en-US" dirty="0" smtClean="0"/>
              <a:t> go over size of parameters along network?</a:t>
            </a:r>
            <a:endParaRPr lang="en-US" dirty="0"/>
          </a:p>
          <a:p>
            <a:r>
              <a:rPr lang="en-US" dirty="0" smtClean="0"/>
              <a:t>Activation Functions - nonlinearity</a:t>
            </a:r>
          </a:p>
          <a:p>
            <a:pPr lvl="1"/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dirty="0" err="1" smtClean="0"/>
              <a:t>Tanh</a:t>
            </a:r>
            <a:endParaRPr lang="en-US" dirty="0" smtClean="0"/>
          </a:p>
          <a:p>
            <a:pPr lvl="1"/>
            <a:r>
              <a:rPr lang="en-US" dirty="0" smtClean="0"/>
              <a:t>sigmoid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Backpropagation example</a:t>
            </a:r>
            <a:br>
              <a:rPr lang="en-US" smtClean="0"/>
            </a:br>
            <a:endParaRPr lang="en-US" dirty="0" smtClean="0"/>
          </a:p>
          <a:p>
            <a:r>
              <a:rPr lang="en-US" dirty="0" err="1" smtClean="0"/>
              <a:t>Mnist</a:t>
            </a:r>
            <a:r>
              <a:rPr lang="en-US" dirty="0" smtClean="0"/>
              <a:t> data set with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7549"/>
            <a:ext cx="10515600" cy="101992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7" y="155668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 err="1" smtClean="0"/>
              <a:t>Backprop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Keras</a:t>
            </a:r>
            <a:r>
              <a:rPr lang="en-US" dirty="0" smtClean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809"/>
            <a:ext cx="10515600" cy="845110"/>
          </a:xfrm>
        </p:spPr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271" y="1443739"/>
            <a:ext cx="519953" cy="567951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mtClean="0"/>
              <a:t>X</a:t>
            </a:r>
            <a:endParaRPr lang="en-US" sz="40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64741" y="1727713"/>
            <a:ext cx="2191871" cy="13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7714130" y="1443738"/>
            <a:ext cx="519953" cy="56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4530" y="2151807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21389" y="2151807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Outout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01" y="2661256"/>
            <a:ext cx="1303118" cy="13031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002306" y="3264236"/>
            <a:ext cx="1954306" cy="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78272" y="3086292"/>
            <a:ext cx="55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Cat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0154" t="948" r="2266" b="6304"/>
          <a:stretch/>
        </p:blipFill>
        <p:spPr>
          <a:xfrm>
            <a:off x="7080998" y="4138949"/>
            <a:ext cx="1796798" cy="1345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808" t="1509" r="50339" b="7335"/>
          <a:stretch/>
        </p:blipFill>
        <p:spPr>
          <a:xfrm>
            <a:off x="2773130" y="4222663"/>
            <a:ext cx="1760312" cy="126171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002306" y="4959602"/>
            <a:ext cx="1815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320" y="5640346"/>
            <a:ext cx="1209399" cy="12176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002306" y="6210951"/>
            <a:ext cx="1815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4813" y="6058497"/>
            <a:ext cx="37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4102"/>
            <a:ext cx="10515600" cy="925793"/>
          </a:xfrm>
        </p:spPr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381872"/>
            <a:ext cx="10515600" cy="4351338"/>
          </a:xfrm>
        </p:spPr>
        <p:txBody>
          <a:bodyPr/>
          <a:lstStyle/>
          <a:p>
            <a:r>
              <a:rPr lang="en-US" dirty="0" smtClean="0"/>
              <a:t>Computer Vision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Object localization</a:t>
            </a:r>
          </a:p>
          <a:p>
            <a:pPr lvl="1"/>
            <a:r>
              <a:rPr lang="en-US" dirty="0" smtClean="0"/>
              <a:t>Posture </a:t>
            </a:r>
          </a:p>
          <a:p>
            <a:pPr lvl="1"/>
            <a:r>
              <a:rPr lang="en-US" dirty="0" smtClean="0"/>
              <a:t>Segmentation</a:t>
            </a:r>
          </a:p>
          <a:p>
            <a:r>
              <a:rPr lang="en-US" dirty="0" smtClean="0"/>
              <a:t>Speech Recognition </a:t>
            </a:r>
          </a:p>
          <a:p>
            <a:r>
              <a:rPr lang="en-US" dirty="0" smtClean="0"/>
              <a:t>Natural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8" y="257548"/>
            <a:ext cx="10515600" cy="952687"/>
          </a:xfrm>
        </p:spPr>
        <p:txBody>
          <a:bodyPr/>
          <a:lstStyle/>
          <a:p>
            <a:r>
              <a:rPr lang="en-US" dirty="0" smtClean="0"/>
              <a:t>Other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err="1" smtClean="0"/>
              <a:t>Semisupervised</a:t>
            </a:r>
            <a:r>
              <a:rPr lang="en-US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284443"/>
            <a:ext cx="10515600" cy="952687"/>
          </a:xfrm>
        </p:spPr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6118" cy="4351338"/>
          </a:xfrm>
        </p:spPr>
        <p:txBody>
          <a:bodyPr/>
          <a:lstStyle/>
          <a:p>
            <a:r>
              <a:rPr lang="en-US" dirty="0" smtClean="0"/>
              <a:t>Already have classification / regression algorithms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Linear / nonlinear regression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Scales better to larger dataset</a:t>
            </a:r>
          </a:p>
          <a:p>
            <a:pPr lvl="1"/>
            <a:r>
              <a:rPr lang="en-US" dirty="0" smtClean="0"/>
              <a:t>The field is as much experimental as it is theoretical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3"/>
          <a:stretch/>
        </p:blipFill>
        <p:spPr>
          <a:xfrm>
            <a:off x="5829269" y="1690688"/>
            <a:ext cx="6092379" cy="40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0996"/>
            <a:ext cx="10515600" cy="1325563"/>
          </a:xfrm>
        </p:spPr>
        <p:txBody>
          <a:bodyPr/>
          <a:lstStyle/>
          <a:p>
            <a:r>
              <a:rPr lang="en-US" dirty="0" smtClean="0"/>
              <a:t>Why has Supervised Learning gained so </a:t>
            </a:r>
            <a:r>
              <a:rPr lang="en-US" smtClean="0"/>
              <a:t>much attention?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512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More Data</a:t>
            </a:r>
          </a:p>
          <a:p>
            <a:r>
              <a:rPr lang="en-US" b="1" dirty="0" smtClean="0"/>
              <a:t>More computational resources</a:t>
            </a:r>
          </a:p>
          <a:p>
            <a:r>
              <a:rPr lang="en-US" dirty="0" smtClean="0"/>
              <a:t>Better algorithms?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3256328"/>
              </p:ext>
            </p:extLst>
          </p:nvPr>
        </p:nvGraphicFramePr>
        <p:xfrm>
          <a:off x="685799" y="3576916"/>
          <a:ext cx="10905565" cy="211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8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311336"/>
            <a:ext cx="10515600" cy="885451"/>
          </a:xfrm>
        </p:spPr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2361080"/>
            <a:ext cx="3478305" cy="2515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8688" y="1899415"/>
            <a:ext cx="216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Representation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8376" y="1899415"/>
                <a:ext cx="3657600" cy="384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Math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𝑍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𝑌</m:t>
                    </m:r>
                    <m:r>
                      <a:rPr lang="en-US" sz="2400" i="1" dirty="0" smtClean="0">
                        <a:latin typeface="Cambria Math" charset="0"/>
                      </a:rPr>
                      <m:t> = 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000" dirty="0" smtClean="0"/>
                  <a:t>m = Number of examples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 smtClean="0"/>
                  <a:t>Y = [0 1]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is sigmoid function</a:t>
                </a:r>
              </a:p>
              <a:p>
                <a:pPr marL="800100" lvl="1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376" y="1899415"/>
                <a:ext cx="3657600" cy="3843616"/>
              </a:xfrm>
              <a:prstGeom prst="rect">
                <a:avLst/>
              </a:prstGeom>
              <a:blipFill rotWithShape="0">
                <a:blip r:embed="rId3"/>
                <a:stretch>
                  <a:fillRect l="-2333" t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297890"/>
            <a:ext cx="10515600" cy="885451"/>
          </a:xfrm>
        </p:spPr>
        <p:txBody>
          <a:bodyPr/>
          <a:lstStyle/>
          <a:p>
            <a:r>
              <a:rPr lang="en-US" smtClean="0"/>
              <a:t>Backpropapgation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788" y="1368424"/>
                <a:ext cx="10515600" cy="49516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Update weights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Repeat {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Forward Propagation - Perceptron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Choose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Compute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J</m:t>
                    </m:r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mr-IN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Propagate </a:t>
                </a:r>
                <a:r>
                  <a:rPr lang="en-US" dirty="0"/>
                  <a:t>b</a:t>
                </a:r>
                <a:r>
                  <a:rPr lang="en-US" dirty="0" smtClean="0"/>
                  <a:t>ackwards through network</a:t>
                </a:r>
              </a:p>
              <a:p>
                <a:pPr lvl="2"/>
                <a:r>
                  <a:rPr lang="en-US" dirty="0" smtClean="0"/>
                  <a:t>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𝐽</m:t>
                        </m:r>
                      </m:num>
                      <m:den>
                        <m:r>
                          <a:rPr lang="mr-IN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Update parameters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𝐽</m:t>
                        </m:r>
                      </m:num>
                      <m:den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}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788" y="1368424"/>
                <a:ext cx="10515600" cy="4951693"/>
              </a:xfrm>
              <a:blipFill rotWithShape="0">
                <a:blip r:embed="rId2"/>
                <a:stretch>
                  <a:fillRect l="-1043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166</Words>
  <Application>Microsoft Macintosh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Arial</vt:lpstr>
      <vt:lpstr>Office Theme</vt:lpstr>
      <vt:lpstr>Introduction to Deep Learning</vt:lpstr>
      <vt:lpstr>Outline</vt:lpstr>
      <vt:lpstr>Supervised Learning</vt:lpstr>
      <vt:lpstr>Applications</vt:lpstr>
      <vt:lpstr>Other Learning?</vt:lpstr>
      <vt:lpstr>Why Deep Learning?</vt:lpstr>
      <vt:lpstr>Why has Supervised Learning gained so much attention?</vt:lpstr>
      <vt:lpstr>Perceptron</vt:lpstr>
      <vt:lpstr>Backpropapgation</vt:lpstr>
      <vt:lpstr>Intuition</vt:lpstr>
      <vt:lpstr>How long to repeat?</vt:lpstr>
      <vt:lpstr>Miscellaneous</vt:lpstr>
      <vt:lpstr>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Adam Rauff</dc:creator>
  <cp:lastModifiedBy>Adam Rauff</cp:lastModifiedBy>
  <cp:revision>34</cp:revision>
  <dcterms:created xsi:type="dcterms:W3CDTF">2018-01-10T17:01:17Z</dcterms:created>
  <dcterms:modified xsi:type="dcterms:W3CDTF">2018-01-11T19:54:49Z</dcterms:modified>
</cp:coreProperties>
</file>