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6" r:id="rId3"/>
    <p:sldId id="277" r:id="rId4"/>
    <p:sldId id="278" r:id="rId5"/>
    <p:sldId id="315" r:id="rId6"/>
    <p:sldId id="365" r:id="rId7"/>
    <p:sldId id="364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5EA"/>
    <a:srgbClr val="4EA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38"/>
  </p:normalViewPr>
  <p:slideViewPr>
    <p:cSldViewPr snapToGrid="0" snapToObjects="1" showGuides="1">
      <p:cViewPr varScale="1">
        <p:scale>
          <a:sx n="79" d="100"/>
          <a:sy n="79" d="100"/>
        </p:scale>
        <p:origin x="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-3077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AF260-09C4-4F6B-ACB9-17B3038B8415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952D4-7C17-4F95-8B16-D6425F71F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30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94362-8178-FA46-B439-7902CC485687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F9FCC-C525-D34B-AF26-993FFC234B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09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F9FCC-C525-D34B-AF26-993FFC234BB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2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34DB-887F-4197-B6DC-2F0BD92706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3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 36"/>
          <p:cNvSpPr txBox="1"/>
          <p:nvPr userDrawn="1"/>
        </p:nvSpPr>
        <p:spPr>
          <a:xfrm>
            <a:off x="1244174" y="568439"/>
            <a:ext cx="3069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i="1" dirty="0">
                <a:solidFill>
                  <a:srgbClr val="4EAE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www.yimym.com</a:t>
            </a:r>
            <a:r>
              <a:rPr lang="en-US" altLang="zh-CN" sz="1050" i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50" i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我的生产</a:t>
            </a:r>
            <a:r>
              <a:rPr lang="zh-CN" altLang="en-US" sz="1050" i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我的管理我的云</a:t>
            </a:r>
            <a:endParaRPr lang="zh-CN" altLang="en-US" sz="1050" i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1"/>
          <p:cNvSpPr/>
          <p:nvPr userDrawn="1"/>
        </p:nvSpPr>
        <p:spPr>
          <a:xfrm>
            <a:off x="0" y="182877"/>
            <a:ext cx="1420041" cy="567559"/>
          </a:xfrm>
          <a:custGeom>
            <a:avLst/>
            <a:gdLst>
              <a:gd name="connsiteX0" fmla="*/ 0 w 1221504"/>
              <a:gd name="connsiteY0" fmla="*/ 390985 h 390985"/>
              <a:gd name="connsiteX1" fmla="*/ 97746 w 1221504"/>
              <a:gd name="connsiteY1" fmla="*/ 0 h 390985"/>
              <a:gd name="connsiteX2" fmla="*/ 1221504 w 1221504"/>
              <a:gd name="connsiteY2" fmla="*/ 0 h 390985"/>
              <a:gd name="connsiteX3" fmla="*/ 1123758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123758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70484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1900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9511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1900 w 1221504"/>
              <a:gd name="connsiteY3" fmla="*/ 390985 h 390985"/>
              <a:gd name="connsiteX4" fmla="*/ 0 w 1221504"/>
              <a:gd name="connsiteY4" fmla="*/ 390985 h 390985"/>
              <a:gd name="connsiteX0" fmla="*/ 0 w 1266707"/>
              <a:gd name="connsiteY0" fmla="*/ 390985 h 390985"/>
              <a:gd name="connsiteX1" fmla="*/ 3153 w 1266707"/>
              <a:gd name="connsiteY1" fmla="*/ 0 h 390985"/>
              <a:gd name="connsiteX2" fmla="*/ 1266707 w 1266707"/>
              <a:gd name="connsiteY2" fmla="*/ 5013 h 390985"/>
              <a:gd name="connsiteX3" fmla="*/ 1081900 w 1266707"/>
              <a:gd name="connsiteY3" fmla="*/ 390985 h 390985"/>
              <a:gd name="connsiteX4" fmla="*/ 0 w 1266707"/>
              <a:gd name="connsiteY4" fmla="*/ 390985 h 390985"/>
              <a:gd name="connsiteX0" fmla="*/ 0 w 1294959"/>
              <a:gd name="connsiteY0" fmla="*/ 390985 h 390985"/>
              <a:gd name="connsiteX1" fmla="*/ 3153 w 1294959"/>
              <a:gd name="connsiteY1" fmla="*/ 0 h 390985"/>
              <a:gd name="connsiteX2" fmla="*/ 1294959 w 1294959"/>
              <a:gd name="connsiteY2" fmla="*/ 5013 h 390985"/>
              <a:gd name="connsiteX3" fmla="*/ 1081900 w 1294959"/>
              <a:gd name="connsiteY3" fmla="*/ 390985 h 390985"/>
              <a:gd name="connsiteX4" fmla="*/ 0 w 1294959"/>
              <a:gd name="connsiteY4" fmla="*/ 390985 h 390985"/>
              <a:gd name="connsiteX0" fmla="*/ 0 w 1272357"/>
              <a:gd name="connsiteY0" fmla="*/ 390985 h 390985"/>
              <a:gd name="connsiteX1" fmla="*/ 3153 w 1272357"/>
              <a:gd name="connsiteY1" fmla="*/ 0 h 390985"/>
              <a:gd name="connsiteX2" fmla="*/ 1272357 w 1272357"/>
              <a:gd name="connsiteY2" fmla="*/ 1 h 390985"/>
              <a:gd name="connsiteX3" fmla="*/ 1081900 w 1272357"/>
              <a:gd name="connsiteY3" fmla="*/ 390985 h 390985"/>
              <a:gd name="connsiteX4" fmla="*/ 0 w 1272357"/>
              <a:gd name="connsiteY4" fmla="*/ 390985 h 39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357" h="390985">
                <a:moveTo>
                  <a:pt x="0" y="390985"/>
                </a:moveTo>
                <a:lnTo>
                  <a:pt x="3153" y="0"/>
                </a:lnTo>
                <a:lnTo>
                  <a:pt x="1272357" y="1"/>
                </a:lnTo>
                <a:lnTo>
                  <a:pt x="1081900" y="390985"/>
                </a:lnTo>
                <a:lnTo>
                  <a:pt x="0" y="390985"/>
                </a:lnTo>
                <a:close/>
              </a:path>
            </a:pathLst>
          </a:custGeom>
          <a:gradFill>
            <a:gsLst>
              <a:gs pos="0">
                <a:srgbClr val="4EAEDF"/>
              </a:gs>
              <a:gs pos="100000">
                <a:srgbClr val="5886E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>
            <a:off x="1398255" y="182877"/>
            <a:ext cx="415066" cy="384681"/>
          </a:xfrm>
          <a:prstGeom prst="parallelogram">
            <a:avLst>
              <a:gd name="adj" fmla="val 36624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20" y="6455150"/>
            <a:ext cx="1266736" cy="266489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1244"/>
            <a:ext cx="16362613" cy="1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平行四边形 1"/>
          <p:cNvSpPr/>
          <p:nvPr userDrawn="1"/>
        </p:nvSpPr>
        <p:spPr>
          <a:xfrm flipH="1" flipV="1">
            <a:off x="11154796" y="6365678"/>
            <a:ext cx="1037204" cy="511372"/>
          </a:xfrm>
          <a:custGeom>
            <a:avLst/>
            <a:gdLst>
              <a:gd name="connsiteX0" fmla="*/ 0 w 1221504"/>
              <a:gd name="connsiteY0" fmla="*/ 390985 h 390985"/>
              <a:gd name="connsiteX1" fmla="*/ 97746 w 1221504"/>
              <a:gd name="connsiteY1" fmla="*/ 0 h 390985"/>
              <a:gd name="connsiteX2" fmla="*/ 1221504 w 1221504"/>
              <a:gd name="connsiteY2" fmla="*/ 0 h 390985"/>
              <a:gd name="connsiteX3" fmla="*/ 1123758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123758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70484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1900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9511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1900 w 1221504"/>
              <a:gd name="connsiteY3" fmla="*/ 390985 h 390985"/>
              <a:gd name="connsiteX4" fmla="*/ 0 w 1221504"/>
              <a:gd name="connsiteY4" fmla="*/ 390985 h 390985"/>
              <a:gd name="connsiteX0" fmla="*/ 0 w 1266707"/>
              <a:gd name="connsiteY0" fmla="*/ 390985 h 390985"/>
              <a:gd name="connsiteX1" fmla="*/ 3153 w 1266707"/>
              <a:gd name="connsiteY1" fmla="*/ 0 h 390985"/>
              <a:gd name="connsiteX2" fmla="*/ 1266707 w 1266707"/>
              <a:gd name="connsiteY2" fmla="*/ 5013 h 390985"/>
              <a:gd name="connsiteX3" fmla="*/ 1081900 w 1266707"/>
              <a:gd name="connsiteY3" fmla="*/ 390985 h 390985"/>
              <a:gd name="connsiteX4" fmla="*/ 0 w 1266707"/>
              <a:gd name="connsiteY4" fmla="*/ 390985 h 390985"/>
              <a:gd name="connsiteX0" fmla="*/ 0 w 1294959"/>
              <a:gd name="connsiteY0" fmla="*/ 390985 h 390985"/>
              <a:gd name="connsiteX1" fmla="*/ 3153 w 1294959"/>
              <a:gd name="connsiteY1" fmla="*/ 0 h 390985"/>
              <a:gd name="connsiteX2" fmla="*/ 1294959 w 1294959"/>
              <a:gd name="connsiteY2" fmla="*/ 5013 h 390985"/>
              <a:gd name="connsiteX3" fmla="*/ 1081900 w 1294959"/>
              <a:gd name="connsiteY3" fmla="*/ 390985 h 390985"/>
              <a:gd name="connsiteX4" fmla="*/ 0 w 1294959"/>
              <a:gd name="connsiteY4" fmla="*/ 390985 h 390985"/>
              <a:gd name="connsiteX0" fmla="*/ 0 w 1272357"/>
              <a:gd name="connsiteY0" fmla="*/ 390985 h 390985"/>
              <a:gd name="connsiteX1" fmla="*/ 3153 w 1272357"/>
              <a:gd name="connsiteY1" fmla="*/ 0 h 390985"/>
              <a:gd name="connsiteX2" fmla="*/ 1272357 w 1272357"/>
              <a:gd name="connsiteY2" fmla="*/ 1 h 390985"/>
              <a:gd name="connsiteX3" fmla="*/ 1081900 w 1272357"/>
              <a:gd name="connsiteY3" fmla="*/ 390985 h 390985"/>
              <a:gd name="connsiteX4" fmla="*/ 0 w 1272357"/>
              <a:gd name="connsiteY4" fmla="*/ 390985 h 390985"/>
              <a:gd name="connsiteX0" fmla="*/ 0 w 2616398"/>
              <a:gd name="connsiteY0" fmla="*/ 390985 h 390985"/>
              <a:gd name="connsiteX1" fmla="*/ 1347194 w 2616398"/>
              <a:gd name="connsiteY1" fmla="*/ 0 h 390985"/>
              <a:gd name="connsiteX2" fmla="*/ 2616398 w 2616398"/>
              <a:gd name="connsiteY2" fmla="*/ 1 h 390985"/>
              <a:gd name="connsiteX3" fmla="*/ 2425941 w 2616398"/>
              <a:gd name="connsiteY3" fmla="*/ 390985 h 390985"/>
              <a:gd name="connsiteX4" fmla="*/ 0 w 2616398"/>
              <a:gd name="connsiteY4" fmla="*/ 390985 h 390985"/>
              <a:gd name="connsiteX0" fmla="*/ 0 w 2616398"/>
              <a:gd name="connsiteY0" fmla="*/ 390984 h 390984"/>
              <a:gd name="connsiteX1" fmla="*/ 3153 w 2616398"/>
              <a:gd name="connsiteY1" fmla="*/ 6060 h 390984"/>
              <a:gd name="connsiteX2" fmla="*/ 2616398 w 2616398"/>
              <a:gd name="connsiteY2" fmla="*/ 0 h 390984"/>
              <a:gd name="connsiteX3" fmla="*/ 2425941 w 2616398"/>
              <a:gd name="connsiteY3" fmla="*/ 390984 h 390984"/>
              <a:gd name="connsiteX4" fmla="*/ 0 w 2616398"/>
              <a:gd name="connsiteY4" fmla="*/ 390984 h 390984"/>
              <a:gd name="connsiteX0" fmla="*/ 1711627 w 2613245"/>
              <a:gd name="connsiteY0" fmla="*/ 395866 h 395866"/>
              <a:gd name="connsiteX1" fmla="*/ 0 w 2613245"/>
              <a:gd name="connsiteY1" fmla="*/ 6060 h 395866"/>
              <a:gd name="connsiteX2" fmla="*/ 2613245 w 2613245"/>
              <a:gd name="connsiteY2" fmla="*/ 0 h 395866"/>
              <a:gd name="connsiteX3" fmla="*/ 2422788 w 2613245"/>
              <a:gd name="connsiteY3" fmla="*/ 390984 h 395866"/>
              <a:gd name="connsiteX4" fmla="*/ 1711627 w 2613245"/>
              <a:gd name="connsiteY4" fmla="*/ 395866 h 395866"/>
              <a:gd name="connsiteX0" fmla="*/ 2343 w 903961"/>
              <a:gd name="connsiteY0" fmla="*/ 395866 h 395866"/>
              <a:gd name="connsiteX1" fmla="*/ 0 w 903961"/>
              <a:gd name="connsiteY1" fmla="*/ 1177 h 395866"/>
              <a:gd name="connsiteX2" fmla="*/ 903961 w 903961"/>
              <a:gd name="connsiteY2" fmla="*/ 0 h 395866"/>
              <a:gd name="connsiteX3" fmla="*/ 713504 w 903961"/>
              <a:gd name="connsiteY3" fmla="*/ 390984 h 395866"/>
              <a:gd name="connsiteX4" fmla="*/ 2343 w 903961"/>
              <a:gd name="connsiteY4" fmla="*/ 395866 h 395866"/>
              <a:gd name="connsiteX0" fmla="*/ 2343 w 903961"/>
              <a:gd name="connsiteY0" fmla="*/ 395866 h 395866"/>
              <a:gd name="connsiteX1" fmla="*/ 0 w 903961"/>
              <a:gd name="connsiteY1" fmla="*/ 1177 h 395866"/>
              <a:gd name="connsiteX2" fmla="*/ 903961 w 903961"/>
              <a:gd name="connsiteY2" fmla="*/ 0 h 395866"/>
              <a:gd name="connsiteX3" fmla="*/ 691520 w 903961"/>
              <a:gd name="connsiteY3" fmla="*/ 390984 h 395866"/>
              <a:gd name="connsiteX4" fmla="*/ 2343 w 903961"/>
              <a:gd name="connsiteY4" fmla="*/ 395866 h 39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961" h="395866">
                <a:moveTo>
                  <a:pt x="2343" y="395866"/>
                </a:moveTo>
                <a:lnTo>
                  <a:pt x="0" y="1177"/>
                </a:lnTo>
                <a:lnTo>
                  <a:pt x="903961" y="0"/>
                </a:lnTo>
                <a:lnTo>
                  <a:pt x="691520" y="390984"/>
                </a:lnTo>
                <a:lnTo>
                  <a:pt x="2343" y="395866"/>
                </a:lnTo>
                <a:close/>
              </a:path>
            </a:pathLst>
          </a:custGeom>
          <a:gradFill>
            <a:gsLst>
              <a:gs pos="0">
                <a:srgbClr val="4EAEDF"/>
              </a:gs>
              <a:gs pos="100000">
                <a:srgbClr val="5886E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25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17"/>
          <p:cNvCxnSpPr/>
          <p:nvPr userDrawn="1"/>
        </p:nvCxnSpPr>
        <p:spPr>
          <a:xfrm flipV="1">
            <a:off x="834191" y="1716971"/>
            <a:ext cx="10609179" cy="514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平行四边形 1"/>
          <p:cNvSpPr/>
          <p:nvPr userDrawn="1"/>
        </p:nvSpPr>
        <p:spPr>
          <a:xfrm>
            <a:off x="0" y="182877"/>
            <a:ext cx="1420041" cy="567559"/>
          </a:xfrm>
          <a:custGeom>
            <a:avLst/>
            <a:gdLst>
              <a:gd name="connsiteX0" fmla="*/ 0 w 1221504"/>
              <a:gd name="connsiteY0" fmla="*/ 390985 h 390985"/>
              <a:gd name="connsiteX1" fmla="*/ 97746 w 1221504"/>
              <a:gd name="connsiteY1" fmla="*/ 0 h 390985"/>
              <a:gd name="connsiteX2" fmla="*/ 1221504 w 1221504"/>
              <a:gd name="connsiteY2" fmla="*/ 0 h 390985"/>
              <a:gd name="connsiteX3" fmla="*/ 1123758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123758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70484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1900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9511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1900 w 1221504"/>
              <a:gd name="connsiteY3" fmla="*/ 390985 h 390985"/>
              <a:gd name="connsiteX4" fmla="*/ 0 w 1221504"/>
              <a:gd name="connsiteY4" fmla="*/ 390985 h 390985"/>
              <a:gd name="connsiteX0" fmla="*/ 0 w 1266707"/>
              <a:gd name="connsiteY0" fmla="*/ 390985 h 390985"/>
              <a:gd name="connsiteX1" fmla="*/ 3153 w 1266707"/>
              <a:gd name="connsiteY1" fmla="*/ 0 h 390985"/>
              <a:gd name="connsiteX2" fmla="*/ 1266707 w 1266707"/>
              <a:gd name="connsiteY2" fmla="*/ 5013 h 390985"/>
              <a:gd name="connsiteX3" fmla="*/ 1081900 w 1266707"/>
              <a:gd name="connsiteY3" fmla="*/ 390985 h 390985"/>
              <a:gd name="connsiteX4" fmla="*/ 0 w 1266707"/>
              <a:gd name="connsiteY4" fmla="*/ 390985 h 390985"/>
              <a:gd name="connsiteX0" fmla="*/ 0 w 1294959"/>
              <a:gd name="connsiteY0" fmla="*/ 390985 h 390985"/>
              <a:gd name="connsiteX1" fmla="*/ 3153 w 1294959"/>
              <a:gd name="connsiteY1" fmla="*/ 0 h 390985"/>
              <a:gd name="connsiteX2" fmla="*/ 1294959 w 1294959"/>
              <a:gd name="connsiteY2" fmla="*/ 5013 h 390985"/>
              <a:gd name="connsiteX3" fmla="*/ 1081900 w 1294959"/>
              <a:gd name="connsiteY3" fmla="*/ 390985 h 390985"/>
              <a:gd name="connsiteX4" fmla="*/ 0 w 1294959"/>
              <a:gd name="connsiteY4" fmla="*/ 390985 h 390985"/>
              <a:gd name="connsiteX0" fmla="*/ 0 w 1272357"/>
              <a:gd name="connsiteY0" fmla="*/ 390985 h 390985"/>
              <a:gd name="connsiteX1" fmla="*/ 3153 w 1272357"/>
              <a:gd name="connsiteY1" fmla="*/ 0 h 390985"/>
              <a:gd name="connsiteX2" fmla="*/ 1272357 w 1272357"/>
              <a:gd name="connsiteY2" fmla="*/ 1 h 390985"/>
              <a:gd name="connsiteX3" fmla="*/ 1081900 w 1272357"/>
              <a:gd name="connsiteY3" fmla="*/ 390985 h 390985"/>
              <a:gd name="connsiteX4" fmla="*/ 0 w 1272357"/>
              <a:gd name="connsiteY4" fmla="*/ 390985 h 39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357" h="390985">
                <a:moveTo>
                  <a:pt x="0" y="390985"/>
                </a:moveTo>
                <a:lnTo>
                  <a:pt x="3153" y="0"/>
                </a:lnTo>
                <a:lnTo>
                  <a:pt x="1272357" y="1"/>
                </a:lnTo>
                <a:lnTo>
                  <a:pt x="1081900" y="390985"/>
                </a:lnTo>
                <a:lnTo>
                  <a:pt x="0" y="390985"/>
                </a:lnTo>
                <a:close/>
              </a:path>
            </a:pathLst>
          </a:custGeom>
          <a:gradFill>
            <a:gsLst>
              <a:gs pos="0">
                <a:srgbClr val="4EAEDF"/>
              </a:gs>
              <a:gs pos="100000">
                <a:srgbClr val="5886E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 userDrawn="1"/>
        </p:nvSpPr>
        <p:spPr>
          <a:xfrm>
            <a:off x="1398255" y="182877"/>
            <a:ext cx="415066" cy="384681"/>
          </a:xfrm>
          <a:prstGeom prst="parallelogram">
            <a:avLst>
              <a:gd name="adj" fmla="val 36624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36"/>
          <p:cNvSpPr txBox="1"/>
          <p:nvPr userDrawn="1"/>
        </p:nvSpPr>
        <p:spPr>
          <a:xfrm>
            <a:off x="1244174" y="568439"/>
            <a:ext cx="3069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i="1" dirty="0">
                <a:solidFill>
                  <a:srgbClr val="4EAE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www.yimym.com</a:t>
            </a:r>
            <a:r>
              <a:rPr lang="en-US" altLang="zh-CN" sz="1050" i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50" i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我的生产</a:t>
            </a:r>
            <a:r>
              <a:rPr lang="zh-CN" altLang="en-US" sz="1050" i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我的管理我的云</a:t>
            </a:r>
            <a:endParaRPr lang="zh-CN" altLang="en-US" sz="1050" i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20" y="6455150"/>
            <a:ext cx="1266736" cy="266489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1244"/>
            <a:ext cx="16362613" cy="1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平行四边形 1"/>
          <p:cNvSpPr/>
          <p:nvPr userDrawn="1"/>
        </p:nvSpPr>
        <p:spPr>
          <a:xfrm flipH="1" flipV="1">
            <a:off x="11154796" y="6365678"/>
            <a:ext cx="1037204" cy="511372"/>
          </a:xfrm>
          <a:custGeom>
            <a:avLst/>
            <a:gdLst>
              <a:gd name="connsiteX0" fmla="*/ 0 w 1221504"/>
              <a:gd name="connsiteY0" fmla="*/ 390985 h 390985"/>
              <a:gd name="connsiteX1" fmla="*/ 97746 w 1221504"/>
              <a:gd name="connsiteY1" fmla="*/ 0 h 390985"/>
              <a:gd name="connsiteX2" fmla="*/ 1221504 w 1221504"/>
              <a:gd name="connsiteY2" fmla="*/ 0 h 390985"/>
              <a:gd name="connsiteX3" fmla="*/ 1123758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123758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70484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1900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9511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1900 w 1221504"/>
              <a:gd name="connsiteY3" fmla="*/ 390985 h 390985"/>
              <a:gd name="connsiteX4" fmla="*/ 0 w 1221504"/>
              <a:gd name="connsiteY4" fmla="*/ 390985 h 390985"/>
              <a:gd name="connsiteX0" fmla="*/ 0 w 1266707"/>
              <a:gd name="connsiteY0" fmla="*/ 390985 h 390985"/>
              <a:gd name="connsiteX1" fmla="*/ 3153 w 1266707"/>
              <a:gd name="connsiteY1" fmla="*/ 0 h 390985"/>
              <a:gd name="connsiteX2" fmla="*/ 1266707 w 1266707"/>
              <a:gd name="connsiteY2" fmla="*/ 5013 h 390985"/>
              <a:gd name="connsiteX3" fmla="*/ 1081900 w 1266707"/>
              <a:gd name="connsiteY3" fmla="*/ 390985 h 390985"/>
              <a:gd name="connsiteX4" fmla="*/ 0 w 1266707"/>
              <a:gd name="connsiteY4" fmla="*/ 390985 h 390985"/>
              <a:gd name="connsiteX0" fmla="*/ 0 w 1294959"/>
              <a:gd name="connsiteY0" fmla="*/ 390985 h 390985"/>
              <a:gd name="connsiteX1" fmla="*/ 3153 w 1294959"/>
              <a:gd name="connsiteY1" fmla="*/ 0 h 390985"/>
              <a:gd name="connsiteX2" fmla="*/ 1294959 w 1294959"/>
              <a:gd name="connsiteY2" fmla="*/ 5013 h 390985"/>
              <a:gd name="connsiteX3" fmla="*/ 1081900 w 1294959"/>
              <a:gd name="connsiteY3" fmla="*/ 390985 h 390985"/>
              <a:gd name="connsiteX4" fmla="*/ 0 w 1294959"/>
              <a:gd name="connsiteY4" fmla="*/ 390985 h 390985"/>
              <a:gd name="connsiteX0" fmla="*/ 0 w 1272357"/>
              <a:gd name="connsiteY0" fmla="*/ 390985 h 390985"/>
              <a:gd name="connsiteX1" fmla="*/ 3153 w 1272357"/>
              <a:gd name="connsiteY1" fmla="*/ 0 h 390985"/>
              <a:gd name="connsiteX2" fmla="*/ 1272357 w 1272357"/>
              <a:gd name="connsiteY2" fmla="*/ 1 h 390985"/>
              <a:gd name="connsiteX3" fmla="*/ 1081900 w 1272357"/>
              <a:gd name="connsiteY3" fmla="*/ 390985 h 390985"/>
              <a:gd name="connsiteX4" fmla="*/ 0 w 1272357"/>
              <a:gd name="connsiteY4" fmla="*/ 390985 h 390985"/>
              <a:gd name="connsiteX0" fmla="*/ 0 w 2616398"/>
              <a:gd name="connsiteY0" fmla="*/ 390985 h 390985"/>
              <a:gd name="connsiteX1" fmla="*/ 1347194 w 2616398"/>
              <a:gd name="connsiteY1" fmla="*/ 0 h 390985"/>
              <a:gd name="connsiteX2" fmla="*/ 2616398 w 2616398"/>
              <a:gd name="connsiteY2" fmla="*/ 1 h 390985"/>
              <a:gd name="connsiteX3" fmla="*/ 2425941 w 2616398"/>
              <a:gd name="connsiteY3" fmla="*/ 390985 h 390985"/>
              <a:gd name="connsiteX4" fmla="*/ 0 w 2616398"/>
              <a:gd name="connsiteY4" fmla="*/ 390985 h 390985"/>
              <a:gd name="connsiteX0" fmla="*/ 0 w 2616398"/>
              <a:gd name="connsiteY0" fmla="*/ 390984 h 390984"/>
              <a:gd name="connsiteX1" fmla="*/ 3153 w 2616398"/>
              <a:gd name="connsiteY1" fmla="*/ 6060 h 390984"/>
              <a:gd name="connsiteX2" fmla="*/ 2616398 w 2616398"/>
              <a:gd name="connsiteY2" fmla="*/ 0 h 390984"/>
              <a:gd name="connsiteX3" fmla="*/ 2425941 w 2616398"/>
              <a:gd name="connsiteY3" fmla="*/ 390984 h 390984"/>
              <a:gd name="connsiteX4" fmla="*/ 0 w 2616398"/>
              <a:gd name="connsiteY4" fmla="*/ 390984 h 390984"/>
              <a:gd name="connsiteX0" fmla="*/ 1711627 w 2613245"/>
              <a:gd name="connsiteY0" fmla="*/ 395866 h 395866"/>
              <a:gd name="connsiteX1" fmla="*/ 0 w 2613245"/>
              <a:gd name="connsiteY1" fmla="*/ 6060 h 395866"/>
              <a:gd name="connsiteX2" fmla="*/ 2613245 w 2613245"/>
              <a:gd name="connsiteY2" fmla="*/ 0 h 395866"/>
              <a:gd name="connsiteX3" fmla="*/ 2422788 w 2613245"/>
              <a:gd name="connsiteY3" fmla="*/ 390984 h 395866"/>
              <a:gd name="connsiteX4" fmla="*/ 1711627 w 2613245"/>
              <a:gd name="connsiteY4" fmla="*/ 395866 h 395866"/>
              <a:gd name="connsiteX0" fmla="*/ 2343 w 903961"/>
              <a:gd name="connsiteY0" fmla="*/ 395866 h 395866"/>
              <a:gd name="connsiteX1" fmla="*/ 0 w 903961"/>
              <a:gd name="connsiteY1" fmla="*/ 1177 h 395866"/>
              <a:gd name="connsiteX2" fmla="*/ 903961 w 903961"/>
              <a:gd name="connsiteY2" fmla="*/ 0 h 395866"/>
              <a:gd name="connsiteX3" fmla="*/ 713504 w 903961"/>
              <a:gd name="connsiteY3" fmla="*/ 390984 h 395866"/>
              <a:gd name="connsiteX4" fmla="*/ 2343 w 903961"/>
              <a:gd name="connsiteY4" fmla="*/ 395866 h 395866"/>
              <a:gd name="connsiteX0" fmla="*/ 2343 w 903961"/>
              <a:gd name="connsiteY0" fmla="*/ 395866 h 395866"/>
              <a:gd name="connsiteX1" fmla="*/ 0 w 903961"/>
              <a:gd name="connsiteY1" fmla="*/ 1177 h 395866"/>
              <a:gd name="connsiteX2" fmla="*/ 903961 w 903961"/>
              <a:gd name="connsiteY2" fmla="*/ 0 h 395866"/>
              <a:gd name="connsiteX3" fmla="*/ 691520 w 903961"/>
              <a:gd name="connsiteY3" fmla="*/ 390984 h 395866"/>
              <a:gd name="connsiteX4" fmla="*/ 2343 w 903961"/>
              <a:gd name="connsiteY4" fmla="*/ 395866 h 39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961" h="395866">
                <a:moveTo>
                  <a:pt x="2343" y="395866"/>
                </a:moveTo>
                <a:lnTo>
                  <a:pt x="0" y="1177"/>
                </a:lnTo>
                <a:lnTo>
                  <a:pt x="903961" y="0"/>
                </a:lnTo>
                <a:lnTo>
                  <a:pt x="691520" y="390984"/>
                </a:lnTo>
                <a:lnTo>
                  <a:pt x="2343" y="395866"/>
                </a:lnTo>
                <a:close/>
              </a:path>
            </a:pathLst>
          </a:custGeom>
          <a:gradFill>
            <a:gsLst>
              <a:gs pos="0">
                <a:srgbClr val="4EAEDF"/>
              </a:gs>
              <a:gs pos="100000">
                <a:srgbClr val="5886E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3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5E3B49-FDE4-4040-BE4F-EDD9D23434DD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0854C4-6E62-4043-8017-DD67AE1EB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5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5E3B49-FDE4-4040-BE4F-EDD9D23434DD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0854C4-6E62-4043-8017-DD67AE1EB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8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38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7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57999" y="2185214"/>
            <a:ext cx="1060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  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57999" y="2185214"/>
            <a:ext cx="1060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  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7999" y="2185214"/>
            <a:ext cx="1060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  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57999" y="2185214"/>
            <a:ext cx="1060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  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61307" y="30621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857999" y="2185214"/>
            <a:ext cx="1060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  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9"/>
          <a:stretch/>
        </p:blipFill>
        <p:spPr>
          <a:xfrm>
            <a:off x="0" y="0"/>
            <a:ext cx="12192000" cy="686621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" y="-28748"/>
            <a:ext cx="12191999" cy="6923707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699639" y="3079163"/>
            <a:ext cx="4961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NOMES</a:t>
            </a:r>
            <a:r>
              <a:rPr lang="zh-CN" altLang="en-US" sz="4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开发技术栈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162231" y="2934454"/>
            <a:ext cx="2496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迈艾木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fld id="{4A3E9EDC-E374-4AAE-9AAE-12C703482236}" type="datetime2">
              <a:rPr lang="zh-CN" altLang="en-US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lnSpc>
                  <a:spcPct val="150000"/>
                </a:lnSpc>
              </a:pPr>
              <a:t>2019年7月29日</a:t>
            </a:fld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7893468" y="2977613"/>
            <a:ext cx="52721" cy="8370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平行四边形 1"/>
          <p:cNvSpPr/>
          <p:nvPr/>
        </p:nvSpPr>
        <p:spPr>
          <a:xfrm>
            <a:off x="-1" y="2958196"/>
            <a:ext cx="2658076" cy="881211"/>
          </a:xfrm>
          <a:custGeom>
            <a:avLst/>
            <a:gdLst>
              <a:gd name="connsiteX0" fmla="*/ 0 w 1221504"/>
              <a:gd name="connsiteY0" fmla="*/ 390985 h 390985"/>
              <a:gd name="connsiteX1" fmla="*/ 97746 w 1221504"/>
              <a:gd name="connsiteY1" fmla="*/ 0 h 390985"/>
              <a:gd name="connsiteX2" fmla="*/ 1221504 w 1221504"/>
              <a:gd name="connsiteY2" fmla="*/ 0 h 390985"/>
              <a:gd name="connsiteX3" fmla="*/ 1123758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123758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70484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1900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9511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1900 w 1221504"/>
              <a:gd name="connsiteY3" fmla="*/ 390985 h 390985"/>
              <a:gd name="connsiteX4" fmla="*/ 0 w 1221504"/>
              <a:gd name="connsiteY4" fmla="*/ 390985 h 390985"/>
              <a:gd name="connsiteX0" fmla="*/ 0 w 1266707"/>
              <a:gd name="connsiteY0" fmla="*/ 390985 h 390985"/>
              <a:gd name="connsiteX1" fmla="*/ 3153 w 1266707"/>
              <a:gd name="connsiteY1" fmla="*/ 0 h 390985"/>
              <a:gd name="connsiteX2" fmla="*/ 1266707 w 1266707"/>
              <a:gd name="connsiteY2" fmla="*/ 5013 h 390985"/>
              <a:gd name="connsiteX3" fmla="*/ 1081900 w 1266707"/>
              <a:gd name="connsiteY3" fmla="*/ 390985 h 390985"/>
              <a:gd name="connsiteX4" fmla="*/ 0 w 1266707"/>
              <a:gd name="connsiteY4" fmla="*/ 390985 h 390985"/>
              <a:gd name="connsiteX0" fmla="*/ 0 w 1294959"/>
              <a:gd name="connsiteY0" fmla="*/ 390985 h 390985"/>
              <a:gd name="connsiteX1" fmla="*/ 3153 w 1294959"/>
              <a:gd name="connsiteY1" fmla="*/ 0 h 390985"/>
              <a:gd name="connsiteX2" fmla="*/ 1294959 w 1294959"/>
              <a:gd name="connsiteY2" fmla="*/ 5013 h 390985"/>
              <a:gd name="connsiteX3" fmla="*/ 1081900 w 1294959"/>
              <a:gd name="connsiteY3" fmla="*/ 390985 h 390985"/>
              <a:gd name="connsiteX4" fmla="*/ 0 w 1294959"/>
              <a:gd name="connsiteY4" fmla="*/ 390985 h 390985"/>
              <a:gd name="connsiteX0" fmla="*/ 0 w 1272357"/>
              <a:gd name="connsiteY0" fmla="*/ 390985 h 390985"/>
              <a:gd name="connsiteX1" fmla="*/ 3153 w 1272357"/>
              <a:gd name="connsiteY1" fmla="*/ 0 h 390985"/>
              <a:gd name="connsiteX2" fmla="*/ 1272357 w 1272357"/>
              <a:gd name="connsiteY2" fmla="*/ 1 h 390985"/>
              <a:gd name="connsiteX3" fmla="*/ 1081900 w 1272357"/>
              <a:gd name="connsiteY3" fmla="*/ 390985 h 390985"/>
              <a:gd name="connsiteX4" fmla="*/ 0 w 1272357"/>
              <a:gd name="connsiteY4" fmla="*/ 390985 h 39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357" h="390985">
                <a:moveTo>
                  <a:pt x="0" y="390985"/>
                </a:moveTo>
                <a:lnTo>
                  <a:pt x="3153" y="0"/>
                </a:lnTo>
                <a:lnTo>
                  <a:pt x="1272357" y="1"/>
                </a:lnTo>
                <a:lnTo>
                  <a:pt x="1081900" y="390985"/>
                </a:lnTo>
                <a:lnTo>
                  <a:pt x="0" y="390985"/>
                </a:lnTo>
                <a:close/>
              </a:path>
            </a:pathLst>
          </a:custGeom>
          <a:gradFill>
            <a:gsLst>
              <a:gs pos="0">
                <a:srgbClr val="4EAEDF"/>
              </a:gs>
              <a:gs pos="99000">
                <a:srgbClr val="5886E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587" y="194721"/>
            <a:ext cx="1664214" cy="3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13459" y="1886082"/>
            <a:ext cx="10515600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前端开发工具：</a:t>
            </a:r>
            <a:r>
              <a:rPr lang="en-US" altLang="zh-CN" dirty="0"/>
              <a:t>Visual Code</a:t>
            </a:r>
          </a:p>
          <a:p>
            <a:r>
              <a:rPr lang="zh-CN" altLang="en-US" dirty="0"/>
              <a:t>原型设计工具：墨刀（</a:t>
            </a:r>
            <a:r>
              <a:rPr lang="en-US" altLang="zh-CN" dirty="0"/>
              <a:t>APP</a:t>
            </a:r>
            <a:r>
              <a:rPr lang="zh-CN" altLang="en-US" dirty="0"/>
              <a:t>设计、浏览器页面设计）</a:t>
            </a:r>
            <a:endParaRPr lang="en-US" altLang="zh-CN" dirty="0"/>
          </a:p>
          <a:p>
            <a:r>
              <a:rPr lang="zh-CN" altLang="en-US" dirty="0"/>
              <a:t>前端框架：</a:t>
            </a:r>
            <a:r>
              <a:rPr lang="en-US" altLang="zh-CN" dirty="0"/>
              <a:t>react + react-router + react-redux + </a:t>
            </a:r>
            <a:r>
              <a:rPr lang="en-US" altLang="zh-CN" dirty="0" err="1"/>
              <a:t>superagent</a:t>
            </a:r>
            <a:endParaRPr lang="en-US" altLang="zh-CN" dirty="0"/>
          </a:p>
          <a:p>
            <a:r>
              <a:rPr lang="zh-CN" altLang="en-US" dirty="0"/>
              <a:t>移动端框架：</a:t>
            </a:r>
            <a:r>
              <a:rPr lang="en-US" altLang="zh-CN" dirty="0"/>
              <a:t> react-native  + react-native-router-flux + react-redux + </a:t>
            </a:r>
            <a:r>
              <a:rPr lang="en-US" altLang="zh-CN" dirty="0" err="1"/>
              <a:t>superagent</a:t>
            </a:r>
            <a:endParaRPr lang="en-US" altLang="zh-CN" dirty="0"/>
          </a:p>
          <a:p>
            <a:r>
              <a:rPr lang="zh-CN" altLang="en-US" dirty="0"/>
              <a:t>移动端：跨平台</a:t>
            </a:r>
            <a:r>
              <a:rPr lang="en-US" altLang="zh-CN" dirty="0" err="1"/>
              <a:t>ios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</a:p>
          <a:p>
            <a:r>
              <a:rPr lang="zh-CN" altLang="en-US" dirty="0"/>
              <a:t>前端组件库</a:t>
            </a:r>
            <a:r>
              <a:rPr lang="en-US" altLang="zh-CN" dirty="0"/>
              <a:t>+CSS</a:t>
            </a:r>
            <a:r>
              <a:rPr lang="zh-CN" altLang="en-US" dirty="0"/>
              <a:t>框架：</a:t>
            </a:r>
            <a:r>
              <a:rPr lang="en-US" altLang="zh-CN" dirty="0"/>
              <a:t>Ant Design</a:t>
            </a:r>
          </a:p>
          <a:p>
            <a:r>
              <a:rPr lang="zh-CN" altLang="en-US" dirty="0"/>
              <a:t>移动端组件库：</a:t>
            </a:r>
            <a:r>
              <a:rPr lang="en-US" altLang="zh-CN" dirty="0"/>
              <a:t> Ant Mobile</a:t>
            </a:r>
          </a:p>
          <a:p>
            <a:r>
              <a:rPr lang="zh-CN" altLang="en-US" dirty="0"/>
              <a:t>前端</a:t>
            </a:r>
            <a:r>
              <a:rPr lang="en-US" altLang="zh-CN" dirty="0"/>
              <a:t>CSS</a:t>
            </a:r>
            <a:r>
              <a:rPr lang="zh-CN" altLang="en-US" dirty="0"/>
              <a:t>预处理器：</a:t>
            </a:r>
            <a:r>
              <a:rPr lang="en-US" altLang="zh-CN" dirty="0"/>
              <a:t>Less</a:t>
            </a:r>
          </a:p>
          <a:p>
            <a:r>
              <a:rPr lang="zh-CN" altLang="en-US" dirty="0"/>
              <a:t>前端工程打包工具：</a:t>
            </a:r>
            <a:r>
              <a:rPr lang="en-US" altLang="zh-CN" dirty="0" err="1"/>
              <a:t>WebPack</a:t>
            </a:r>
            <a:endParaRPr lang="en-US" altLang="zh-CN" dirty="0"/>
          </a:p>
          <a:p>
            <a:r>
              <a:rPr lang="zh-CN" altLang="en-US" dirty="0"/>
              <a:t>前端模块化：</a:t>
            </a:r>
            <a:r>
              <a:rPr lang="en-US" altLang="zh-CN" dirty="0"/>
              <a:t>ES6</a:t>
            </a:r>
          </a:p>
          <a:p>
            <a:r>
              <a:rPr lang="zh-CN" altLang="en-US" dirty="0"/>
              <a:t>前端基础技术：</a:t>
            </a:r>
            <a:r>
              <a:rPr lang="en-US" altLang="zh-CN" dirty="0"/>
              <a:t>Html5\CSS3\ES6</a:t>
            </a:r>
          </a:p>
          <a:p>
            <a:r>
              <a:rPr lang="zh-CN" altLang="en-US" dirty="0"/>
              <a:t>前端开发理念：响应式布局、移动优先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9"/>
          <p:cNvSpPr txBox="1"/>
          <p:nvPr/>
        </p:nvSpPr>
        <p:spPr>
          <a:xfrm>
            <a:off x="1789973" y="105550"/>
            <a:ext cx="645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技术栈选择</a:t>
            </a:r>
          </a:p>
        </p:txBody>
      </p:sp>
      <p:sp>
        <p:nvSpPr>
          <p:cNvPr id="5" name="文本框 19"/>
          <p:cNvSpPr txBox="1"/>
          <p:nvPr/>
        </p:nvSpPr>
        <p:spPr>
          <a:xfrm>
            <a:off x="756080" y="1178929"/>
            <a:ext cx="4288353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rgbClr val="0081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技术栈选择（大前端）</a:t>
            </a:r>
          </a:p>
        </p:txBody>
      </p:sp>
    </p:spTree>
    <p:extLst>
      <p:ext uri="{BB962C8B-B14F-4D97-AF65-F5344CB8AC3E}">
        <p14:creationId xmlns:p14="http://schemas.microsoft.com/office/powerpoint/2010/main" val="178271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96587" y="1825624"/>
            <a:ext cx="10515600" cy="479432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1600" dirty="0"/>
              <a:t>服务器端开发工具：</a:t>
            </a:r>
            <a:r>
              <a:rPr lang="en-US" altLang="zh-CN" sz="1600" dirty="0"/>
              <a:t>Eclipse</a:t>
            </a:r>
          </a:p>
          <a:p>
            <a:r>
              <a:rPr lang="zh-CN" altLang="en-US" sz="1600" dirty="0"/>
              <a:t>服务器端打包组件管理工具：</a:t>
            </a:r>
            <a:r>
              <a:rPr lang="en-US" altLang="zh-CN" sz="1600" dirty="0"/>
              <a:t>Maven</a:t>
            </a:r>
          </a:p>
          <a:p>
            <a:r>
              <a:rPr lang="zh-CN" altLang="en-US" sz="1600" dirty="0"/>
              <a:t>服务器端认证：</a:t>
            </a:r>
            <a:r>
              <a:rPr lang="en-US" altLang="zh-CN" sz="1600" dirty="0"/>
              <a:t>Web Token</a:t>
            </a:r>
          </a:p>
          <a:p>
            <a:r>
              <a:rPr lang="zh-CN" altLang="en-US" sz="1600" dirty="0"/>
              <a:t>服务器端微服务框架：</a:t>
            </a:r>
            <a:r>
              <a:rPr lang="en-US" altLang="zh-CN" sz="1600" dirty="0"/>
              <a:t> docker + spring boot + spring cloud + Eureka </a:t>
            </a:r>
          </a:p>
          <a:p>
            <a:r>
              <a:rPr lang="zh-CN" altLang="en-US" sz="1600" dirty="0"/>
              <a:t>服务器端持久化框架：</a:t>
            </a:r>
            <a:r>
              <a:rPr lang="en-US" altLang="zh-CN" sz="1600" dirty="0"/>
              <a:t> Spring Data JPA</a:t>
            </a:r>
          </a:p>
          <a:p>
            <a:r>
              <a:rPr lang="zh-CN" altLang="en-US" sz="1600" dirty="0"/>
              <a:t>服务器端单元测试：</a:t>
            </a:r>
            <a:r>
              <a:rPr lang="en-US" altLang="zh-CN" sz="1600" dirty="0"/>
              <a:t>Junit</a:t>
            </a:r>
          </a:p>
          <a:p>
            <a:r>
              <a:rPr lang="zh-CN" altLang="en-US" sz="1600" dirty="0"/>
              <a:t>容器管理：</a:t>
            </a:r>
            <a:r>
              <a:rPr lang="en-US" altLang="zh-CN" sz="1600" dirty="0"/>
              <a:t>docker registry + docker-compose + rancher</a:t>
            </a:r>
          </a:p>
          <a:p>
            <a:r>
              <a:rPr lang="zh-CN" altLang="en-US" sz="1600" dirty="0"/>
              <a:t>服务器端服务注册：</a:t>
            </a:r>
            <a:r>
              <a:rPr lang="en-US" altLang="zh-CN" sz="1600" dirty="0"/>
              <a:t>Eureka</a:t>
            </a:r>
          </a:p>
          <a:p>
            <a:r>
              <a:rPr lang="zh-CN" altLang="en-US" sz="1600" dirty="0"/>
              <a:t>服务器端消息队列：</a:t>
            </a:r>
            <a:r>
              <a:rPr lang="en-US" altLang="zh-CN" sz="1600" dirty="0" err="1"/>
              <a:t>RabbitMQ</a:t>
            </a:r>
            <a:endParaRPr lang="en-US" altLang="zh-CN" sz="1600" dirty="0"/>
          </a:p>
          <a:p>
            <a:r>
              <a:rPr lang="zh-CN" altLang="en-US" sz="1600" dirty="0"/>
              <a:t>服务器端定时任务：</a:t>
            </a:r>
            <a:r>
              <a:rPr lang="en-US" altLang="zh-CN" sz="1600" dirty="0" err="1"/>
              <a:t>Quatz</a:t>
            </a:r>
            <a:endParaRPr lang="en-US" altLang="zh-CN" sz="1600" dirty="0"/>
          </a:p>
          <a:p>
            <a:r>
              <a:rPr lang="zh-CN" altLang="en-US" sz="1600" dirty="0"/>
              <a:t>服务器端缓存：</a:t>
            </a:r>
            <a:r>
              <a:rPr lang="en-US" altLang="zh-CN" sz="1600" dirty="0" err="1"/>
              <a:t>Reddis</a:t>
            </a:r>
            <a:endParaRPr lang="en-US" altLang="zh-CN" sz="1600" dirty="0"/>
          </a:p>
          <a:p>
            <a:r>
              <a:rPr lang="zh-CN" altLang="en-US" sz="1600" dirty="0"/>
              <a:t>服务器端日志服务：</a:t>
            </a:r>
            <a:r>
              <a:rPr lang="en-US" altLang="zh-CN" sz="1600" dirty="0"/>
              <a:t> log4j</a:t>
            </a:r>
          </a:p>
          <a:p>
            <a:r>
              <a:rPr lang="zh-CN" altLang="en-US" sz="1600" dirty="0"/>
              <a:t>数据库：</a:t>
            </a:r>
            <a:r>
              <a:rPr lang="en-US" altLang="zh-CN" sz="1600" dirty="0" err="1"/>
              <a:t>MySQL+MongoDB</a:t>
            </a:r>
            <a:endParaRPr lang="en-US" altLang="zh-CN" sz="1600" dirty="0"/>
          </a:p>
          <a:p>
            <a:r>
              <a:rPr lang="zh-CN" altLang="en-US" sz="1600" dirty="0"/>
              <a:t>负载均衡：</a:t>
            </a:r>
            <a:r>
              <a:rPr lang="en-US" altLang="zh-CN" sz="1600" dirty="0"/>
              <a:t>Rancher</a:t>
            </a:r>
            <a:endParaRPr lang="zh-CN" altLang="en-US" sz="1600" dirty="0"/>
          </a:p>
        </p:txBody>
      </p:sp>
      <p:sp>
        <p:nvSpPr>
          <p:cNvPr id="5" name="文本框 39"/>
          <p:cNvSpPr txBox="1"/>
          <p:nvPr/>
        </p:nvSpPr>
        <p:spPr>
          <a:xfrm>
            <a:off x="1789973" y="105550"/>
            <a:ext cx="645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技术栈选择</a:t>
            </a:r>
          </a:p>
        </p:txBody>
      </p:sp>
      <p:sp>
        <p:nvSpPr>
          <p:cNvPr id="6" name="文本框 19"/>
          <p:cNvSpPr txBox="1"/>
          <p:nvPr/>
        </p:nvSpPr>
        <p:spPr>
          <a:xfrm>
            <a:off x="756080" y="1178929"/>
            <a:ext cx="3877985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rgbClr val="0081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技术栈选择（后端）</a:t>
            </a:r>
          </a:p>
        </p:txBody>
      </p:sp>
    </p:spTree>
    <p:extLst>
      <p:ext uri="{BB962C8B-B14F-4D97-AF65-F5344CB8AC3E}">
        <p14:creationId xmlns:p14="http://schemas.microsoft.com/office/powerpoint/2010/main" val="383275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25335" y="1825625"/>
            <a:ext cx="10515600" cy="4351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代码本地管理：</a:t>
            </a:r>
            <a:r>
              <a:rPr lang="en-US" altLang="zh-CN" dirty="0"/>
              <a:t>GitLab</a:t>
            </a:r>
            <a:r>
              <a:rPr lang="zh-CN" altLang="en-US" dirty="0"/>
              <a:t>（前端）</a:t>
            </a:r>
            <a:r>
              <a:rPr lang="en-US" altLang="zh-CN" dirty="0"/>
              <a:t>+ </a:t>
            </a:r>
            <a:r>
              <a:rPr lang="en-US" altLang="zh-CN" dirty="0" err="1"/>
              <a:t>svn</a:t>
            </a:r>
            <a:r>
              <a:rPr lang="en-US" altLang="zh-CN" dirty="0"/>
              <a:t> (</a:t>
            </a:r>
            <a:r>
              <a:rPr lang="zh-CN" altLang="en-US" dirty="0"/>
              <a:t>后端）</a:t>
            </a:r>
            <a:endParaRPr lang="en-US" altLang="zh-CN" dirty="0"/>
          </a:p>
          <a:p>
            <a:r>
              <a:rPr lang="zh-CN" altLang="en-US" dirty="0"/>
              <a:t>代码审查：</a:t>
            </a:r>
            <a:r>
              <a:rPr lang="en-US" altLang="zh-CN" dirty="0"/>
              <a:t>GitLab Merge Request</a:t>
            </a:r>
          </a:p>
          <a:p>
            <a:r>
              <a:rPr lang="zh-CN" altLang="en-US" dirty="0"/>
              <a:t>后端三方库管理：</a:t>
            </a:r>
            <a:r>
              <a:rPr lang="en-US" altLang="zh-CN" dirty="0"/>
              <a:t> Nexus</a:t>
            </a:r>
            <a:r>
              <a:rPr lang="zh-CN" altLang="en-US" dirty="0"/>
              <a:t>（</a:t>
            </a:r>
            <a:r>
              <a:rPr lang="en-US" altLang="zh-CN" dirty="0"/>
              <a:t>Maven</a:t>
            </a:r>
            <a:r>
              <a:rPr lang="zh-CN" altLang="en-US" dirty="0"/>
              <a:t>私服）</a:t>
            </a:r>
            <a:endParaRPr lang="en-US" altLang="zh-CN" dirty="0"/>
          </a:p>
          <a:p>
            <a:r>
              <a:rPr lang="zh-CN" altLang="en-US" dirty="0"/>
              <a:t>持续集成：</a:t>
            </a:r>
            <a:r>
              <a:rPr lang="en-US" altLang="zh-CN" dirty="0"/>
              <a:t>Jenkins + </a:t>
            </a:r>
            <a:r>
              <a:rPr lang="en-US" altLang="zh-CN" dirty="0" err="1"/>
              <a:t>svn</a:t>
            </a:r>
            <a:r>
              <a:rPr lang="en-US" altLang="zh-CN" dirty="0"/>
              <a:t> + </a:t>
            </a:r>
            <a:r>
              <a:rPr lang="en-US" altLang="zh-CN" dirty="0" err="1"/>
              <a:t>gitlab</a:t>
            </a:r>
            <a:endParaRPr lang="en-US" altLang="zh-CN" dirty="0"/>
          </a:p>
          <a:p>
            <a:r>
              <a:rPr lang="en-US" altLang="zh-CN" dirty="0"/>
              <a:t>Docker</a:t>
            </a:r>
            <a:r>
              <a:rPr lang="zh-CN" altLang="en-US" dirty="0"/>
              <a:t>镜像仓库：</a:t>
            </a:r>
            <a:r>
              <a:rPr lang="en-US" altLang="zh-CN" dirty="0"/>
              <a:t>docker registry</a:t>
            </a:r>
          </a:p>
          <a:p>
            <a:r>
              <a:rPr lang="zh-CN" altLang="en-US" dirty="0"/>
              <a:t>开发环境：运行构建的</a:t>
            </a:r>
            <a:r>
              <a:rPr lang="en-US" altLang="zh-CN" dirty="0"/>
              <a:t>docker</a:t>
            </a:r>
            <a:r>
              <a:rPr lang="zh-CN" altLang="en-US" dirty="0"/>
              <a:t>镜像，并打</a:t>
            </a:r>
            <a:r>
              <a:rPr lang="en-US" altLang="zh-CN" dirty="0"/>
              <a:t>tag</a:t>
            </a:r>
            <a:r>
              <a:rPr lang="zh-CN" altLang="en-US" dirty="0"/>
              <a:t>推送至测试环境</a:t>
            </a:r>
            <a:r>
              <a:rPr lang="en-US" altLang="zh-CN" dirty="0"/>
              <a:t>docker</a:t>
            </a:r>
            <a:r>
              <a:rPr lang="zh-CN" altLang="en-US" dirty="0"/>
              <a:t>镜像仓库</a:t>
            </a:r>
            <a:endParaRPr lang="en-US" altLang="zh-CN" dirty="0"/>
          </a:p>
          <a:p>
            <a:r>
              <a:rPr lang="zh-CN" altLang="en-US" dirty="0"/>
              <a:t>测试环境：运行测试环境的最新版本</a:t>
            </a:r>
            <a:r>
              <a:rPr lang="en-US" altLang="zh-CN" dirty="0"/>
              <a:t>docker</a:t>
            </a:r>
            <a:r>
              <a:rPr lang="zh-CN" altLang="en-US" dirty="0"/>
              <a:t>镜像，发版本时将</a:t>
            </a:r>
            <a:r>
              <a:rPr lang="en-US" altLang="zh-CN" dirty="0"/>
              <a:t>docker</a:t>
            </a:r>
            <a:r>
              <a:rPr lang="zh-CN" altLang="en-US" dirty="0"/>
              <a:t>镜像推送至生产环境</a:t>
            </a:r>
            <a:r>
              <a:rPr lang="en-US" altLang="zh-CN" dirty="0"/>
              <a:t>docker</a:t>
            </a:r>
            <a:r>
              <a:rPr lang="zh-CN" altLang="en-US" dirty="0"/>
              <a:t>镜像仓库</a:t>
            </a:r>
            <a:endParaRPr lang="en-US" altLang="zh-CN" dirty="0"/>
          </a:p>
          <a:p>
            <a:r>
              <a:rPr lang="zh-CN" altLang="en-US" dirty="0"/>
              <a:t>生产环境：从生产环境</a:t>
            </a:r>
            <a:r>
              <a:rPr lang="en-US" altLang="zh-CN" dirty="0"/>
              <a:t>docker</a:t>
            </a:r>
            <a:r>
              <a:rPr lang="zh-CN" altLang="en-US" dirty="0"/>
              <a:t>镜像仓库拉取特定版本</a:t>
            </a:r>
            <a:r>
              <a:rPr lang="en-US" altLang="zh-CN" dirty="0"/>
              <a:t>docker</a:t>
            </a:r>
            <a:r>
              <a:rPr lang="zh-CN" altLang="en-US" dirty="0"/>
              <a:t>镜像并运行</a:t>
            </a:r>
            <a:endParaRPr lang="en-US" altLang="zh-CN" dirty="0"/>
          </a:p>
          <a:p>
            <a:r>
              <a:rPr lang="zh-CN" altLang="en-US" dirty="0"/>
              <a:t>版本发布管理工具</a:t>
            </a:r>
            <a:r>
              <a:rPr lang="en-US" altLang="zh-CN" dirty="0"/>
              <a:t>1</a:t>
            </a:r>
            <a:r>
              <a:rPr lang="zh-CN" altLang="en-US" dirty="0"/>
              <a:t>：管理</a:t>
            </a:r>
            <a:r>
              <a:rPr lang="en-US" altLang="zh-CN" dirty="0"/>
              <a:t>docker</a:t>
            </a:r>
            <a:r>
              <a:rPr lang="zh-CN" altLang="en-US" dirty="0"/>
              <a:t>容器和栈， 将开发环境镜像推送到测试环境，将测试环境镜像推送到生产环境。</a:t>
            </a:r>
            <a:endParaRPr lang="en-US" altLang="zh-CN" dirty="0"/>
          </a:p>
          <a:p>
            <a:r>
              <a:rPr lang="zh-CN" altLang="en-US" dirty="0"/>
              <a:t>版本发布管理工具</a:t>
            </a:r>
            <a:r>
              <a:rPr lang="en-US" altLang="zh-CN" dirty="0"/>
              <a:t>2</a:t>
            </a:r>
            <a:r>
              <a:rPr lang="zh-CN" altLang="en-US" dirty="0"/>
              <a:t>：管理生产环境服务器信息，将</a:t>
            </a:r>
            <a:r>
              <a:rPr lang="en-US" altLang="zh-CN" dirty="0"/>
              <a:t>docker</a:t>
            </a:r>
            <a:r>
              <a:rPr lang="zh-CN" altLang="en-US" dirty="0"/>
              <a:t>镜像部署到具体企业的服务器</a:t>
            </a:r>
            <a:endParaRPr lang="en-US" altLang="zh-CN" dirty="0"/>
          </a:p>
          <a:p>
            <a:r>
              <a:rPr lang="zh-CN" altLang="en-US" dirty="0"/>
              <a:t>接口文档化：</a:t>
            </a:r>
            <a:r>
              <a:rPr lang="en-US" altLang="zh-CN" dirty="0"/>
              <a:t>Swagger</a:t>
            </a:r>
          </a:p>
          <a:p>
            <a:r>
              <a:rPr lang="zh-CN" altLang="en-US" dirty="0"/>
              <a:t>协同文档：</a:t>
            </a:r>
            <a:r>
              <a:rPr lang="en-US" altLang="zh-CN" dirty="0" err="1"/>
              <a:t>MarkupDown</a:t>
            </a:r>
            <a:r>
              <a:rPr lang="en-US" altLang="zh-CN" dirty="0"/>
              <a:t> + </a:t>
            </a:r>
            <a:r>
              <a:rPr lang="en-US" altLang="zh-CN" dirty="0" err="1"/>
              <a:t>gitlab</a:t>
            </a:r>
            <a:endParaRPr lang="en-US" altLang="zh-CN" dirty="0"/>
          </a:p>
          <a:p>
            <a:r>
              <a:rPr lang="zh-CN" altLang="en-US" dirty="0"/>
              <a:t>容器技术：</a:t>
            </a:r>
            <a:r>
              <a:rPr lang="en-US" altLang="zh-CN" dirty="0"/>
              <a:t>Docker</a:t>
            </a:r>
            <a:r>
              <a:rPr lang="zh-CN" altLang="en-US" dirty="0"/>
              <a:t>、</a:t>
            </a:r>
            <a:r>
              <a:rPr lang="en-US" altLang="zh-CN" dirty="0"/>
              <a:t>Rancher</a:t>
            </a:r>
          </a:p>
          <a:p>
            <a:r>
              <a:rPr lang="zh-CN" altLang="en-US" dirty="0"/>
              <a:t>通信协议：</a:t>
            </a:r>
            <a:r>
              <a:rPr lang="en-US" altLang="zh-CN" dirty="0"/>
              <a:t>Restful</a:t>
            </a:r>
            <a:r>
              <a:rPr lang="zh-CN" altLang="en-US" dirty="0"/>
              <a:t>（</a:t>
            </a:r>
            <a:r>
              <a:rPr lang="en-US" altLang="zh-CN" dirty="0"/>
              <a:t>JSON</a:t>
            </a:r>
            <a:r>
              <a:rPr lang="zh-CN" altLang="en-US" dirty="0"/>
              <a:t>、命名规范）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9"/>
          <p:cNvSpPr txBox="1"/>
          <p:nvPr/>
        </p:nvSpPr>
        <p:spPr>
          <a:xfrm>
            <a:off x="1789973" y="105550"/>
            <a:ext cx="645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技术栈选择</a:t>
            </a:r>
          </a:p>
        </p:txBody>
      </p:sp>
      <p:sp>
        <p:nvSpPr>
          <p:cNvPr id="5" name="文本框 19"/>
          <p:cNvSpPr txBox="1"/>
          <p:nvPr/>
        </p:nvSpPr>
        <p:spPr>
          <a:xfrm>
            <a:off x="756080" y="1178929"/>
            <a:ext cx="2646878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rgbClr val="0081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软件研发过程</a:t>
            </a:r>
          </a:p>
        </p:txBody>
      </p:sp>
    </p:spTree>
    <p:extLst>
      <p:ext uri="{BB962C8B-B14F-4D97-AF65-F5344CB8AC3E}">
        <p14:creationId xmlns:p14="http://schemas.microsoft.com/office/powerpoint/2010/main" val="53116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9"/>
          <p:cNvSpPr txBox="1"/>
          <p:nvPr/>
        </p:nvSpPr>
        <p:spPr>
          <a:xfrm>
            <a:off x="1789973" y="105550"/>
            <a:ext cx="645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技术发展趋势</a:t>
            </a:r>
          </a:p>
        </p:txBody>
      </p:sp>
      <p:sp>
        <p:nvSpPr>
          <p:cNvPr id="6" name="文本框 19"/>
          <p:cNvSpPr txBox="1"/>
          <p:nvPr/>
        </p:nvSpPr>
        <p:spPr>
          <a:xfrm>
            <a:off x="792313" y="1178929"/>
            <a:ext cx="4049507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rgbClr val="0081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Nomes</a:t>
            </a:r>
            <a:r>
              <a:rPr lang="zh-CN" altLang="en-US" dirty="0"/>
              <a:t>系统总体架构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535917-98C3-4E2F-9235-E56501A3B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329" y="1998223"/>
            <a:ext cx="60769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4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>
            <a:extLst>
              <a:ext uri="{FF2B5EF4-FFF2-40B4-BE49-F238E27FC236}">
                <a16:creationId xmlns:a16="http://schemas.microsoft.com/office/drawing/2014/main" id="{B10A6DEF-3E64-4F0F-9ABA-9B00C7B3783B}"/>
              </a:ext>
            </a:extLst>
          </p:cNvPr>
          <p:cNvSpPr txBox="1"/>
          <p:nvPr/>
        </p:nvSpPr>
        <p:spPr>
          <a:xfrm>
            <a:off x="792313" y="1178929"/>
            <a:ext cx="4049507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rgbClr val="0081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Nomes</a:t>
            </a:r>
            <a:r>
              <a:rPr lang="zh-CN" altLang="en-US" dirty="0"/>
              <a:t>企业服务架构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DB46FC-2B2E-47A5-8B79-5FE1669A4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146" y="2271433"/>
            <a:ext cx="3573300" cy="322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2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56080" y="1825625"/>
            <a:ext cx="975952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持续交付</a:t>
            </a:r>
            <a:endParaRPr lang="en-US" altLang="zh-CN" dirty="0"/>
          </a:p>
          <a:p>
            <a:r>
              <a:rPr lang="zh-CN" altLang="en-US" dirty="0"/>
              <a:t>持续改进</a:t>
            </a:r>
            <a:endParaRPr lang="en-US" altLang="zh-CN" dirty="0"/>
          </a:p>
          <a:p>
            <a:r>
              <a:rPr lang="zh-CN" altLang="en-US" dirty="0"/>
              <a:t>闭环反馈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825625"/>
            <a:ext cx="8439150" cy="4619625"/>
          </a:xfrm>
          <a:prstGeom prst="rect">
            <a:avLst/>
          </a:prstGeom>
        </p:spPr>
      </p:pic>
      <p:sp>
        <p:nvSpPr>
          <p:cNvPr id="5" name="文本框 39"/>
          <p:cNvSpPr txBox="1"/>
          <p:nvPr/>
        </p:nvSpPr>
        <p:spPr>
          <a:xfrm>
            <a:off x="1789973" y="105550"/>
            <a:ext cx="645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研发流程</a:t>
            </a:r>
          </a:p>
        </p:txBody>
      </p:sp>
      <p:sp>
        <p:nvSpPr>
          <p:cNvPr id="6" name="文本框 19"/>
          <p:cNvSpPr txBox="1"/>
          <p:nvPr/>
        </p:nvSpPr>
        <p:spPr>
          <a:xfrm>
            <a:off x="756080" y="1178929"/>
            <a:ext cx="1826141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rgbClr val="0081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持续交付</a:t>
            </a:r>
          </a:p>
        </p:txBody>
      </p:sp>
    </p:spTree>
    <p:extLst>
      <p:ext uri="{BB962C8B-B14F-4D97-AF65-F5344CB8AC3E}">
        <p14:creationId xmlns:p14="http://schemas.microsoft.com/office/powerpoint/2010/main" val="428003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7999" y="2185214"/>
            <a:ext cx="1060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  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7999" y="2185214"/>
            <a:ext cx="1060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  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57999" y="2185214"/>
            <a:ext cx="1060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  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57999" y="2185214"/>
            <a:ext cx="1060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  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61307" y="30621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57999" y="2185214"/>
            <a:ext cx="1060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  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9"/>
          <a:stretch/>
        </p:blipFill>
        <p:spPr>
          <a:xfrm>
            <a:off x="0" y="0"/>
            <a:ext cx="12192000" cy="686621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" y="0"/>
            <a:ext cx="12191999" cy="6923707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587" y="194721"/>
            <a:ext cx="1664214" cy="35045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040646" y="2749042"/>
            <a:ext cx="5226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谢！</a:t>
            </a:r>
          </a:p>
        </p:txBody>
      </p:sp>
      <p:sp>
        <p:nvSpPr>
          <p:cNvPr id="16" name="平行四边形 1"/>
          <p:cNvSpPr/>
          <p:nvPr/>
        </p:nvSpPr>
        <p:spPr>
          <a:xfrm>
            <a:off x="-1" y="2963917"/>
            <a:ext cx="3689132" cy="701864"/>
          </a:xfrm>
          <a:custGeom>
            <a:avLst/>
            <a:gdLst>
              <a:gd name="connsiteX0" fmla="*/ 0 w 1221504"/>
              <a:gd name="connsiteY0" fmla="*/ 390985 h 390985"/>
              <a:gd name="connsiteX1" fmla="*/ 97746 w 1221504"/>
              <a:gd name="connsiteY1" fmla="*/ 0 h 390985"/>
              <a:gd name="connsiteX2" fmla="*/ 1221504 w 1221504"/>
              <a:gd name="connsiteY2" fmla="*/ 0 h 390985"/>
              <a:gd name="connsiteX3" fmla="*/ 1123758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123758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70484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1900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9511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1900 w 1221504"/>
              <a:gd name="connsiteY3" fmla="*/ 390985 h 390985"/>
              <a:gd name="connsiteX4" fmla="*/ 0 w 1221504"/>
              <a:gd name="connsiteY4" fmla="*/ 390985 h 390985"/>
              <a:gd name="connsiteX0" fmla="*/ 0 w 1266707"/>
              <a:gd name="connsiteY0" fmla="*/ 390985 h 390985"/>
              <a:gd name="connsiteX1" fmla="*/ 3153 w 1266707"/>
              <a:gd name="connsiteY1" fmla="*/ 0 h 390985"/>
              <a:gd name="connsiteX2" fmla="*/ 1266707 w 1266707"/>
              <a:gd name="connsiteY2" fmla="*/ 5013 h 390985"/>
              <a:gd name="connsiteX3" fmla="*/ 1081900 w 1266707"/>
              <a:gd name="connsiteY3" fmla="*/ 390985 h 390985"/>
              <a:gd name="connsiteX4" fmla="*/ 0 w 1266707"/>
              <a:gd name="connsiteY4" fmla="*/ 390985 h 390985"/>
              <a:gd name="connsiteX0" fmla="*/ 0 w 1294959"/>
              <a:gd name="connsiteY0" fmla="*/ 390985 h 390985"/>
              <a:gd name="connsiteX1" fmla="*/ 3153 w 1294959"/>
              <a:gd name="connsiteY1" fmla="*/ 0 h 390985"/>
              <a:gd name="connsiteX2" fmla="*/ 1294959 w 1294959"/>
              <a:gd name="connsiteY2" fmla="*/ 5013 h 390985"/>
              <a:gd name="connsiteX3" fmla="*/ 1081900 w 1294959"/>
              <a:gd name="connsiteY3" fmla="*/ 390985 h 390985"/>
              <a:gd name="connsiteX4" fmla="*/ 0 w 1294959"/>
              <a:gd name="connsiteY4" fmla="*/ 390985 h 390985"/>
              <a:gd name="connsiteX0" fmla="*/ 0 w 1272357"/>
              <a:gd name="connsiteY0" fmla="*/ 390985 h 390985"/>
              <a:gd name="connsiteX1" fmla="*/ 3153 w 1272357"/>
              <a:gd name="connsiteY1" fmla="*/ 0 h 390985"/>
              <a:gd name="connsiteX2" fmla="*/ 1272357 w 1272357"/>
              <a:gd name="connsiteY2" fmla="*/ 1 h 390985"/>
              <a:gd name="connsiteX3" fmla="*/ 1081900 w 1272357"/>
              <a:gd name="connsiteY3" fmla="*/ 390985 h 390985"/>
              <a:gd name="connsiteX4" fmla="*/ 0 w 1272357"/>
              <a:gd name="connsiteY4" fmla="*/ 390985 h 39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357" h="390985">
                <a:moveTo>
                  <a:pt x="0" y="390985"/>
                </a:moveTo>
                <a:lnTo>
                  <a:pt x="3153" y="0"/>
                </a:lnTo>
                <a:lnTo>
                  <a:pt x="1272357" y="1"/>
                </a:lnTo>
                <a:lnTo>
                  <a:pt x="1081900" y="390985"/>
                </a:lnTo>
                <a:lnTo>
                  <a:pt x="0" y="390985"/>
                </a:lnTo>
                <a:close/>
              </a:path>
            </a:pathLst>
          </a:custGeom>
          <a:gradFill>
            <a:gsLst>
              <a:gs pos="0">
                <a:srgbClr val="4EABE0"/>
              </a:gs>
              <a:gs pos="100000">
                <a:srgbClr val="5885E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76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458</Words>
  <Application>Microsoft Office PowerPoint</Application>
  <PresentationFormat>宽屏</PresentationFormat>
  <Paragraphs>83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Hiragino Sans GB W3</vt:lpstr>
      <vt:lpstr>DengXian</vt:lpstr>
      <vt:lpstr>DengXian Light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桓永兴</dc:creator>
  <cp:lastModifiedBy>Adam Hall</cp:lastModifiedBy>
  <cp:revision>38</cp:revision>
  <dcterms:created xsi:type="dcterms:W3CDTF">2017-04-09T05:11:39Z</dcterms:created>
  <dcterms:modified xsi:type="dcterms:W3CDTF">2019-07-29T09:41:37Z</dcterms:modified>
</cp:coreProperties>
</file>