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270250" y="762000"/>
            <a:ext cx="508020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270250" y="762000"/>
            <a:ext cx="5080250" cy="3809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98765"/>
              <a:buChar char="●"/>
              <a:defRPr sz="2666"/>
            </a:lvl1pPr>
            <a:lvl2pPr lvl="1">
              <a:spcBef>
                <a:spcPts val="0"/>
              </a:spcBef>
              <a:buSzPct val="98765"/>
              <a:buChar char="○"/>
              <a:defRPr sz="2666"/>
            </a:lvl2pPr>
            <a:lvl3pPr lvl="2">
              <a:spcBef>
                <a:spcPts val="0"/>
              </a:spcBef>
              <a:buSzPct val="98765"/>
              <a:buChar char="■"/>
              <a:defRPr sz="2666"/>
            </a:lvl3pPr>
            <a:lvl4pPr lvl="3">
              <a:spcBef>
                <a:spcPts val="0"/>
              </a:spcBef>
              <a:buSzPct val="98765"/>
              <a:buChar char="●"/>
              <a:defRPr sz="2666"/>
            </a:lvl4pPr>
            <a:lvl5pPr lvl="4">
              <a:spcBef>
                <a:spcPts val="0"/>
              </a:spcBef>
              <a:buSzPct val="98765"/>
              <a:buChar char="○"/>
              <a:defRPr sz="2666"/>
            </a:lvl5pPr>
            <a:lvl6pPr lvl="5">
              <a:spcBef>
                <a:spcPts val="0"/>
              </a:spcBef>
              <a:buSzPct val="98765"/>
              <a:buChar char="■"/>
              <a:defRPr sz="2666"/>
            </a:lvl6pPr>
            <a:lvl7pPr lvl="6">
              <a:spcBef>
                <a:spcPts val="0"/>
              </a:spcBef>
              <a:buSzPct val="98765"/>
              <a:buChar char="●"/>
              <a:defRPr sz="2666"/>
            </a:lvl7pPr>
            <a:lvl8pPr lvl="7">
              <a:spcBef>
                <a:spcPts val="0"/>
              </a:spcBef>
              <a:buSzPct val="98765"/>
              <a:buChar char="○"/>
              <a:defRPr sz="2666"/>
            </a:lvl8pPr>
            <a:lvl9pPr lvl="8">
              <a:spcBef>
                <a:spcPts val="0"/>
              </a:spcBef>
              <a:buSzPct val="98765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99224"/>
              <a:defRPr sz="4266"/>
            </a:lvl1pPr>
            <a:lvl2pPr lvl="1">
              <a:spcBef>
                <a:spcPts val="0"/>
              </a:spcBef>
              <a:buSzPct val="99224"/>
              <a:defRPr sz="4266"/>
            </a:lvl2pPr>
            <a:lvl3pPr lvl="2">
              <a:spcBef>
                <a:spcPts val="0"/>
              </a:spcBef>
              <a:buSzPct val="99224"/>
              <a:defRPr sz="4266"/>
            </a:lvl3pPr>
            <a:lvl4pPr lvl="3">
              <a:spcBef>
                <a:spcPts val="0"/>
              </a:spcBef>
              <a:buSzPct val="99224"/>
              <a:defRPr sz="4266"/>
            </a:lvl4pPr>
            <a:lvl5pPr lvl="4">
              <a:spcBef>
                <a:spcPts val="0"/>
              </a:spcBef>
              <a:buSzPct val="99224"/>
              <a:defRPr sz="4266"/>
            </a:lvl5pPr>
            <a:lvl6pPr lvl="5">
              <a:spcBef>
                <a:spcPts val="0"/>
              </a:spcBef>
              <a:buSzPct val="99224"/>
              <a:defRPr sz="4266"/>
            </a:lvl6pPr>
            <a:lvl7pPr lvl="6">
              <a:spcBef>
                <a:spcPts val="0"/>
              </a:spcBef>
              <a:buSzPct val="99224"/>
              <a:defRPr sz="4266"/>
            </a:lvl7pPr>
            <a:lvl8pPr lvl="7">
              <a:spcBef>
                <a:spcPts val="0"/>
              </a:spcBef>
              <a:buSzPct val="99224"/>
              <a:defRPr sz="4266"/>
            </a:lvl8pPr>
            <a:lvl9pPr lvl="8">
              <a:spcBef>
                <a:spcPts val="0"/>
              </a:spcBef>
              <a:buSzPct val="99224"/>
              <a:defRPr sz="4266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98765"/>
              <a:buChar char="●"/>
              <a:defRPr sz="2666"/>
            </a:lvl1pPr>
            <a:lvl2pPr lvl="1">
              <a:spcBef>
                <a:spcPts val="0"/>
              </a:spcBef>
              <a:buSzPct val="98765"/>
              <a:buChar char="○"/>
              <a:defRPr sz="2666"/>
            </a:lvl2pPr>
            <a:lvl3pPr lvl="2">
              <a:spcBef>
                <a:spcPts val="0"/>
              </a:spcBef>
              <a:buSzPct val="98765"/>
              <a:buChar char="■"/>
              <a:defRPr sz="2666"/>
            </a:lvl3pPr>
            <a:lvl4pPr lvl="3">
              <a:spcBef>
                <a:spcPts val="0"/>
              </a:spcBef>
              <a:buSzPct val="98765"/>
              <a:buChar char="●"/>
              <a:defRPr sz="2666"/>
            </a:lvl4pPr>
            <a:lvl5pPr lvl="4">
              <a:spcBef>
                <a:spcPts val="0"/>
              </a:spcBef>
              <a:buSzPct val="98765"/>
              <a:buChar char="○"/>
              <a:defRPr sz="2666"/>
            </a:lvl5pPr>
            <a:lvl6pPr lvl="5">
              <a:spcBef>
                <a:spcPts val="0"/>
              </a:spcBef>
              <a:buSzPct val="98765"/>
              <a:buChar char="■"/>
              <a:defRPr sz="2666"/>
            </a:lvl6pPr>
            <a:lvl7pPr lvl="6">
              <a:spcBef>
                <a:spcPts val="0"/>
              </a:spcBef>
              <a:buSzPct val="98765"/>
              <a:buChar char="●"/>
              <a:defRPr sz="2666"/>
            </a:lvl7pPr>
            <a:lvl8pPr lvl="7">
              <a:spcBef>
                <a:spcPts val="0"/>
              </a:spcBef>
              <a:buSzPct val="98765"/>
              <a:buChar char="○"/>
              <a:defRPr sz="2666"/>
            </a:lvl8pPr>
            <a:lvl9pPr lvl="8">
              <a:spcBef>
                <a:spcPts val="0"/>
              </a:spcBef>
              <a:buSzPct val="98765"/>
              <a:buChar char="■"/>
              <a:defRPr sz="2666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98765"/>
              <a:buChar char="●"/>
              <a:defRPr sz="2666"/>
            </a:lvl1pPr>
            <a:lvl2pPr lvl="1">
              <a:spcBef>
                <a:spcPts val="0"/>
              </a:spcBef>
              <a:buSzPct val="98765"/>
              <a:buChar char="○"/>
              <a:defRPr sz="2666"/>
            </a:lvl2pPr>
            <a:lvl3pPr lvl="2">
              <a:spcBef>
                <a:spcPts val="0"/>
              </a:spcBef>
              <a:buSzPct val="98765"/>
              <a:buChar char="■"/>
              <a:defRPr sz="2666"/>
            </a:lvl3pPr>
            <a:lvl4pPr lvl="3">
              <a:spcBef>
                <a:spcPts val="0"/>
              </a:spcBef>
              <a:buSzPct val="98765"/>
              <a:buChar char="●"/>
              <a:defRPr sz="2666"/>
            </a:lvl4pPr>
            <a:lvl5pPr lvl="4">
              <a:spcBef>
                <a:spcPts val="0"/>
              </a:spcBef>
              <a:buSzPct val="98765"/>
              <a:buChar char="○"/>
              <a:defRPr sz="2666"/>
            </a:lvl5pPr>
            <a:lvl6pPr lvl="5">
              <a:spcBef>
                <a:spcPts val="0"/>
              </a:spcBef>
              <a:buSzPct val="98765"/>
              <a:buChar char="■"/>
              <a:defRPr sz="2666"/>
            </a:lvl6pPr>
            <a:lvl7pPr lvl="6">
              <a:spcBef>
                <a:spcPts val="0"/>
              </a:spcBef>
              <a:buSzPct val="98765"/>
              <a:buChar char="●"/>
              <a:defRPr sz="2666"/>
            </a:lvl7pPr>
            <a:lvl8pPr lvl="7">
              <a:spcBef>
                <a:spcPts val="0"/>
              </a:spcBef>
              <a:buSzPct val="98765"/>
              <a:buChar char="○"/>
              <a:defRPr sz="2666"/>
            </a:lvl8pPr>
            <a:lvl9pPr lvl="8">
              <a:spcBef>
                <a:spcPts val="0"/>
              </a:spcBef>
              <a:buSzPct val="98765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Char char="●"/>
              <a:defRPr sz="3200"/>
            </a:lvl1pPr>
            <a:lvl2pPr lvl="1" algn="ctr">
              <a:spcBef>
                <a:spcPts val="0"/>
              </a:spcBef>
              <a:buSzPct val="100000"/>
              <a:buChar char="○"/>
              <a:defRPr sz="3200"/>
            </a:lvl2pPr>
            <a:lvl3pPr lvl="2" algn="ctr">
              <a:spcBef>
                <a:spcPts val="0"/>
              </a:spcBef>
              <a:buSzPct val="100000"/>
              <a:buChar char="■"/>
              <a:defRPr sz="3200"/>
            </a:lvl3pPr>
            <a:lvl4pPr lvl="3" algn="ctr">
              <a:spcBef>
                <a:spcPts val="0"/>
              </a:spcBef>
              <a:buSzPct val="100000"/>
              <a:buChar char="●"/>
              <a:defRPr sz="3200"/>
            </a:lvl4pPr>
            <a:lvl5pPr lvl="4" algn="ctr">
              <a:spcBef>
                <a:spcPts val="0"/>
              </a:spcBef>
              <a:buSzPct val="100000"/>
              <a:buChar char="○"/>
              <a:defRPr sz="3200"/>
            </a:lvl5pPr>
            <a:lvl6pPr lvl="5" algn="ctr">
              <a:spcBef>
                <a:spcPts val="0"/>
              </a:spcBef>
              <a:buSzPct val="100000"/>
              <a:buChar char="■"/>
              <a:defRPr sz="3200"/>
            </a:lvl6pPr>
            <a:lvl7pPr lvl="6" algn="ctr">
              <a:spcBef>
                <a:spcPts val="0"/>
              </a:spcBef>
              <a:buSzPct val="100000"/>
              <a:buChar char="●"/>
              <a:defRPr sz="3200"/>
            </a:lvl7pPr>
            <a:lvl8pPr lvl="7" algn="ctr">
              <a:spcBef>
                <a:spcPts val="0"/>
              </a:spcBef>
              <a:buSzPct val="100000"/>
              <a:buChar char="○"/>
              <a:defRPr sz="3200"/>
            </a:lvl8pPr>
            <a:lvl9pPr lvl="8" algn="ctr">
              <a:spcBef>
                <a:spcPts val="0"/>
              </a:spcBef>
              <a:buSzPct val="1000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oto/stuff" TargetMode="External"/><Relationship Id="rId4" Type="http://schemas.openxmlformats.org/officeDocument/2006/relationships/hyperlink" Target="http://goto/apple" TargetMode="External"/><Relationship Id="rId5" Type="http://schemas.openxmlformats.org/officeDocument/2006/relationships/hyperlink" Target="http://goto/apple" TargetMode="External"/><Relationship Id="rId6" Type="http://schemas.openxmlformats.org/officeDocument/2006/relationships/hyperlink" Target="http://dev.chromium.org/developers/how-tos/build-instructions-window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de.google.com/p/chromium/wiki/MacBuildInstructions" TargetMode="External"/><Relationship Id="rId4" Type="http://schemas.openxmlformats.org/officeDocument/2006/relationships/hyperlink" Target="http://code.google.com/p/chromium/wiki/MacBuildInstructions" TargetMode="External"/><Relationship Id="rId5" Type="http://schemas.openxmlformats.org/officeDocument/2006/relationships/hyperlink" Target="http://code.google.com/p/chromium/wiki/LinuxBuildInstruct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rc.chromium.org/viewvc/chrome/trunk/src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chromium.org/developers/how-tos/get-the-co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ev.chromium.org/developers/how-tos/install-depot-tool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ev.chromium.org/developers/how-tos/depottoo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.chromium.or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chromium.org/developers/gn-build-configura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build.chromium.org/p/chromium/waterfal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peter.sh/experiments/chromium-command-line-switches/" TargetMode="External"/><Relationship Id="rId4" Type="http://schemas.openxmlformats.org/officeDocument/2006/relationships/hyperlink" Target="http://code.google.com/p/chromium/wiki/LinuxDebugging" TargetMode="External"/><Relationship Id="rId5" Type="http://schemas.openxmlformats.org/officeDocument/2006/relationships/hyperlink" Target="http://www.chromium.org/developers/debugging-on-os-x" TargetMode="External"/><Relationship Id="rId6" Type="http://schemas.openxmlformats.org/officeDocument/2006/relationships/hyperlink" Target="http://www.chromium.org/developers/how-tos/debugg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chromium.org/developers/design-documents" TargetMode="External"/><Relationship Id="rId4" Type="http://schemas.openxmlformats.org/officeDocument/2006/relationships/hyperlink" Target="https://cs.chromium.org" TargetMode="External"/><Relationship Id="rId5" Type="http://schemas.openxmlformats.org/officeDocument/2006/relationships/hyperlink" Target="http://www.chromium.org/developers/coding-sty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valgrind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ode.google.com/p/googletest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chromium.org/developers/testing/try-server-usage" TargetMode="External"/><Relationship Id="rId4" Type="http://schemas.openxmlformats.org/officeDocument/2006/relationships/hyperlink" Target="http://dev.chromium.org/getting-involved/become-a-commit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.chromium.org/developers/testing/try-server-usag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code.google.com/p/rietveld/" TargetMode="External"/><Relationship Id="rId4" Type="http://schemas.openxmlformats.org/officeDocument/2006/relationships/hyperlink" Target="http://codereview.chromium.org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codereview.chromium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src.chromium.or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.chromium.org/developers/coding-style" TargetMode="External"/><Relationship Id="rId4" Type="http://schemas.openxmlformats.org/officeDocument/2006/relationships/hyperlink" Target="http://dev.chromium.org/developers/contributing-co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build.chromium.org/" TargetMode="External"/><Relationship Id="rId4" Type="http://schemas.openxmlformats.org/officeDocument/2006/relationships/hyperlink" Target="http://build.chromium.or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chromium.org/getting-involved/become-a-committer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hyperlink" Target="http://codereview.chromium.org/" TargetMode="External"/><Relationship Id="rId10" Type="http://schemas.openxmlformats.org/officeDocument/2006/relationships/hyperlink" Target="http://build.chromium.org/" TargetMode="External"/><Relationship Id="rId13" Type="http://schemas.openxmlformats.org/officeDocument/2006/relationships/hyperlink" Target="http://webchat.freenode.net/?channels=chromium" TargetMode="External"/><Relationship Id="rId12" Type="http://schemas.openxmlformats.org/officeDocument/2006/relationships/hyperlink" Target="http://codereview.chromium.org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v.chromium.org/" TargetMode="External"/><Relationship Id="rId4" Type="http://schemas.openxmlformats.org/officeDocument/2006/relationships/hyperlink" Target="http://dev.chromium.org/" TargetMode="External"/><Relationship Id="rId9" Type="http://schemas.openxmlformats.org/officeDocument/2006/relationships/hyperlink" Target="http://src.chromium.org/" TargetMode="External"/><Relationship Id="rId15" Type="http://schemas.openxmlformats.org/officeDocument/2006/relationships/hyperlink" Target="https://groups.google.com/a/chromium.org/group/chromium-dev/topics?lnk" TargetMode="External"/><Relationship Id="rId14" Type="http://schemas.openxmlformats.org/officeDocument/2006/relationships/hyperlink" Target="http://webchat.freenode.net/?channels=chromium" TargetMode="External"/><Relationship Id="rId16" Type="http://schemas.openxmlformats.org/officeDocument/2006/relationships/hyperlink" Target="https://chromium.googlesource.com/infra/infra/+/master/doc/users/contacting_troopers.md" TargetMode="External"/><Relationship Id="rId5" Type="http://schemas.openxmlformats.org/officeDocument/2006/relationships/hyperlink" Target="http://bugs.chromium.org/" TargetMode="External"/><Relationship Id="rId6" Type="http://schemas.openxmlformats.org/officeDocument/2006/relationships/hyperlink" Target="http://www.crbug.com/" TargetMode="External"/><Relationship Id="rId7" Type="http://schemas.openxmlformats.org/officeDocument/2006/relationships/hyperlink" Target="http://www.crbug.com/" TargetMode="External"/><Relationship Id="rId8" Type="http://schemas.openxmlformats.org/officeDocument/2006/relationships/hyperlink" Target="http://src.chromium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tl;dr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828800" y="4572000"/>
            <a:ext cx="6578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in command line 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Machine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requirements: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cores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RAM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hard drive for source code and building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Employees: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machines and software from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http://goto/stuff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software can be found at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http://goto/apple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Win7 Z840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</a:t>
            </a:r>
            <a:r>
              <a:rPr lang="en-US"/>
              <a:t>2015 (only if you want to use it as a debugger)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Follow Windows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Machine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OS X: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 Pro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10.7+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Xcode </a:t>
            </a:r>
            <a:r>
              <a:rPr lang="en-US"/>
              <a:t>5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newer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Follow Mac OS X instructions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/>
              <a:t>840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64-bit Ubuntu </a:t>
            </a:r>
            <a:r>
              <a:rPr lang="en-US"/>
              <a:t>Precise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newer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8765"/>
              <a:buFont typeface="Arial"/>
              <a:buChar char="●"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Follow Linux instructions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Getting the Code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1815375" y="4565875"/>
            <a:ext cx="6574924" cy="9771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grab a coffee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Source Tree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03875" y="1825625"/>
            <a:ext cx="9615225" cy="555307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source tree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code required to build Chromium.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all the files under the </a:t>
            </a:r>
            <a:r>
              <a:rPr i="0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directory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files from many projects that Chromium depends 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the source tree has files from many projects, one full checkout of the source tree will actually contain a source tree for each of its dependencies.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core Chromium code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only one part of this.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Chromium checkout is actually a forest of source trees over multiple version control systems.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the code - Basic steps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/>
              <a:t>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steps: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Depot Tools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 chromium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get all the code and generate the build files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instructions can be found at: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http://dev.chromium.org/developers/how-tos/get-the-code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Depot Tools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85850" y="1825625"/>
            <a:ext cx="9906000" cy="55529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depot tools consists of checking it out of svn, and putting the directory in your path.  </a:t>
            </a:r>
            <a:r>
              <a:rPr lang="en-US" sz="26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Detailed instructions are here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Here's a condensed example (assumes linux):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 clone https://chromium.googlesource.com/chromium/tools/depot_tools.git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 export PATH=`pwd`/depot_tools:"$PATH"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command creates a subdirectory "depot_tools" with a checkout of Depot Tools.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command places the utilities in your path.  Note because it uses `pwd`, it should be invoked in the directory above "depot_tools."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Depot Tools Does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Depot Tools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set of scripts/utilities that: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all checkouts in the Chromium source tree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build files for your platform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your changes to Rietveld for review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utilities: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- syncs your source tree and creates build files.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git-cl - </a:t>
            </a:r>
            <a:r>
              <a:rPr lang="en-US"/>
              <a:t>integration with code review and tryjobs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Depot Tools Quirks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Quirks: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Depot Tools installation is actually a</a:t>
            </a:r>
            <a:r>
              <a:rPr lang="en-US"/>
              <a:t> git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checkout, even if you got it from a tar or zip file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attempts to </a:t>
            </a:r>
            <a:r>
              <a:rPr lang="en-US"/>
              <a:t>update itself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run and can fail here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both updates your source code, and regenerates build files (implicitly doing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gclient runhooks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Gotchas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03875" y="1825625"/>
            <a:ext cx="9615225" cy="555307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2 Gotchas: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update your git checkout</a:t>
            </a:r>
          </a:p>
          <a:p>
            <a:pPr indent="-220133" lvl="0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does not download the same code on each platform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example of #2,  this directory will not exist in a windows checkout: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src/third_party/WebKit/WebKit/mac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in 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src/DEPS,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this is listed in the mac-only section.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you're ready to build!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03875" y="1825625"/>
            <a:ext cx="9615225" cy="555307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you've made it this far, you should have all the code needed to build chromium.  Here's a cookbook of the commands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Depot Tools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 clone https://chromium.googlesource.com/chromium/tools/depot_tools.gitexport PATH=`pwd`/depot_tools:"$PATH"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or windows equiv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40350"/>
              <a:buAutoNum type="arabicPeriod"/>
            </a:pPr>
            <a:r>
              <a:rPr lang="en-US"/>
              <a:t>Download the code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fetch chromium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Life of a Chromium Developer</a:t>
            </a:r>
          </a:p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1828800" y="4572000"/>
            <a:ext cx="6578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131250" y="6975821"/>
            <a:ext cx="7897499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1200">
                <a:solidFill>
                  <a:srgbClr val="B7B7B7"/>
                </a:solidFill>
              </a:rPr>
              <a:t>Need to make an edit? Sign in with your @chromium.org account or request access.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Modifying and Building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 (IDE, etc.)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single supported platform</a:t>
            </a:r>
            <a:r>
              <a:rPr lang="en-US"/>
              <a:t> or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IDE. Use what you're comfortable with!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Setups: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 vim/emacs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Xcode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Windows: Visual Studio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code completion: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Chromium Code Search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Code: </a:t>
            </a:r>
            <a:r>
              <a:rPr lang="en-US"/>
              <a:t>ninja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99700" y="1819975"/>
            <a:ext cx="9616800" cy="555617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This should work on any OS (Linux, Mac, Windows)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gn gen out/Default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Set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build arguments</a:t>
            </a:r>
            <a:r>
              <a:rPr lang="en-US" sz="2400">
                <a:solidFill>
                  <a:schemeClr val="dk1"/>
                </a:solidFill>
              </a:rPr>
              <a:t> (such as debug vs release):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7894"/>
              <a:buFont typeface="Arial"/>
              <a:buNone/>
            </a:pPr>
            <a: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gn args out/Default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Do a build: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ninja -C out/Default chrome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Builds to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src/out/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directory, e.g.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src/out/</a:t>
            </a:r>
            <a:r>
              <a:rPr b="1"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/chrome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clean build, delete </a:t>
            </a: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out/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(rarely needed)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Build Problems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295400" y="1825825"/>
            <a:ext cx="9624275" cy="555372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C++ errors from a fresh copy of source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Check waterfall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see if the tree is red. If so, try updating the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when the tree is green and build again.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Confusing link errors on a checkout that used to work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deleting your output directory to force a clean build. If using Visual Studio, make sure you quit before syncing.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271600" y="1802800"/>
            <a:ext cx="9616800" cy="55563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Debugger needs to attach to browser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renderer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by default, only the browser process is attached...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attach renderer process, either: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with --single-process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flag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(easier, but unsupported and known to be buggy)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attach renderer process to debugger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(trickier; instructions depend on debugger)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platform-dependent pages for more details: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linux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mac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Good Changes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95400" y="1825825"/>
            <a:ext cx="9624275" cy="555372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bug via the Chromium bug tracker or grep the source code for TODOs to find tasks to work on.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Just because a bug is filed doesn't mean it should be fixed.  Try to check with senior project members before spending time making big code and/or UI changes.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Chromium design docs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provide high-level explanations of the architecture for various components of chrome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Code Search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quickly search through the entire project.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Chromium </a:t>
            </a:r>
            <a:r>
              <a:rPr b="1"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code style guide</a:t>
            </a: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Testing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Overview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has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of tests!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 broken down into following categories: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Browser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tests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tests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run some tests through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Valgrind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catch memory and threading bugs.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developers submit patches to the try server to build and fully test changes on all platforms.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Overview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tests are written in C++ using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gtest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 are hosted in Chromium's repository.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Layout tests are written in HTML/CSS/Javascript and are hosted in WebKit's repository.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typically enough to build the tests for the code you're modifying and run them as opposed to the entire test suite.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your team mates which tests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build and run!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298350" y="1822500"/>
            <a:ext cx="9623750" cy="57638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try server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easiest way to test your change on all platforms. 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recommended!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try server takes your uploaded change, applies it to a clean checkout of the source, </a:t>
            </a:r>
            <a:r>
              <a:rPr lang="en-US"/>
              <a:t>and compiles and runs tests affected by the patch.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submit your change to the try server: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Git: checkout branch you want to try and run </a:t>
            </a:r>
            <a:r>
              <a:rPr b="0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try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Requires commit access!</a:t>
            </a:r>
            <a:br>
              <a:rPr b="1"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FF0000"/>
                </a:solidFill>
              </a:rPr>
              <a:t>See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How To Become A Committer</a:t>
            </a:r>
            <a:r>
              <a:rPr b="1" lang="en-US">
                <a:solidFill>
                  <a:srgbClr val="FF0000"/>
                </a:solidFill>
              </a:rPr>
              <a:t> for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Workflow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289825" y="1817175"/>
            <a:ext cx="9625974" cy="55582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into work...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pull --rebase &amp;&amp; gclient sync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 on some files then create, upload and try a changelist...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checkout -t </a:t>
            </a: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my_new_feature origin/master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upload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try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 reports your patch failed because you forgot a file...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add forgotten_file.cc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commit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with reviewers, making sure to try your patches...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upload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try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the try server doesn't work for all types of changes: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content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Patches containing CRLF characters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still works for the vast majority of cases,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 use it!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bad form to commit a change that breaks something because you didn't feel like waiting for try server results.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 </a:t>
            </a: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try server usage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more information.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Uploading for review</a:t>
            </a:r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code reviews?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has a large, complicated code base with many layers of abstractions that paper over tricky IPC, threading, and resource management semantics.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 are done by uploading your change to Chromium's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Rietveld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instance at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http://codereview.chromium.org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code should be reviewed prior to checkin.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code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you're happy with your change and tested it, you're ready for review!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never uploaded code before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go to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Rietveld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log in with your chromium.org account or a Google account of your choosing.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your change using the following: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Git: checkout appropriate branch and run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upload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prompted, enter the same credentials you used to log into Rietveld above.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code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meaningful and descriptive changelist description 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in the BUG= and TEST= fields. If a bug doesn't exist, go ahead and file one just for your change.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your uploaded change in Rietveld (URL should be printed to console after running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upload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reviewers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to ask your teammates or inspect commit logs: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log/annotate [path]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"annotate" links on files at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http://src.chromium.org/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you're feeling crafty you can also use one-liners: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 --format=format:"%an" [path] | \</a:t>
            </a:r>
          </a:p>
          <a:p>
            <a:pPr indent="0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sort | uniq -c | sort -n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your responsibility to find qualified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 for your change!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out review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 will notice your code review until you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Publish+Mail Comments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rietveld.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844775"/>
            <a:ext cx="2650049" cy="2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 flipH="1">
            <a:off x="2851149" y="2896950"/>
            <a:ext cx="1051775" cy="60262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600" y="3657600"/>
            <a:ext cx="5901725" cy="39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3968750" y="6970925"/>
            <a:ext cx="1051775" cy="60262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/>
          <p:nvPr/>
        </p:nvSpPr>
        <p:spPr>
          <a:xfrm>
            <a:off x="3155950" y="4304075"/>
            <a:ext cx="1051775" cy="60262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/>
          <p:nvPr/>
        </p:nvSpPr>
        <p:spPr>
          <a:xfrm>
            <a:off x="3155950" y="4924275"/>
            <a:ext cx="1051775" cy="602625"/>
          </a:xfrm>
          <a:custGeom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out review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 not responding? It's very likely their email client filtered away the code review email.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try the following: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Publish+Mail Comments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again to "ping" the reviewers (highly recommended)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Emailing the reviewers directly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Asking for a reviewer on Chromium IRC channel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Asking for a reviewer on chromium-dev mailing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feel free to ping reviewers via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Publish+Mail Comments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they have failed to respond within 24-48 hours.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04800" y="13171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7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Follow the style guide!!!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descriptive, easy to understand, change description.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try to include tests when possible.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your changes small. It's much easier for reviewers to understand and review your change. Split up unrelated changes.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attempting a big change, email your reviewers and discuss to make sure your approach is good.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contributing code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more information.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</a:p>
        </p:txBody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304800" y="1828800"/>
            <a:ext cx="9626599" cy="55626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right thing for the project, not the fastest thing to get code checked in.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touch code you're not familiar with (e.g. IPC, TabContents, testing infrastructure), add people who know that code as reviewers, even if the change seems simple.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if you're asked to review code you're not familiar with, add better reviewers, even if the change seems simple.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/>
              <a:t>Don’t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commit a CL if there are unresolved comments from one of the reviewers, even if others said "LGTM".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Committing the patch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6AA84F"/>
                </a:solidFill>
              </a:rPr>
              <a:t>Use the commit queue (CQ)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It’s usually a “commit” button or checkbox on code review.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If it’s not available for your project, or there are issues, report a bug and use Build-CommitQueue label. Leave the bug Untriaged so it can be reviewed during regular CQ bug triage.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If you are a committer and CQ has issues, feel free to land the patch manually.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Committing code</a:t>
            </a:r>
          </a:p>
        </p:txBody>
      </p:sp>
      <p:sp>
        <p:nvSpPr>
          <p:cNvPr id="266" name="Shape 266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Committing the patch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04800" y="1828800"/>
            <a:ext cx="9550500" cy="54863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4800">
                <a:solidFill>
                  <a:srgbClr val="6AA84F"/>
                </a:solidFill>
              </a:rPr>
              <a:t>Use the commit queue (CQ)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It’s usually a “commit” button or checkbox on code review.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If it’s not available for your project, or there are issues, report a bug and use Build-CommitQueue label. Leave the bug Untriaged so it can be reviewed during regular CQ bug triage.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If you are a committer and CQ has issues, feel free to land the patch manually.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Manual </a:t>
            </a: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Workflow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89825" y="1817175"/>
            <a:ext cx="9625974" cy="55582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LGTM!  But hold before committing let's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check the tree...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Red?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Wait until tree goes green.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Green?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Before committing make sure...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...your most recent try server attempt has passed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...you're in IRC or generally available on IM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...you're not leaving to catch a bus and will be at your desk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Good?  OK let's commit!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chromium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)$ g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it cl land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  (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blink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cl 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dcommit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92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Don't commit and leave!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Commit Access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most open source projects,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Chromium has rules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Googlers don't get a free pass into Chromium land and typically must write a few patches before getting access.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process: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out read-only version of the code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and land some patches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nominated for full committer status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Troubleshooting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1819700" y="4568950"/>
            <a:ext cx="6566450" cy="10173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i="0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open source, no one can hear you scream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IRC? freenode.net? #chromium?!?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296475" y="1820875"/>
            <a:ext cx="9623424" cy="563467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weren't using the internet in the 80s and early 90s (before IM), you probably don't remember IRC.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 is a federated chat system. You log into a set of servers, pick a nick, and join a channel.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chromium, the development channel is #chromium on freenode.net.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on #chromium is for facilitating development. Ask questions about build failures, tool issues, who owns what component, etc.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 is your friend. Learn to use it.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Feeling lost? Need help?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96475" y="1820875"/>
            <a:ext cx="9623424" cy="558484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do your research: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mail archives &amp; change history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applicable, see what older revisions, or other browsers do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on IRC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 chromium-dev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best results, include enough information for someone to understand your question. This includes: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platform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revision/version you are working with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expected behavior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what you've tried, and prior research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1815375" y="4565875"/>
            <a:ext cx="6574924" cy="9771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writing code!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Handy Links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89825" y="1817175"/>
            <a:ext cx="4545974" cy="55582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dev.chromium.org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bugs.chromium.org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</a:t>
            </a:r>
            <a:b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crbug.com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src.chromium.org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9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Buildbots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build.chromium.org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767150" y="1817175"/>
            <a:ext cx="5148599" cy="55584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codereview.chromium.org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#chromium on freenode.net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4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Mailing list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chromium-dev@chromium.org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-US"/>
              <a:t>Infrastructure issues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16"/>
              </a:rPr>
              <a:t>https://chromium.googlesource.com/infra/infra/+/master/doc/users/contacting_troopers.md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information ahead!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1775" y="302100"/>
            <a:ext cx="9615850" cy="9825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96475" y="1820875"/>
            <a:ext cx="9623424" cy="5558624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one get involved in Chromium development? Usually, you do some variant on the following work flow: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 machine that can build Chromium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code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and build the code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code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and review code</a:t>
            </a:r>
          </a:p>
          <a:p>
            <a:pPr indent="-220133" lvl="1" marL="762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patch and waiting game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904050" y="3048000"/>
            <a:ext cx="8399349" cy="1283875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Development Machine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1822475" y="4572000"/>
            <a:ext cx="6576875" cy="101730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it takes a special kind of machine to build Chromium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04800" y="304800"/>
            <a:ext cx="9626599" cy="990599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Machine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rIns="38100" wrap="square" tIns="381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is a large project!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/>
              <a:t>20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 build objects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~100 library objects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massive linked executable (~1.3GB on Linux Debug)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 massive executable?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update!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to load!</a:t>
            </a:r>
          </a:p>
          <a:p>
            <a:pPr indent="-220133" lvl="0" marL="381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link :(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if you're building a 32-bit executable, you need a 64-bit machine since linking requires &gt;4GB virtual memory.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