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8" r:id="rId3"/>
    <p:sldId id="267" r:id="rId4"/>
    <p:sldId id="262" r:id="rId5"/>
    <p:sldId id="263" r:id="rId6"/>
    <p:sldId id="261" r:id="rId7"/>
    <p:sldId id="260" r:id="rId8"/>
    <p:sldId id="258" r:id="rId9"/>
    <p:sldId id="257" r:id="rId10"/>
    <p:sldId id="265" r:id="rId11"/>
    <p:sldId id="259" r:id="rId12"/>
    <p:sldId id="256"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178680-5F05-4FF9-A790-D3197A7137E8}"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F733F5A-28A2-4874-8590-242EEC771A1C}">
      <dgm:prSet/>
      <dgm:spPr/>
      <dgm:t>
        <a:bodyPr/>
        <a:lstStyle/>
        <a:p>
          <a:r>
            <a:rPr lang="en-US"/>
            <a:t>Literature Review</a:t>
          </a:r>
        </a:p>
      </dgm:t>
    </dgm:pt>
    <dgm:pt modelId="{F3593BF9-7ADA-43E8-8406-88256A679672}" type="parTrans" cxnId="{BA3B22E2-3AAB-483C-B0C1-BE8275BEBF34}">
      <dgm:prSet/>
      <dgm:spPr/>
      <dgm:t>
        <a:bodyPr/>
        <a:lstStyle/>
        <a:p>
          <a:endParaRPr lang="en-US"/>
        </a:p>
      </dgm:t>
    </dgm:pt>
    <dgm:pt modelId="{26D61D65-DD07-481C-9629-B019EF8D3CF4}" type="sibTrans" cxnId="{BA3B22E2-3AAB-483C-B0C1-BE8275BEBF34}">
      <dgm:prSet/>
      <dgm:spPr/>
      <dgm:t>
        <a:bodyPr/>
        <a:lstStyle/>
        <a:p>
          <a:endParaRPr lang="en-US"/>
        </a:p>
      </dgm:t>
    </dgm:pt>
    <dgm:pt modelId="{8A031EE4-CB92-43D7-9D1B-BE504F0BBB8D}">
      <dgm:prSet/>
      <dgm:spPr/>
      <dgm:t>
        <a:bodyPr/>
        <a:lstStyle/>
        <a:p>
          <a:r>
            <a:rPr lang="en-US"/>
            <a:t>Theoretical Foundations</a:t>
          </a:r>
        </a:p>
      </dgm:t>
    </dgm:pt>
    <dgm:pt modelId="{D64E0B25-5736-4C29-9760-040C6A0A6A60}" type="parTrans" cxnId="{F0F2CD94-7347-4EE1-B4A0-97EBE4A12A8F}">
      <dgm:prSet/>
      <dgm:spPr/>
      <dgm:t>
        <a:bodyPr/>
        <a:lstStyle/>
        <a:p>
          <a:endParaRPr lang="en-US"/>
        </a:p>
      </dgm:t>
    </dgm:pt>
    <dgm:pt modelId="{820BFA08-F243-47BD-80B4-4CBFF2B2B7F5}" type="sibTrans" cxnId="{F0F2CD94-7347-4EE1-B4A0-97EBE4A12A8F}">
      <dgm:prSet/>
      <dgm:spPr/>
      <dgm:t>
        <a:bodyPr/>
        <a:lstStyle/>
        <a:p>
          <a:endParaRPr lang="en-US"/>
        </a:p>
      </dgm:t>
    </dgm:pt>
    <dgm:pt modelId="{4AC00FFA-E638-482F-8B4D-0E3E1F1D5A48}">
      <dgm:prSet/>
      <dgm:spPr/>
      <dgm:t>
        <a:bodyPr/>
        <a:lstStyle/>
        <a:p>
          <a:r>
            <a:rPr lang="en-US" dirty="0"/>
            <a:t>Model Specification</a:t>
          </a:r>
        </a:p>
      </dgm:t>
    </dgm:pt>
    <dgm:pt modelId="{56A45F1A-169F-4E68-A7F1-1A8702824655}" type="parTrans" cxnId="{41B44C13-A084-48FF-B41F-3FE701422C6D}">
      <dgm:prSet/>
      <dgm:spPr/>
      <dgm:t>
        <a:bodyPr/>
        <a:lstStyle/>
        <a:p>
          <a:endParaRPr lang="en-US"/>
        </a:p>
      </dgm:t>
    </dgm:pt>
    <dgm:pt modelId="{8D0C9B99-0F7A-4DE6-9ABF-4AE357A9D093}" type="sibTrans" cxnId="{41B44C13-A084-48FF-B41F-3FE701422C6D}">
      <dgm:prSet/>
      <dgm:spPr/>
      <dgm:t>
        <a:bodyPr/>
        <a:lstStyle/>
        <a:p>
          <a:endParaRPr lang="en-US"/>
        </a:p>
      </dgm:t>
    </dgm:pt>
    <dgm:pt modelId="{C2DA2596-C5B9-47BC-9254-B477A84FA9E8}">
      <dgm:prSet/>
      <dgm:spPr/>
      <dgm:t>
        <a:bodyPr/>
        <a:lstStyle/>
        <a:p>
          <a:r>
            <a:rPr lang="en-US" dirty="0"/>
            <a:t>Sample Construction</a:t>
          </a:r>
        </a:p>
      </dgm:t>
    </dgm:pt>
    <dgm:pt modelId="{AAA7845D-75F8-4799-9E77-5CB5BD9249EB}" type="parTrans" cxnId="{E1578E21-AAF3-4005-849E-EC10EB93A94F}">
      <dgm:prSet/>
      <dgm:spPr/>
      <dgm:t>
        <a:bodyPr/>
        <a:lstStyle/>
        <a:p>
          <a:endParaRPr lang="en-US"/>
        </a:p>
      </dgm:t>
    </dgm:pt>
    <dgm:pt modelId="{E779CED0-7CFF-40BC-B1ED-8E5A0B9FFEAC}" type="sibTrans" cxnId="{E1578E21-AAF3-4005-849E-EC10EB93A94F}">
      <dgm:prSet/>
      <dgm:spPr/>
      <dgm:t>
        <a:bodyPr/>
        <a:lstStyle/>
        <a:p>
          <a:endParaRPr lang="en-US"/>
        </a:p>
      </dgm:t>
    </dgm:pt>
    <dgm:pt modelId="{F2AA4CB8-27C3-47CC-ADD1-B8FB299DF990}">
      <dgm:prSet/>
      <dgm:spPr/>
      <dgm:t>
        <a:bodyPr/>
        <a:lstStyle/>
        <a:p>
          <a:r>
            <a:rPr lang="en-US"/>
            <a:t>Results</a:t>
          </a:r>
        </a:p>
      </dgm:t>
    </dgm:pt>
    <dgm:pt modelId="{80DF2017-F333-4225-A30F-91A6EBF3FC00}" type="parTrans" cxnId="{D3B076CB-2316-4F51-B997-4EDC162A7FD4}">
      <dgm:prSet/>
      <dgm:spPr/>
      <dgm:t>
        <a:bodyPr/>
        <a:lstStyle/>
        <a:p>
          <a:endParaRPr lang="en-US"/>
        </a:p>
      </dgm:t>
    </dgm:pt>
    <dgm:pt modelId="{F983E8C1-BC4E-4D4A-8C69-95A062750E0E}" type="sibTrans" cxnId="{D3B076CB-2316-4F51-B997-4EDC162A7FD4}">
      <dgm:prSet/>
      <dgm:spPr/>
      <dgm:t>
        <a:bodyPr/>
        <a:lstStyle/>
        <a:p>
          <a:endParaRPr lang="en-US"/>
        </a:p>
      </dgm:t>
    </dgm:pt>
    <dgm:pt modelId="{69A4652D-91BD-43A2-BBCD-0B356AE68627}">
      <dgm:prSet/>
      <dgm:spPr/>
      <dgm:t>
        <a:bodyPr/>
        <a:lstStyle/>
        <a:p>
          <a:r>
            <a:rPr lang="en-US"/>
            <a:t>Public Policy</a:t>
          </a:r>
        </a:p>
      </dgm:t>
    </dgm:pt>
    <dgm:pt modelId="{5080FA78-9FF1-4A58-A4D8-F1F3EC810F27}" type="parTrans" cxnId="{ACDDD37C-BF65-466B-804A-86B7843F1856}">
      <dgm:prSet/>
      <dgm:spPr/>
      <dgm:t>
        <a:bodyPr/>
        <a:lstStyle/>
        <a:p>
          <a:endParaRPr lang="en-US"/>
        </a:p>
      </dgm:t>
    </dgm:pt>
    <dgm:pt modelId="{FFC3F459-C1D5-4A19-B8FF-5A2142260E7C}" type="sibTrans" cxnId="{ACDDD37C-BF65-466B-804A-86B7843F1856}">
      <dgm:prSet/>
      <dgm:spPr/>
      <dgm:t>
        <a:bodyPr/>
        <a:lstStyle/>
        <a:p>
          <a:endParaRPr lang="en-US"/>
        </a:p>
      </dgm:t>
    </dgm:pt>
    <dgm:pt modelId="{8AF15A27-23B3-43E8-A155-1E64EA655CFD}" type="pres">
      <dgm:prSet presAssocID="{F5178680-5F05-4FF9-A790-D3197A7137E8}" presName="vert0" presStyleCnt="0">
        <dgm:presLayoutVars>
          <dgm:dir/>
          <dgm:animOne val="branch"/>
          <dgm:animLvl val="lvl"/>
        </dgm:presLayoutVars>
      </dgm:prSet>
      <dgm:spPr/>
    </dgm:pt>
    <dgm:pt modelId="{812A931B-C7CB-4070-9853-AD397F7DDB7C}" type="pres">
      <dgm:prSet presAssocID="{FF733F5A-28A2-4874-8590-242EEC771A1C}" presName="thickLine" presStyleLbl="alignNode1" presStyleIdx="0" presStyleCnt="6"/>
      <dgm:spPr/>
    </dgm:pt>
    <dgm:pt modelId="{67E95137-0409-4E5F-81B5-3AC059BBC936}" type="pres">
      <dgm:prSet presAssocID="{FF733F5A-28A2-4874-8590-242EEC771A1C}" presName="horz1" presStyleCnt="0"/>
      <dgm:spPr/>
    </dgm:pt>
    <dgm:pt modelId="{4CA89154-15D5-4C4E-95BB-3D57916063C2}" type="pres">
      <dgm:prSet presAssocID="{FF733F5A-28A2-4874-8590-242EEC771A1C}" presName="tx1" presStyleLbl="revTx" presStyleIdx="0" presStyleCnt="6"/>
      <dgm:spPr/>
    </dgm:pt>
    <dgm:pt modelId="{5CC45CA2-4BED-416B-A85A-5C404E667733}" type="pres">
      <dgm:prSet presAssocID="{FF733F5A-28A2-4874-8590-242EEC771A1C}" presName="vert1" presStyleCnt="0"/>
      <dgm:spPr/>
    </dgm:pt>
    <dgm:pt modelId="{DF24AE2C-D6D7-4ACE-8E45-4542823A22B1}" type="pres">
      <dgm:prSet presAssocID="{8A031EE4-CB92-43D7-9D1B-BE504F0BBB8D}" presName="thickLine" presStyleLbl="alignNode1" presStyleIdx="1" presStyleCnt="6"/>
      <dgm:spPr/>
    </dgm:pt>
    <dgm:pt modelId="{5FBEB0F3-6546-4DFC-A724-2C89E9A9DED8}" type="pres">
      <dgm:prSet presAssocID="{8A031EE4-CB92-43D7-9D1B-BE504F0BBB8D}" presName="horz1" presStyleCnt="0"/>
      <dgm:spPr/>
    </dgm:pt>
    <dgm:pt modelId="{F2254CC7-7CB4-40D5-8871-9E633F7C9519}" type="pres">
      <dgm:prSet presAssocID="{8A031EE4-CB92-43D7-9D1B-BE504F0BBB8D}" presName="tx1" presStyleLbl="revTx" presStyleIdx="1" presStyleCnt="6"/>
      <dgm:spPr/>
    </dgm:pt>
    <dgm:pt modelId="{C1864E9E-7CF7-402D-B3A2-325D1EF876ED}" type="pres">
      <dgm:prSet presAssocID="{8A031EE4-CB92-43D7-9D1B-BE504F0BBB8D}" presName="vert1" presStyleCnt="0"/>
      <dgm:spPr/>
    </dgm:pt>
    <dgm:pt modelId="{241313CE-3765-49B3-B414-273C6B7529BF}" type="pres">
      <dgm:prSet presAssocID="{4AC00FFA-E638-482F-8B4D-0E3E1F1D5A48}" presName="thickLine" presStyleLbl="alignNode1" presStyleIdx="2" presStyleCnt="6"/>
      <dgm:spPr/>
    </dgm:pt>
    <dgm:pt modelId="{205398E3-952A-45A3-90B3-25A8F86D4247}" type="pres">
      <dgm:prSet presAssocID="{4AC00FFA-E638-482F-8B4D-0E3E1F1D5A48}" presName="horz1" presStyleCnt="0"/>
      <dgm:spPr/>
    </dgm:pt>
    <dgm:pt modelId="{4B40695C-85C8-49A3-A076-9ED4E2B233BE}" type="pres">
      <dgm:prSet presAssocID="{4AC00FFA-E638-482F-8B4D-0E3E1F1D5A48}" presName="tx1" presStyleLbl="revTx" presStyleIdx="2" presStyleCnt="6"/>
      <dgm:spPr/>
    </dgm:pt>
    <dgm:pt modelId="{AAD42929-78F5-47C6-A450-6D682CD72795}" type="pres">
      <dgm:prSet presAssocID="{4AC00FFA-E638-482F-8B4D-0E3E1F1D5A48}" presName="vert1" presStyleCnt="0"/>
      <dgm:spPr/>
    </dgm:pt>
    <dgm:pt modelId="{FE1FD7A1-7B67-4719-BEDF-42FFC4BF03F0}" type="pres">
      <dgm:prSet presAssocID="{C2DA2596-C5B9-47BC-9254-B477A84FA9E8}" presName="thickLine" presStyleLbl="alignNode1" presStyleIdx="3" presStyleCnt="6"/>
      <dgm:spPr/>
    </dgm:pt>
    <dgm:pt modelId="{F8D5EA44-A455-4998-B51D-725C54DFE6CD}" type="pres">
      <dgm:prSet presAssocID="{C2DA2596-C5B9-47BC-9254-B477A84FA9E8}" presName="horz1" presStyleCnt="0"/>
      <dgm:spPr/>
    </dgm:pt>
    <dgm:pt modelId="{CE882749-D751-4E10-BEE9-C0716D6D47E8}" type="pres">
      <dgm:prSet presAssocID="{C2DA2596-C5B9-47BC-9254-B477A84FA9E8}" presName="tx1" presStyleLbl="revTx" presStyleIdx="3" presStyleCnt="6"/>
      <dgm:spPr/>
    </dgm:pt>
    <dgm:pt modelId="{950F0E48-2BEF-438F-9FA6-6CDB282DED1D}" type="pres">
      <dgm:prSet presAssocID="{C2DA2596-C5B9-47BC-9254-B477A84FA9E8}" presName="vert1" presStyleCnt="0"/>
      <dgm:spPr/>
    </dgm:pt>
    <dgm:pt modelId="{B98AD9C3-7159-4A97-B61E-F63722BE51D1}" type="pres">
      <dgm:prSet presAssocID="{F2AA4CB8-27C3-47CC-ADD1-B8FB299DF990}" presName="thickLine" presStyleLbl="alignNode1" presStyleIdx="4" presStyleCnt="6"/>
      <dgm:spPr/>
    </dgm:pt>
    <dgm:pt modelId="{5D322BA6-E8A8-43EC-9339-B303B6A6A709}" type="pres">
      <dgm:prSet presAssocID="{F2AA4CB8-27C3-47CC-ADD1-B8FB299DF990}" presName="horz1" presStyleCnt="0"/>
      <dgm:spPr/>
    </dgm:pt>
    <dgm:pt modelId="{F49A001B-8CD9-45B3-A6C1-172ED35DF644}" type="pres">
      <dgm:prSet presAssocID="{F2AA4CB8-27C3-47CC-ADD1-B8FB299DF990}" presName="tx1" presStyleLbl="revTx" presStyleIdx="4" presStyleCnt="6"/>
      <dgm:spPr/>
    </dgm:pt>
    <dgm:pt modelId="{B29A2B58-C4B1-4940-BDC7-60A5B30ACD7D}" type="pres">
      <dgm:prSet presAssocID="{F2AA4CB8-27C3-47CC-ADD1-B8FB299DF990}" presName="vert1" presStyleCnt="0"/>
      <dgm:spPr/>
    </dgm:pt>
    <dgm:pt modelId="{EABC26C4-6CAF-4673-BAEC-370C8955DBA3}" type="pres">
      <dgm:prSet presAssocID="{69A4652D-91BD-43A2-BBCD-0B356AE68627}" presName="thickLine" presStyleLbl="alignNode1" presStyleIdx="5" presStyleCnt="6"/>
      <dgm:spPr/>
    </dgm:pt>
    <dgm:pt modelId="{2E496F31-E93C-4D53-B6F8-15F4FD5461EE}" type="pres">
      <dgm:prSet presAssocID="{69A4652D-91BD-43A2-BBCD-0B356AE68627}" presName="horz1" presStyleCnt="0"/>
      <dgm:spPr/>
    </dgm:pt>
    <dgm:pt modelId="{2B0B352E-8066-4EE3-BEFA-193202E89A37}" type="pres">
      <dgm:prSet presAssocID="{69A4652D-91BD-43A2-BBCD-0B356AE68627}" presName="tx1" presStyleLbl="revTx" presStyleIdx="5" presStyleCnt="6"/>
      <dgm:spPr/>
    </dgm:pt>
    <dgm:pt modelId="{700F72FE-96CF-4F58-BAAF-2207E3EFA199}" type="pres">
      <dgm:prSet presAssocID="{69A4652D-91BD-43A2-BBCD-0B356AE68627}" presName="vert1" presStyleCnt="0"/>
      <dgm:spPr/>
    </dgm:pt>
  </dgm:ptLst>
  <dgm:cxnLst>
    <dgm:cxn modelId="{41B44C13-A084-48FF-B41F-3FE701422C6D}" srcId="{F5178680-5F05-4FF9-A790-D3197A7137E8}" destId="{4AC00FFA-E638-482F-8B4D-0E3E1F1D5A48}" srcOrd="2" destOrd="0" parTransId="{56A45F1A-169F-4E68-A7F1-1A8702824655}" sibTransId="{8D0C9B99-0F7A-4DE6-9ABF-4AE357A9D093}"/>
    <dgm:cxn modelId="{3678E71A-0CA1-4714-A7A8-A23DD973DCE6}" type="presOf" srcId="{4AC00FFA-E638-482F-8B4D-0E3E1F1D5A48}" destId="{4B40695C-85C8-49A3-A076-9ED4E2B233BE}" srcOrd="0" destOrd="0" presId="urn:microsoft.com/office/officeart/2008/layout/LinedList"/>
    <dgm:cxn modelId="{E1578E21-AAF3-4005-849E-EC10EB93A94F}" srcId="{F5178680-5F05-4FF9-A790-D3197A7137E8}" destId="{C2DA2596-C5B9-47BC-9254-B477A84FA9E8}" srcOrd="3" destOrd="0" parTransId="{AAA7845D-75F8-4799-9E77-5CB5BD9249EB}" sibTransId="{E779CED0-7CFF-40BC-B1ED-8E5A0B9FFEAC}"/>
    <dgm:cxn modelId="{60CDA342-94A4-4D7D-9DB1-B13BAFB13BD8}" type="presOf" srcId="{F5178680-5F05-4FF9-A790-D3197A7137E8}" destId="{8AF15A27-23B3-43E8-A155-1E64EA655CFD}" srcOrd="0" destOrd="0" presId="urn:microsoft.com/office/officeart/2008/layout/LinedList"/>
    <dgm:cxn modelId="{ACDDD37C-BF65-466B-804A-86B7843F1856}" srcId="{F5178680-5F05-4FF9-A790-D3197A7137E8}" destId="{69A4652D-91BD-43A2-BBCD-0B356AE68627}" srcOrd="5" destOrd="0" parTransId="{5080FA78-9FF1-4A58-A4D8-F1F3EC810F27}" sibTransId="{FFC3F459-C1D5-4A19-B8FF-5A2142260E7C}"/>
    <dgm:cxn modelId="{DED9F183-705C-4F38-A10D-CF5D2E8109D9}" type="presOf" srcId="{69A4652D-91BD-43A2-BBCD-0B356AE68627}" destId="{2B0B352E-8066-4EE3-BEFA-193202E89A37}" srcOrd="0" destOrd="0" presId="urn:microsoft.com/office/officeart/2008/layout/LinedList"/>
    <dgm:cxn modelId="{F0F2CD94-7347-4EE1-B4A0-97EBE4A12A8F}" srcId="{F5178680-5F05-4FF9-A790-D3197A7137E8}" destId="{8A031EE4-CB92-43D7-9D1B-BE504F0BBB8D}" srcOrd="1" destOrd="0" parTransId="{D64E0B25-5736-4C29-9760-040C6A0A6A60}" sibTransId="{820BFA08-F243-47BD-80B4-4CBFF2B2B7F5}"/>
    <dgm:cxn modelId="{8FC8FFA3-AF5F-4C1E-B24A-048F28905D84}" type="presOf" srcId="{F2AA4CB8-27C3-47CC-ADD1-B8FB299DF990}" destId="{F49A001B-8CD9-45B3-A6C1-172ED35DF644}" srcOrd="0" destOrd="0" presId="urn:microsoft.com/office/officeart/2008/layout/LinedList"/>
    <dgm:cxn modelId="{3F8E1EAD-56E7-440A-9167-3CFD2163C74D}" type="presOf" srcId="{C2DA2596-C5B9-47BC-9254-B477A84FA9E8}" destId="{CE882749-D751-4E10-BEE9-C0716D6D47E8}" srcOrd="0" destOrd="0" presId="urn:microsoft.com/office/officeart/2008/layout/LinedList"/>
    <dgm:cxn modelId="{6C6AB8C4-9CDF-4E7D-8490-BF491CA6019F}" type="presOf" srcId="{FF733F5A-28A2-4874-8590-242EEC771A1C}" destId="{4CA89154-15D5-4C4E-95BB-3D57916063C2}" srcOrd="0" destOrd="0" presId="urn:microsoft.com/office/officeart/2008/layout/LinedList"/>
    <dgm:cxn modelId="{21DB8CC5-054F-4678-87B7-40D23D72BCBB}" type="presOf" srcId="{8A031EE4-CB92-43D7-9D1B-BE504F0BBB8D}" destId="{F2254CC7-7CB4-40D5-8871-9E633F7C9519}" srcOrd="0" destOrd="0" presId="urn:microsoft.com/office/officeart/2008/layout/LinedList"/>
    <dgm:cxn modelId="{D3B076CB-2316-4F51-B997-4EDC162A7FD4}" srcId="{F5178680-5F05-4FF9-A790-D3197A7137E8}" destId="{F2AA4CB8-27C3-47CC-ADD1-B8FB299DF990}" srcOrd="4" destOrd="0" parTransId="{80DF2017-F333-4225-A30F-91A6EBF3FC00}" sibTransId="{F983E8C1-BC4E-4D4A-8C69-95A062750E0E}"/>
    <dgm:cxn modelId="{BA3B22E2-3AAB-483C-B0C1-BE8275BEBF34}" srcId="{F5178680-5F05-4FF9-A790-D3197A7137E8}" destId="{FF733F5A-28A2-4874-8590-242EEC771A1C}" srcOrd="0" destOrd="0" parTransId="{F3593BF9-7ADA-43E8-8406-88256A679672}" sibTransId="{26D61D65-DD07-481C-9629-B019EF8D3CF4}"/>
    <dgm:cxn modelId="{3CB36313-FFB2-4671-A63F-D89639CC4D84}" type="presParOf" srcId="{8AF15A27-23B3-43E8-A155-1E64EA655CFD}" destId="{812A931B-C7CB-4070-9853-AD397F7DDB7C}" srcOrd="0" destOrd="0" presId="urn:microsoft.com/office/officeart/2008/layout/LinedList"/>
    <dgm:cxn modelId="{958BB970-8A23-4424-B3EA-0F65AD752B9F}" type="presParOf" srcId="{8AF15A27-23B3-43E8-A155-1E64EA655CFD}" destId="{67E95137-0409-4E5F-81B5-3AC059BBC936}" srcOrd="1" destOrd="0" presId="urn:microsoft.com/office/officeart/2008/layout/LinedList"/>
    <dgm:cxn modelId="{B0138874-4872-4C5C-91D1-53111D3A82D8}" type="presParOf" srcId="{67E95137-0409-4E5F-81B5-3AC059BBC936}" destId="{4CA89154-15D5-4C4E-95BB-3D57916063C2}" srcOrd="0" destOrd="0" presId="urn:microsoft.com/office/officeart/2008/layout/LinedList"/>
    <dgm:cxn modelId="{1D266503-0B2D-409F-900B-C7678BCAC7CC}" type="presParOf" srcId="{67E95137-0409-4E5F-81B5-3AC059BBC936}" destId="{5CC45CA2-4BED-416B-A85A-5C404E667733}" srcOrd="1" destOrd="0" presId="urn:microsoft.com/office/officeart/2008/layout/LinedList"/>
    <dgm:cxn modelId="{58489221-D093-4671-861C-A76D3C4CCB9E}" type="presParOf" srcId="{8AF15A27-23B3-43E8-A155-1E64EA655CFD}" destId="{DF24AE2C-D6D7-4ACE-8E45-4542823A22B1}" srcOrd="2" destOrd="0" presId="urn:microsoft.com/office/officeart/2008/layout/LinedList"/>
    <dgm:cxn modelId="{42E8CB3A-D1C7-4CF2-A699-CCB810F07B88}" type="presParOf" srcId="{8AF15A27-23B3-43E8-A155-1E64EA655CFD}" destId="{5FBEB0F3-6546-4DFC-A724-2C89E9A9DED8}" srcOrd="3" destOrd="0" presId="urn:microsoft.com/office/officeart/2008/layout/LinedList"/>
    <dgm:cxn modelId="{C14392A5-C9F2-4925-8C27-EDA2C38B776C}" type="presParOf" srcId="{5FBEB0F3-6546-4DFC-A724-2C89E9A9DED8}" destId="{F2254CC7-7CB4-40D5-8871-9E633F7C9519}" srcOrd="0" destOrd="0" presId="urn:microsoft.com/office/officeart/2008/layout/LinedList"/>
    <dgm:cxn modelId="{34B58A1E-4552-4582-B43C-F34A682086AD}" type="presParOf" srcId="{5FBEB0F3-6546-4DFC-A724-2C89E9A9DED8}" destId="{C1864E9E-7CF7-402D-B3A2-325D1EF876ED}" srcOrd="1" destOrd="0" presId="urn:microsoft.com/office/officeart/2008/layout/LinedList"/>
    <dgm:cxn modelId="{EDF30604-E7C9-45E6-9D6D-5389965E0B7F}" type="presParOf" srcId="{8AF15A27-23B3-43E8-A155-1E64EA655CFD}" destId="{241313CE-3765-49B3-B414-273C6B7529BF}" srcOrd="4" destOrd="0" presId="urn:microsoft.com/office/officeart/2008/layout/LinedList"/>
    <dgm:cxn modelId="{FFFABE76-C982-468C-AC61-E1FDB66F26EB}" type="presParOf" srcId="{8AF15A27-23B3-43E8-A155-1E64EA655CFD}" destId="{205398E3-952A-45A3-90B3-25A8F86D4247}" srcOrd="5" destOrd="0" presId="urn:microsoft.com/office/officeart/2008/layout/LinedList"/>
    <dgm:cxn modelId="{E4582D1B-DBDA-4263-8540-50B124DCFE76}" type="presParOf" srcId="{205398E3-952A-45A3-90B3-25A8F86D4247}" destId="{4B40695C-85C8-49A3-A076-9ED4E2B233BE}" srcOrd="0" destOrd="0" presId="urn:microsoft.com/office/officeart/2008/layout/LinedList"/>
    <dgm:cxn modelId="{82974F94-0B11-42A4-AF7A-17445AF8E637}" type="presParOf" srcId="{205398E3-952A-45A3-90B3-25A8F86D4247}" destId="{AAD42929-78F5-47C6-A450-6D682CD72795}" srcOrd="1" destOrd="0" presId="urn:microsoft.com/office/officeart/2008/layout/LinedList"/>
    <dgm:cxn modelId="{C85B7B7D-2DBE-4D37-98DB-2B91C826398E}" type="presParOf" srcId="{8AF15A27-23B3-43E8-A155-1E64EA655CFD}" destId="{FE1FD7A1-7B67-4719-BEDF-42FFC4BF03F0}" srcOrd="6" destOrd="0" presId="urn:microsoft.com/office/officeart/2008/layout/LinedList"/>
    <dgm:cxn modelId="{D3FB697C-C8C6-442A-AA13-28C42D21D1B0}" type="presParOf" srcId="{8AF15A27-23B3-43E8-A155-1E64EA655CFD}" destId="{F8D5EA44-A455-4998-B51D-725C54DFE6CD}" srcOrd="7" destOrd="0" presId="urn:microsoft.com/office/officeart/2008/layout/LinedList"/>
    <dgm:cxn modelId="{F64D697C-335D-48DB-860C-D8B3ADA0A0B2}" type="presParOf" srcId="{F8D5EA44-A455-4998-B51D-725C54DFE6CD}" destId="{CE882749-D751-4E10-BEE9-C0716D6D47E8}" srcOrd="0" destOrd="0" presId="urn:microsoft.com/office/officeart/2008/layout/LinedList"/>
    <dgm:cxn modelId="{7408CB09-65F7-40E8-9289-570C12390C64}" type="presParOf" srcId="{F8D5EA44-A455-4998-B51D-725C54DFE6CD}" destId="{950F0E48-2BEF-438F-9FA6-6CDB282DED1D}" srcOrd="1" destOrd="0" presId="urn:microsoft.com/office/officeart/2008/layout/LinedList"/>
    <dgm:cxn modelId="{218AEB0F-668A-4FA8-A767-E9D1CC5A95BB}" type="presParOf" srcId="{8AF15A27-23B3-43E8-A155-1E64EA655CFD}" destId="{B98AD9C3-7159-4A97-B61E-F63722BE51D1}" srcOrd="8" destOrd="0" presId="urn:microsoft.com/office/officeart/2008/layout/LinedList"/>
    <dgm:cxn modelId="{90E4197C-FC06-4137-85A5-E418DBE9C783}" type="presParOf" srcId="{8AF15A27-23B3-43E8-A155-1E64EA655CFD}" destId="{5D322BA6-E8A8-43EC-9339-B303B6A6A709}" srcOrd="9" destOrd="0" presId="urn:microsoft.com/office/officeart/2008/layout/LinedList"/>
    <dgm:cxn modelId="{E22B8016-52A7-4A6A-9D09-3BC4FD82D185}" type="presParOf" srcId="{5D322BA6-E8A8-43EC-9339-B303B6A6A709}" destId="{F49A001B-8CD9-45B3-A6C1-172ED35DF644}" srcOrd="0" destOrd="0" presId="urn:microsoft.com/office/officeart/2008/layout/LinedList"/>
    <dgm:cxn modelId="{4F222C2F-89C6-4E35-A95B-77C60AD515CD}" type="presParOf" srcId="{5D322BA6-E8A8-43EC-9339-B303B6A6A709}" destId="{B29A2B58-C4B1-4940-BDC7-60A5B30ACD7D}" srcOrd="1" destOrd="0" presId="urn:microsoft.com/office/officeart/2008/layout/LinedList"/>
    <dgm:cxn modelId="{E543F3DD-5CB9-4AEE-8FB4-B9E1D839A83F}" type="presParOf" srcId="{8AF15A27-23B3-43E8-A155-1E64EA655CFD}" destId="{EABC26C4-6CAF-4673-BAEC-370C8955DBA3}" srcOrd="10" destOrd="0" presId="urn:microsoft.com/office/officeart/2008/layout/LinedList"/>
    <dgm:cxn modelId="{9E68A3A5-62F3-4501-9D82-17F1DF1C4281}" type="presParOf" srcId="{8AF15A27-23B3-43E8-A155-1E64EA655CFD}" destId="{2E496F31-E93C-4D53-B6F8-15F4FD5461EE}" srcOrd="11" destOrd="0" presId="urn:microsoft.com/office/officeart/2008/layout/LinedList"/>
    <dgm:cxn modelId="{D27CC658-77C2-4A50-861D-93F0146A6A6C}" type="presParOf" srcId="{2E496F31-E93C-4D53-B6F8-15F4FD5461EE}" destId="{2B0B352E-8066-4EE3-BEFA-193202E89A37}" srcOrd="0" destOrd="0" presId="urn:microsoft.com/office/officeart/2008/layout/LinedList"/>
    <dgm:cxn modelId="{F920635E-D587-4BFD-96A2-38707CE7C3D1}" type="presParOf" srcId="{2E496F31-E93C-4D53-B6F8-15F4FD5461EE}" destId="{700F72FE-96CF-4F58-BAAF-2207E3EFA19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A931B-C7CB-4070-9853-AD397F7DDB7C}">
      <dsp:nvSpPr>
        <dsp:cNvPr id="0" name=""/>
        <dsp:cNvSpPr/>
      </dsp:nvSpPr>
      <dsp:spPr>
        <a:xfrm>
          <a:off x="0" y="2569"/>
          <a:ext cx="5990135" cy="0"/>
        </a:xfrm>
        <a:prstGeom prst="line">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A89154-15D5-4C4E-95BB-3D57916063C2}">
      <dsp:nvSpPr>
        <dsp:cNvPr id="0" name=""/>
        <dsp:cNvSpPr/>
      </dsp:nvSpPr>
      <dsp:spPr>
        <a:xfrm>
          <a:off x="0" y="2569"/>
          <a:ext cx="5990135" cy="876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Literature Review</a:t>
          </a:r>
        </a:p>
      </dsp:txBody>
      <dsp:txXfrm>
        <a:off x="0" y="2569"/>
        <a:ext cx="5990135" cy="876152"/>
      </dsp:txXfrm>
    </dsp:sp>
    <dsp:sp modelId="{DF24AE2C-D6D7-4ACE-8E45-4542823A22B1}">
      <dsp:nvSpPr>
        <dsp:cNvPr id="0" name=""/>
        <dsp:cNvSpPr/>
      </dsp:nvSpPr>
      <dsp:spPr>
        <a:xfrm>
          <a:off x="0" y="878721"/>
          <a:ext cx="5990135" cy="0"/>
        </a:xfrm>
        <a:prstGeom prst="line">
          <a:avLst/>
        </a:prstGeom>
        <a:solidFill>
          <a:schemeClr val="accent2">
            <a:hueOff val="-1484934"/>
            <a:satOff val="484"/>
            <a:lumOff val="-431"/>
            <a:alphaOff val="0"/>
          </a:schemeClr>
        </a:solidFill>
        <a:ln w="13970" cap="flat" cmpd="sng" algn="ctr">
          <a:solidFill>
            <a:schemeClr val="accent2">
              <a:hueOff val="-1484934"/>
              <a:satOff val="484"/>
              <a:lumOff val="-43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254CC7-7CB4-40D5-8871-9E633F7C9519}">
      <dsp:nvSpPr>
        <dsp:cNvPr id="0" name=""/>
        <dsp:cNvSpPr/>
      </dsp:nvSpPr>
      <dsp:spPr>
        <a:xfrm>
          <a:off x="0" y="878721"/>
          <a:ext cx="5990135" cy="876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Theoretical Foundations</a:t>
          </a:r>
        </a:p>
      </dsp:txBody>
      <dsp:txXfrm>
        <a:off x="0" y="878721"/>
        <a:ext cx="5990135" cy="876152"/>
      </dsp:txXfrm>
    </dsp:sp>
    <dsp:sp modelId="{241313CE-3765-49B3-B414-273C6B7529BF}">
      <dsp:nvSpPr>
        <dsp:cNvPr id="0" name=""/>
        <dsp:cNvSpPr/>
      </dsp:nvSpPr>
      <dsp:spPr>
        <a:xfrm>
          <a:off x="0" y="1754874"/>
          <a:ext cx="5990135" cy="0"/>
        </a:xfrm>
        <a:prstGeom prst="line">
          <a:avLst/>
        </a:prstGeom>
        <a:solidFill>
          <a:schemeClr val="accent2">
            <a:hueOff val="-2969867"/>
            <a:satOff val="969"/>
            <a:lumOff val="-863"/>
            <a:alphaOff val="0"/>
          </a:schemeClr>
        </a:solidFill>
        <a:ln w="13970" cap="flat" cmpd="sng" algn="ctr">
          <a:solidFill>
            <a:schemeClr val="accent2">
              <a:hueOff val="-2969867"/>
              <a:satOff val="969"/>
              <a:lumOff val="-8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40695C-85C8-49A3-A076-9ED4E2B233BE}">
      <dsp:nvSpPr>
        <dsp:cNvPr id="0" name=""/>
        <dsp:cNvSpPr/>
      </dsp:nvSpPr>
      <dsp:spPr>
        <a:xfrm>
          <a:off x="0" y="1754874"/>
          <a:ext cx="5990135" cy="876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Model Specification</a:t>
          </a:r>
        </a:p>
      </dsp:txBody>
      <dsp:txXfrm>
        <a:off x="0" y="1754874"/>
        <a:ext cx="5990135" cy="876152"/>
      </dsp:txXfrm>
    </dsp:sp>
    <dsp:sp modelId="{FE1FD7A1-7B67-4719-BEDF-42FFC4BF03F0}">
      <dsp:nvSpPr>
        <dsp:cNvPr id="0" name=""/>
        <dsp:cNvSpPr/>
      </dsp:nvSpPr>
      <dsp:spPr>
        <a:xfrm>
          <a:off x="0" y="2631027"/>
          <a:ext cx="5990135" cy="0"/>
        </a:xfrm>
        <a:prstGeom prst="line">
          <a:avLst/>
        </a:prstGeom>
        <a:solidFill>
          <a:schemeClr val="accent2">
            <a:hueOff val="-4454801"/>
            <a:satOff val="1453"/>
            <a:lumOff val="-1294"/>
            <a:alphaOff val="0"/>
          </a:schemeClr>
        </a:solidFill>
        <a:ln w="13970" cap="flat" cmpd="sng" algn="ctr">
          <a:solidFill>
            <a:schemeClr val="accent2">
              <a:hueOff val="-4454801"/>
              <a:satOff val="1453"/>
              <a:lumOff val="-12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882749-D751-4E10-BEE9-C0716D6D47E8}">
      <dsp:nvSpPr>
        <dsp:cNvPr id="0" name=""/>
        <dsp:cNvSpPr/>
      </dsp:nvSpPr>
      <dsp:spPr>
        <a:xfrm>
          <a:off x="0" y="2631027"/>
          <a:ext cx="5990135" cy="876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Sample Construction</a:t>
          </a:r>
        </a:p>
      </dsp:txBody>
      <dsp:txXfrm>
        <a:off x="0" y="2631027"/>
        <a:ext cx="5990135" cy="876152"/>
      </dsp:txXfrm>
    </dsp:sp>
    <dsp:sp modelId="{B98AD9C3-7159-4A97-B61E-F63722BE51D1}">
      <dsp:nvSpPr>
        <dsp:cNvPr id="0" name=""/>
        <dsp:cNvSpPr/>
      </dsp:nvSpPr>
      <dsp:spPr>
        <a:xfrm>
          <a:off x="0" y="3507179"/>
          <a:ext cx="5990135" cy="0"/>
        </a:xfrm>
        <a:prstGeom prst="line">
          <a:avLst/>
        </a:prstGeom>
        <a:solidFill>
          <a:schemeClr val="accent2">
            <a:hueOff val="-5939734"/>
            <a:satOff val="1938"/>
            <a:lumOff val="-1726"/>
            <a:alphaOff val="0"/>
          </a:schemeClr>
        </a:solidFill>
        <a:ln w="13970" cap="flat" cmpd="sng" algn="ctr">
          <a:solidFill>
            <a:schemeClr val="accent2">
              <a:hueOff val="-5939734"/>
              <a:satOff val="1938"/>
              <a:lumOff val="-172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9A001B-8CD9-45B3-A6C1-172ED35DF644}">
      <dsp:nvSpPr>
        <dsp:cNvPr id="0" name=""/>
        <dsp:cNvSpPr/>
      </dsp:nvSpPr>
      <dsp:spPr>
        <a:xfrm>
          <a:off x="0" y="3507179"/>
          <a:ext cx="5990135" cy="876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Results</a:t>
          </a:r>
        </a:p>
      </dsp:txBody>
      <dsp:txXfrm>
        <a:off x="0" y="3507179"/>
        <a:ext cx="5990135" cy="876152"/>
      </dsp:txXfrm>
    </dsp:sp>
    <dsp:sp modelId="{EABC26C4-6CAF-4673-BAEC-370C8955DBA3}">
      <dsp:nvSpPr>
        <dsp:cNvPr id="0" name=""/>
        <dsp:cNvSpPr/>
      </dsp:nvSpPr>
      <dsp:spPr>
        <a:xfrm>
          <a:off x="0" y="4383332"/>
          <a:ext cx="5990135" cy="0"/>
        </a:xfrm>
        <a:prstGeom prst="line">
          <a:avLst/>
        </a:prstGeom>
        <a:solidFill>
          <a:schemeClr val="accent2">
            <a:hueOff val="-7424668"/>
            <a:satOff val="2422"/>
            <a:lumOff val="-2157"/>
            <a:alphaOff val="0"/>
          </a:schemeClr>
        </a:solidFill>
        <a:ln w="13970" cap="flat" cmpd="sng" algn="ctr">
          <a:solidFill>
            <a:schemeClr val="accent2">
              <a:hueOff val="-7424668"/>
              <a:satOff val="2422"/>
              <a:lumOff val="-215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0B352E-8066-4EE3-BEFA-193202E89A37}">
      <dsp:nvSpPr>
        <dsp:cNvPr id="0" name=""/>
        <dsp:cNvSpPr/>
      </dsp:nvSpPr>
      <dsp:spPr>
        <a:xfrm>
          <a:off x="0" y="4383332"/>
          <a:ext cx="5990135" cy="876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Public Policy</a:t>
          </a:r>
        </a:p>
      </dsp:txBody>
      <dsp:txXfrm>
        <a:off x="0" y="4383332"/>
        <a:ext cx="5990135" cy="87615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479C1F6-7D01-4EB5-842C-B48BACCA709D}" type="datetimeFigureOut">
              <a:rPr lang="en-US" smtClean="0"/>
              <a:t>11/1/2019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47C67CC-F637-41E1-ACBA-F76B0ED2DA3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36922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9C1F6-7D01-4EB5-842C-B48BACCA709D}"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C67CC-F637-41E1-ACBA-F76B0ED2DA35}" type="slidenum">
              <a:rPr lang="en-US" smtClean="0"/>
              <a:t>‹#›</a:t>
            </a:fld>
            <a:endParaRPr lang="en-US"/>
          </a:p>
        </p:txBody>
      </p:sp>
    </p:spTree>
    <p:extLst>
      <p:ext uri="{BB962C8B-B14F-4D97-AF65-F5344CB8AC3E}">
        <p14:creationId xmlns:p14="http://schemas.microsoft.com/office/powerpoint/2010/main" val="2652864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9C1F6-7D01-4EB5-842C-B48BACCA709D}"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C67CC-F637-41E1-ACBA-F76B0ED2DA35}" type="slidenum">
              <a:rPr lang="en-US" smtClean="0"/>
              <a:t>‹#›</a:t>
            </a:fld>
            <a:endParaRPr lang="en-US"/>
          </a:p>
        </p:txBody>
      </p:sp>
    </p:spTree>
    <p:extLst>
      <p:ext uri="{BB962C8B-B14F-4D97-AF65-F5344CB8AC3E}">
        <p14:creationId xmlns:p14="http://schemas.microsoft.com/office/powerpoint/2010/main" val="885592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9C1F6-7D01-4EB5-842C-B48BACCA709D}"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C67CC-F637-41E1-ACBA-F76B0ED2DA35}" type="slidenum">
              <a:rPr lang="en-US" smtClean="0"/>
              <a:t>‹#›</a:t>
            </a:fld>
            <a:endParaRPr lang="en-US"/>
          </a:p>
        </p:txBody>
      </p:sp>
    </p:spTree>
    <p:extLst>
      <p:ext uri="{BB962C8B-B14F-4D97-AF65-F5344CB8AC3E}">
        <p14:creationId xmlns:p14="http://schemas.microsoft.com/office/powerpoint/2010/main" val="3761667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9C1F6-7D01-4EB5-842C-B48BACCA709D}"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C67CC-F637-41E1-ACBA-F76B0ED2DA3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0180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79C1F6-7D01-4EB5-842C-B48BACCA709D}"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C67CC-F637-41E1-ACBA-F76B0ED2DA35}" type="slidenum">
              <a:rPr lang="en-US" smtClean="0"/>
              <a:t>‹#›</a:t>
            </a:fld>
            <a:endParaRPr lang="en-US"/>
          </a:p>
        </p:txBody>
      </p:sp>
    </p:spTree>
    <p:extLst>
      <p:ext uri="{BB962C8B-B14F-4D97-AF65-F5344CB8AC3E}">
        <p14:creationId xmlns:p14="http://schemas.microsoft.com/office/powerpoint/2010/main" val="107183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79C1F6-7D01-4EB5-842C-B48BACCA709D}" type="datetimeFigureOut">
              <a:rPr lang="en-US" smtClean="0"/>
              <a:t>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C67CC-F637-41E1-ACBA-F76B0ED2DA35}" type="slidenum">
              <a:rPr lang="en-US" smtClean="0"/>
              <a:t>‹#›</a:t>
            </a:fld>
            <a:endParaRPr lang="en-US"/>
          </a:p>
        </p:txBody>
      </p:sp>
    </p:spTree>
    <p:extLst>
      <p:ext uri="{BB962C8B-B14F-4D97-AF65-F5344CB8AC3E}">
        <p14:creationId xmlns:p14="http://schemas.microsoft.com/office/powerpoint/2010/main" val="1631331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79C1F6-7D01-4EB5-842C-B48BACCA709D}" type="datetimeFigureOut">
              <a:rPr lang="en-US" smtClean="0"/>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7C67CC-F637-41E1-ACBA-F76B0ED2DA35}" type="slidenum">
              <a:rPr lang="en-US" smtClean="0"/>
              <a:t>‹#›</a:t>
            </a:fld>
            <a:endParaRPr lang="en-US"/>
          </a:p>
        </p:txBody>
      </p:sp>
    </p:spTree>
    <p:extLst>
      <p:ext uri="{BB962C8B-B14F-4D97-AF65-F5344CB8AC3E}">
        <p14:creationId xmlns:p14="http://schemas.microsoft.com/office/powerpoint/2010/main" val="2996176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79C1F6-7D01-4EB5-842C-B48BACCA709D}" type="datetimeFigureOut">
              <a:rPr lang="en-US" smtClean="0"/>
              <a:t>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7C67CC-F637-41E1-ACBA-F76B0ED2DA35}" type="slidenum">
              <a:rPr lang="en-US" smtClean="0"/>
              <a:t>‹#›</a:t>
            </a:fld>
            <a:endParaRPr lang="en-US"/>
          </a:p>
        </p:txBody>
      </p:sp>
    </p:spTree>
    <p:extLst>
      <p:ext uri="{BB962C8B-B14F-4D97-AF65-F5344CB8AC3E}">
        <p14:creationId xmlns:p14="http://schemas.microsoft.com/office/powerpoint/2010/main" val="2947163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79C1F6-7D01-4EB5-842C-B48BACCA709D}"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C67CC-F637-41E1-ACBA-F76B0ED2DA35}" type="slidenum">
              <a:rPr lang="en-US" smtClean="0"/>
              <a:t>‹#›</a:t>
            </a:fld>
            <a:endParaRPr lang="en-US"/>
          </a:p>
        </p:txBody>
      </p:sp>
    </p:spTree>
    <p:extLst>
      <p:ext uri="{BB962C8B-B14F-4D97-AF65-F5344CB8AC3E}">
        <p14:creationId xmlns:p14="http://schemas.microsoft.com/office/powerpoint/2010/main" val="3149441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79C1F6-7D01-4EB5-842C-B48BACCA709D}"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C67CC-F637-41E1-ACBA-F76B0ED2DA35}" type="slidenum">
              <a:rPr lang="en-US" smtClean="0"/>
              <a:t>‹#›</a:t>
            </a:fld>
            <a:endParaRPr lang="en-US"/>
          </a:p>
        </p:txBody>
      </p:sp>
    </p:spTree>
    <p:extLst>
      <p:ext uri="{BB962C8B-B14F-4D97-AF65-F5344CB8AC3E}">
        <p14:creationId xmlns:p14="http://schemas.microsoft.com/office/powerpoint/2010/main" val="233843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479C1F6-7D01-4EB5-842C-B48BACCA709D}" type="datetimeFigureOut">
              <a:rPr lang="en-US" smtClean="0"/>
              <a:t>11/1/2019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47C67CC-F637-41E1-ACBA-F76B0ED2DA35}" type="slidenum">
              <a:rPr lang="en-US" smtClean="0"/>
              <a:t>‹#›</a:t>
            </a:fld>
            <a:endParaRPr lang="en-US"/>
          </a:p>
        </p:txBody>
      </p:sp>
    </p:spTree>
    <p:extLst>
      <p:ext uri="{BB962C8B-B14F-4D97-AF65-F5344CB8AC3E}">
        <p14:creationId xmlns:p14="http://schemas.microsoft.com/office/powerpoint/2010/main" val="15469143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F614DA-B02F-4FFD-96B0-85F2695C5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06"/>
            <a:ext cx="12201098" cy="6860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76B3A5-493A-486E-9673-07E096C0A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188934"/>
            <a:ext cx="12201099" cy="266906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222FD4-D1BA-4521-B7BC-38930663E5CA}"/>
              </a:ext>
            </a:extLst>
          </p:cNvPr>
          <p:cNvSpPr>
            <a:spLocks noGrp="1"/>
          </p:cNvSpPr>
          <p:nvPr>
            <p:ph type="title"/>
          </p:nvPr>
        </p:nvSpPr>
        <p:spPr>
          <a:xfrm>
            <a:off x="1261872" y="1832994"/>
            <a:ext cx="9692640" cy="1596006"/>
          </a:xfrm>
        </p:spPr>
        <p:txBody>
          <a:bodyPr anchor="ctr">
            <a:normAutofit/>
          </a:bodyPr>
          <a:lstStyle/>
          <a:p>
            <a:r>
              <a:rPr lang="en-US" sz="3700" dirty="0">
                <a:solidFill>
                  <a:schemeClr val="tx1">
                    <a:alpha val="80000"/>
                  </a:schemeClr>
                </a:solidFill>
              </a:rPr>
              <a:t>The Effects of the Minimum Wage on Earnings and Employment in New England</a:t>
            </a:r>
          </a:p>
        </p:txBody>
      </p:sp>
      <p:sp>
        <p:nvSpPr>
          <p:cNvPr id="3" name="Content Placeholder 2">
            <a:extLst>
              <a:ext uri="{FF2B5EF4-FFF2-40B4-BE49-F238E27FC236}">
                <a16:creationId xmlns:a16="http://schemas.microsoft.com/office/drawing/2014/main" id="{A6853F7D-2294-4072-8F72-4A1203274145}"/>
              </a:ext>
            </a:extLst>
          </p:cNvPr>
          <p:cNvSpPr>
            <a:spLocks noGrp="1"/>
          </p:cNvSpPr>
          <p:nvPr>
            <p:ph idx="1"/>
          </p:nvPr>
        </p:nvSpPr>
        <p:spPr>
          <a:xfrm>
            <a:off x="1261872" y="2138173"/>
            <a:ext cx="8595360" cy="3039592"/>
          </a:xfrm>
        </p:spPr>
        <p:txBody>
          <a:bodyPr anchor="ctr">
            <a:normAutofit/>
          </a:bodyPr>
          <a:lstStyle/>
          <a:p>
            <a:r>
              <a:rPr lang="en-US" sz="1800" dirty="0"/>
              <a:t>Adam Sabol</a:t>
            </a:r>
          </a:p>
          <a:p>
            <a:pPr marL="0" indent="0">
              <a:buNone/>
            </a:pPr>
            <a:endParaRPr lang="en-US" sz="1800" dirty="0"/>
          </a:p>
        </p:txBody>
      </p:sp>
    </p:spTree>
    <p:extLst>
      <p:ext uri="{BB962C8B-B14F-4D97-AF65-F5344CB8AC3E}">
        <p14:creationId xmlns:p14="http://schemas.microsoft.com/office/powerpoint/2010/main" val="343304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descr="A screenshot of a cell phone&#10;&#10;Description automatically generated">
            <a:extLst>
              <a:ext uri="{FF2B5EF4-FFF2-40B4-BE49-F238E27FC236}">
                <a16:creationId xmlns:a16="http://schemas.microsoft.com/office/drawing/2014/main" id="{03EF492F-2369-40B4-BCA4-993373EFEF4A}"/>
              </a:ext>
            </a:extLst>
          </p:cNvPr>
          <p:cNvPicPr>
            <a:picLocks noGrp="1" noChangeAspect="1"/>
          </p:cNvPicPr>
          <p:nvPr>
            <p:ph idx="1"/>
          </p:nvPr>
        </p:nvPicPr>
        <p:blipFill>
          <a:blip r:embed="rId2"/>
          <a:stretch>
            <a:fillRect/>
          </a:stretch>
        </p:blipFill>
        <p:spPr>
          <a:xfrm>
            <a:off x="2046110" y="643467"/>
            <a:ext cx="7657820" cy="5571066"/>
          </a:xfrm>
          <a:prstGeom prst="rect">
            <a:avLst/>
          </a:prstGeom>
        </p:spPr>
      </p:pic>
    </p:spTree>
    <p:extLst>
      <p:ext uri="{BB962C8B-B14F-4D97-AF65-F5344CB8AC3E}">
        <p14:creationId xmlns:p14="http://schemas.microsoft.com/office/powerpoint/2010/main" val="2640588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68B7A-1124-4FEA-A198-C3A70F5E7386}"/>
              </a:ext>
            </a:extLst>
          </p:cNvPr>
          <p:cNvSpPr>
            <a:spLocks noGrp="1"/>
          </p:cNvSpPr>
          <p:nvPr>
            <p:ph type="title"/>
          </p:nvPr>
        </p:nvSpPr>
        <p:spPr>
          <a:xfrm>
            <a:off x="3586737" y="756151"/>
            <a:ext cx="4197636" cy="1325562"/>
          </a:xfrm>
        </p:spPr>
        <p:txBody>
          <a:bodyPr/>
          <a:lstStyle/>
          <a:p>
            <a:r>
              <a:rPr lang="en-US" b="1" u="sng" dirty="0"/>
              <a:t>Model Results</a:t>
            </a:r>
          </a:p>
        </p:txBody>
      </p:sp>
      <mc:AlternateContent xmlns:mc="http://schemas.openxmlformats.org/markup-compatibility/2006">
        <mc:Choice xmlns:a14="http://schemas.microsoft.com/office/drawing/2010/main" Requires="a14">
          <p:graphicFrame>
            <p:nvGraphicFramePr>
              <p:cNvPr id="4" name="Content Placeholder 3">
                <a:extLst>
                  <a:ext uri="{FF2B5EF4-FFF2-40B4-BE49-F238E27FC236}">
                    <a16:creationId xmlns:a16="http://schemas.microsoft.com/office/drawing/2014/main" id="{317F149F-EF6D-4A7F-A099-17BA445F84BA}"/>
                  </a:ext>
                </a:extLst>
              </p:cNvPr>
              <p:cNvGraphicFramePr>
                <a:graphicFrameLocks noGrp="1"/>
              </p:cNvGraphicFramePr>
              <p:nvPr>
                <p:ph idx="1"/>
                <p:extLst>
                  <p:ext uri="{D42A27DB-BD31-4B8C-83A1-F6EECF244321}">
                    <p14:modId xmlns:p14="http://schemas.microsoft.com/office/powerpoint/2010/main" val="478525465"/>
                  </p:ext>
                </p:extLst>
              </p:nvPr>
            </p:nvGraphicFramePr>
            <p:xfrm>
              <a:off x="0" y="2371800"/>
              <a:ext cx="5623411" cy="3603604"/>
            </p:xfrm>
            <a:graphic>
              <a:graphicData uri="http://schemas.openxmlformats.org/drawingml/2006/table">
                <a:tbl>
                  <a:tblPr/>
                  <a:tblGrid>
                    <a:gridCol w="958063">
                      <a:extLst>
                        <a:ext uri="{9D8B030D-6E8A-4147-A177-3AD203B41FA5}">
                          <a16:colId xmlns:a16="http://schemas.microsoft.com/office/drawing/2014/main" val="163842564"/>
                        </a:ext>
                      </a:extLst>
                    </a:gridCol>
                    <a:gridCol w="1166337">
                      <a:extLst>
                        <a:ext uri="{9D8B030D-6E8A-4147-A177-3AD203B41FA5}">
                          <a16:colId xmlns:a16="http://schemas.microsoft.com/office/drawing/2014/main" val="3933015908"/>
                        </a:ext>
                      </a:extLst>
                    </a:gridCol>
                    <a:gridCol w="1166337">
                      <a:extLst>
                        <a:ext uri="{9D8B030D-6E8A-4147-A177-3AD203B41FA5}">
                          <a16:colId xmlns:a16="http://schemas.microsoft.com/office/drawing/2014/main" val="1650055116"/>
                        </a:ext>
                      </a:extLst>
                    </a:gridCol>
                    <a:gridCol w="1166337">
                      <a:extLst>
                        <a:ext uri="{9D8B030D-6E8A-4147-A177-3AD203B41FA5}">
                          <a16:colId xmlns:a16="http://schemas.microsoft.com/office/drawing/2014/main" val="3107848073"/>
                        </a:ext>
                      </a:extLst>
                    </a:gridCol>
                    <a:gridCol w="1166337">
                      <a:extLst>
                        <a:ext uri="{9D8B030D-6E8A-4147-A177-3AD203B41FA5}">
                          <a16:colId xmlns:a16="http://schemas.microsoft.com/office/drawing/2014/main" val="741071168"/>
                        </a:ext>
                      </a:extLst>
                    </a:gridCol>
                  </a:tblGrid>
                  <a:tr h="255947">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22682247"/>
                      </a:ext>
                    </a:extLst>
                  </a:tr>
                  <a:tr h="525079">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Employment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All County Full Service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Border County Full Service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All County Limited Service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Border County Limited Service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1073908"/>
                      </a:ext>
                    </a:extLst>
                  </a:tr>
                  <a:tr h="263108">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Sup>
                                  <m:sSubSupPr>
                                    <m:ctrlPr>
                                      <a:rPr lang="en-US" sz="11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100" i="1">
                                        <a:effectLst/>
                                        <a:latin typeface="Cambria Math" panose="02040503050406030204" pitchFamily="18" charset="0"/>
                                        <a:ea typeface="Calibri" panose="020F0502020204030204" pitchFamily="34" charset="0"/>
                                        <a:cs typeface="Times New Roman" panose="02020603050405020304" pitchFamily="18" charset="0"/>
                                      </a:rPr>
                                      <m:t>𝑖𝑡</m:t>
                                    </m:r>
                                  </m:sub>
                                  <m:sup>
                                    <m:r>
                                      <a:rPr lang="en-US" sz="1100" i="1">
                                        <a:effectLst/>
                                        <a:latin typeface="Cambria Math" panose="02040503050406030204" pitchFamily="18" charset="0"/>
                                        <a:ea typeface="Calibri" panose="020F0502020204030204" pitchFamily="34" charset="0"/>
                                        <a:cs typeface="Times New Roman" panose="02020603050405020304" pitchFamily="18" charset="0"/>
                                      </a:rPr>
                                      <m:t>𝑇𝑂𝑇</m:t>
                                    </m:r>
                                  </m:sup>
                                </m:sSubSup>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2.329</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2.222</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1.427</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0.939</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26473152"/>
                      </a:ext>
                    </a:extLst>
                  </a:tr>
                  <a:tr h="255947">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(0.0314)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(0.0734)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(0.0463)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(0.0860)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31623074"/>
                      </a:ext>
                    </a:extLst>
                  </a:tr>
                  <a:tr h="255947">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889196611"/>
                      </a:ext>
                    </a:extLst>
                  </a:tr>
                  <a:tr h="255947">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100" i="1">
                                        <a:effectLst/>
                                        <a:latin typeface="Cambria Math" panose="02040503050406030204" pitchFamily="18" charset="0"/>
                                        <a:ea typeface="Calibri" panose="020F0502020204030204" pitchFamily="34" charset="0"/>
                                        <a:cs typeface="Times New Roman" panose="02020603050405020304" pitchFamily="18" charset="0"/>
                                      </a:rPr>
                                      <m:t>𝑀𝑊</m:t>
                                    </m:r>
                                  </m:e>
                                  <m:sub>
                                    <m:r>
                                      <a:rPr lang="en-US" sz="1100" i="1">
                                        <a:effectLst/>
                                        <a:latin typeface="Cambria Math" panose="02040503050406030204" pitchFamily="18" charset="0"/>
                                        <a:ea typeface="Calibri" panose="020F0502020204030204" pitchFamily="34" charset="0"/>
                                        <a:cs typeface="Times New Roman" panose="02020603050405020304" pitchFamily="18" charset="0"/>
                                      </a:rPr>
                                      <m:t>𝑖𝑡</m:t>
                                    </m:r>
                                  </m:sub>
                                </m:sSub>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-0.183</a:t>
                          </a:r>
                          <a:r>
                            <a:rPr lang="en-US" sz="1200" baseline="30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-0.233</a:t>
                          </a:r>
                          <a:r>
                            <a:rPr lang="en-US" sz="1200" baseline="30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0.354</a:t>
                          </a:r>
                          <a:r>
                            <a:rPr lang="en-US" sz="1200" baseline="30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0.310</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729641297"/>
                      </a:ext>
                    </a:extLst>
                  </a:tr>
                  <a:tr h="255947">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(0.0357)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(0.0383)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(0.0396)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578142097"/>
                      </a:ext>
                    </a:extLst>
                  </a:tr>
                  <a:tr h="255947">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869269813"/>
                      </a:ext>
                    </a:extLst>
                  </a:tr>
                  <a:tr h="255947">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100" i="1">
                                        <a:effectLst/>
                                        <a:latin typeface="Cambria Math" panose="02040503050406030204" pitchFamily="18" charset="0"/>
                                        <a:ea typeface="Calibri" panose="020F0502020204030204" pitchFamily="34" charset="0"/>
                                        <a:cs typeface="Times New Roman" panose="02020603050405020304" pitchFamily="18" charset="0"/>
                                      </a:rPr>
                                      <m:t>𝑝𝑜𝑝</m:t>
                                    </m:r>
                                  </m:e>
                                  <m:sub>
                                    <m:r>
                                      <a:rPr lang="en-US" sz="1100" i="1">
                                        <a:effectLst/>
                                        <a:latin typeface="Cambria Math" panose="02040503050406030204" pitchFamily="18" charset="0"/>
                                        <a:ea typeface="Calibri" panose="020F0502020204030204" pitchFamily="34" charset="0"/>
                                        <a:cs typeface="Times New Roman" panose="02020603050405020304" pitchFamily="18" charset="0"/>
                                      </a:rPr>
                                      <m:t>𝑖𝑡</m:t>
                                    </m:r>
                                  </m:sub>
                                </m:sSub>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-1.443</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-1.023</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-0.878</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-1.564</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995075946"/>
                      </a:ext>
                    </a:extLst>
                  </a:tr>
                  <a:tr h="255947">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(0.156)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(0.217)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(0.202)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(0.250)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616766145"/>
                      </a:ext>
                    </a:extLst>
                  </a:tr>
                  <a:tr h="255947">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7518428"/>
                      </a:ext>
                    </a:extLst>
                  </a:tr>
                  <a:tr h="255947">
                    <a:tc>
                      <a:txBody>
                        <a:bodyPr/>
                        <a:lstStyle/>
                        <a:p>
                          <a:pPr marL="0" marR="0">
                            <a:lnSpc>
                              <a:spcPct val="107000"/>
                            </a:lnSpc>
                            <a:spcBef>
                              <a:spcPts val="0"/>
                            </a:spcBef>
                            <a:spcAft>
                              <a:spcPts val="0"/>
                            </a:spcAft>
                          </a:pPr>
                          <a:r>
                            <a:rPr lang="en-US" sz="1200" i="1">
                              <a:effectLst/>
                              <a:latin typeface="Times New Roman" panose="02020603050405020304" pitchFamily="18" charset="0"/>
                              <a:ea typeface="Calibri" panose="020F0502020204030204" pitchFamily="34" charset="0"/>
                              <a:cs typeface="Times New Roman" panose="02020603050405020304" pitchFamily="18" charset="0"/>
                            </a:rPr>
                            <a: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1953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912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1811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884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57306900"/>
                      </a:ext>
                    </a:extLst>
                  </a:tr>
                  <a:tr h="255947">
                    <a:tc>
                      <a:txBody>
                        <a:bodyPr/>
                        <a:lstStyle/>
                        <a:p>
                          <a:pPr marL="0" marR="0">
                            <a:lnSpc>
                              <a:spcPct val="107000"/>
                            </a:lnSpc>
                            <a:spcBef>
                              <a:spcPts val="0"/>
                            </a:spcBef>
                            <a:spcAft>
                              <a:spcPts val="0"/>
                            </a:spcAft>
                          </a:pPr>
                          <a:r>
                            <a:rPr lang="en-US" sz="1200" i="1">
                              <a:effectLst/>
                              <a:latin typeface="Times New Roman" panose="02020603050405020304" pitchFamily="18" charset="0"/>
                              <a:ea typeface="Calibri" panose="020F0502020204030204" pitchFamily="34" charset="0"/>
                              <a:cs typeface="Times New Roman" panose="02020603050405020304" pitchFamily="18" charset="0"/>
                            </a:rPr>
                            <a:t>R</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0.825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0.710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0.563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0.530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6164821"/>
                      </a:ext>
                    </a:extLst>
                  </a:tr>
                </a:tbl>
              </a:graphicData>
            </a:graphic>
          </p:graphicFrame>
        </mc:Choice>
        <mc:Fallback>
          <p:graphicFrame>
            <p:nvGraphicFramePr>
              <p:cNvPr id="4" name="Content Placeholder 3">
                <a:extLst>
                  <a:ext uri="{FF2B5EF4-FFF2-40B4-BE49-F238E27FC236}">
                    <a16:creationId xmlns:a16="http://schemas.microsoft.com/office/drawing/2014/main" id="{317F149F-EF6D-4A7F-A099-17BA445F84BA}"/>
                  </a:ext>
                </a:extLst>
              </p:cNvPr>
              <p:cNvGraphicFramePr>
                <a:graphicFrameLocks noGrp="1"/>
              </p:cNvGraphicFramePr>
              <p:nvPr>
                <p:ph idx="1"/>
                <p:extLst>
                  <p:ext uri="{D42A27DB-BD31-4B8C-83A1-F6EECF244321}">
                    <p14:modId xmlns:p14="http://schemas.microsoft.com/office/powerpoint/2010/main" val="478525465"/>
                  </p:ext>
                </p:extLst>
              </p:nvPr>
            </p:nvGraphicFramePr>
            <p:xfrm>
              <a:off x="0" y="2371800"/>
              <a:ext cx="5623411" cy="3603604"/>
            </p:xfrm>
            <a:graphic>
              <a:graphicData uri="http://schemas.openxmlformats.org/drawingml/2006/table">
                <a:tbl>
                  <a:tblPr/>
                  <a:tblGrid>
                    <a:gridCol w="958063">
                      <a:extLst>
                        <a:ext uri="{9D8B030D-6E8A-4147-A177-3AD203B41FA5}">
                          <a16:colId xmlns:a16="http://schemas.microsoft.com/office/drawing/2014/main" val="163842564"/>
                        </a:ext>
                      </a:extLst>
                    </a:gridCol>
                    <a:gridCol w="1166337">
                      <a:extLst>
                        <a:ext uri="{9D8B030D-6E8A-4147-A177-3AD203B41FA5}">
                          <a16:colId xmlns:a16="http://schemas.microsoft.com/office/drawing/2014/main" val="3933015908"/>
                        </a:ext>
                      </a:extLst>
                    </a:gridCol>
                    <a:gridCol w="1166337">
                      <a:extLst>
                        <a:ext uri="{9D8B030D-6E8A-4147-A177-3AD203B41FA5}">
                          <a16:colId xmlns:a16="http://schemas.microsoft.com/office/drawing/2014/main" val="1650055116"/>
                        </a:ext>
                      </a:extLst>
                    </a:gridCol>
                    <a:gridCol w="1166337">
                      <a:extLst>
                        <a:ext uri="{9D8B030D-6E8A-4147-A177-3AD203B41FA5}">
                          <a16:colId xmlns:a16="http://schemas.microsoft.com/office/drawing/2014/main" val="3107848073"/>
                        </a:ext>
                      </a:extLst>
                    </a:gridCol>
                    <a:gridCol w="1166337">
                      <a:extLst>
                        <a:ext uri="{9D8B030D-6E8A-4147-A177-3AD203B41FA5}">
                          <a16:colId xmlns:a16="http://schemas.microsoft.com/office/drawing/2014/main" val="741071168"/>
                        </a:ext>
                      </a:extLst>
                    </a:gridCol>
                  </a:tblGrid>
                  <a:tr h="255947">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22682247"/>
                      </a:ext>
                    </a:extLst>
                  </a:tr>
                  <a:tr h="525079">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Employment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All County Full Service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Border County Full Service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All County Limited Service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Border County Limited Service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1073908"/>
                      </a:ext>
                    </a:extLst>
                  </a:tr>
                  <a:tr h="263108">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a:noFill/>
                        </a:lnB>
                        <a:blipFill>
                          <a:blip r:embed="rId2"/>
                          <a:stretch>
                            <a:fillRect t="-309091" r="-488535" b="-961364"/>
                          </a:stretch>
                        </a:blipFill>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2.329</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2.222</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1.427</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0.939</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26473152"/>
                      </a:ext>
                    </a:extLst>
                  </a:tr>
                  <a:tr h="255947">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(0.0314)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(0.0734)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(0.0463)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(0.0860)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31623074"/>
                      </a:ext>
                    </a:extLst>
                  </a:tr>
                  <a:tr h="255947">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889196611"/>
                      </a:ext>
                    </a:extLst>
                  </a:tr>
                  <a:tr h="255947">
                    <a:tc>
                      <a:txBody>
                        <a:bodyPr/>
                        <a:lstStyle/>
                        <a:p>
                          <a:endParaRPr lang="en-US"/>
                        </a:p>
                      </a:txBody>
                      <a:tcPr marL="68580" marR="68580" marT="0" marB="0">
                        <a:lnL>
                          <a:noFill/>
                        </a:lnL>
                        <a:lnR>
                          <a:noFill/>
                        </a:lnR>
                        <a:lnT>
                          <a:noFill/>
                        </a:lnT>
                        <a:lnB>
                          <a:noFill/>
                        </a:lnB>
                        <a:blipFill>
                          <a:blip r:embed="rId2"/>
                          <a:stretch>
                            <a:fillRect t="-628571" r="-488535" b="-707143"/>
                          </a:stretch>
                        </a:blipFill>
                      </a:tcPr>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-0.183</a:t>
                          </a:r>
                          <a:r>
                            <a:rPr lang="en-US" sz="1200" baseline="30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-0.233</a:t>
                          </a:r>
                          <a:r>
                            <a:rPr lang="en-US" sz="1200" baseline="30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0.354</a:t>
                          </a:r>
                          <a:r>
                            <a:rPr lang="en-US" sz="1200" baseline="30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0.310</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729641297"/>
                      </a:ext>
                    </a:extLst>
                  </a:tr>
                  <a:tr h="255947">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(0.0357)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(0.0383)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(0.0396)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578142097"/>
                      </a:ext>
                    </a:extLst>
                  </a:tr>
                  <a:tr h="255947">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869269813"/>
                      </a:ext>
                    </a:extLst>
                  </a:tr>
                  <a:tr h="255947">
                    <a:tc>
                      <a:txBody>
                        <a:bodyPr/>
                        <a:lstStyle/>
                        <a:p>
                          <a:endParaRPr lang="en-US"/>
                        </a:p>
                      </a:txBody>
                      <a:tcPr marL="68580" marR="68580" marT="0" marB="0">
                        <a:lnL>
                          <a:noFill/>
                        </a:lnL>
                        <a:lnR>
                          <a:noFill/>
                        </a:lnR>
                        <a:lnT>
                          <a:noFill/>
                        </a:lnT>
                        <a:lnB>
                          <a:noFill/>
                        </a:lnB>
                        <a:blipFill>
                          <a:blip r:embed="rId2"/>
                          <a:stretch>
                            <a:fillRect t="-928571" r="-488535" b="-407143"/>
                          </a:stretch>
                        </a:blipFill>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-1.443</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-1.023</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-0.878</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-1.564</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995075946"/>
                      </a:ext>
                    </a:extLst>
                  </a:tr>
                  <a:tr h="255947">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(0.156)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(0.217)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(0.202)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(0.250)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616766145"/>
                      </a:ext>
                    </a:extLst>
                  </a:tr>
                  <a:tr h="255947">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7518428"/>
                      </a:ext>
                    </a:extLst>
                  </a:tr>
                  <a:tr h="255947">
                    <a:tc>
                      <a:txBody>
                        <a:bodyPr/>
                        <a:lstStyle/>
                        <a:p>
                          <a:pPr marL="0" marR="0">
                            <a:lnSpc>
                              <a:spcPct val="107000"/>
                            </a:lnSpc>
                            <a:spcBef>
                              <a:spcPts val="0"/>
                            </a:spcBef>
                            <a:spcAft>
                              <a:spcPts val="0"/>
                            </a:spcAft>
                          </a:pPr>
                          <a:r>
                            <a:rPr lang="en-US" sz="1200" i="1">
                              <a:effectLst/>
                              <a:latin typeface="Times New Roman" panose="02020603050405020304" pitchFamily="18" charset="0"/>
                              <a:ea typeface="Calibri" panose="020F0502020204030204" pitchFamily="34" charset="0"/>
                              <a:cs typeface="Times New Roman" panose="02020603050405020304" pitchFamily="18" charset="0"/>
                            </a:rPr>
                            <a: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1953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912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1811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884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57306900"/>
                      </a:ext>
                    </a:extLst>
                  </a:tr>
                  <a:tr h="255947">
                    <a:tc>
                      <a:txBody>
                        <a:bodyPr/>
                        <a:lstStyle/>
                        <a:p>
                          <a:pPr marL="0" marR="0">
                            <a:lnSpc>
                              <a:spcPct val="107000"/>
                            </a:lnSpc>
                            <a:spcBef>
                              <a:spcPts val="0"/>
                            </a:spcBef>
                            <a:spcAft>
                              <a:spcPts val="0"/>
                            </a:spcAft>
                          </a:pPr>
                          <a:r>
                            <a:rPr lang="en-US" sz="1200" i="1">
                              <a:effectLst/>
                              <a:latin typeface="Times New Roman" panose="02020603050405020304" pitchFamily="18" charset="0"/>
                              <a:ea typeface="Calibri" panose="020F0502020204030204" pitchFamily="34" charset="0"/>
                              <a:cs typeface="Times New Roman" panose="02020603050405020304" pitchFamily="18" charset="0"/>
                            </a:rPr>
                            <a:t>R</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0.825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0.710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0.563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0.530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6164821"/>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0" name="Table 9">
                <a:extLst>
                  <a:ext uri="{FF2B5EF4-FFF2-40B4-BE49-F238E27FC236}">
                    <a16:creationId xmlns:a16="http://schemas.microsoft.com/office/drawing/2014/main" id="{97D6FD37-06AF-4993-BB26-644D86673E2D}"/>
                  </a:ext>
                </a:extLst>
              </p:cNvPr>
              <p:cNvGraphicFramePr>
                <a:graphicFrameLocks noGrp="1"/>
              </p:cNvGraphicFramePr>
              <p:nvPr>
                <p:extLst>
                  <p:ext uri="{D42A27DB-BD31-4B8C-83A1-F6EECF244321}">
                    <p14:modId xmlns:p14="http://schemas.microsoft.com/office/powerpoint/2010/main" val="3458713001"/>
                  </p:ext>
                </p:extLst>
              </p:nvPr>
            </p:nvGraphicFramePr>
            <p:xfrm>
              <a:off x="5685555" y="2371800"/>
              <a:ext cx="5623411" cy="3603604"/>
            </p:xfrm>
            <a:graphic>
              <a:graphicData uri="http://schemas.openxmlformats.org/drawingml/2006/table">
                <a:tbl>
                  <a:tblPr/>
                  <a:tblGrid>
                    <a:gridCol w="958063">
                      <a:extLst>
                        <a:ext uri="{9D8B030D-6E8A-4147-A177-3AD203B41FA5}">
                          <a16:colId xmlns:a16="http://schemas.microsoft.com/office/drawing/2014/main" val="1883172860"/>
                        </a:ext>
                      </a:extLst>
                    </a:gridCol>
                    <a:gridCol w="1166337">
                      <a:extLst>
                        <a:ext uri="{9D8B030D-6E8A-4147-A177-3AD203B41FA5}">
                          <a16:colId xmlns:a16="http://schemas.microsoft.com/office/drawing/2014/main" val="997467408"/>
                        </a:ext>
                      </a:extLst>
                    </a:gridCol>
                    <a:gridCol w="1166337">
                      <a:extLst>
                        <a:ext uri="{9D8B030D-6E8A-4147-A177-3AD203B41FA5}">
                          <a16:colId xmlns:a16="http://schemas.microsoft.com/office/drawing/2014/main" val="3918216991"/>
                        </a:ext>
                      </a:extLst>
                    </a:gridCol>
                    <a:gridCol w="1166337">
                      <a:extLst>
                        <a:ext uri="{9D8B030D-6E8A-4147-A177-3AD203B41FA5}">
                          <a16:colId xmlns:a16="http://schemas.microsoft.com/office/drawing/2014/main" val="3214796174"/>
                        </a:ext>
                      </a:extLst>
                    </a:gridCol>
                    <a:gridCol w="1166337">
                      <a:extLst>
                        <a:ext uri="{9D8B030D-6E8A-4147-A177-3AD203B41FA5}">
                          <a16:colId xmlns:a16="http://schemas.microsoft.com/office/drawing/2014/main" val="1088756070"/>
                        </a:ext>
                      </a:extLst>
                    </a:gridCol>
                  </a:tblGrid>
                  <a:tr h="255917">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90305534"/>
                      </a:ext>
                    </a:extLst>
                  </a:tr>
                  <a:tr h="525441">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Earnings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All County Full Service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Border County Full Service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All County Limited Service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Border County Limited Service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8837789"/>
                      </a:ext>
                    </a:extLst>
                  </a:tr>
                  <a:tr h="263076">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Sup>
                                  <m:sSubSupPr>
                                    <m:ctrlPr>
                                      <a:rPr lang="en-US" sz="11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100" i="1">
                                        <a:effectLst/>
                                        <a:latin typeface="Cambria Math" panose="02040503050406030204" pitchFamily="18" charset="0"/>
                                        <a:ea typeface="Calibri" panose="020F0502020204030204" pitchFamily="34" charset="0"/>
                                        <a:cs typeface="Times New Roman" panose="02020603050405020304" pitchFamily="18" charset="0"/>
                                      </a:rPr>
                                      <m:t>𝑖𝑡</m:t>
                                    </m:r>
                                  </m:sub>
                                  <m:sup>
                                    <m:r>
                                      <a:rPr lang="en-US" sz="1100" i="1">
                                        <a:effectLst/>
                                        <a:latin typeface="Cambria Math" panose="02040503050406030204" pitchFamily="18" charset="0"/>
                                        <a:ea typeface="Calibri" panose="020F0502020204030204" pitchFamily="34" charset="0"/>
                                        <a:cs typeface="Times New Roman" panose="02020603050405020304" pitchFamily="18" charset="0"/>
                                      </a:rPr>
                                      <m:t>𝑇𝑂𝑇</m:t>
                                    </m:r>
                                  </m:sup>
                                </m:sSubSup>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-0.0430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-0.0773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0.0683</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0.183</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40351492"/>
                      </a:ext>
                    </a:extLst>
                  </a:tr>
                  <a:tr h="255917">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(0.0361)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(0.0497)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(0.0319)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(0.0419)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999255210"/>
                      </a:ext>
                    </a:extLst>
                  </a:tr>
                  <a:tr h="255917">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398716740"/>
                      </a:ext>
                    </a:extLst>
                  </a:tr>
                  <a:tr h="255917">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100" i="1">
                                        <a:effectLst/>
                                        <a:latin typeface="Cambria Math" panose="02040503050406030204" pitchFamily="18" charset="0"/>
                                        <a:ea typeface="Calibri" panose="020F0502020204030204" pitchFamily="34" charset="0"/>
                                        <a:cs typeface="Times New Roman" panose="02020603050405020304" pitchFamily="18" charset="0"/>
                                      </a:rPr>
                                      <m:t>𝑀𝑊</m:t>
                                    </m:r>
                                  </m:e>
                                  <m:sub>
                                    <m:r>
                                      <a:rPr lang="en-US" sz="1100" i="1">
                                        <a:effectLst/>
                                        <a:latin typeface="Cambria Math" panose="02040503050406030204" pitchFamily="18" charset="0"/>
                                        <a:ea typeface="Calibri" panose="020F0502020204030204" pitchFamily="34" charset="0"/>
                                        <a:cs typeface="Times New Roman" panose="02020603050405020304" pitchFamily="18" charset="0"/>
                                      </a:rPr>
                                      <m:t>𝑖𝑡</m:t>
                                    </m:r>
                                  </m:sub>
                                </m:sSub>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0.104</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0.0683</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0.116</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0.0836</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129023797"/>
                      </a:ext>
                    </a:extLst>
                  </a:tr>
                  <a:tr h="255917">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(0.0270)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(0.0303)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(0.0233)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(0.0248)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672360702"/>
                      </a:ext>
                    </a:extLst>
                  </a:tr>
                  <a:tr h="255917">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512475440"/>
                      </a:ext>
                    </a:extLst>
                  </a:tr>
                  <a:tr h="255917">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100" i="1">
                                        <a:effectLst/>
                                        <a:latin typeface="Cambria Math" panose="02040503050406030204" pitchFamily="18" charset="0"/>
                                        <a:ea typeface="Calibri" panose="020F0502020204030204" pitchFamily="34" charset="0"/>
                                        <a:cs typeface="Times New Roman" panose="02020603050405020304" pitchFamily="18" charset="0"/>
                                      </a:rPr>
                                      <m:t>𝑝𝑜𝑝</m:t>
                                    </m:r>
                                  </m:e>
                                  <m:sub>
                                    <m:r>
                                      <a:rPr lang="en-US" sz="1100" i="1">
                                        <a:effectLst/>
                                        <a:latin typeface="Cambria Math" panose="02040503050406030204" pitchFamily="18" charset="0"/>
                                        <a:ea typeface="Calibri" panose="020F0502020204030204" pitchFamily="34" charset="0"/>
                                        <a:cs typeface="Times New Roman" panose="02020603050405020304" pitchFamily="18" charset="0"/>
                                      </a:rPr>
                                      <m:t>𝑖𝑡</m:t>
                                    </m:r>
                                  </m:sub>
                                </m:sSub>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0.227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0.212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0.127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-0.193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406677515"/>
                      </a:ext>
                    </a:extLst>
                  </a:tr>
                  <a:tr h="255917">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(0.131)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(0.171)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(0.121)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(0.147)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621420244"/>
                      </a:ext>
                    </a:extLst>
                  </a:tr>
                  <a:tr h="255917">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1094125"/>
                      </a:ext>
                    </a:extLst>
                  </a:tr>
                  <a:tr h="255917">
                    <a:tc>
                      <a:txBody>
                        <a:bodyPr/>
                        <a:lstStyle/>
                        <a:p>
                          <a:pPr marL="0" marR="0">
                            <a:lnSpc>
                              <a:spcPct val="107000"/>
                            </a:lnSpc>
                            <a:spcBef>
                              <a:spcPts val="0"/>
                            </a:spcBef>
                            <a:spcAft>
                              <a:spcPts val="0"/>
                            </a:spcAft>
                          </a:pPr>
                          <a:r>
                            <a:rPr lang="en-US" sz="1200" i="1">
                              <a:effectLst/>
                              <a:latin typeface="Times New Roman" panose="02020603050405020304" pitchFamily="18" charset="0"/>
                              <a:ea typeface="Calibri" panose="020F0502020204030204" pitchFamily="34" charset="0"/>
                              <a:cs typeface="Times New Roman" panose="02020603050405020304" pitchFamily="18" charset="0"/>
                            </a:rPr>
                            <a: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1953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912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1811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884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49149731"/>
                      </a:ext>
                    </a:extLst>
                  </a:tr>
                  <a:tr h="255917">
                    <a:tc>
                      <a:txBody>
                        <a:bodyPr/>
                        <a:lstStyle/>
                        <a:p>
                          <a:pPr marL="0" marR="0">
                            <a:lnSpc>
                              <a:spcPct val="107000"/>
                            </a:lnSpc>
                            <a:spcBef>
                              <a:spcPts val="0"/>
                            </a:spcBef>
                            <a:spcAft>
                              <a:spcPts val="0"/>
                            </a:spcAft>
                          </a:pP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R</a:t>
                          </a:r>
                          <a:r>
                            <a:rPr lang="en-US" sz="1200" baseline="300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0.759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0.816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0.814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0.867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256079"/>
                      </a:ext>
                    </a:extLst>
                  </a:tr>
                </a:tbl>
              </a:graphicData>
            </a:graphic>
          </p:graphicFrame>
        </mc:Choice>
        <mc:Fallback>
          <p:graphicFrame>
            <p:nvGraphicFramePr>
              <p:cNvPr id="10" name="Table 9">
                <a:extLst>
                  <a:ext uri="{FF2B5EF4-FFF2-40B4-BE49-F238E27FC236}">
                    <a16:creationId xmlns:a16="http://schemas.microsoft.com/office/drawing/2014/main" id="{97D6FD37-06AF-4993-BB26-644D86673E2D}"/>
                  </a:ext>
                </a:extLst>
              </p:cNvPr>
              <p:cNvGraphicFramePr>
                <a:graphicFrameLocks noGrp="1"/>
              </p:cNvGraphicFramePr>
              <p:nvPr>
                <p:extLst>
                  <p:ext uri="{D42A27DB-BD31-4B8C-83A1-F6EECF244321}">
                    <p14:modId xmlns:p14="http://schemas.microsoft.com/office/powerpoint/2010/main" val="3458713001"/>
                  </p:ext>
                </p:extLst>
              </p:nvPr>
            </p:nvGraphicFramePr>
            <p:xfrm>
              <a:off x="5685555" y="2371800"/>
              <a:ext cx="5623411" cy="3603604"/>
            </p:xfrm>
            <a:graphic>
              <a:graphicData uri="http://schemas.openxmlformats.org/drawingml/2006/table">
                <a:tbl>
                  <a:tblPr/>
                  <a:tblGrid>
                    <a:gridCol w="958063">
                      <a:extLst>
                        <a:ext uri="{9D8B030D-6E8A-4147-A177-3AD203B41FA5}">
                          <a16:colId xmlns:a16="http://schemas.microsoft.com/office/drawing/2014/main" val="1883172860"/>
                        </a:ext>
                      </a:extLst>
                    </a:gridCol>
                    <a:gridCol w="1166337">
                      <a:extLst>
                        <a:ext uri="{9D8B030D-6E8A-4147-A177-3AD203B41FA5}">
                          <a16:colId xmlns:a16="http://schemas.microsoft.com/office/drawing/2014/main" val="997467408"/>
                        </a:ext>
                      </a:extLst>
                    </a:gridCol>
                    <a:gridCol w="1166337">
                      <a:extLst>
                        <a:ext uri="{9D8B030D-6E8A-4147-A177-3AD203B41FA5}">
                          <a16:colId xmlns:a16="http://schemas.microsoft.com/office/drawing/2014/main" val="3918216991"/>
                        </a:ext>
                      </a:extLst>
                    </a:gridCol>
                    <a:gridCol w="1166337">
                      <a:extLst>
                        <a:ext uri="{9D8B030D-6E8A-4147-A177-3AD203B41FA5}">
                          <a16:colId xmlns:a16="http://schemas.microsoft.com/office/drawing/2014/main" val="3214796174"/>
                        </a:ext>
                      </a:extLst>
                    </a:gridCol>
                    <a:gridCol w="1166337">
                      <a:extLst>
                        <a:ext uri="{9D8B030D-6E8A-4147-A177-3AD203B41FA5}">
                          <a16:colId xmlns:a16="http://schemas.microsoft.com/office/drawing/2014/main" val="1088756070"/>
                        </a:ext>
                      </a:extLst>
                    </a:gridCol>
                  </a:tblGrid>
                  <a:tr h="255917">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90305534"/>
                      </a:ext>
                    </a:extLst>
                  </a:tr>
                  <a:tr h="525441">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Earnings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All County Full Service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Border County Full Service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All County Limited Service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Border County Limited Service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8837789"/>
                      </a:ext>
                    </a:extLst>
                  </a:tr>
                  <a:tr h="263076">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a:noFill/>
                        </a:lnB>
                        <a:blipFill>
                          <a:blip r:embed="rId3"/>
                          <a:stretch>
                            <a:fillRect t="-309091" r="-489172" b="-961364"/>
                          </a:stretch>
                        </a:blipFill>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-0.0430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-0.0773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0.0683</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0.183</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40351492"/>
                      </a:ext>
                    </a:extLst>
                  </a:tr>
                  <a:tr h="255917">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(0.0361)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(0.0497)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(0.0319)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(0.0419)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999255210"/>
                      </a:ext>
                    </a:extLst>
                  </a:tr>
                  <a:tr h="255917">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398716740"/>
                      </a:ext>
                    </a:extLst>
                  </a:tr>
                  <a:tr h="255917">
                    <a:tc>
                      <a:txBody>
                        <a:bodyPr/>
                        <a:lstStyle/>
                        <a:p>
                          <a:endParaRPr lang="en-US"/>
                        </a:p>
                      </a:txBody>
                      <a:tcPr marL="68580" marR="68580" marT="0" marB="0">
                        <a:lnL>
                          <a:noFill/>
                        </a:lnL>
                        <a:lnR>
                          <a:noFill/>
                        </a:lnR>
                        <a:lnT>
                          <a:noFill/>
                        </a:lnT>
                        <a:lnB>
                          <a:noFill/>
                        </a:lnB>
                        <a:blipFill>
                          <a:blip r:embed="rId3"/>
                          <a:stretch>
                            <a:fillRect t="-628571" r="-489172" b="-707143"/>
                          </a:stretch>
                        </a:blipFill>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0.104</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0.0683</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0.116</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0.0836</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129023797"/>
                      </a:ext>
                    </a:extLst>
                  </a:tr>
                  <a:tr h="255917">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(0.0270)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(0.0303)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(0.0233)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(0.0248)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672360702"/>
                      </a:ext>
                    </a:extLst>
                  </a:tr>
                  <a:tr h="255917">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512475440"/>
                      </a:ext>
                    </a:extLst>
                  </a:tr>
                  <a:tr h="255917">
                    <a:tc>
                      <a:txBody>
                        <a:bodyPr/>
                        <a:lstStyle/>
                        <a:p>
                          <a:endParaRPr lang="en-US"/>
                        </a:p>
                      </a:txBody>
                      <a:tcPr marL="68580" marR="68580" marT="0" marB="0">
                        <a:lnL>
                          <a:noFill/>
                        </a:lnL>
                        <a:lnR>
                          <a:noFill/>
                        </a:lnR>
                        <a:lnT>
                          <a:noFill/>
                        </a:lnT>
                        <a:lnB>
                          <a:noFill/>
                        </a:lnB>
                        <a:blipFill>
                          <a:blip r:embed="rId3"/>
                          <a:stretch>
                            <a:fillRect t="-928571" r="-489172" b="-407143"/>
                          </a:stretch>
                        </a:blipFill>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0.227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0.212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0.127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-0.193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406677515"/>
                      </a:ext>
                    </a:extLst>
                  </a:tr>
                  <a:tr h="255917">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(0.131)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(0.171)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(0.121)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(0.147)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621420244"/>
                      </a:ext>
                    </a:extLst>
                  </a:tr>
                  <a:tr h="255917">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1094125"/>
                      </a:ext>
                    </a:extLst>
                  </a:tr>
                  <a:tr h="255917">
                    <a:tc>
                      <a:txBody>
                        <a:bodyPr/>
                        <a:lstStyle/>
                        <a:p>
                          <a:pPr marL="0" marR="0">
                            <a:lnSpc>
                              <a:spcPct val="107000"/>
                            </a:lnSpc>
                            <a:spcBef>
                              <a:spcPts val="0"/>
                            </a:spcBef>
                            <a:spcAft>
                              <a:spcPts val="0"/>
                            </a:spcAft>
                          </a:pPr>
                          <a:r>
                            <a:rPr lang="en-US" sz="1200" i="1">
                              <a:effectLst/>
                              <a:latin typeface="Times New Roman" panose="02020603050405020304" pitchFamily="18" charset="0"/>
                              <a:ea typeface="Calibri" panose="020F0502020204030204" pitchFamily="34" charset="0"/>
                              <a:cs typeface="Times New Roman" panose="02020603050405020304" pitchFamily="18" charset="0"/>
                            </a:rPr>
                            <a: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1953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912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1811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884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49149731"/>
                      </a:ext>
                    </a:extLst>
                  </a:tr>
                  <a:tr h="255917">
                    <a:tc>
                      <a:txBody>
                        <a:bodyPr/>
                        <a:lstStyle/>
                        <a:p>
                          <a:pPr marL="0" marR="0">
                            <a:lnSpc>
                              <a:spcPct val="107000"/>
                            </a:lnSpc>
                            <a:spcBef>
                              <a:spcPts val="0"/>
                            </a:spcBef>
                            <a:spcAft>
                              <a:spcPts val="0"/>
                            </a:spcAft>
                          </a:pP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R</a:t>
                          </a:r>
                          <a:r>
                            <a:rPr lang="en-US" sz="1200" baseline="300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0.759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0.816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0.814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0.867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256079"/>
                      </a:ext>
                    </a:extLst>
                  </a:tr>
                </a:tbl>
              </a:graphicData>
            </a:graphic>
          </p:graphicFrame>
        </mc:Fallback>
      </mc:AlternateContent>
      <p:sp>
        <p:nvSpPr>
          <p:cNvPr id="11" name="TextBox 10">
            <a:extLst>
              <a:ext uri="{FF2B5EF4-FFF2-40B4-BE49-F238E27FC236}">
                <a16:creationId xmlns:a16="http://schemas.microsoft.com/office/drawing/2014/main" id="{76B19B2C-C6C6-42A8-9104-05C4D084DCBF}"/>
              </a:ext>
            </a:extLst>
          </p:cNvPr>
          <p:cNvSpPr txBox="1"/>
          <p:nvPr/>
        </p:nvSpPr>
        <p:spPr>
          <a:xfrm>
            <a:off x="6266302" y="6272727"/>
            <a:ext cx="2913209" cy="369332"/>
          </a:xfrm>
          <a:prstGeom prst="rect">
            <a:avLst/>
          </a:prstGeom>
          <a:noFill/>
        </p:spPr>
        <p:txBody>
          <a:bodyPr wrap="square" rtlCol="0">
            <a:spAutoFit/>
          </a:bodyPr>
          <a:lstStyle/>
          <a:p>
            <a:endParaRPr lang="en-US" dirty="0"/>
          </a:p>
        </p:txBody>
      </p:sp>
      <p:pic>
        <p:nvPicPr>
          <p:cNvPr id="12" name="Picture 11">
            <a:extLst>
              <a:ext uri="{FF2B5EF4-FFF2-40B4-BE49-F238E27FC236}">
                <a16:creationId xmlns:a16="http://schemas.microsoft.com/office/drawing/2014/main" id="{A4AABA9D-DF33-424B-A394-1034DD70F98C}"/>
              </a:ext>
            </a:extLst>
          </p:cNvPr>
          <p:cNvPicPr>
            <a:picLocks noChangeAspect="1"/>
          </p:cNvPicPr>
          <p:nvPr/>
        </p:nvPicPr>
        <p:blipFill>
          <a:blip r:embed="rId4"/>
          <a:stretch>
            <a:fillRect/>
          </a:stretch>
        </p:blipFill>
        <p:spPr>
          <a:xfrm>
            <a:off x="6266302" y="6125662"/>
            <a:ext cx="5946896" cy="294130"/>
          </a:xfrm>
          <a:prstGeom prst="rect">
            <a:avLst/>
          </a:prstGeom>
        </p:spPr>
      </p:pic>
      <p:pic>
        <p:nvPicPr>
          <p:cNvPr id="13" name="Picture 12">
            <a:extLst>
              <a:ext uri="{FF2B5EF4-FFF2-40B4-BE49-F238E27FC236}">
                <a16:creationId xmlns:a16="http://schemas.microsoft.com/office/drawing/2014/main" id="{8812611C-09FB-409B-B0CD-C917B0EBE5A4}"/>
              </a:ext>
            </a:extLst>
          </p:cNvPr>
          <p:cNvPicPr>
            <a:picLocks noChangeAspect="1"/>
          </p:cNvPicPr>
          <p:nvPr/>
        </p:nvPicPr>
        <p:blipFill>
          <a:blip r:embed="rId5"/>
          <a:stretch>
            <a:fillRect/>
          </a:stretch>
        </p:blipFill>
        <p:spPr>
          <a:xfrm>
            <a:off x="472589" y="6125662"/>
            <a:ext cx="5946896" cy="294130"/>
          </a:xfrm>
          <a:prstGeom prst="rect">
            <a:avLst/>
          </a:prstGeom>
        </p:spPr>
      </p:pic>
    </p:spTree>
    <p:extLst>
      <p:ext uri="{BB962C8B-B14F-4D97-AF65-F5344CB8AC3E}">
        <p14:creationId xmlns:p14="http://schemas.microsoft.com/office/powerpoint/2010/main" val="3273458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0">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4CEC691-3581-45C6-A2E8-8825B672326A}"/>
              </a:ext>
            </a:extLst>
          </p:cNvPr>
          <p:cNvSpPr>
            <a:spLocks noGrp="1"/>
          </p:cNvSpPr>
          <p:nvPr>
            <p:ph type="ctrTitle"/>
          </p:nvPr>
        </p:nvSpPr>
        <p:spPr>
          <a:xfrm>
            <a:off x="1017782" y="5105400"/>
            <a:ext cx="10156435" cy="1076324"/>
          </a:xfrm>
        </p:spPr>
        <p:txBody>
          <a:bodyPr>
            <a:noAutofit/>
          </a:bodyPr>
          <a:lstStyle/>
          <a:p>
            <a:r>
              <a:rPr lang="en-US" sz="4400" dirty="0">
                <a:solidFill>
                  <a:srgbClr val="FFFFFF"/>
                </a:solidFill>
              </a:rPr>
              <a:t>Delayed Effects of the Minimum Wage</a:t>
            </a:r>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A317A14B-00BB-4FE0-A8CB-6497271BE940}"/>
                  </a:ext>
                </a:extLst>
              </p:cNvPr>
              <p:cNvSpPr>
                <a:spLocks noGrp="1"/>
              </p:cNvSpPr>
              <p:nvPr>
                <p:ph type="subTitle" idx="1"/>
              </p:nvPr>
            </p:nvSpPr>
            <p:spPr>
              <a:xfrm>
                <a:off x="1667355" y="4568824"/>
                <a:ext cx="8454571" cy="536576"/>
              </a:xfrm>
            </p:spPr>
            <p:txBody>
              <a:bodyPr>
                <a:normAutofit fontScale="92500"/>
              </a:bodyPr>
              <a:lstStyle/>
              <a:p>
                <a14:m>
                  <m:oMath xmlns:m="http://schemas.openxmlformats.org/officeDocument/2006/math">
                    <m:sSub>
                      <m:sSubPr>
                        <m:ctrlPr>
                          <a:rPr lang="en-US" sz="1600" i="1" smtClean="0">
                            <a:solidFill>
                              <a:schemeClr val="tx1"/>
                            </a:solidFill>
                            <a:latin typeface="Cambria Math" panose="02040503050406030204" pitchFamily="18" charset="0"/>
                          </a:rPr>
                        </m:ctrlPr>
                      </m:sSubPr>
                      <m:e>
                        <m:r>
                          <m:rPr>
                            <m:sty m:val="p"/>
                          </m:rPr>
                          <a:rPr lang="en-US" sz="1600" b="0" i="0" smtClean="0">
                            <a:solidFill>
                              <a:schemeClr val="tx1"/>
                            </a:solidFill>
                            <a:latin typeface="Cambria Math" panose="02040503050406030204" pitchFamily="18" charset="0"/>
                          </a:rPr>
                          <m:t>ln</m:t>
                        </m:r>
                        <m:r>
                          <a:rPr lang="en-US" sz="1600" b="0" i="1" smtClean="0">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𝑦</m:t>
                        </m:r>
                      </m:e>
                      <m:sub>
                        <m:r>
                          <a:rPr lang="en-US" sz="1600" i="1">
                            <a:solidFill>
                              <a:schemeClr val="tx1"/>
                            </a:solidFill>
                            <a:latin typeface="Cambria Math" panose="02040503050406030204" pitchFamily="18" charset="0"/>
                          </a:rPr>
                          <m:t>𝑁𝐻𝑀𝑡</m:t>
                        </m:r>
                      </m:sub>
                    </m:sSub>
                    <m:r>
                      <a:rPr lang="en-US" sz="1600" b="0" i="1" smtClean="0">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 </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𝛽</m:t>
                        </m:r>
                      </m:e>
                      <m:sub>
                        <m:r>
                          <a:rPr lang="en-US" sz="1600" i="1">
                            <a:solidFill>
                              <a:schemeClr val="tx1"/>
                            </a:solidFill>
                            <a:latin typeface="Cambria Math" panose="02040503050406030204" pitchFamily="18" charset="0"/>
                          </a:rPr>
                          <m:t>0</m:t>
                        </m:r>
                      </m:sub>
                    </m:sSub>
                    <m:r>
                      <a:rPr lang="en-US" sz="1600" i="1">
                        <a:solidFill>
                          <a:schemeClr val="tx1"/>
                        </a:solidFill>
                        <a:latin typeface="Cambria Math" panose="02040503050406030204" pitchFamily="18" charset="0"/>
                      </a:rPr>
                      <m:t>+</m:t>
                    </m:r>
                    <m:nary>
                      <m:naryPr>
                        <m:chr m:val="∑"/>
                        <m:limLoc m:val="undOvr"/>
                        <m:ctrlPr>
                          <a:rPr lang="en-US" sz="1600" i="1">
                            <a:solidFill>
                              <a:schemeClr val="tx1"/>
                            </a:solidFill>
                            <a:latin typeface="Cambria Math" panose="02040503050406030204" pitchFamily="18" charset="0"/>
                          </a:rPr>
                        </m:ctrlPr>
                      </m:naryPr>
                      <m:sub>
                        <m:r>
                          <a:rPr lang="en-US" sz="1600" i="1">
                            <a:solidFill>
                              <a:schemeClr val="tx1"/>
                            </a:solidFill>
                            <a:latin typeface="Cambria Math" panose="02040503050406030204" pitchFamily="18" charset="0"/>
                          </a:rPr>
                          <m:t>𝑗</m:t>
                        </m:r>
                        <m:r>
                          <a:rPr lang="en-US" sz="1600" i="1">
                            <a:solidFill>
                              <a:schemeClr val="tx1"/>
                            </a:solidFill>
                            <a:latin typeface="Cambria Math" panose="02040503050406030204" pitchFamily="18" charset="0"/>
                          </a:rPr>
                          <m:t>=−3</m:t>
                        </m:r>
                      </m:sub>
                      <m:sup>
                        <m:r>
                          <a:rPr lang="en-US" sz="1600" i="1">
                            <a:solidFill>
                              <a:schemeClr val="tx1"/>
                            </a:solidFill>
                            <a:latin typeface="Cambria Math" panose="02040503050406030204" pitchFamily="18" charset="0"/>
                          </a:rPr>
                          <m:t>4</m:t>
                        </m:r>
                      </m:sup>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𝛽</m:t>
                            </m:r>
                          </m:e>
                          <m:sub>
                            <m:r>
                              <a:rPr lang="en-US" sz="1600" i="1">
                                <a:solidFill>
                                  <a:schemeClr val="tx1"/>
                                </a:solidFill>
                                <a:latin typeface="Cambria Math" panose="02040503050406030204" pitchFamily="18" charset="0"/>
                              </a:rPr>
                              <m:t>1</m:t>
                            </m:r>
                          </m:sub>
                        </m:sSub>
                        <m:r>
                          <a:rPr lang="en-US" sz="1600" i="1">
                            <a:solidFill>
                              <a:schemeClr val="tx1"/>
                            </a:solidFill>
                            <a:latin typeface="Cambria Math" panose="02040503050406030204" pitchFamily="18" charset="0"/>
                          </a:rPr>
                          <m:t>𝑙𝑛</m:t>
                        </m:r>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𝑀𝑊</m:t>
                                </m:r>
                              </m:e>
                              <m:sub>
                                <m:r>
                                  <a:rPr lang="en-US" sz="1600" i="1">
                                    <a:solidFill>
                                      <a:schemeClr val="tx1"/>
                                    </a:solidFill>
                                    <a:latin typeface="Cambria Math" panose="02040503050406030204" pitchFamily="18" charset="0"/>
                                  </a:rPr>
                                  <m:t>𝑁𝐻𝑀𝑡𝑗</m:t>
                                </m:r>
                              </m:sub>
                            </m:sSub>
                          </m:e>
                        </m:d>
                      </m:e>
                    </m:nary>
                    <m:r>
                      <a:rPr lang="en-US" sz="1600" i="1">
                        <a:solidFill>
                          <a:schemeClr val="tx1"/>
                        </a:solidFill>
                        <a:latin typeface="Cambria Math" panose="02040503050406030204" pitchFamily="18" charset="0"/>
                      </a:rPr>
                      <m:t>+ </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𝛽</m:t>
                        </m:r>
                      </m:e>
                      <m:sub>
                        <m:r>
                          <a:rPr lang="en-US" sz="1600" i="1">
                            <a:solidFill>
                              <a:schemeClr val="tx1"/>
                            </a:solidFill>
                            <a:latin typeface="Cambria Math" panose="02040503050406030204" pitchFamily="18" charset="0"/>
                          </a:rPr>
                          <m:t>2</m:t>
                        </m:r>
                      </m:sub>
                    </m:sSub>
                    <m:r>
                      <a:rPr lang="en-US" sz="1600" i="1">
                        <a:solidFill>
                          <a:schemeClr val="tx1"/>
                        </a:solidFill>
                        <a:latin typeface="Cambria Math" panose="02040503050406030204" pitchFamily="18" charset="0"/>
                      </a:rPr>
                      <m:t>𝑙𝑛</m:t>
                    </m:r>
                    <m:r>
                      <a:rPr lang="en-US" sz="1600" i="1">
                        <a:solidFill>
                          <a:schemeClr val="tx1"/>
                        </a:solidFill>
                        <a:latin typeface="Cambria Math" panose="02040503050406030204" pitchFamily="18" charset="0"/>
                      </a:rPr>
                      <m:t>(</m:t>
                    </m:r>
                    <m:sSubSup>
                      <m:sSubSupPr>
                        <m:ctrlPr>
                          <a:rPr lang="en-US" sz="1600" i="1">
                            <a:solidFill>
                              <a:schemeClr val="tx1"/>
                            </a:solidFill>
                            <a:latin typeface="Cambria Math" panose="02040503050406030204" pitchFamily="18" charset="0"/>
                          </a:rPr>
                        </m:ctrlPr>
                      </m:sSubSupPr>
                      <m:e>
                        <m:r>
                          <a:rPr lang="en-US" sz="1600" i="1">
                            <a:solidFill>
                              <a:schemeClr val="tx1"/>
                            </a:solidFill>
                            <a:latin typeface="Cambria Math" panose="02040503050406030204" pitchFamily="18" charset="0"/>
                          </a:rPr>
                          <m:t>𝑦</m:t>
                        </m:r>
                      </m:e>
                      <m:sub>
                        <m:r>
                          <a:rPr lang="en-US" sz="1600" i="1">
                            <a:solidFill>
                              <a:schemeClr val="tx1"/>
                            </a:solidFill>
                            <a:latin typeface="Cambria Math" panose="02040503050406030204" pitchFamily="18" charset="0"/>
                          </a:rPr>
                          <m:t>𝑁𝐻𝑀𝑡</m:t>
                        </m:r>
                      </m:sub>
                      <m:sup>
                        <m:r>
                          <a:rPr lang="en-US" sz="1600" i="1">
                            <a:solidFill>
                              <a:schemeClr val="tx1"/>
                            </a:solidFill>
                            <a:latin typeface="Cambria Math" panose="02040503050406030204" pitchFamily="18" charset="0"/>
                          </a:rPr>
                          <m:t>𝑇𝑂𝑇</m:t>
                        </m:r>
                      </m:sup>
                    </m:sSubSup>
                  </m:oMath>
                </a14:m>
                <a:r>
                  <a:rPr lang="en-US" sz="1600" dirty="0">
                    <a:solidFill>
                      <a:schemeClr val="tx1"/>
                    </a:solidFill>
                  </a:rPr>
                  <a:t>) + </a:t>
                </a:r>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𝛽</m:t>
                        </m:r>
                      </m:e>
                      <m:sub>
                        <m:r>
                          <a:rPr lang="en-US" sz="1600" i="1">
                            <a:solidFill>
                              <a:schemeClr val="tx1"/>
                            </a:solidFill>
                            <a:latin typeface="Cambria Math" panose="02040503050406030204" pitchFamily="18" charset="0"/>
                          </a:rPr>
                          <m:t>3</m:t>
                        </m:r>
                      </m:sub>
                    </m:sSub>
                    <m:r>
                      <a:rPr lang="en-US" sz="1600" i="1">
                        <a:solidFill>
                          <a:schemeClr val="tx1"/>
                        </a:solidFill>
                        <a:latin typeface="Cambria Math" panose="02040503050406030204" pitchFamily="18" charset="0"/>
                      </a:rPr>
                      <m:t>𝑙𝑛</m:t>
                    </m:r>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𝑝𝑜𝑝</m:t>
                            </m:r>
                          </m:e>
                          <m:sub>
                            <m:r>
                              <a:rPr lang="en-US" sz="1600" i="1">
                                <a:solidFill>
                                  <a:schemeClr val="tx1"/>
                                </a:solidFill>
                                <a:latin typeface="Cambria Math" panose="02040503050406030204" pitchFamily="18" charset="0"/>
                              </a:rPr>
                              <m:t>𝑁𝐻𝑀𝑡</m:t>
                            </m:r>
                          </m:sub>
                        </m:sSub>
                      </m:e>
                    </m:d>
                    <m:r>
                      <a:rPr lang="en-US" sz="1600" i="1">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𝛿</m:t>
                        </m:r>
                      </m:e>
                      <m:sub>
                        <m:r>
                          <a:rPr lang="en-US" sz="1600" i="1">
                            <a:solidFill>
                              <a:schemeClr val="tx1"/>
                            </a:solidFill>
                            <a:latin typeface="Cambria Math" panose="02040503050406030204" pitchFamily="18" charset="0"/>
                          </a:rPr>
                          <m:t>𝑁𝐻𝑀</m:t>
                        </m:r>
                      </m:sub>
                    </m:sSub>
                    <m:r>
                      <a:rPr lang="en-US" sz="1600" i="1">
                        <a:solidFill>
                          <a:schemeClr val="tx1"/>
                        </a:solidFill>
                        <a:latin typeface="Cambria Math" panose="02040503050406030204" pitchFamily="18" charset="0"/>
                      </a:rPr>
                      <m:t>+ </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𝜏</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 </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𝜀</m:t>
                        </m:r>
                      </m:e>
                      <m:sub>
                        <m:r>
                          <a:rPr lang="en-US" sz="1600" b="0" i="1">
                            <a:solidFill>
                              <a:schemeClr val="tx1"/>
                            </a:solidFill>
                            <a:latin typeface="Cambria Math" panose="02040503050406030204" pitchFamily="18" charset="0"/>
                          </a:rPr>
                          <m:t>𝑁𝐻𝑀</m:t>
                        </m:r>
                        <m:r>
                          <a:rPr lang="en-US" sz="1600" i="1">
                            <a:solidFill>
                              <a:schemeClr val="tx1"/>
                            </a:solidFill>
                            <a:latin typeface="Cambria Math" panose="02040503050406030204" pitchFamily="18" charset="0"/>
                          </a:rPr>
                          <m:t>𝑡</m:t>
                        </m:r>
                      </m:sub>
                    </m:sSub>
                  </m:oMath>
                </a14:m>
                <a:endParaRPr lang="en-US" sz="1600" dirty="0">
                  <a:solidFill>
                    <a:srgbClr val="BFBFBF"/>
                  </a:solidFill>
                </a:endParaRPr>
              </a:p>
              <a:p>
                <a:endParaRPr lang="en-US" sz="1600" dirty="0">
                  <a:solidFill>
                    <a:srgbClr val="BFBFBF"/>
                  </a:solidFill>
                </a:endParaRPr>
              </a:p>
            </p:txBody>
          </p:sp>
        </mc:Choice>
        <mc:Fallback>
          <p:sp>
            <p:nvSpPr>
              <p:cNvPr id="3" name="Subtitle 2">
                <a:extLst>
                  <a:ext uri="{FF2B5EF4-FFF2-40B4-BE49-F238E27FC236}">
                    <a16:creationId xmlns:a16="http://schemas.microsoft.com/office/drawing/2014/main" id="{A317A14B-00BB-4FE0-A8CB-6497271BE940}"/>
                  </a:ext>
                </a:extLst>
              </p:cNvPr>
              <p:cNvSpPr>
                <a:spLocks noGrp="1" noRot="1" noChangeAspect="1" noMove="1" noResize="1" noEditPoints="1" noAdjustHandles="1" noChangeArrowheads="1" noChangeShapeType="1" noTextEdit="1"/>
              </p:cNvSpPr>
              <p:nvPr>
                <p:ph type="subTitle" idx="1"/>
              </p:nvPr>
            </p:nvSpPr>
            <p:spPr>
              <a:xfrm>
                <a:off x="1667355" y="4568824"/>
                <a:ext cx="8454571" cy="536576"/>
              </a:xfrm>
              <a:blipFill>
                <a:blip r:embed="rId2"/>
                <a:stretch>
                  <a:fillRect t="-64045" b="-65169"/>
                </a:stretch>
              </a:blipFill>
            </p:spPr>
            <p:txBody>
              <a:bodyPr/>
              <a:lstStyle/>
              <a:p>
                <a:r>
                  <a:rPr lang="en-US">
                    <a:noFill/>
                  </a:rPr>
                  <a:t> </a:t>
                </a:r>
              </a:p>
            </p:txBody>
          </p:sp>
        </mc:Fallback>
      </mc:AlternateContent>
      <p:sp>
        <p:nvSpPr>
          <p:cNvPr id="19" name="Rectangle 12">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map&#10;&#10;Description automatically generated">
            <a:extLst>
              <a:ext uri="{FF2B5EF4-FFF2-40B4-BE49-F238E27FC236}">
                <a16:creationId xmlns:a16="http://schemas.microsoft.com/office/drawing/2014/main" id="{0B541966-0F9A-4192-A2F8-FA4EFB907D6D}"/>
              </a:ext>
            </a:extLst>
          </p:cNvPr>
          <p:cNvPicPr>
            <a:picLocks noChangeAspect="1"/>
          </p:cNvPicPr>
          <p:nvPr/>
        </p:nvPicPr>
        <p:blipFill>
          <a:blip r:embed="rId3"/>
          <a:stretch>
            <a:fillRect/>
          </a:stretch>
        </p:blipFill>
        <p:spPr>
          <a:xfrm>
            <a:off x="2778712" y="253736"/>
            <a:ext cx="5931391" cy="4315088"/>
          </a:xfrm>
          <a:prstGeom prst="rect">
            <a:avLst/>
          </a:prstGeom>
        </p:spPr>
      </p:pic>
      <p:sp>
        <p:nvSpPr>
          <p:cNvPr id="20" name="Rectangle 14">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734967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98753-6454-4D7C-8568-D6893F1F212B}"/>
              </a:ext>
            </a:extLst>
          </p:cNvPr>
          <p:cNvSpPr>
            <a:spLocks noGrp="1"/>
          </p:cNvSpPr>
          <p:nvPr>
            <p:ph type="title"/>
          </p:nvPr>
        </p:nvSpPr>
        <p:spPr>
          <a:xfrm>
            <a:off x="7878675" y="640079"/>
            <a:ext cx="3075836" cy="1366141"/>
          </a:xfrm>
        </p:spPr>
        <p:txBody>
          <a:bodyPr vert="horz" lIns="91440" tIns="45720" rIns="91440" bIns="45720" rtlCol="0" anchor="b">
            <a:normAutofit/>
          </a:bodyPr>
          <a:lstStyle/>
          <a:p>
            <a:r>
              <a:rPr lang="en-US" sz="3200" b="1"/>
              <a:t>Public Policy</a:t>
            </a:r>
          </a:p>
        </p:txBody>
      </p:sp>
      <p:pic>
        <p:nvPicPr>
          <p:cNvPr id="4" name="Content Placeholder 3">
            <a:extLst>
              <a:ext uri="{FF2B5EF4-FFF2-40B4-BE49-F238E27FC236}">
                <a16:creationId xmlns:a16="http://schemas.microsoft.com/office/drawing/2014/main" id="{673A0B65-D94C-4902-9832-CEAAE4337226}"/>
              </a:ext>
            </a:extLst>
          </p:cNvPr>
          <p:cNvPicPr>
            <a:picLocks noGrp="1" noChangeAspect="1"/>
          </p:cNvPicPr>
          <p:nvPr>
            <p:ph idx="1"/>
          </p:nvPr>
        </p:nvPicPr>
        <p:blipFill>
          <a:blip r:embed="rId2"/>
          <a:stretch>
            <a:fillRect/>
          </a:stretch>
        </p:blipFill>
        <p:spPr>
          <a:xfrm>
            <a:off x="633998" y="1055437"/>
            <a:ext cx="6927007" cy="4757386"/>
          </a:xfrm>
          <a:prstGeom prst="rect">
            <a:avLst/>
          </a:prstGeom>
        </p:spPr>
      </p:pic>
      <p:sp>
        <p:nvSpPr>
          <p:cNvPr id="6" name="TextBox 5">
            <a:extLst>
              <a:ext uri="{FF2B5EF4-FFF2-40B4-BE49-F238E27FC236}">
                <a16:creationId xmlns:a16="http://schemas.microsoft.com/office/drawing/2014/main" id="{61DAAAF4-84DD-4C02-A271-631A7EE4DFD3}"/>
              </a:ext>
            </a:extLst>
          </p:cNvPr>
          <p:cNvSpPr txBox="1"/>
          <p:nvPr/>
        </p:nvSpPr>
        <p:spPr>
          <a:xfrm>
            <a:off x="7878675" y="2325157"/>
            <a:ext cx="3075836" cy="3854979"/>
          </a:xfrm>
          <a:prstGeom prst="rect">
            <a:avLst/>
          </a:prstGeom>
        </p:spPr>
        <p:txBody>
          <a:bodyPr vert="horz" lIns="91440" tIns="45720" rIns="91440" bIns="45720" rtlCol="0">
            <a:normAutofit/>
          </a:bodyPr>
          <a:lstStyle/>
          <a:p>
            <a:pPr marL="285750" indent="-182880" defTabSz="914400">
              <a:lnSpc>
                <a:spcPct val="90000"/>
              </a:lnSpc>
              <a:spcAft>
                <a:spcPts val="600"/>
              </a:spcAft>
              <a:buClr>
                <a:schemeClr val="accent1"/>
              </a:buClr>
              <a:buFont typeface="Arial" panose="020B0604020202020204" pitchFamily="34" charset="0"/>
              <a:buChar char="•"/>
            </a:pPr>
            <a:r>
              <a:rPr lang="en-US" sz="1400" dirty="0" err="1"/>
              <a:t>Kaitz</a:t>
            </a:r>
            <a:r>
              <a:rPr lang="en-US" sz="1400" dirty="0"/>
              <a:t> index represent the ratio between the minimum wage and median wage.</a:t>
            </a:r>
          </a:p>
          <a:p>
            <a:pPr marL="285750" indent="-182880" defTabSz="914400">
              <a:lnSpc>
                <a:spcPct val="90000"/>
              </a:lnSpc>
              <a:spcAft>
                <a:spcPts val="600"/>
              </a:spcAft>
              <a:buClr>
                <a:schemeClr val="accent1"/>
              </a:buClr>
              <a:buFont typeface="Arial" panose="020B0604020202020204" pitchFamily="34" charset="0"/>
              <a:buChar char="•"/>
            </a:pPr>
            <a:r>
              <a:rPr lang="en-US" sz="1400" dirty="0"/>
              <a:t>Historically in the United States during the 1950’s and 60’s the </a:t>
            </a:r>
            <a:r>
              <a:rPr lang="en-US" sz="1400" dirty="0" err="1"/>
              <a:t>kaitz</a:t>
            </a:r>
            <a:r>
              <a:rPr lang="en-US" sz="1400" dirty="0"/>
              <a:t> index ranged form .5-.6.</a:t>
            </a:r>
          </a:p>
          <a:p>
            <a:pPr marL="285750" indent="-182880" defTabSz="914400">
              <a:lnSpc>
                <a:spcPct val="90000"/>
              </a:lnSpc>
              <a:spcAft>
                <a:spcPts val="600"/>
              </a:spcAft>
              <a:buClr>
                <a:schemeClr val="accent1"/>
              </a:buClr>
              <a:buFont typeface="Arial" panose="020B0604020202020204" pitchFamily="34" charset="0"/>
              <a:buChar char="•"/>
            </a:pPr>
            <a:r>
              <a:rPr lang="en-US" sz="1400" dirty="0"/>
              <a:t>Since the 1970’s the </a:t>
            </a:r>
            <a:r>
              <a:rPr lang="en-US" sz="1400" dirty="0" err="1"/>
              <a:t>Kaitz</a:t>
            </a:r>
            <a:r>
              <a:rPr lang="en-US" sz="1400" dirty="0"/>
              <a:t> index has declined at the federal level.</a:t>
            </a:r>
          </a:p>
          <a:p>
            <a:pPr marL="285750" indent="-182880" defTabSz="914400">
              <a:lnSpc>
                <a:spcPct val="90000"/>
              </a:lnSpc>
              <a:spcAft>
                <a:spcPts val="600"/>
              </a:spcAft>
              <a:buClr>
                <a:schemeClr val="accent1"/>
              </a:buClr>
              <a:buFont typeface="Arial" panose="020B0604020202020204" pitchFamily="34" charset="0"/>
              <a:buChar char="•"/>
            </a:pPr>
            <a:r>
              <a:rPr lang="en-US" sz="1400" dirty="0"/>
              <a:t>In Dube (2014) </a:t>
            </a:r>
            <a:r>
              <a:rPr lang="en-US" sz="1400" dirty="0" err="1"/>
              <a:t>Arindrajt</a:t>
            </a:r>
            <a:r>
              <a:rPr lang="en-US" sz="1400" dirty="0"/>
              <a:t> Dube recommends a minimum wage at .5 the median wage at a localized level tied to inflation.</a:t>
            </a:r>
          </a:p>
          <a:p>
            <a:pPr marL="285750" indent="-182880" defTabSz="914400">
              <a:lnSpc>
                <a:spcPct val="90000"/>
              </a:lnSpc>
              <a:spcAft>
                <a:spcPts val="600"/>
              </a:spcAft>
              <a:buClr>
                <a:schemeClr val="accent1"/>
              </a:buClr>
              <a:buFont typeface="Arial" panose="020B0604020202020204" pitchFamily="34" charset="0"/>
              <a:buChar char="•"/>
            </a:pPr>
            <a:r>
              <a:rPr lang="en-US" sz="1400" dirty="0"/>
              <a:t>In 2019 given new data changed the recommendation form .5 to .6-.66.</a:t>
            </a:r>
          </a:p>
          <a:p>
            <a:pPr marL="285750" indent="-182880" defTabSz="914400">
              <a:lnSpc>
                <a:spcPct val="90000"/>
              </a:lnSpc>
              <a:spcAft>
                <a:spcPts val="600"/>
              </a:spcAft>
              <a:buClr>
                <a:schemeClr val="accent1"/>
              </a:buClr>
              <a:buFont typeface="Arial" panose="020B0604020202020204" pitchFamily="34" charset="0"/>
              <a:buChar char="•"/>
            </a:pPr>
            <a:endParaRPr lang="en-US" sz="1400" dirty="0"/>
          </a:p>
        </p:txBody>
      </p:sp>
      <p:sp>
        <p:nvSpPr>
          <p:cNvPr id="5" name="TextBox 4">
            <a:extLst>
              <a:ext uri="{FF2B5EF4-FFF2-40B4-BE49-F238E27FC236}">
                <a16:creationId xmlns:a16="http://schemas.microsoft.com/office/drawing/2014/main" id="{0C8E335F-C9FC-431F-85D2-9170A434C131}"/>
              </a:ext>
            </a:extLst>
          </p:cNvPr>
          <p:cNvSpPr txBox="1"/>
          <p:nvPr/>
        </p:nvSpPr>
        <p:spPr>
          <a:xfrm>
            <a:off x="5976917" y="5802563"/>
            <a:ext cx="1584088" cy="246221"/>
          </a:xfrm>
          <a:prstGeom prst="rect">
            <a:avLst/>
          </a:prstGeom>
          <a:noFill/>
        </p:spPr>
        <p:txBody>
          <a:bodyPr wrap="none" rtlCol="0">
            <a:spAutoFit/>
          </a:bodyPr>
          <a:lstStyle/>
          <a:p>
            <a:pPr>
              <a:spcAft>
                <a:spcPts val="600"/>
              </a:spcAft>
            </a:pPr>
            <a:r>
              <a:rPr lang="en-US" sz="1000" dirty="0"/>
              <a:t>Source: Tedeschi (2019)</a:t>
            </a:r>
          </a:p>
        </p:txBody>
      </p:sp>
    </p:spTree>
    <p:extLst>
      <p:ext uri="{BB962C8B-B14F-4D97-AF65-F5344CB8AC3E}">
        <p14:creationId xmlns:p14="http://schemas.microsoft.com/office/powerpoint/2010/main" val="264405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E4474C-B772-4BD2-A865-F28AD167872A}"/>
              </a:ext>
            </a:extLst>
          </p:cNvPr>
          <p:cNvSpPr>
            <a:spLocks noGrp="1"/>
          </p:cNvSpPr>
          <p:nvPr>
            <p:ph type="title"/>
          </p:nvPr>
        </p:nvSpPr>
        <p:spPr>
          <a:xfrm>
            <a:off x="566058" y="836023"/>
            <a:ext cx="2718788" cy="5183777"/>
          </a:xfrm>
        </p:spPr>
        <p:txBody>
          <a:bodyPr anchor="ctr">
            <a:normAutofit/>
          </a:bodyPr>
          <a:lstStyle/>
          <a:p>
            <a:r>
              <a:rPr lang="en-US" sz="3600" dirty="0">
                <a:solidFill>
                  <a:srgbClr val="FFFFFF"/>
                </a:solidFill>
              </a:rPr>
              <a:t>Overview</a:t>
            </a:r>
          </a:p>
        </p:txBody>
      </p:sp>
      <p:sp>
        <p:nvSpPr>
          <p:cNvPr id="12" name="Rectangle 11">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93F5C310-C13F-435F-8E63-553B80747BAD}"/>
              </a:ext>
            </a:extLst>
          </p:cNvPr>
          <p:cNvGraphicFramePr>
            <a:graphicFrameLocks noGrp="1"/>
          </p:cNvGraphicFramePr>
          <p:nvPr>
            <p:ph idx="1"/>
            <p:extLst>
              <p:ext uri="{D42A27DB-BD31-4B8C-83A1-F6EECF244321}">
                <p14:modId xmlns:p14="http://schemas.microsoft.com/office/powerpoint/2010/main" val="3071801992"/>
              </p:ext>
            </p:extLst>
          </p:nvPr>
        </p:nvGraphicFramePr>
        <p:xfrm>
          <a:off x="4658815" y="804672"/>
          <a:ext cx="5990136" cy="5262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6114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8655-D61D-4011-9F1E-D883D742D1E1}"/>
              </a:ext>
            </a:extLst>
          </p:cNvPr>
          <p:cNvSpPr>
            <a:spLocks noGrp="1"/>
          </p:cNvSpPr>
          <p:nvPr>
            <p:ph type="title"/>
          </p:nvPr>
        </p:nvSpPr>
        <p:spPr>
          <a:xfrm>
            <a:off x="2077641" y="177259"/>
            <a:ext cx="9692640" cy="831575"/>
          </a:xfrm>
        </p:spPr>
        <p:txBody>
          <a:bodyPr/>
          <a:lstStyle/>
          <a:p>
            <a:r>
              <a:rPr lang="en-US" dirty="0"/>
              <a:t>Minimum Wage Literature</a:t>
            </a:r>
          </a:p>
        </p:txBody>
      </p:sp>
      <p:sp>
        <p:nvSpPr>
          <p:cNvPr id="3" name="Content Placeholder 2">
            <a:extLst>
              <a:ext uri="{FF2B5EF4-FFF2-40B4-BE49-F238E27FC236}">
                <a16:creationId xmlns:a16="http://schemas.microsoft.com/office/drawing/2014/main" id="{534928B9-8C10-4F13-B39F-7D257DE9D3FE}"/>
              </a:ext>
            </a:extLst>
          </p:cNvPr>
          <p:cNvSpPr>
            <a:spLocks noGrp="1"/>
          </p:cNvSpPr>
          <p:nvPr>
            <p:ph idx="1"/>
          </p:nvPr>
        </p:nvSpPr>
        <p:spPr>
          <a:xfrm>
            <a:off x="187318" y="1253330"/>
            <a:ext cx="3780645" cy="4351337"/>
          </a:xfrm>
        </p:spPr>
        <p:txBody>
          <a:bodyPr/>
          <a:lstStyle/>
          <a:p>
            <a:pPr marL="0" indent="0">
              <a:buNone/>
            </a:pPr>
            <a:r>
              <a:rPr lang="en-US" u="sng" dirty="0"/>
              <a:t>Regional Case Study Approach:</a:t>
            </a:r>
          </a:p>
          <a:p>
            <a:r>
              <a:rPr lang="en-US" dirty="0"/>
              <a:t>Card and Krueger (1994)</a:t>
            </a:r>
          </a:p>
          <a:p>
            <a:r>
              <a:rPr lang="en-US" dirty="0" err="1"/>
              <a:t>Neumark</a:t>
            </a:r>
            <a:r>
              <a:rPr lang="en-US" dirty="0"/>
              <a:t> and </a:t>
            </a:r>
            <a:r>
              <a:rPr lang="en-US" dirty="0" err="1"/>
              <a:t>Wascher</a:t>
            </a:r>
            <a:r>
              <a:rPr lang="en-US" dirty="0"/>
              <a:t> (2000)</a:t>
            </a:r>
          </a:p>
          <a:p>
            <a:r>
              <a:rPr lang="en-US" dirty="0"/>
              <a:t>Card and Kreuger (2000)</a:t>
            </a:r>
          </a:p>
          <a:p>
            <a:r>
              <a:rPr lang="en-US" dirty="0"/>
              <a:t>Dube, Naidu, and Reich (2007)</a:t>
            </a:r>
          </a:p>
          <a:p>
            <a:r>
              <a:rPr lang="en-US" dirty="0"/>
              <a:t>Jardim, et al (2017)</a:t>
            </a:r>
          </a:p>
          <a:p>
            <a:endParaRPr lang="en-US" dirty="0"/>
          </a:p>
        </p:txBody>
      </p:sp>
      <p:sp>
        <p:nvSpPr>
          <p:cNvPr id="4" name="Content Placeholder 2">
            <a:extLst>
              <a:ext uri="{FF2B5EF4-FFF2-40B4-BE49-F238E27FC236}">
                <a16:creationId xmlns:a16="http://schemas.microsoft.com/office/drawing/2014/main" id="{1FA9CA28-AC40-40C2-854B-E257646AE865}"/>
              </a:ext>
            </a:extLst>
          </p:cNvPr>
          <p:cNvSpPr txBox="1">
            <a:spLocks/>
          </p:cNvSpPr>
          <p:nvPr/>
        </p:nvSpPr>
        <p:spPr>
          <a:xfrm>
            <a:off x="7054788" y="1253329"/>
            <a:ext cx="3780645"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u="sng" dirty="0"/>
              <a:t>National Panel Study Approach:</a:t>
            </a:r>
          </a:p>
          <a:p>
            <a:r>
              <a:rPr lang="en-US" dirty="0" err="1"/>
              <a:t>Neumark</a:t>
            </a:r>
            <a:r>
              <a:rPr lang="en-US" dirty="0"/>
              <a:t> and </a:t>
            </a:r>
            <a:r>
              <a:rPr lang="en-US" dirty="0" err="1"/>
              <a:t>Wascher</a:t>
            </a:r>
            <a:r>
              <a:rPr lang="en-US" dirty="0"/>
              <a:t> (1992)</a:t>
            </a:r>
          </a:p>
          <a:p>
            <a:r>
              <a:rPr lang="en-US" dirty="0" err="1"/>
              <a:t>Neumark</a:t>
            </a:r>
            <a:r>
              <a:rPr lang="en-US" dirty="0"/>
              <a:t> and </a:t>
            </a:r>
            <a:r>
              <a:rPr lang="en-US" dirty="0" err="1"/>
              <a:t>Wascher</a:t>
            </a:r>
            <a:r>
              <a:rPr lang="en-US" dirty="0"/>
              <a:t> (2007)</a:t>
            </a:r>
          </a:p>
          <a:p>
            <a:r>
              <a:rPr lang="en-US" dirty="0"/>
              <a:t>Dube, Lester, and Reich (2010)</a:t>
            </a:r>
          </a:p>
          <a:p>
            <a:r>
              <a:rPr lang="en-US" dirty="0"/>
              <a:t>Allegretto, Dube, and Reich (2011)</a:t>
            </a:r>
          </a:p>
        </p:txBody>
      </p:sp>
      <p:sp>
        <p:nvSpPr>
          <p:cNvPr id="5" name="TextBox 4">
            <a:extLst>
              <a:ext uri="{FF2B5EF4-FFF2-40B4-BE49-F238E27FC236}">
                <a16:creationId xmlns:a16="http://schemas.microsoft.com/office/drawing/2014/main" id="{8D9C641D-C199-45BF-B6AE-B2672DE2FFA0}"/>
              </a:ext>
            </a:extLst>
          </p:cNvPr>
          <p:cNvSpPr txBox="1"/>
          <p:nvPr/>
        </p:nvSpPr>
        <p:spPr>
          <a:xfrm>
            <a:off x="2735801" y="3960553"/>
            <a:ext cx="6720397" cy="2585323"/>
          </a:xfrm>
          <a:prstGeom prst="rect">
            <a:avLst/>
          </a:prstGeom>
          <a:noFill/>
        </p:spPr>
        <p:txBody>
          <a:bodyPr wrap="square" rtlCol="0">
            <a:spAutoFit/>
          </a:bodyPr>
          <a:lstStyle/>
          <a:p>
            <a:r>
              <a:rPr lang="en-US" i="1" dirty="0"/>
              <a:t>We begin by showing that states experiencing greater increases in minimum wages over the past two decades have systematically different labor market characteristics that are unrelated to the minimum wage policy. These states have experienced more severe economic downturns; they have experienced greater job polarization in the form of sharper reduction in routine task intensive jobs; and they have seen faster growth in upper-half wage inequality.</a:t>
            </a:r>
          </a:p>
          <a:p>
            <a:r>
              <a:rPr lang="en-US" i="1" dirty="0"/>
              <a:t>-</a:t>
            </a:r>
            <a:r>
              <a:rPr lang="en-US" dirty="0"/>
              <a:t>Allegretto, Dube, Reich, </a:t>
            </a:r>
            <a:r>
              <a:rPr lang="en-US" dirty="0" err="1"/>
              <a:t>Zipperer</a:t>
            </a:r>
            <a:r>
              <a:rPr lang="en-US" dirty="0"/>
              <a:t> (2017)</a:t>
            </a:r>
            <a:endParaRPr lang="en-US" i="1" dirty="0"/>
          </a:p>
        </p:txBody>
      </p:sp>
    </p:spTree>
    <p:extLst>
      <p:ext uri="{BB962C8B-B14F-4D97-AF65-F5344CB8AC3E}">
        <p14:creationId xmlns:p14="http://schemas.microsoft.com/office/powerpoint/2010/main" val="2015051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FA0A1AD-DEE2-4598-8D3B-C1F65F315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C8010E6E-7156-4A2B-8509-4366DEF7146D}"/>
              </a:ext>
            </a:extLst>
          </p:cNvPr>
          <p:cNvPicPr>
            <a:picLocks noChangeAspect="1"/>
          </p:cNvPicPr>
          <p:nvPr/>
        </p:nvPicPr>
        <p:blipFill>
          <a:blip r:embed="rId2"/>
          <a:stretch>
            <a:fillRect/>
          </a:stretch>
        </p:blipFill>
        <p:spPr>
          <a:xfrm>
            <a:off x="3794107" y="25475"/>
            <a:ext cx="4603785" cy="6576837"/>
          </a:xfrm>
          <a:prstGeom prst="rect">
            <a:avLst/>
          </a:prstGeom>
        </p:spPr>
      </p:pic>
      <p:sp>
        <p:nvSpPr>
          <p:cNvPr id="5" name="TextBox 4">
            <a:extLst>
              <a:ext uri="{FF2B5EF4-FFF2-40B4-BE49-F238E27FC236}">
                <a16:creationId xmlns:a16="http://schemas.microsoft.com/office/drawing/2014/main" id="{6881E806-614D-43F7-8E12-16FA4F5F13E5}"/>
              </a:ext>
            </a:extLst>
          </p:cNvPr>
          <p:cNvSpPr txBox="1"/>
          <p:nvPr/>
        </p:nvSpPr>
        <p:spPr>
          <a:xfrm>
            <a:off x="6906658" y="6602312"/>
            <a:ext cx="6015571" cy="3854979"/>
          </a:xfrm>
          <a:prstGeom prst="rect">
            <a:avLst/>
          </a:prstGeom>
        </p:spPr>
        <p:txBody>
          <a:bodyPr vert="horz" lIns="91440" tIns="45720" rIns="91440" bIns="45720" rtlCol="0">
            <a:normAutofit/>
          </a:bodyPr>
          <a:lstStyle/>
          <a:p>
            <a:pPr marL="171450" indent="-182880" defTabSz="914400">
              <a:spcAft>
                <a:spcPts val="600"/>
              </a:spcAft>
              <a:buClr>
                <a:schemeClr val="accent1"/>
              </a:buClr>
              <a:buFont typeface="Arial" panose="020B0604020202020204" pitchFamily="34" charset="0"/>
              <a:buChar char="•"/>
            </a:pPr>
            <a:r>
              <a:rPr lang="en-US" sz="1000" dirty="0"/>
              <a:t>Source: Dube (2019)</a:t>
            </a:r>
          </a:p>
        </p:txBody>
      </p:sp>
    </p:spTree>
    <p:extLst>
      <p:ext uri="{BB962C8B-B14F-4D97-AF65-F5344CB8AC3E}">
        <p14:creationId xmlns:p14="http://schemas.microsoft.com/office/powerpoint/2010/main" val="2375141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6CEFB-8157-4003-8385-84209BCF7DB7}"/>
              </a:ext>
            </a:extLst>
          </p:cNvPr>
          <p:cNvSpPr>
            <a:spLocks noGrp="1"/>
          </p:cNvSpPr>
          <p:nvPr>
            <p:ph type="title"/>
          </p:nvPr>
        </p:nvSpPr>
        <p:spPr>
          <a:xfrm>
            <a:off x="2854372" y="141497"/>
            <a:ext cx="9692640" cy="1325562"/>
          </a:xfrm>
        </p:spPr>
        <p:txBody>
          <a:bodyPr/>
          <a:lstStyle/>
          <a:p>
            <a:r>
              <a:rPr lang="en-US" dirty="0"/>
              <a:t>Labor Market Models</a:t>
            </a:r>
          </a:p>
        </p:txBody>
      </p:sp>
      <p:sp>
        <p:nvSpPr>
          <p:cNvPr id="5" name="TextBox 4">
            <a:extLst>
              <a:ext uri="{FF2B5EF4-FFF2-40B4-BE49-F238E27FC236}">
                <a16:creationId xmlns:a16="http://schemas.microsoft.com/office/drawing/2014/main" id="{612D70E5-8700-4928-874F-00252F7C1D46}"/>
              </a:ext>
            </a:extLst>
          </p:cNvPr>
          <p:cNvSpPr txBox="1"/>
          <p:nvPr/>
        </p:nvSpPr>
        <p:spPr>
          <a:xfrm>
            <a:off x="241389" y="3331933"/>
            <a:ext cx="428322" cy="523220"/>
          </a:xfrm>
          <a:prstGeom prst="rect">
            <a:avLst/>
          </a:prstGeom>
          <a:noFill/>
        </p:spPr>
        <p:txBody>
          <a:bodyPr wrap="none" rtlCol="0">
            <a:spAutoFit/>
          </a:bodyPr>
          <a:lstStyle/>
          <a:p>
            <a:r>
              <a:rPr lang="en-US" sz="1400" dirty="0"/>
              <a:t>W</a:t>
            </a:r>
            <a:r>
              <a:rPr lang="en-US" sz="1400" baseline="-25000" dirty="0"/>
              <a:t>2</a:t>
            </a:r>
            <a:endParaRPr lang="en-US" sz="1400" dirty="0"/>
          </a:p>
          <a:p>
            <a:endParaRPr lang="en-US" sz="1400" dirty="0"/>
          </a:p>
        </p:txBody>
      </p:sp>
      <p:pic>
        <p:nvPicPr>
          <p:cNvPr id="16" name="Picture 15">
            <a:extLst>
              <a:ext uri="{FF2B5EF4-FFF2-40B4-BE49-F238E27FC236}">
                <a16:creationId xmlns:a16="http://schemas.microsoft.com/office/drawing/2014/main" id="{703DB937-EB57-4B5D-AEDE-A979DEF22378}"/>
              </a:ext>
            </a:extLst>
          </p:cNvPr>
          <p:cNvPicPr>
            <a:picLocks noChangeAspect="1"/>
          </p:cNvPicPr>
          <p:nvPr/>
        </p:nvPicPr>
        <p:blipFill>
          <a:blip r:embed="rId2"/>
          <a:stretch>
            <a:fillRect/>
          </a:stretch>
        </p:blipFill>
        <p:spPr>
          <a:xfrm>
            <a:off x="455550" y="1665544"/>
            <a:ext cx="9894827" cy="4379219"/>
          </a:xfrm>
          <a:prstGeom prst="rect">
            <a:avLst/>
          </a:prstGeom>
        </p:spPr>
      </p:pic>
      <p:sp>
        <p:nvSpPr>
          <p:cNvPr id="17" name="TextBox 16">
            <a:extLst>
              <a:ext uri="{FF2B5EF4-FFF2-40B4-BE49-F238E27FC236}">
                <a16:creationId xmlns:a16="http://schemas.microsoft.com/office/drawing/2014/main" id="{1D68222E-BBA3-49DB-91DC-D6FBA9B1989E}"/>
              </a:ext>
            </a:extLst>
          </p:cNvPr>
          <p:cNvSpPr txBox="1"/>
          <p:nvPr/>
        </p:nvSpPr>
        <p:spPr>
          <a:xfrm>
            <a:off x="241389" y="3855153"/>
            <a:ext cx="428322" cy="307777"/>
          </a:xfrm>
          <a:prstGeom prst="rect">
            <a:avLst/>
          </a:prstGeom>
          <a:noFill/>
        </p:spPr>
        <p:txBody>
          <a:bodyPr wrap="none" rtlCol="0">
            <a:spAutoFit/>
          </a:bodyPr>
          <a:lstStyle/>
          <a:p>
            <a:r>
              <a:rPr lang="en-US" sz="1400" dirty="0"/>
              <a:t>W</a:t>
            </a:r>
            <a:r>
              <a:rPr lang="en-US" sz="1400" baseline="-25000" dirty="0"/>
              <a:t>1</a:t>
            </a:r>
            <a:endParaRPr lang="en-US" dirty="0"/>
          </a:p>
        </p:txBody>
      </p:sp>
      <p:sp>
        <p:nvSpPr>
          <p:cNvPr id="19" name="TextBox 18">
            <a:extLst>
              <a:ext uri="{FF2B5EF4-FFF2-40B4-BE49-F238E27FC236}">
                <a16:creationId xmlns:a16="http://schemas.microsoft.com/office/drawing/2014/main" id="{EDC3981E-0AF9-4A2A-8AF1-781D050B1235}"/>
              </a:ext>
            </a:extLst>
          </p:cNvPr>
          <p:cNvSpPr txBox="1"/>
          <p:nvPr/>
        </p:nvSpPr>
        <p:spPr>
          <a:xfrm>
            <a:off x="2663302" y="6044763"/>
            <a:ext cx="372218" cy="584775"/>
          </a:xfrm>
          <a:prstGeom prst="rect">
            <a:avLst/>
          </a:prstGeom>
          <a:noFill/>
        </p:spPr>
        <p:txBody>
          <a:bodyPr wrap="none" rtlCol="0">
            <a:spAutoFit/>
          </a:bodyPr>
          <a:lstStyle/>
          <a:p>
            <a:r>
              <a:rPr lang="en-US" sz="1400" dirty="0"/>
              <a:t>L</a:t>
            </a:r>
            <a:r>
              <a:rPr lang="en-US" sz="1400" baseline="-25000" dirty="0"/>
              <a:t>1</a:t>
            </a:r>
            <a:endParaRPr lang="en-US" sz="1400" dirty="0"/>
          </a:p>
          <a:p>
            <a:endParaRPr lang="en-US" dirty="0"/>
          </a:p>
        </p:txBody>
      </p:sp>
      <p:sp>
        <p:nvSpPr>
          <p:cNvPr id="20" name="TextBox 19">
            <a:extLst>
              <a:ext uri="{FF2B5EF4-FFF2-40B4-BE49-F238E27FC236}">
                <a16:creationId xmlns:a16="http://schemas.microsoft.com/office/drawing/2014/main" id="{98B880C1-AF2D-43AB-8EAB-F8F9735B3DFB}"/>
              </a:ext>
            </a:extLst>
          </p:cNvPr>
          <p:cNvSpPr txBox="1"/>
          <p:nvPr/>
        </p:nvSpPr>
        <p:spPr>
          <a:xfrm>
            <a:off x="1997895" y="6044763"/>
            <a:ext cx="372218" cy="584775"/>
          </a:xfrm>
          <a:prstGeom prst="rect">
            <a:avLst/>
          </a:prstGeom>
          <a:noFill/>
        </p:spPr>
        <p:txBody>
          <a:bodyPr wrap="none" rtlCol="0">
            <a:spAutoFit/>
          </a:bodyPr>
          <a:lstStyle/>
          <a:p>
            <a:r>
              <a:rPr lang="en-US" sz="1400" dirty="0"/>
              <a:t>L</a:t>
            </a:r>
            <a:r>
              <a:rPr lang="en-US" sz="1400" baseline="-25000" dirty="0"/>
              <a:t>2</a:t>
            </a:r>
            <a:endParaRPr lang="en-US" sz="1400" dirty="0"/>
          </a:p>
          <a:p>
            <a:endParaRPr lang="en-US" dirty="0"/>
          </a:p>
        </p:txBody>
      </p:sp>
      <p:sp>
        <p:nvSpPr>
          <p:cNvPr id="21" name="TextBox 20">
            <a:extLst>
              <a:ext uri="{FF2B5EF4-FFF2-40B4-BE49-F238E27FC236}">
                <a16:creationId xmlns:a16="http://schemas.microsoft.com/office/drawing/2014/main" id="{F43A2563-7F0F-4F2E-9ECD-FA0686A3557F}"/>
              </a:ext>
            </a:extLst>
          </p:cNvPr>
          <p:cNvSpPr txBox="1"/>
          <p:nvPr/>
        </p:nvSpPr>
        <p:spPr>
          <a:xfrm>
            <a:off x="4296793" y="2583402"/>
            <a:ext cx="298480" cy="307777"/>
          </a:xfrm>
          <a:prstGeom prst="rect">
            <a:avLst/>
          </a:prstGeom>
          <a:noFill/>
        </p:spPr>
        <p:txBody>
          <a:bodyPr wrap="none" rtlCol="0">
            <a:spAutoFit/>
          </a:bodyPr>
          <a:lstStyle/>
          <a:p>
            <a:r>
              <a:rPr lang="en-US" sz="1400" dirty="0"/>
              <a:t>S</a:t>
            </a:r>
          </a:p>
        </p:txBody>
      </p:sp>
      <p:sp>
        <p:nvSpPr>
          <p:cNvPr id="22" name="TextBox 21">
            <a:extLst>
              <a:ext uri="{FF2B5EF4-FFF2-40B4-BE49-F238E27FC236}">
                <a16:creationId xmlns:a16="http://schemas.microsoft.com/office/drawing/2014/main" id="{A7CFAA0D-7C1C-4CBA-965C-8D44887B6921}"/>
              </a:ext>
            </a:extLst>
          </p:cNvPr>
          <p:cNvSpPr txBox="1"/>
          <p:nvPr/>
        </p:nvSpPr>
        <p:spPr>
          <a:xfrm>
            <a:off x="937744" y="2583402"/>
            <a:ext cx="324128" cy="307777"/>
          </a:xfrm>
          <a:prstGeom prst="rect">
            <a:avLst/>
          </a:prstGeom>
          <a:noFill/>
        </p:spPr>
        <p:txBody>
          <a:bodyPr wrap="none" rtlCol="0">
            <a:spAutoFit/>
          </a:bodyPr>
          <a:lstStyle/>
          <a:p>
            <a:r>
              <a:rPr lang="en-US" sz="1400" dirty="0"/>
              <a:t>D</a:t>
            </a:r>
          </a:p>
        </p:txBody>
      </p:sp>
      <p:pic>
        <p:nvPicPr>
          <p:cNvPr id="23" name="Picture 22">
            <a:extLst>
              <a:ext uri="{FF2B5EF4-FFF2-40B4-BE49-F238E27FC236}">
                <a16:creationId xmlns:a16="http://schemas.microsoft.com/office/drawing/2014/main" id="{3A5CFE76-4083-4588-8A45-4D39D0AF04F6}"/>
              </a:ext>
            </a:extLst>
          </p:cNvPr>
          <p:cNvPicPr>
            <a:picLocks noChangeAspect="1"/>
          </p:cNvPicPr>
          <p:nvPr/>
        </p:nvPicPr>
        <p:blipFill>
          <a:blip r:embed="rId3"/>
          <a:stretch>
            <a:fillRect/>
          </a:stretch>
        </p:blipFill>
        <p:spPr>
          <a:xfrm>
            <a:off x="6070441" y="1614389"/>
            <a:ext cx="9966834" cy="4789303"/>
          </a:xfrm>
          <a:prstGeom prst="rect">
            <a:avLst/>
          </a:prstGeom>
        </p:spPr>
      </p:pic>
      <p:sp>
        <p:nvSpPr>
          <p:cNvPr id="24" name="TextBox 23">
            <a:extLst>
              <a:ext uri="{FF2B5EF4-FFF2-40B4-BE49-F238E27FC236}">
                <a16:creationId xmlns:a16="http://schemas.microsoft.com/office/drawing/2014/main" id="{A6B1C8C0-0F5D-4ED4-8C1B-BE905286534D}"/>
              </a:ext>
            </a:extLst>
          </p:cNvPr>
          <p:cNvSpPr txBox="1"/>
          <p:nvPr/>
        </p:nvSpPr>
        <p:spPr>
          <a:xfrm>
            <a:off x="5894031" y="3855151"/>
            <a:ext cx="428322" cy="307777"/>
          </a:xfrm>
          <a:prstGeom prst="rect">
            <a:avLst/>
          </a:prstGeom>
          <a:noFill/>
        </p:spPr>
        <p:txBody>
          <a:bodyPr wrap="none" rtlCol="0">
            <a:spAutoFit/>
          </a:bodyPr>
          <a:lstStyle/>
          <a:p>
            <a:r>
              <a:rPr lang="en-US" sz="1400" dirty="0"/>
              <a:t>W</a:t>
            </a:r>
            <a:r>
              <a:rPr lang="en-US" sz="1400" baseline="-25000" dirty="0"/>
              <a:t>1</a:t>
            </a:r>
            <a:endParaRPr lang="en-US" dirty="0"/>
          </a:p>
        </p:txBody>
      </p:sp>
      <p:sp>
        <p:nvSpPr>
          <p:cNvPr id="25" name="TextBox 24">
            <a:extLst>
              <a:ext uri="{FF2B5EF4-FFF2-40B4-BE49-F238E27FC236}">
                <a16:creationId xmlns:a16="http://schemas.microsoft.com/office/drawing/2014/main" id="{FBB4B6C5-F8A1-422F-AD14-BB29663B22D3}"/>
              </a:ext>
            </a:extLst>
          </p:cNvPr>
          <p:cNvSpPr txBox="1"/>
          <p:nvPr/>
        </p:nvSpPr>
        <p:spPr>
          <a:xfrm>
            <a:off x="7398625" y="5998381"/>
            <a:ext cx="372218" cy="584775"/>
          </a:xfrm>
          <a:prstGeom prst="rect">
            <a:avLst/>
          </a:prstGeom>
          <a:noFill/>
        </p:spPr>
        <p:txBody>
          <a:bodyPr wrap="none" rtlCol="0">
            <a:spAutoFit/>
          </a:bodyPr>
          <a:lstStyle/>
          <a:p>
            <a:r>
              <a:rPr lang="en-US" sz="1400" dirty="0"/>
              <a:t>L</a:t>
            </a:r>
            <a:r>
              <a:rPr lang="en-US" sz="1400" baseline="-25000" dirty="0"/>
              <a:t>1</a:t>
            </a:r>
            <a:endParaRPr lang="en-US" sz="1400" dirty="0"/>
          </a:p>
          <a:p>
            <a:endParaRPr lang="en-US" dirty="0"/>
          </a:p>
        </p:txBody>
      </p:sp>
      <p:sp>
        <p:nvSpPr>
          <p:cNvPr id="27" name="TextBox 26">
            <a:extLst>
              <a:ext uri="{FF2B5EF4-FFF2-40B4-BE49-F238E27FC236}">
                <a16:creationId xmlns:a16="http://schemas.microsoft.com/office/drawing/2014/main" id="{630FCBD7-4939-400B-B14C-2DCA8B0713F4}"/>
              </a:ext>
            </a:extLst>
          </p:cNvPr>
          <p:cNvSpPr txBox="1"/>
          <p:nvPr/>
        </p:nvSpPr>
        <p:spPr>
          <a:xfrm>
            <a:off x="7700692" y="5998380"/>
            <a:ext cx="372218" cy="584775"/>
          </a:xfrm>
          <a:prstGeom prst="rect">
            <a:avLst/>
          </a:prstGeom>
          <a:noFill/>
        </p:spPr>
        <p:txBody>
          <a:bodyPr wrap="none" rtlCol="0">
            <a:spAutoFit/>
          </a:bodyPr>
          <a:lstStyle/>
          <a:p>
            <a:r>
              <a:rPr lang="en-US" sz="1400" dirty="0"/>
              <a:t>L</a:t>
            </a:r>
            <a:r>
              <a:rPr lang="en-US" sz="1400" baseline="-25000" dirty="0"/>
              <a:t>2</a:t>
            </a:r>
            <a:endParaRPr lang="en-US" sz="1400" dirty="0"/>
          </a:p>
          <a:p>
            <a:endParaRPr lang="en-US" dirty="0"/>
          </a:p>
        </p:txBody>
      </p:sp>
      <p:sp>
        <p:nvSpPr>
          <p:cNvPr id="28" name="Rectangle 27">
            <a:extLst>
              <a:ext uri="{FF2B5EF4-FFF2-40B4-BE49-F238E27FC236}">
                <a16:creationId xmlns:a16="http://schemas.microsoft.com/office/drawing/2014/main" id="{360B4043-6BB4-45C0-AD34-01347EAEADB7}"/>
              </a:ext>
            </a:extLst>
          </p:cNvPr>
          <p:cNvSpPr/>
          <p:nvPr/>
        </p:nvSpPr>
        <p:spPr>
          <a:xfrm>
            <a:off x="5894031" y="3285766"/>
            <a:ext cx="428322" cy="307777"/>
          </a:xfrm>
          <a:prstGeom prst="rect">
            <a:avLst/>
          </a:prstGeom>
        </p:spPr>
        <p:txBody>
          <a:bodyPr wrap="none">
            <a:spAutoFit/>
          </a:bodyPr>
          <a:lstStyle/>
          <a:p>
            <a:r>
              <a:rPr lang="en-US" sz="1400" dirty="0"/>
              <a:t>W</a:t>
            </a:r>
            <a:r>
              <a:rPr lang="en-US" sz="1400" baseline="-25000" dirty="0"/>
              <a:t>2</a:t>
            </a:r>
            <a:endParaRPr lang="en-US" sz="1400" dirty="0"/>
          </a:p>
        </p:txBody>
      </p:sp>
      <p:sp>
        <p:nvSpPr>
          <p:cNvPr id="29" name="TextBox 28">
            <a:extLst>
              <a:ext uri="{FF2B5EF4-FFF2-40B4-BE49-F238E27FC236}">
                <a16:creationId xmlns:a16="http://schemas.microsoft.com/office/drawing/2014/main" id="{706DBD1C-FA51-4125-BC7D-FF09F8BEE68F}"/>
              </a:ext>
            </a:extLst>
          </p:cNvPr>
          <p:cNvSpPr txBox="1"/>
          <p:nvPr/>
        </p:nvSpPr>
        <p:spPr>
          <a:xfrm>
            <a:off x="6558362" y="2583401"/>
            <a:ext cx="324128" cy="307777"/>
          </a:xfrm>
          <a:prstGeom prst="rect">
            <a:avLst/>
          </a:prstGeom>
          <a:noFill/>
        </p:spPr>
        <p:txBody>
          <a:bodyPr wrap="none" rtlCol="0">
            <a:spAutoFit/>
          </a:bodyPr>
          <a:lstStyle/>
          <a:p>
            <a:r>
              <a:rPr lang="en-US" sz="1400" dirty="0"/>
              <a:t>D</a:t>
            </a:r>
          </a:p>
        </p:txBody>
      </p:sp>
      <p:sp>
        <p:nvSpPr>
          <p:cNvPr id="30" name="TextBox 29">
            <a:extLst>
              <a:ext uri="{FF2B5EF4-FFF2-40B4-BE49-F238E27FC236}">
                <a16:creationId xmlns:a16="http://schemas.microsoft.com/office/drawing/2014/main" id="{E12A75E4-D048-4605-825A-A1C4735B9009}"/>
              </a:ext>
            </a:extLst>
          </p:cNvPr>
          <p:cNvSpPr txBox="1"/>
          <p:nvPr/>
        </p:nvSpPr>
        <p:spPr>
          <a:xfrm>
            <a:off x="9917411" y="2583400"/>
            <a:ext cx="298480" cy="307777"/>
          </a:xfrm>
          <a:prstGeom prst="rect">
            <a:avLst/>
          </a:prstGeom>
          <a:noFill/>
        </p:spPr>
        <p:txBody>
          <a:bodyPr wrap="none" rtlCol="0">
            <a:spAutoFit/>
          </a:bodyPr>
          <a:lstStyle/>
          <a:p>
            <a:r>
              <a:rPr lang="en-US" sz="1400" dirty="0"/>
              <a:t>S</a:t>
            </a:r>
          </a:p>
        </p:txBody>
      </p:sp>
      <p:sp>
        <p:nvSpPr>
          <p:cNvPr id="31" name="TextBox 30">
            <a:extLst>
              <a:ext uri="{FF2B5EF4-FFF2-40B4-BE49-F238E27FC236}">
                <a16:creationId xmlns:a16="http://schemas.microsoft.com/office/drawing/2014/main" id="{CC84B81B-E05D-4DE7-9EC4-7D1E45F1095E}"/>
              </a:ext>
            </a:extLst>
          </p:cNvPr>
          <p:cNvSpPr txBox="1"/>
          <p:nvPr/>
        </p:nvSpPr>
        <p:spPr>
          <a:xfrm>
            <a:off x="7808948" y="2583399"/>
            <a:ext cx="604653" cy="307777"/>
          </a:xfrm>
          <a:prstGeom prst="rect">
            <a:avLst/>
          </a:prstGeom>
          <a:noFill/>
        </p:spPr>
        <p:txBody>
          <a:bodyPr wrap="none" rtlCol="0">
            <a:spAutoFit/>
          </a:bodyPr>
          <a:lstStyle/>
          <a:p>
            <a:r>
              <a:rPr lang="en-US" sz="1400" dirty="0"/>
              <a:t>MLC</a:t>
            </a:r>
          </a:p>
        </p:txBody>
      </p:sp>
    </p:spTree>
    <p:extLst>
      <p:ext uri="{BB962C8B-B14F-4D97-AF65-F5344CB8AC3E}">
        <p14:creationId xmlns:p14="http://schemas.microsoft.com/office/powerpoint/2010/main" val="109595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302E-9AA9-4F38-B497-A257A86D219E}"/>
              </a:ext>
            </a:extLst>
          </p:cNvPr>
          <p:cNvSpPr>
            <a:spLocks noGrp="1"/>
          </p:cNvSpPr>
          <p:nvPr>
            <p:ph type="ctrTitle"/>
          </p:nvPr>
        </p:nvSpPr>
        <p:spPr>
          <a:xfrm>
            <a:off x="1386840" y="-2241700"/>
            <a:ext cx="9418320" cy="4041648"/>
          </a:xfrm>
        </p:spPr>
        <p:txBody>
          <a:bodyPr/>
          <a:lstStyle/>
          <a:p>
            <a:r>
              <a:rPr lang="en-US" dirty="0"/>
              <a:t>Empirical Models</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2734BFF-3181-4394-8603-B0652A6A1738}"/>
                  </a:ext>
                </a:extLst>
              </p:cNvPr>
              <p:cNvSpPr txBox="1"/>
              <p:nvPr/>
            </p:nvSpPr>
            <p:spPr>
              <a:xfrm>
                <a:off x="1386840" y="5307133"/>
                <a:ext cx="10725244" cy="476028"/>
              </a:xfrm>
              <a:prstGeom prst="rect">
                <a:avLst/>
              </a:prstGeom>
              <a:noFill/>
            </p:spPr>
            <p:txBody>
              <a:bodyPr wrap="none" rtlCol="0">
                <a:spAutoFit/>
              </a:bodyPr>
              <a:lstStyle/>
              <a:p>
                <a14:m>
                  <m:oMath xmlns:m="http://schemas.openxmlformats.org/officeDocument/2006/math">
                    <m:sSub>
                      <m:sSubPr>
                        <m:ctrlPr>
                          <a:rPr lang="en-US" sz="2400" i="1" smtClean="0">
                            <a:latin typeface="Cambria Math" panose="02040503050406030204" pitchFamily="18" charset="0"/>
                          </a:rPr>
                        </m:ctrlPr>
                      </m:sSubPr>
                      <m:e>
                        <m:r>
                          <m:rPr>
                            <m:sty m:val="p"/>
                          </m:rPr>
                          <a:rPr lang="en-US" sz="2400" b="0" i="0" smtClean="0">
                            <a:latin typeface="Cambria Math" panose="02040503050406030204" pitchFamily="18" charset="0"/>
                          </a:rPr>
                          <m:t>ln</m:t>
                        </m:r>
                        <m:r>
                          <a:rPr lang="en-US" sz="2400" b="0" i="0" smtClean="0">
                            <a:latin typeface="Cambria Math" panose="02040503050406030204" pitchFamily="18" charset="0"/>
                          </a:rPr>
                          <m:t>(</m:t>
                        </m:r>
                        <m:r>
                          <a:rPr lang="en-US" sz="2400">
                            <a:latin typeface="Cambria Math" panose="02040503050406030204" pitchFamily="18" charset="0"/>
                          </a:rPr>
                          <m:t>𝑦</m:t>
                        </m:r>
                      </m:e>
                      <m:sub>
                        <m:r>
                          <a:rPr lang="en-US" sz="2400">
                            <a:latin typeface="Cambria Math" panose="02040503050406030204" pitchFamily="18" charset="0"/>
                          </a:rPr>
                          <m:t>𝐵𝐶𝑡</m:t>
                        </m:r>
                      </m:sub>
                    </m:sSub>
                    <m:r>
                      <a:rPr lang="en-US" sz="2400" b="0" i="1" smtClean="0">
                        <a:latin typeface="Cambria Math" panose="02040503050406030204" pitchFamily="18" charset="0"/>
                      </a:rPr>
                      <m:t>)</m:t>
                    </m:r>
                    <m:r>
                      <a:rPr lang="en-US" sz="2400">
                        <a:latin typeface="Cambria Math" panose="02040503050406030204" pitchFamily="18" charset="0"/>
                      </a:rPr>
                      <m:t>= </m:t>
                    </m:r>
                    <m:sSub>
                      <m:sSubPr>
                        <m:ctrlPr>
                          <a:rPr lang="en-US" sz="2400" i="1">
                            <a:latin typeface="Cambria Math" panose="02040503050406030204" pitchFamily="18" charset="0"/>
                          </a:rPr>
                        </m:ctrlPr>
                      </m:sSubPr>
                      <m:e>
                        <m:r>
                          <a:rPr lang="en-US" sz="2400">
                            <a:latin typeface="Cambria Math" panose="02040503050406030204" pitchFamily="18" charset="0"/>
                          </a:rPr>
                          <m:t>𝛽</m:t>
                        </m:r>
                      </m:e>
                      <m:sub>
                        <m:r>
                          <a:rPr lang="en-US" sz="2400">
                            <a:latin typeface="Cambria Math" panose="02040503050406030204" pitchFamily="18" charset="0"/>
                          </a:rPr>
                          <m:t>0</m:t>
                        </m:r>
                      </m:sub>
                    </m:sSub>
                    <m:r>
                      <a:rPr lang="en-US" sz="2400">
                        <a:latin typeface="Cambria Math" panose="02040503050406030204" pitchFamily="18" charset="0"/>
                      </a:rPr>
                      <m:t>+ </m:t>
                    </m:r>
                    <m:sSub>
                      <m:sSubPr>
                        <m:ctrlPr>
                          <a:rPr lang="en-US" sz="2400" i="1">
                            <a:latin typeface="Cambria Math" panose="02040503050406030204" pitchFamily="18" charset="0"/>
                          </a:rPr>
                        </m:ctrlPr>
                      </m:sSubPr>
                      <m:e>
                        <m:r>
                          <a:rPr lang="en-US" sz="2400">
                            <a:latin typeface="Cambria Math" panose="02040503050406030204" pitchFamily="18" charset="0"/>
                          </a:rPr>
                          <m:t>𝛽</m:t>
                        </m:r>
                      </m:e>
                      <m:sub>
                        <m:r>
                          <a:rPr lang="en-US" sz="2400">
                            <a:latin typeface="Cambria Math" panose="02040503050406030204" pitchFamily="18" charset="0"/>
                          </a:rPr>
                          <m:t>1</m:t>
                        </m:r>
                      </m:sub>
                    </m:sSub>
                    <m:r>
                      <a:rPr lang="en-US" sz="2400">
                        <a:latin typeface="Cambria Math" panose="02040503050406030204" pitchFamily="18" charset="0"/>
                      </a:rPr>
                      <m:t>𝑙𝑛</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a:latin typeface="Cambria Math" panose="02040503050406030204" pitchFamily="18" charset="0"/>
                              </a:rPr>
                              <m:t>𝑀𝑊</m:t>
                            </m:r>
                          </m:e>
                          <m:sub>
                            <m:r>
                              <a:rPr lang="en-US" sz="2400">
                                <a:latin typeface="Cambria Math" panose="02040503050406030204" pitchFamily="18" charset="0"/>
                              </a:rPr>
                              <m:t>𝐵𝐶𝑡</m:t>
                            </m:r>
                          </m:sub>
                        </m:sSub>
                      </m:e>
                    </m:d>
                    <m:r>
                      <a:rPr lang="en-US" sz="2400">
                        <a:latin typeface="Cambria Math" panose="02040503050406030204" pitchFamily="18" charset="0"/>
                      </a:rPr>
                      <m:t>+ </m:t>
                    </m:r>
                    <m:sSub>
                      <m:sSubPr>
                        <m:ctrlPr>
                          <a:rPr lang="en-US" sz="2400" i="1">
                            <a:latin typeface="Cambria Math" panose="02040503050406030204" pitchFamily="18" charset="0"/>
                          </a:rPr>
                        </m:ctrlPr>
                      </m:sSubPr>
                      <m:e>
                        <m:r>
                          <a:rPr lang="en-US" sz="2400">
                            <a:latin typeface="Cambria Math" panose="02040503050406030204" pitchFamily="18" charset="0"/>
                          </a:rPr>
                          <m:t>𝛽</m:t>
                        </m:r>
                      </m:e>
                      <m:sub>
                        <m:r>
                          <a:rPr lang="en-US" sz="2400">
                            <a:latin typeface="Cambria Math" panose="02040503050406030204" pitchFamily="18" charset="0"/>
                          </a:rPr>
                          <m:t>2</m:t>
                        </m:r>
                      </m:sub>
                    </m:sSub>
                    <m:r>
                      <a:rPr lang="en-US" sz="2400">
                        <a:latin typeface="Cambria Math" panose="02040503050406030204" pitchFamily="18" charset="0"/>
                      </a:rPr>
                      <m:t>𝑙𝑛</m:t>
                    </m:r>
                    <m:r>
                      <a:rPr lang="en-US" sz="2400">
                        <a:latin typeface="Cambria Math" panose="02040503050406030204" pitchFamily="18" charset="0"/>
                      </a:rPr>
                      <m:t>(</m:t>
                    </m:r>
                    <m:sSubSup>
                      <m:sSubSupPr>
                        <m:ctrlPr>
                          <a:rPr lang="en-US" sz="2400" i="1">
                            <a:latin typeface="Cambria Math" panose="02040503050406030204" pitchFamily="18" charset="0"/>
                          </a:rPr>
                        </m:ctrlPr>
                      </m:sSubSupPr>
                      <m:e>
                        <m:r>
                          <a:rPr lang="en-US" sz="2400">
                            <a:latin typeface="Cambria Math" panose="02040503050406030204" pitchFamily="18" charset="0"/>
                          </a:rPr>
                          <m:t>𝑦</m:t>
                        </m:r>
                      </m:e>
                      <m:sub>
                        <m:r>
                          <a:rPr lang="en-US" sz="2400">
                            <a:latin typeface="Cambria Math" panose="02040503050406030204" pitchFamily="18" charset="0"/>
                          </a:rPr>
                          <m:t>𝐵𝐶𝑡</m:t>
                        </m:r>
                      </m:sub>
                      <m:sup>
                        <m:r>
                          <a:rPr lang="en-US" sz="2400">
                            <a:latin typeface="Cambria Math" panose="02040503050406030204" pitchFamily="18" charset="0"/>
                          </a:rPr>
                          <m:t>𝑇𝑂𝑇</m:t>
                        </m:r>
                      </m:sup>
                    </m:sSubSup>
                  </m:oMath>
                </a14:m>
                <a:r>
                  <a:rPr lang="en-US" sz="2400" dirty="0"/>
                  <a:t>) + </a:t>
                </a:r>
                <a14:m>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𝛽</m:t>
                        </m:r>
                      </m:e>
                      <m:sub>
                        <m:r>
                          <a:rPr lang="en-US" sz="2400">
                            <a:latin typeface="Cambria Math" panose="02040503050406030204" pitchFamily="18" charset="0"/>
                          </a:rPr>
                          <m:t>3</m:t>
                        </m:r>
                      </m:sub>
                    </m:sSub>
                    <m:r>
                      <a:rPr lang="en-US" sz="2400">
                        <a:latin typeface="Cambria Math" panose="02040503050406030204" pitchFamily="18" charset="0"/>
                      </a:rPr>
                      <m:t>𝑙𝑛</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a:latin typeface="Cambria Math" panose="02040503050406030204" pitchFamily="18" charset="0"/>
                              </a:rPr>
                              <m:t>𝑝𝑜𝑝</m:t>
                            </m:r>
                          </m:e>
                          <m:sub>
                            <m:r>
                              <a:rPr lang="en-US" sz="2400">
                                <a:latin typeface="Cambria Math" panose="02040503050406030204" pitchFamily="18" charset="0"/>
                              </a:rPr>
                              <m:t>𝐵𝐶𝑡</m:t>
                            </m:r>
                          </m:sub>
                        </m:sSub>
                      </m:e>
                    </m:d>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𝛿</m:t>
                        </m:r>
                      </m:e>
                      <m:sub>
                        <m:r>
                          <a:rPr lang="en-US" sz="2400">
                            <a:latin typeface="Cambria Math" panose="02040503050406030204" pitchFamily="18" charset="0"/>
                          </a:rPr>
                          <m:t>𝐵𝐶</m:t>
                        </m:r>
                      </m:sub>
                    </m:sSub>
                    <m:r>
                      <a:rPr lang="en-US" sz="2400">
                        <a:latin typeface="Cambria Math" panose="02040503050406030204" pitchFamily="18" charset="0"/>
                      </a:rPr>
                      <m:t>+ </m:t>
                    </m:r>
                    <m:sSub>
                      <m:sSubPr>
                        <m:ctrlPr>
                          <a:rPr lang="en-US" sz="2400" i="1">
                            <a:latin typeface="Cambria Math" panose="02040503050406030204" pitchFamily="18" charset="0"/>
                          </a:rPr>
                        </m:ctrlPr>
                      </m:sSubPr>
                      <m:e>
                        <m:r>
                          <a:rPr lang="en-US" sz="2400">
                            <a:latin typeface="Cambria Math" panose="02040503050406030204" pitchFamily="18" charset="0"/>
                          </a:rPr>
                          <m:t>𝜏</m:t>
                        </m:r>
                      </m:e>
                      <m:sub>
                        <m:r>
                          <a:rPr lang="en-US" sz="2400">
                            <a:latin typeface="Cambria Math" panose="02040503050406030204" pitchFamily="18" charset="0"/>
                          </a:rPr>
                          <m:t>𝑡</m:t>
                        </m:r>
                      </m:sub>
                    </m:sSub>
                    <m:r>
                      <a:rPr lang="en-US" sz="2400">
                        <a:latin typeface="Cambria Math" panose="02040503050406030204" pitchFamily="18" charset="0"/>
                      </a:rPr>
                      <m:t>+ </m:t>
                    </m:r>
                    <m:sSub>
                      <m:sSubPr>
                        <m:ctrlPr>
                          <a:rPr lang="en-US" sz="2400" i="1">
                            <a:latin typeface="Cambria Math" panose="02040503050406030204" pitchFamily="18" charset="0"/>
                          </a:rPr>
                        </m:ctrlPr>
                      </m:sSubPr>
                      <m:e>
                        <m:r>
                          <a:rPr lang="en-US" sz="2400">
                            <a:latin typeface="Cambria Math" panose="02040503050406030204" pitchFamily="18" charset="0"/>
                          </a:rPr>
                          <m:t>𝜀</m:t>
                        </m:r>
                      </m:e>
                      <m:sub>
                        <m:r>
                          <a:rPr lang="en-US" sz="2400">
                            <a:latin typeface="Cambria Math" panose="02040503050406030204" pitchFamily="18" charset="0"/>
                          </a:rPr>
                          <m:t>𝐵𝐶𝑡</m:t>
                        </m:r>
                      </m:sub>
                    </m:sSub>
                  </m:oMath>
                </a14:m>
                <a:endParaRPr lang="en-US" dirty="0"/>
              </a:p>
            </p:txBody>
          </p:sp>
        </mc:Choice>
        <mc:Fallback>
          <p:sp>
            <p:nvSpPr>
              <p:cNvPr id="10" name="TextBox 9">
                <a:extLst>
                  <a:ext uri="{FF2B5EF4-FFF2-40B4-BE49-F238E27FC236}">
                    <a16:creationId xmlns:a16="http://schemas.microsoft.com/office/drawing/2014/main" id="{52734BFF-3181-4394-8603-B0652A6A1738}"/>
                  </a:ext>
                </a:extLst>
              </p:cNvPr>
              <p:cNvSpPr txBox="1">
                <a:spLocks noRot="1" noChangeAspect="1" noMove="1" noResize="1" noEditPoints="1" noAdjustHandles="1" noChangeArrowheads="1" noChangeShapeType="1" noTextEdit="1"/>
              </p:cNvSpPr>
              <p:nvPr/>
            </p:nvSpPr>
            <p:spPr>
              <a:xfrm>
                <a:off x="1386840" y="5307133"/>
                <a:ext cx="10725244" cy="476028"/>
              </a:xfrm>
              <a:prstGeom prst="rect">
                <a:avLst/>
              </a:prstGeom>
              <a:blipFill>
                <a:blip r:embed="rId2"/>
                <a:stretch>
                  <a:fillRect t="-8974" b="-2692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7C2387F9-7B3A-4E3F-811E-B3760B5EC5AA}"/>
                  </a:ext>
                </a:extLst>
              </p:cNvPr>
              <p:cNvSpPr txBox="1"/>
              <p:nvPr/>
            </p:nvSpPr>
            <p:spPr>
              <a:xfrm>
                <a:off x="1386840" y="1931376"/>
                <a:ext cx="9657259" cy="762516"/>
              </a:xfrm>
              <a:prstGeom prst="rect">
                <a:avLst/>
              </a:prstGeom>
              <a:noFill/>
            </p:spPr>
            <p:txBody>
              <a:bodyPr wrap="none" rtlCol="0">
                <a:spAutoFit/>
              </a:bodyPr>
              <a:lstStyle/>
              <a:p>
                <a:r>
                  <a:rPr lang="en-US" sz="2400" dirty="0"/>
                  <a:t>ln(</a:t>
                </a:r>
                <a14:m>
                  <m:oMath xmlns:m="http://schemas.openxmlformats.org/officeDocument/2006/math">
                    <m:sSub>
                      <m:sSubPr>
                        <m:ctrlPr>
                          <a:rPr lang="en-US" sz="2400" i="1"/>
                        </m:ctrlPr>
                      </m:sSubPr>
                      <m:e>
                        <m:r>
                          <a:rPr lang="en-US" sz="2400" i="1"/>
                          <m:t>𝑦</m:t>
                        </m:r>
                      </m:e>
                      <m:sub>
                        <m:r>
                          <a:rPr lang="en-US" sz="2400" i="1"/>
                          <m:t>𝑖𝑡</m:t>
                        </m:r>
                      </m:sub>
                    </m:sSub>
                    <m:r>
                      <a:rPr lang="en-US" sz="2400" b="0" i="1" smtClean="0">
                        <a:latin typeface="Cambria Math" panose="02040503050406030204" pitchFamily="18" charset="0"/>
                      </a:rPr>
                      <m:t>)</m:t>
                    </m:r>
                    <m:r>
                      <a:rPr lang="en-US" sz="2400" i="1"/>
                      <m:t>= </m:t>
                    </m:r>
                    <m:sSub>
                      <m:sSubPr>
                        <m:ctrlPr>
                          <a:rPr lang="en-US" sz="2400" i="1"/>
                        </m:ctrlPr>
                      </m:sSubPr>
                      <m:e>
                        <m:r>
                          <a:rPr lang="en-US" sz="2400" i="1"/>
                          <m:t>𝛽</m:t>
                        </m:r>
                      </m:e>
                      <m:sub>
                        <m:r>
                          <a:rPr lang="en-US" sz="2400" i="1"/>
                          <m:t>0</m:t>
                        </m:r>
                      </m:sub>
                    </m:sSub>
                    <m:r>
                      <a:rPr lang="en-US" sz="2400" i="1"/>
                      <m:t>+ </m:t>
                    </m:r>
                    <m:sSub>
                      <m:sSubPr>
                        <m:ctrlPr>
                          <a:rPr lang="en-US" sz="2400" i="1"/>
                        </m:ctrlPr>
                      </m:sSubPr>
                      <m:e>
                        <m:r>
                          <a:rPr lang="en-US" sz="2400" i="1"/>
                          <m:t>𝛽</m:t>
                        </m:r>
                      </m:e>
                      <m:sub>
                        <m:r>
                          <a:rPr lang="en-US" sz="2400" i="1"/>
                          <m:t>1</m:t>
                        </m:r>
                      </m:sub>
                    </m:sSub>
                    <m:r>
                      <a:rPr lang="en-US" sz="2400" i="1"/>
                      <m:t>𝑙𝑛</m:t>
                    </m:r>
                    <m:d>
                      <m:dPr>
                        <m:ctrlPr>
                          <a:rPr lang="en-US" sz="2400" i="1"/>
                        </m:ctrlPr>
                      </m:dPr>
                      <m:e>
                        <m:sSub>
                          <m:sSubPr>
                            <m:ctrlPr>
                              <a:rPr lang="en-US" sz="2400" i="1"/>
                            </m:ctrlPr>
                          </m:sSubPr>
                          <m:e>
                            <m:r>
                              <a:rPr lang="en-US" sz="2400" i="1"/>
                              <m:t>𝑀𝑊</m:t>
                            </m:r>
                          </m:e>
                          <m:sub>
                            <m:r>
                              <a:rPr lang="en-US" sz="2400" i="1"/>
                              <m:t>𝑖𝑡</m:t>
                            </m:r>
                          </m:sub>
                        </m:sSub>
                      </m:e>
                    </m:d>
                    <m:r>
                      <a:rPr lang="en-US" sz="2400" i="1"/>
                      <m:t>+ </m:t>
                    </m:r>
                    <m:sSub>
                      <m:sSubPr>
                        <m:ctrlPr>
                          <a:rPr lang="en-US" sz="2400" i="1"/>
                        </m:ctrlPr>
                      </m:sSubPr>
                      <m:e>
                        <m:r>
                          <a:rPr lang="en-US" sz="2400" i="1"/>
                          <m:t>𝛽</m:t>
                        </m:r>
                      </m:e>
                      <m:sub>
                        <m:r>
                          <a:rPr lang="en-US" sz="2400" i="1"/>
                          <m:t>2</m:t>
                        </m:r>
                      </m:sub>
                    </m:sSub>
                    <m:r>
                      <a:rPr lang="en-US" sz="2400" i="1"/>
                      <m:t>𝑙𝑛</m:t>
                    </m:r>
                    <m:r>
                      <a:rPr lang="en-US" sz="2400" i="1"/>
                      <m:t>(</m:t>
                    </m:r>
                    <m:sSubSup>
                      <m:sSubSupPr>
                        <m:ctrlPr>
                          <a:rPr lang="en-US" sz="2400" i="1"/>
                        </m:ctrlPr>
                      </m:sSubSupPr>
                      <m:e>
                        <m:r>
                          <a:rPr lang="en-US" sz="2400" i="1"/>
                          <m:t>𝑦</m:t>
                        </m:r>
                      </m:e>
                      <m:sub>
                        <m:r>
                          <a:rPr lang="en-US" sz="2400" i="1"/>
                          <m:t>𝑖𝑡</m:t>
                        </m:r>
                      </m:sub>
                      <m:sup>
                        <m:r>
                          <a:rPr lang="en-US" sz="2400" i="1"/>
                          <m:t>𝑇𝑂𝑇</m:t>
                        </m:r>
                      </m:sup>
                    </m:sSubSup>
                  </m:oMath>
                </a14:m>
                <a:r>
                  <a:rPr lang="en-US" sz="2400" dirty="0"/>
                  <a:t>) + </a:t>
                </a:r>
                <a14:m>
                  <m:oMath xmlns:m="http://schemas.openxmlformats.org/officeDocument/2006/math">
                    <m:sSub>
                      <m:sSubPr>
                        <m:ctrlPr>
                          <a:rPr lang="en-US" sz="2400" i="1"/>
                        </m:ctrlPr>
                      </m:sSubPr>
                      <m:e>
                        <m:r>
                          <a:rPr lang="en-US" sz="2400" i="1"/>
                          <m:t>𝛽</m:t>
                        </m:r>
                      </m:e>
                      <m:sub>
                        <m:r>
                          <a:rPr lang="en-US" sz="2400" i="1"/>
                          <m:t>3</m:t>
                        </m:r>
                      </m:sub>
                    </m:sSub>
                    <m:r>
                      <a:rPr lang="en-US" sz="2400" i="1"/>
                      <m:t>𝑙𝑛</m:t>
                    </m:r>
                    <m:d>
                      <m:dPr>
                        <m:ctrlPr>
                          <a:rPr lang="en-US" sz="2400" i="1"/>
                        </m:ctrlPr>
                      </m:dPr>
                      <m:e>
                        <m:sSub>
                          <m:sSubPr>
                            <m:ctrlPr>
                              <a:rPr lang="en-US" sz="2400" i="1"/>
                            </m:ctrlPr>
                          </m:sSubPr>
                          <m:e>
                            <m:r>
                              <a:rPr lang="en-US" sz="2400" i="1"/>
                              <m:t>𝑝𝑜𝑝</m:t>
                            </m:r>
                          </m:e>
                          <m:sub>
                            <m:r>
                              <a:rPr lang="en-US" sz="2400" i="1"/>
                              <m:t>𝑖𝑡</m:t>
                            </m:r>
                          </m:sub>
                        </m:sSub>
                      </m:e>
                    </m:d>
                    <m:r>
                      <a:rPr lang="en-US" sz="2400" i="1"/>
                      <m:t>+</m:t>
                    </m:r>
                    <m:sSub>
                      <m:sSubPr>
                        <m:ctrlPr>
                          <a:rPr lang="en-US" sz="2400" i="1"/>
                        </m:ctrlPr>
                      </m:sSubPr>
                      <m:e>
                        <m:r>
                          <a:rPr lang="en-US" sz="2400" i="1"/>
                          <m:t>𝛿</m:t>
                        </m:r>
                      </m:e>
                      <m:sub>
                        <m:r>
                          <a:rPr lang="en-US" sz="2400" i="1"/>
                          <m:t>𝑖</m:t>
                        </m:r>
                      </m:sub>
                    </m:sSub>
                    <m:r>
                      <a:rPr lang="en-US" sz="2400" i="1"/>
                      <m:t>+ </m:t>
                    </m:r>
                    <m:sSub>
                      <m:sSubPr>
                        <m:ctrlPr>
                          <a:rPr lang="en-US" sz="2400" i="1"/>
                        </m:ctrlPr>
                      </m:sSubPr>
                      <m:e>
                        <m:r>
                          <a:rPr lang="en-US" sz="2400" i="1"/>
                          <m:t>𝜏</m:t>
                        </m:r>
                      </m:e>
                      <m:sub>
                        <m:r>
                          <a:rPr lang="en-US" sz="2400" i="1"/>
                          <m:t>𝑡</m:t>
                        </m:r>
                      </m:sub>
                    </m:sSub>
                    <m:r>
                      <a:rPr lang="en-US" sz="2400" i="1"/>
                      <m:t>+ </m:t>
                    </m:r>
                    <m:sSub>
                      <m:sSubPr>
                        <m:ctrlPr>
                          <a:rPr lang="en-US" sz="2400" i="1"/>
                        </m:ctrlPr>
                      </m:sSubPr>
                      <m:e>
                        <m:r>
                          <a:rPr lang="en-US" sz="2400" i="1"/>
                          <m:t>𝜀</m:t>
                        </m:r>
                      </m:e>
                      <m:sub>
                        <m:r>
                          <a:rPr lang="en-US" sz="2400" i="1"/>
                          <m:t>𝑖𝑡</m:t>
                        </m:r>
                      </m:sub>
                    </m:sSub>
                  </m:oMath>
                </a14:m>
                <a:endParaRPr lang="en-US" dirty="0"/>
              </a:p>
              <a:p>
                <a:endParaRPr lang="en-US" dirty="0"/>
              </a:p>
            </p:txBody>
          </p:sp>
        </mc:Choice>
        <mc:Fallback>
          <p:sp>
            <p:nvSpPr>
              <p:cNvPr id="11" name="TextBox 10">
                <a:extLst>
                  <a:ext uri="{FF2B5EF4-FFF2-40B4-BE49-F238E27FC236}">
                    <a16:creationId xmlns:a16="http://schemas.microsoft.com/office/drawing/2014/main" id="{7C2387F9-7B3A-4E3F-811E-B3760B5EC5AA}"/>
                  </a:ext>
                </a:extLst>
              </p:cNvPr>
              <p:cNvSpPr txBox="1">
                <a:spLocks noRot="1" noChangeAspect="1" noMove="1" noResize="1" noEditPoints="1" noAdjustHandles="1" noChangeArrowheads="1" noChangeShapeType="1" noTextEdit="1"/>
              </p:cNvSpPr>
              <p:nvPr/>
            </p:nvSpPr>
            <p:spPr>
              <a:xfrm>
                <a:off x="1386840" y="1931376"/>
                <a:ext cx="9657259" cy="762516"/>
              </a:xfrm>
              <a:prstGeom prst="rect">
                <a:avLst/>
              </a:prstGeom>
              <a:blipFill>
                <a:blip r:embed="rId3"/>
                <a:stretch>
                  <a:fillRect l="-1010" t="-400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645715A-539E-4B8A-B1B9-F3AD5A7EC1DC}"/>
              </a:ext>
            </a:extLst>
          </p:cNvPr>
          <p:cNvSpPr txBox="1"/>
          <p:nvPr/>
        </p:nvSpPr>
        <p:spPr>
          <a:xfrm>
            <a:off x="1704583" y="2448769"/>
            <a:ext cx="8715948" cy="2862322"/>
          </a:xfrm>
          <a:prstGeom prst="rect">
            <a:avLst/>
          </a:prstGeom>
          <a:noFill/>
        </p:spPr>
        <p:txBody>
          <a:bodyPr wrap="square" rtlCol="0">
            <a:spAutoFit/>
          </a:bodyPr>
          <a:lstStyle/>
          <a:p>
            <a:r>
              <a:rPr lang="en-US" i="1" dirty="0"/>
              <a:t>However, they do not test this hypothesis directly and, indeed, provide no convincing evidence that the counterfactual employment growth that comes from states in other Census divisions does not provide a good control. Moreover, there is considerable heterogeneity among states within Census divisions (e.g., Maryland vs. South Carolina, West Virginia vs. Florida, or Connecticut vs. Maine), and some divisions have many states and cover huge areas (e.g., the Mountain division), so the a priori argument for why the within-division states provide better controls is unclear.</a:t>
            </a:r>
          </a:p>
          <a:p>
            <a:endParaRPr lang="en-US" i="1" dirty="0"/>
          </a:p>
          <a:p>
            <a:r>
              <a:rPr lang="en-US" dirty="0"/>
              <a:t> –</a:t>
            </a:r>
            <a:r>
              <a:rPr lang="en-US" dirty="0" err="1"/>
              <a:t>Neumark</a:t>
            </a:r>
            <a:r>
              <a:rPr lang="en-US" dirty="0"/>
              <a:t>, Salas, </a:t>
            </a:r>
            <a:r>
              <a:rPr lang="en-US" dirty="0" err="1"/>
              <a:t>Wascher</a:t>
            </a:r>
            <a:r>
              <a:rPr lang="en-US" dirty="0"/>
              <a:t> (2014)</a:t>
            </a:r>
          </a:p>
        </p:txBody>
      </p:sp>
    </p:spTree>
    <p:extLst>
      <p:ext uri="{BB962C8B-B14F-4D97-AF65-F5344CB8AC3E}">
        <p14:creationId xmlns:p14="http://schemas.microsoft.com/office/powerpoint/2010/main" val="657500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Rectangle 81">
            <a:extLst>
              <a:ext uri="{FF2B5EF4-FFF2-40B4-BE49-F238E27FC236}">
                <a16:creationId xmlns:a16="http://schemas.microsoft.com/office/drawing/2014/main" id="{2EFBB176-B6C1-4B5A-AADA-F930947E0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84" name="Rectangle 83">
            <a:extLst>
              <a:ext uri="{FF2B5EF4-FFF2-40B4-BE49-F238E27FC236}">
                <a16:creationId xmlns:a16="http://schemas.microsoft.com/office/drawing/2014/main" id="{918CDC34-0F26-409D-B10F-578D4DCC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B069707-C44B-4DE9-B12C-9D4C80752FAF}"/>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kern="1200" spc="-50" baseline="0">
                <a:solidFill>
                  <a:schemeClr val="tx1"/>
                </a:solidFill>
                <a:latin typeface="+mj-lt"/>
                <a:ea typeface="+mj-ea"/>
                <a:cs typeface="+mj-cs"/>
              </a:rPr>
              <a:t>Sample Construction</a:t>
            </a:r>
          </a:p>
        </p:txBody>
      </p:sp>
      <p:pic>
        <p:nvPicPr>
          <p:cNvPr id="6" name="Content Placeholder 5" descr="A close up of a logo&#10;&#10;Description automatically generated">
            <a:extLst>
              <a:ext uri="{FF2B5EF4-FFF2-40B4-BE49-F238E27FC236}">
                <a16:creationId xmlns:a16="http://schemas.microsoft.com/office/drawing/2014/main" id="{EE203B85-57E7-4F07-B441-CA06D1DCF7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99916" y="75727"/>
            <a:ext cx="4000702" cy="4798497"/>
          </a:xfrm>
          <a:prstGeom prst="rect">
            <a:avLst/>
          </a:prstGeom>
        </p:spPr>
      </p:pic>
      <p:pic>
        <p:nvPicPr>
          <p:cNvPr id="8" name="Picture 7" descr="A picture containing text, map&#10;&#10;Description automatically generated">
            <a:extLst>
              <a:ext uri="{FF2B5EF4-FFF2-40B4-BE49-F238E27FC236}">
                <a16:creationId xmlns:a16="http://schemas.microsoft.com/office/drawing/2014/main" id="{25FB91A2-6C1B-46E1-A0B8-48F910E829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5718" y="71734"/>
            <a:ext cx="4004031" cy="4802490"/>
          </a:xfrm>
          <a:prstGeom prst="rect">
            <a:avLst/>
          </a:prstGeom>
        </p:spPr>
      </p:pic>
    </p:spTree>
    <p:extLst>
      <p:ext uri="{BB962C8B-B14F-4D97-AF65-F5344CB8AC3E}">
        <p14:creationId xmlns:p14="http://schemas.microsoft.com/office/powerpoint/2010/main" val="1290922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2AFA-876E-43A9-AFA1-20ABD2A02CD5}"/>
              </a:ext>
            </a:extLst>
          </p:cNvPr>
          <p:cNvSpPr>
            <a:spLocks noGrp="1"/>
          </p:cNvSpPr>
          <p:nvPr>
            <p:ph type="title"/>
          </p:nvPr>
        </p:nvSpPr>
        <p:spPr>
          <a:xfrm>
            <a:off x="2790827" y="592710"/>
            <a:ext cx="9692640" cy="1325562"/>
          </a:xfrm>
        </p:spPr>
        <p:txBody>
          <a:bodyPr/>
          <a:lstStyle/>
          <a:p>
            <a:r>
              <a:rPr lang="en-US" u="sng" dirty="0"/>
              <a:t>Summary Statistics</a:t>
            </a:r>
          </a:p>
        </p:txBody>
      </p:sp>
      <p:graphicFrame>
        <p:nvGraphicFramePr>
          <p:cNvPr id="4" name="Content Placeholder 3">
            <a:extLst>
              <a:ext uri="{FF2B5EF4-FFF2-40B4-BE49-F238E27FC236}">
                <a16:creationId xmlns:a16="http://schemas.microsoft.com/office/drawing/2014/main" id="{073B6424-5322-4D17-9627-DF4C49B00F65}"/>
              </a:ext>
            </a:extLst>
          </p:cNvPr>
          <p:cNvGraphicFramePr>
            <a:graphicFrameLocks noGrp="1"/>
          </p:cNvGraphicFramePr>
          <p:nvPr>
            <p:ph idx="1"/>
            <p:extLst>
              <p:ext uri="{D42A27DB-BD31-4B8C-83A1-F6EECF244321}">
                <p14:modId xmlns:p14="http://schemas.microsoft.com/office/powerpoint/2010/main" val="4166314379"/>
              </p:ext>
            </p:extLst>
          </p:nvPr>
        </p:nvGraphicFramePr>
        <p:xfrm>
          <a:off x="6096000" y="2228850"/>
          <a:ext cx="4743450" cy="3373659"/>
        </p:xfrm>
        <a:graphic>
          <a:graphicData uri="http://schemas.openxmlformats.org/drawingml/2006/table">
            <a:tbl>
              <a:tblPr firstRow="1" firstCol="1" bandRow="1">
                <a:tableStyleId>{5C22544A-7EE6-4342-B048-85BDC9FD1C3A}</a:tableStyleId>
              </a:tblPr>
              <a:tblGrid>
                <a:gridCol w="1143000">
                  <a:extLst>
                    <a:ext uri="{9D8B030D-6E8A-4147-A177-3AD203B41FA5}">
                      <a16:colId xmlns:a16="http://schemas.microsoft.com/office/drawing/2014/main" val="1979544157"/>
                    </a:ext>
                  </a:extLst>
                </a:gridCol>
                <a:gridCol w="971550">
                  <a:extLst>
                    <a:ext uri="{9D8B030D-6E8A-4147-A177-3AD203B41FA5}">
                      <a16:colId xmlns:a16="http://schemas.microsoft.com/office/drawing/2014/main" val="1938105789"/>
                    </a:ext>
                  </a:extLst>
                </a:gridCol>
                <a:gridCol w="913130">
                  <a:extLst>
                    <a:ext uri="{9D8B030D-6E8A-4147-A177-3AD203B41FA5}">
                      <a16:colId xmlns:a16="http://schemas.microsoft.com/office/drawing/2014/main" val="3523774251"/>
                    </a:ext>
                  </a:extLst>
                </a:gridCol>
                <a:gridCol w="915670">
                  <a:extLst>
                    <a:ext uri="{9D8B030D-6E8A-4147-A177-3AD203B41FA5}">
                      <a16:colId xmlns:a16="http://schemas.microsoft.com/office/drawing/2014/main" val="3303132880"/>
                    </a:ext>
                  </a:extLst>
                </a:gridCol>
                <a:gridCol w="800100">
                  <a:extLst>
                    <a:ext uri="{9D8B030D-6E8A-4147-A177-3AD203B41FA5}">
                      <a16:colId xmlns:a16="http://schemas.microsoft.com/office/drawing/2014/main" val="109337746"/>
                    </a:ext>
                  </a:extLst>
                </a:gridCol>
              </a:tblGrid>
              <a:tr h="271495">
                <a:tc gridSpan="5">
                  <a:txBody>
                    <a:bodyPr/>
                    <a:lstStyle/>
                    <a:p>
                      <a:pPr marL="0" marR="0" algn="ctr">
                        <a:lnSpc>
                          <a:spcPct val="107000"/>
                        </a:lnSpc>
                        <a:spcBef>
                          <a:spcPts val="0"/>
                        </a:spcBef>
                        <a:spcAft>
                          <a:spcPts val="0"/>
                        </a:spcAft>
                      </a:pPr>
                      <a:r>
                        <a:rPr lang="en-US" sz="1100" dirty="0">
                          <a:effectLst/>
                        </a:rPr>
                        <a:t>Descriptive Statistics (All Counties) (Table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01250856"/>
                  </a:ext>
                </a:extLst>
              </a:tr>
              <a:tr h="271495">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ctr">
                        <a:lnSpc>
                          <a:spcPct val="107000"/>
                        </a:lnSpc>
                        <a:spcBef>
                          <a:spcPts val="0"/>
                        </a:spcBef>
                        <a:spcAft>
                          <a:spcPts val="0"/>
                        </a:spcAft>
                      </a:pPr>
                      <a:r>
                        <a:rPr lang="en-US" sz="1100">
                          <a:effectLst/>
                        </a:rPr>
                        <a:t>Full Service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gn="ctr">
                        <a:lnSpc>
                          <a:spcPct val="107000"/>
                        </a:lnSpc>
                        <a:spcBef>
                          <a:spcPts val="0"/>
                        </a:spcBef>
                        <a:spcAft>
                          <a:spcPts val="0"/>
                        </a:spcAft>
                      </a:pPr>
                      <a:r>
                        <a:rPr lang="en-US" sz="1100">
                          <a:effectLst/>
                        </a:rPr>
                        <a:t>Limited Service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581383812"/>
                  </a:ext>
                </a:extLst>
              </a:tr>
              <a:tr h="555560">
                <a:tc>
                  <a:txBody>
                    <a:bodyPr/>
                    <a:lstStyle/>
                    <a:p>
                      <a:pPr marL="0" marR="0" algn="ctr">
                        <a:lnSpc>
                          <a:spcPct val="107000"/>
                        </a:lnSpc>
                        <a:spcBef>
                          <a:spcPts val="0"/>
                        </a:spcBef>
                        <a:spcAft>
                          <a:spcPts val="0"/>
                        </a:spcAft>
                      </a:pPr>
                      <a:r>
                        <a:rPr lang="en-US" sz="1100">
                          <a:effectLst/>
                        </a:rPr>
                        <a:t>Number of Observations: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ctr">
                        <a:lnSpc>
                          <a:spcPct val="107000"/>
                        </a:lnSpc>
                        <a:spcBef>
                          <a:spcPts val="0"/>
                        </a:spcBef>
                        <a:spcAft>
                          <a:spcPts val="0"/>
                        </a:spcAft>
                      </a:pPr>
                      <a:r>
                        <a:rPr lang="en-US" sz="1100">
                          <a:effectLst/>
                        </a:rPr>
                        <a:t>1,953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gn="ctr">
                        <a:lnSpc>
                          <a:spcPct val="107000"/>
                        </a:lnSpc>
                        <a:spcBef>
                          <a:spcPts val="0"/>
                        </a:spcBef>
                        <a:spcAft>
                          <a:spcPts val="0"/>
                        </a:spcAft>
                      </a:pPr>
                      <a:r>
                        <a:rPr lang="en-US" sz="1100">
                          <a:effectLst/>
                        </a:rPr>
                        <a:t>1,811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200588585"/>
                  </a:ext>
                </a:extLst>
              </a:tr>
              <a:tr h="555560">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Standard Deviation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Standard Deviation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1824519"/>
                  </a:ext>
                </a:extLst>
              </a:tr>
              <a:tr h="271495">
                <a:tc>
                  <a:txBody>
                    <a:bodyPr/>
                    <a:lstStyle/>
                    <a:p>
                      <a:pPr marL="0" marR="0" algn="ctr">
                        <a:lnSpc>
                          <a:spcPct val="107000"/>
                        </a:lnSpc>
                        <a:spcBef>
                          <a:spcPts val="0"/>
                        </a:spcBef>
                        <a:spcAft>
                          <a:spcPts val="0"/>
                        </a:spcAft>
                      </a:pPr>
                      <a:r>
                        <a:rPr lang="en-US" sz="1100">
                          <a:effectLst/>
                        </a:rPr>
                        <a:t>Employment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4,358.8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634.2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2,286.5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316.7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5156029"/>
                  </a:ext>
                </a:extLst>
              </a:tr>
              <a:tr h="555560">
                <a:tc>
                  <a:txBody>
                    <a:bodyPr/>
                    <a:lstStyle/>
                    <a:p>
                      <a:pPr marL="0" marR="0" algn="ctr">
                        <a:lnSpc>
                          <a:spcPct val="107000"/>
                        </a:lnSpc>
                        <a:spcBef>
                          <a:spcPts val="0"/>
                        </a:spcBef>
                        <a:spcAft>
                          <a:spcPts val="0"/>
                        </a:spcAft>
                      </a:pPr>
                      <a:r>
                        <a:rPr lang="en-US" sz="1100">
                          <a:effectLst/>
                        </a:rPr>
                        <a:t>Private Sector Employment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96,501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7,821.3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103,407.1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8,118.0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6722355"/>
                  </a:ext>
                </a:extLst>
              </a:tr>
              <a:tr h="271495">
                <a:tc>
                  <a:txBody>
                    <a:bodyPr/>
                    <a:lstStyle/>
                    <a:p>
                      <a:pPr marL="0" marR="0" algn="ctr">
                        <a:lnSpc>
                          <a:spcPct val="107000"/>
                        </a:lnSpc>
                        <a:spcBef>
                          <a:spcPts val="0"/>
                        </a:spcBef>
                        <a:spcAft>
                          <a:spcPts val="0"/>
                        </a:spcAft>
                      </a:pPr>
                      <a:r>
                        <a:rPr lang="en-US" sz="1100">
                          <a:effectLst/>
                        </a:rPr>
                        <a:t>Earnings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365.1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45.6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239.5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35.4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8712176"/>
                  </a:ext>
                </a:extLst>
              </a:tr>
              <a:tr h="271495">
                <a:tc>
                  <a:txBody>
                    <a:bodyPr/>
                    <a:lstStyle/>
                    <a:p>
                      <a:pPr marL="0" marR="0" algn="ctr">
                        <a:lnSpc>
                          <a:spcPct val="107000"/>
                        </a:lnSpc>
                        <a:spcBef>
                          <a:spcPts val="0"/>
                        </a:spcBef>
                        <a:spcAft>
                          <a:spcPts val="0"/>
                        </a:spcAft>
                      </a:pPr>
                      <a:r>
                        <a:rPr lang="en-US" sz="1100">
                          <a:effectLst/>
                        </a:rPr>
                        <a:t>Population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236,367.8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5,588.8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252,703.1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5,801.5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59694"/>
                  </a:ext>
                </a:extLst>
              </a:tr>
              <a:tr h="271495">
                <a:tc>
                  <a:txBody>
                    <a:bodyPr/>
                    <a:lstStyle/>
                    <a:p>
                      <a:pPr marL="0" marR="0" algn="ctr">
                        <a:lnSpc>
                          <a:spcPct val="107000"/>
                        </a:lnSpc>
                        <a:spcBef>
                          <a:spcPts val="0"/>
                        </a:spcBef>
                        <a:spcAft>
                          <a:spcPts val="0"/>
                        </a:spcAft>
                      </a:pPr>
                      <a:r>
                        <a:rPr lang="en-US" sz="1100" dirty="0">
                          <a:effectLst/>
                        </a:rPr>
                        <a:t>Minimum Wage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rPr>
                        <a:t>8.53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rPr>
                        <a:t>.90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840617"/>
                  </a:ext>
                </a:extLst>
              </a:tr>
            </a:tbl>
          </a:graphicData>
        </a:graphic>
      </p:graphicFrame>
      <p:graphicFrame>
        <p:nvGraphicFramePr>
          <p:cNvPr id="5" name="Table 4">
            <a:extLst>
              <a:ext uri="{FF2B5EF4-FFF2-40B4-BE49-F238E27FC236}">
                <a16:creationId xmlns:a16="http://schemas.microsoft.com/office/drawing/2014/main" id="{2E0F74C7-F4F2-4C04-945A-639517648ADD}"/>
              </a:ext>
            </a:extLst>
          </p:cNvPr>
          <p:cNvGraphicFramePr>
            <a:graphicFrameLocks noGrp="1"/>
          </p:cNvGraphicFramePr>
          <p:nvPr>
            <p:extLst>
              <p:ext uri="{D42A27DB-BD31-4B8C-83A1-F6EECF244321}">
                <p14:modId xmlns:p14="http://schemas.microsoft.com/office/powerpoint/2010/main" val="1044941197"/>
              </p:ext>
            </p:extLst>
          </p:nvPr>
        </p:nvGraphicFramePr>
        <p:xfrm>
          <a:off x="361951" y="2228850"/>
          <a:ext cx="4743450" cy="3373659"/>
        </p:xfrm>
        <a:graphic>
          <a:graphicData uri="http://schemas.openxmlformats.org/drawingml/2006/table">
            <a:tbl>
              <a:tblPr firstRow="1" firstCol="1" bandRow="1">
                <a:tableStyleId>{5C22544A-7EE6-4342-B048-85BDC9FD1C3A}</a:tableStyleId>
              </a:tblPr>
              <a:tblGrid>
                <a:gridCol w="1143000">
                  <a:extLst>
                    <a:ext uri="{9D8B030D-6E8A-4147-A177-3AD203B41FA5}">
                      <a16:colId xmlns:a16="http://schemas.microsoft.com/office/drawing/2014/main" val="1420286717"/>
                    </a:ext>
                  </a:extLst>
                </a:gridCol>
                <a:gridCol w="971550">
                  <a:extLst>
                    <a:ext uri="{9D8B030D-6E8A-4147-A177-3AD203B41FA5}">
                      <a16:colId xmlns:a16="http://schemas.microsoft.com/office/drawing/2014/main" val="683973638"/>
                    </a:ext>
                  </a:extLst>
                </a:gridCol>
                <a:gridCol w="913130">
                  <a:extLst>
                    <a:ext uri="{9D8B030D-6E8A-4147-A177-3AD203B41FA5}">
                      <a16:colId xmlns:a16="http://schemas.microsoft.com/office/drawing/2014/main" val="1925470012"/>
                    </a:ext>
                  </a:extLst>
                </a:gridCol>
                <a:gridCol w="915670">
                  <a:extLst>
                    <a:ext uri="{9D8B030D-6E8A-4147-A177-3AD203B41FA5}">
                      <a16:colId xmlns:a16="http://schemas.microsoft.com/office/drawing/2014/main" val="2166000565"/>
                    </a:ext>
                  </a:extLst>
                </a:gridCol>
                <a:gridCol w="800100">
                  <a:extLst>
                    <a:ext uri="{9D8B030D-6E8A-4147-A177-3AD203B41FA5}">
                      <a16:colId xmlns:a16="http://schemas.microsoft.com/office/drawing/2014/main" val="594868727"/>
                    </a:ext>
                  </a:extLst>
                </a:gridCol>
              </a:tblGrid>
              <a:tr h="271495">
                <a:tc gridSpan="5">
                  <a:txBody>
                    <a:bodyPr/>
                    <a:lstStyle/>
                    <a:p>
                      <a:pPr marL="0" marR="0" algn="ctr">
                        <a:lnSpc>
                          <a:spcPct val="107000"/>
                        </a:lnSpc>
                        <a:spcBef>
                          <a:spcPts val="0"/>
                        </a:spcBef>
                        <a:spcAft>
                          <a:spcPts val="0"/>
                        </a:spcAft>
                      </a:pPr>
                      <a:r>
                        <a:rPr lang="en-US" sz="1100">
                          <a:effectLst/>
                        </a:rPr>
                        <a:t>Descriptive Statistics (Border Counties) (Table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61735315"/>
                  </a:ext>
                </a:extLst>
              </a:tr>
              <a:tr h="271495">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ctr">
                        <a:lnSpc>
                          <a:spcPct val="107000"/>
                        </a:lnSpc>
                        <a:spcBef>
                          <a:spcPts val="0"/>
                        </a:spcBef>
                        <a:spcAft>
                          <a:spcPts val="0"/>
                        </a:spcAft>
                      </a:pPr>
                      <a:r>
                        <a:rPr lang="en-US" sz="1100">
                          <a:effectLst/>
                        </a:rPr>
                        <a:t>Full Service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gn="ctr">
                        <a:lnSpc>
                          <a:spcPct val="107000"/>
                        </a:lnSpc>
                        <a:spcBef>
                          <a:spcPts val="0"/>
                        </a:spcBef>
                        <a:spcAft>
                          <a:spcPts val="0"/>
                        </a:spcAft>
                      </a:pPr>
                      <a:r>
                        <a:rPr lang="en-US" sz="1100">
                          <a:effectLst/>
                        </a:rPr>
                        <a:t>Limited Service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215695647"/>
                  </a:ext>
                </a:extLst>
              </a:tr>
              <a:tr h="555560">
                <a:tc>
                  <a:txBody>
                    <a:bodyPr/>
                    <a:lstStyle/>
                    <a:p>
                      <a:pPr marL="0" marR="0" algn="ctr">
                        <a:lnSpc>
                          <a:spcPct val="107000"/>
                        </a:lnSpc>
                        <a:spcBef>
                          <a:spcPts val="0"/>
                        </a:spcBef>
                        <a:spcAft>
                          <a:spcPts val="0"/>
                        </a:spcAft>
                      </a:pPr>
                      <a:r>
                        <a:rPr lang="en-US" sz="1100">
                          <a:effectLst/>
                        </a:rPr>
                        <a:t>Number of Observations: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ctr">
                        <a:lnSpc>
                          <a:spcPct val="107000"/>
                        </a:lnSpc>
                        <a:spcBef>
                          <a:spcPts val="0"/>
                        </a:spcBef>
                        <a:spcAft>
                          <a:spcPts val="0"/>
                        </a:spcAft>
                      </a:pPr>
                      <a:r>
                        <a:rPr lang="en-US" sz="1100">
                          <a:effectLst/>
                        </a:rPr>
                        <a:t>912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gn="ctr">
                        <a:lnSpc>
                          <a:spcPct val="107000"/>
                        </a:lnSpc>
                        <a:spcBef>
                          <a:spcPts val="0"/>
                        </a:spcBef>
                        <a:spcAft>
                          <a:spcPts val="0"/>
                        </a:spcAft>
                      </a:pPr>
                      <a:r>
                        <a:rPr lang="en-US" sz="1100">
                          <a:effectLst/>
                        </a:rPr>
                        <a:t>884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507962698"/>
                  </a:ext>
                </a:extLst>
              </a:tr>
              <a:tr h="555560">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Standard Deviation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Standard Deviation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773709"/>
                  </a:ext>
                </a:extLst>
              </a:tr>
              <a:tr h="271495">
                <a:tc>
                  <a:txBody>
                    <a:bodyPr/>
                    <a:lstStyle/>
                    <a:p>
                      <a:pPr marL="0" marR="0" algn="ctr">
                        <a:lnSpc>
                          <a:spcPct val="107000"/>
                        </a:lnSpc>
                        <a:spcBef>
                          <a:spcPts val="0"/>
                        </a:spcBef>
                        <a:spcAft>
                          <a:spcPts val="0"/>
                        </a:spcAft>
                      </a:pPr>
                      <a:r>
                        <a:rPr lang="en-US" sz="1100">
                          <a:effectLst/>
                        </a:rPr>
                        <a:t>Employment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5,552.5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620.3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2962.2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338.05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8975260"/>
                  </a:ext>
                </a:extLst>
              </a:tr>
              <a:tr h="555560">
                <a:tc>
                  <a:txBody>
                    <a:bodyPr/>
                    <a:lstStyle/>
                    <a:p>
                      <a:pPr marL="0" marR="0" algn="ctr">
                        <a:lnSpc>
                          <a:spcPct val="107000"/>
                        </a:lnSpc>
                        <a:spcBef>
                          <a:spcPts val="0"/>
                        </a:spcBef>
                        <a:spcAft>
                          <a:spcPts val="0"/>
                        </a:spcAft>
                      </a:pPr>
                      <a:r>
                        <a:rPr lang="en-US" sz="1100">
                          <a:effectLst/>
                        </a:rPr>
                        <a:t>Private Sector Employment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126,597.6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8,730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130874.1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8867.6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7886362"/>
                  </a:ext>
                </a:extLst>
              </a:tr>
              <a:tr h="271495">
                <a:tc>
                  <a:txBody>
                    <a:bodyPr/>
                    <a:lstStyle/>
                    <a:p>
                      <a:pPr marL="0" marR="0" algn="ctr">
                        <a:lnSpc>
                          <a:spcPct val="107000"/>
                        </a:lnSpc>
                        <a:spcBef>
                          <a:spcPts val="0"/>
                        </a:spcBef>
                        <a:spcAft>
                          <a:spcPts val="0"/>
                        </a:spcAft>
                      </a:pPr>
                      <a:r>
                        <a:rPr lang="en-US" sz="1100">
                          <a:effectLst/>
                        </a:rPr>
                        <a:t>Earnings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362.2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40.9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290.94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32.58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0103002"/>
                  </a:ext>
                </a:extLst>
              </a:tr>
              <a:tr h="271495">
                <a:tc>
                  <a:txBody>
                    <a:bodyPr/>
                    <a:lstStyle/>
                    <a:p>
                      <a:pPr marL="0" marR="0" algn="ctr">
                        <a:lnSpc>
                          <a:spcPct val="107000"/>
                        </a:lnSpc>
                        <a:spcBef>
                          <a:spcPts val="0"/>
                        </a:spcBef>
                        <a:spcAft>
                          <a:spcPts val="0"/>
                        </a:spcAft>
                      </a:pPr>
                      <a:r>
                        <a:rPr lang="en-US" sz="1100">
                          <a:effectLst/>
                        </a:rPr>
                        <a:t>Population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316,779.5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6,640.9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327679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6745.1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0103773"/>
                  </a:ext>
                </a:extLst>
              </a:tr>
              <a:tr h="271495">
                <a:tc>
                  <a:txBody>
                    <a:bodyPr/>
                    <a:lstStyle/>
                    <a:p>
                      <a:pPr marL="0" marR="0" algn="ctr">
                        <a:lnSpc>
                          <a:spcPct val="107000"/>
                        </a:lnSpc>
                        <a:spcBef>
                          <a:spcPts val="0"/>
                        </a:spcBef>
                        <a:spcAft>
                          <a:spcPts val="0"/>
                        </a:spcAft>
                      </a:pPr>
                      <a:r>
                        <a:rPr lang="en-US" sz="1100">
                          <a:effectLst/>
                        </a:rPr>
                        <a:t>Minimum Wage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8.53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.896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8.52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rPr>
                        <a:t>.90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902608"/>
                  </a:ext>
                </a:extLst>
              </a:tr>
            </a:tbl>
          </a:graphicData>
        </a:graphic>
      </p:graphicFrame>
    </p:spTree>
    <p:extLst>
      <p:ext uri="{BB962C8B-B14F-4D97-AF65-F5344CB8AC3E}">
        <p14:creationId xmlns:p14="http://schemas.microsoft.com/office/powerpoint/2010/main" val="320849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descr="A screenshot of a cell phone&#10;&#10;Description automatically generated">
            <a:extLst>
              <a:ext uri="{FF2B5EF4-FFF2-40B4-BE49-F238E27FC236}">
                <a16:creationId xmlns:a16="http://schemas.microsoft.com/office/drawing/2014/main" id="{005D4A11-F855-4D39-9348-E493FE18DEFF}"/>
              </a:ext>
            </a:extLst>
          </p:cNvPr>
          <p:cNvPicPr>
            <a:picLocks noGrp="1" noChangeAspect="1"/>
          </p:cNvPicPr>
          <p:nvPr>
            <p:ph idx="1"/>
          </p:nvPr>
        </p:nvPicPr>
        <p:blipFill>
          <a:blip r:embed="rId2"/>
          <a:stretch>
            <a:fillRect/>
          </a:stretch>
        </p:blipFill>
        <p:spPr>
          <a:xfrm>
            <a:off x="2046110" y="643467"/>
            <a:ext cx="7657820" cy="5571066"/>
          </a:xfrm>
          <a:prstGeom prst="rect">
            <a:avLst/>
          </a:prstGeom>
        </p:spPr>
      </p:pic>
    </p:spTree>
    <p:extLst>
      <p:ext uri="{BB962C8B-B14F-4D97-AF65-F5344CB8AC3E}">
        <p14:creationId xmlns:p14="http://schemas.microsoft.com/office/powerpoint/2010/main" val="40685272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otalTime>15</TotalTime>
  <Words>821</Words>
  <Application>Microsoft Office PowerPoint</Application>
  <PresentationFormat>Widescreen</PresentationFormat>
  <Paragraphs>260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 Math</vt:lpstr>
      <vt:lpstr>Century Schoolbook</vt:lpstr>
      <vt:lpstr>Times New Roman</vt:lpstr>
      <vt:lpstr>Wingdings 2</vt:lpstr>
      <vt:lpstr>View</vt:lpstr>
      <vt:lpstr>The Effects of the Minimum Wage on Earnings and Employment in New England</vt:lpstr>
      <vt:lpstr>Overview</vt:lpstr>
      <vt:lpstr>Minimum Wage Literature</vt:lpstr>
      <vt:lpstr>PowerPoint Presentation</vt:lpstr>
      <vt:lpstr>Labor Market Models</vt:lpstr>
      <vt:lpstr>Empirical Models</vt:lpstr>
      <vt:lpstr>Sample Construction</vt:lpstr>
      <vt:lpstr>Summary Statistics</vt:lpstr>
      <vt:lpstr>PowerPoint Presentation</vt:lpstr>
      <vt:lpstr>PowerPoint Presentation</vt:lpstr>
      <vt:lpstr>Model Results</vt:lpstr>
      <vt:lpstr>Delayed Effects of the Minimum Wage</vt:lpstr>
      <vt:lpstr>Public Policy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Effects of the Minimum Wage on Earnings and Employment in New England</dc:title>
  <dc:creator>Adam Sabol</dc:creator>
  <cp:lastModifiedBy>Adam Sabol</cp:lastModifiedBy>
  <cp:revision>3</cp:revision>
  <dcterms:created xsi:type="dcterms:W3CDTF">2019-11-09T16:37:26Z</dcterms:created>
  <dcterms:modified xsi:type="dcterms:W3CDTF">2019-11-09T16:53:07Z</dcterms:modified>
</cp:coreProperties>
</file>